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74" r:id="rId3"/>
    <p:sldId id="269" r:id="rId4"/>
    <p:sldId id="272" r:id="rId5"/>
    <p:sldId id="271" r:id="rId6"/>
    <p:sldId id="276" r:id="rId7"/>
    <p:sldId id="277" r:id="rId8"/>
    <p:sldId id="278" r:id="rId9"/>
    <p:sldId id="279" r:id="rId10"/>
    <p:sldId id="270" r:id="rId11"/>
    <p:sldId id="280" r:id="rId12"/>
    <p:sldId id="281" r:id="rId13"/>
    <p:sldId id="283" r:id="rId14"/>
    <p:sldId id="284" r:id="rId15"/>
    <p:sldId id="286" r:id="rId16"/>
    <p:sldId id="258" r:id="rId17"/>
    <p:sldId id="287" r:id="rId18"/>
    <p:sldId id="259" r:id="rId19"/>
    <p:sldId id="288" r:id="rId20"/>
    <p:sldId id="289" r:id="rId21"/>
    <p:sldId id="315" r:id="rId22"/>
    <p:sldId id="291" r:id="rId23"/>
    <p:sldId id="260" r:id="rId24"/>
    <p:sldId id="257" r:id="rId25"/>
    <p:sldId id="314" r:id="rId26"/>
    <p:sldId id="294" r:id="rId27"/>
    <p:sldId id="296" r:id="rId28"/>
    <p:sldId id="298" r:id="rId29"/>
    <p:sldId id="319" r:id="rId30"/>
    <p:sldId id="297" r:id="rId31"/>
    <p:sldId id="295" r:id="rId32"/>
    <p:sldId id="300" r:id="rId33"/>
    <p:sldId id="299" r:id="rId34"/>
    <p:sldId id="316" r:id="rId35"/>
    <p:sldId id="302" r:id="rId36"/>
    <p:sldId id="273" r:id="rId37"/>
    <p:sldId id="304" r:id="rId38"/>
    <p:sldId id="305" r:id="rId39"/>
    <p:sldId id="306" r:id="rId40"/>
    <p:sldId id="307" r:id="rId41"/>
    <p:sldId id="266" r:id="rId42"/>
    <p:sldId id="267" r:id="rId43"/>
    <p:sldId id="268" r:id="rId44"/>
    <p:sldId id="323" r:id="rId45"/>
    <p:sldId id="312" r:id="rId46"/>
    <p:sldId id="310" r:id="rId47"/>
    <p:sldId id="26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78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69" autoAdjust="0"/>
  </p:normalViewPr>
  <p:slideViewPr>
    <p:cSldViewPr>
      <p:cViewPr>
        <p:scale>
          <a:sx n="70" d="100"/>
          <a:sy n="70" d="100"/>
        </p:scale>
        <p:origin x="-1542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15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5FABF-590F-4F6C-A5F1-8D6102E8B916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B18BB-3F49-49E6-AEDE-03E53EBA9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avitals.com/content/guardian-kicks-new-labs-unit-seven-figure-native-ad-deal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avitals.com/content/3-lessons-sis-swimsuit-issue-publishers-marketers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farmcollector.com/shopping/detail.aspx?itemnumber=4639" TargetMode="External"/><Relationship Id="rId4" Type="http://schemas.openxmlformats.org/officeDocument/2006/relationships/hyperlink" Target="http://www.foliomag.com/2014/playboy-re-releases-its-first-issue-60-years-later?hq_e=el&amp;hq_m=2868613&amp;hq_l=8&amp;hq_v=c700bef533" TargetMode="Externa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nithoptimedia.com/global-adspend-set-to-return-to-pre-financial-crisis-growth-rates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avitals.com/content/digital-transformation-follow-money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D1B-D609-4847-9436-6729D470A2F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818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D1B-D609-4847-9436-6729D470A2F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4876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D1B-D609-4847-9436-6729D470A2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4658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http://www.businessinsider.com/the-rise-of-social-native-advertising-2013-10</a:t>
            </a:r>
          </a:p>
          <a:p>
            <a:r>
              <a:rPr lang="en-US" dirty="0" smtClean="0"/>
              <a:t>http://www.marketingprofs.com/charts/2013/10593/us-social-ad-revenues-to-reach-11b-in-2017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http://www.emediavitals.com/content/native-programmatic-drive-forbes-growth-new-mobile-products-wings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B3FF3-7CEE-403E-BE3F-993071BB90E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http://www.emediavitals.com/content/guardian-kicks-new-labs-unit-seven-figure-native-ad-deal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http://www.premierguitar.com/guitarsandgear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Q1 2014*: US$4.01B</a:t>
            </a:r>
          </a:p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Q1 2013*: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US$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4.07B</a:t>
            </a:r>
          </a:p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%CHG: -1.60%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Q1 2014* Pages: 28,566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Q1 2013* Pages: 29,745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%CHG: -4.00%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hlinkClick r:id="rId3"/>
              </a:rPr>
              <a:t>http://www.emediavitals.com/content/3-lessons-sis-swimsuit-issue-publishers-marketers</a:t>
            </a:r>
            <a:endParaRPr lang="en-US" dirty="0" smtClean="0"/>
          </a:p>
          <a:p>
            <a:pPr lvl="0"/>
            <a:endParaRPr lang="en-US" dirty="0" smtClean="0">
              <a:hlinkClick r:id="rId4"/>
            </a:endParaRPr>
          </a:p>
          <a:p>
            <a:pPr lvl="0"/>
            <a:r>
              <a:rPr lang="en-US" dirty="0" smtClean="0">
                <a:hlinkClick r:id="rId4"/>
              </a:rPr>
              <a:t>http://www.foliomag.com/2014/playboy-re-releases-its-first-issue-60-years-later?hq_e=el&amp;hq_m=2868613&amp;hq_l=8&amp;hq_v=c700bef533#.U1UJTqLTnh0</a:t>
            </a:r>
            <a:endParaRPr lang="en-US" dirty="0" smtClean="0"/>
          </a:p>
          <a:p>
            <a:pPr lvl="0"/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http://www.farmcollector.com/shopping/detail.aspx?itemnumber=4639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http://www.emarketer.com/Article.aspx?R=1010782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2013, consumers</a:t>
            </a:r>
            <a:r>
              <a:rPr lang="en-US" baseline="0" dirty="0" smtClean="0"/>
              <a:t> spent 38% of their media time online with PCs or mobile devices</a:t>
            </a:r>
          </a:p>
          <a:p>
            <a:r>
              <a:rPr lang="en-US" baseline="0" dirty="0" smtClean="0"/>
              <a:t>Advertisers spent just 21% of their ad budgets on those channels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http://www.emediavitals.com/content/red-velvet-approach-audience-development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B3FF3-7CEE-403E-BE3F-993071BB90E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Global ad spend: </a:t>
            </a:r>
            <a:r>
              <a:rPr lang="en-US" u="sng" dirty="0" smtClean="0">
                <a:hlinkClick r:id="rId3"/>
              </a:rPr>
              <a:t>http://www.zenithoptimedia.com/global-adspend-set-to-return-to-pre-financial-crisis-growth-rates/</a:t>
            </a:r>
            <a:endParaRPr lang="en-US" u="sng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B2B ad spend: Forrester and the Business Marketing Association. http://blogs.forrester.com/laura_ramos/14-01-21-b2b_marketers_expect_bigger_2014_budgets_how_will_you_spend_it_wisely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>
                <a:hlinkClick r:id="rId3"/>
              </a:rPr>
              <a:t>http://www.emediavitals.com/content/digital-transformation-follow-money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18BB-3F49-49E6-AEDE-03E53EBA98C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00615-6F0E-4594-815C-303B26D30149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ECCBE-27AB-430E-8AE5-ADD8F28264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b_Test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380999"/>
            <a:ext cx="9144000" cy="6078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Six Killer Strategies </a:t>
            </a:r>
            <a:br>
              <a:rPr lang="en-US" dirty="0" smtClean="0"/>
            </a:br>
            <a:r>
              <a:rPr lang="en-US" dirty="0" smtClean="0"/>
              <a:t>For Magazine Publishers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Rob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O’Regan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Editorial Director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eMediaVitals.com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Digital Dimes ≠ Print Dollars</a:t>
            </a:r>
            <a:endParaRPr lang="en-US" dirty="0"/>
          </a:p>
        </p:txBody>
      </p:sp>
      <p:pic>
        <p:nvPicPr>
          <p:cNvPr id="34818" name="Picture 2" descr="http://stateofthemedia.org/files/2013/03/10-Digital-Remains-a-Small-Part-of-Total-Magazine-Revenu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047" y="1676400"/>
            <a:ext cx="7639907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need to stack a lot more dimes</a:t>
            </a:r>
            <a:endParaRPr lang="en-US" dirty="0"/>
          </a:p>
        </p:txBody>
      </p:sp>
      <p:pic>
        <p:nvPicPr>
          <p:cNvPr id="4" name="Content Placeholder 3" descr="stacking-dim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447800"/>
            <a:ext cx="3352800" cy="5023276"/>
          </a:xfrm>
        </p:spPr>
      </p:pic>
      <p:sp>
        <p:nvSpPr>
          <p:cNvPr id="5" name="TextBox 4"/>
          <p:cNvSpPr txBox="1"/>
          <p:nvPr/>
        </p:nvSpPr>
        <p:spPr>
          <a:xfrm>
            <a:off x="4419600" y="1524000"/>
            <a:ext cx="4267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Advertiser revenue: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Display advertising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Native advertising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Programmatic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Private ad exchange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Sponsorships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Affiliate marketing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Marketing services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Print/online/mobile/email</a:t>
            </a:r>
          </a:p>
          <a:p>
            <a:pPr lvl="1"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Reader revenue: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Subscriptions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Single-copy sales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E-commerce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Events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Data products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 Apps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Farm Journal Media’s broad portfolio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Websites</a:t>
            </a:r>
          </a:p>
          <a:p>
            <a:pPr lvl="0"/>
            <a:r>
              <a:rPr lang="en-US" dirty="0" smtClean="0"/>
              <a:t>Data products</a:t>
            </a:r>
          </a:p>
          <a:p>
            <a:pPr lvl="0"/>
            <a:r>
              <a:rPr lang="en-US" dirty="0" smtClean="0"/>
              <a:t>E-newsletters</a:t>
            </a:r>
          </a:p>
          <a:p>
            <a:pPr lvl="0"/>
            <a:r>
              <a:rPr lang="en-US" dirty="0" smtClean="0"/>
              <a:t>Mobile apps</a:t>
            </a:r>
          </a:p>
          <a:p>
            <a:pPr lvl="0"/>
            <a:r>
              <a:rPr lang="en-US" dirty="0" smtClean="0"/>
              <a:t>Events</a:t>
            </a:r>
          </a:p>
          <a:p>
            <a:pPr lvl="0"/>
            <a:r>
              <a:rPr lang="en-US" dirty="0" smtClean="0"/>
              <a:t>Episodic TV shows</a:t>
            </a:r>
          </a:p>
          <a:p>
            <a:pPr lvl="0"/>
            <a:r>
              <a:rPr lang="en-US" dirty="0" smtClean="0"/>
              <a:t>A private ad network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143000"/>
            <a:ext cx="501806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AutoShape 5" descr="data:image/jpeg;base64,/9j/4AAQSkZJRgABAQAAAQABAAD/2wCEAAkGBhQSEBQUEhQWFBUUGBgXFRgYFhwXGRgYGRwYGBgZFRUXHSYeFxojHRsYHy8gIykpLCwsFx4xNTAqNScrLCkBCQoKDgwOGg8PGiwlHyQvKSwsLC0uLCwqLCwsLCwpLCwpLCksKSwsLCwsKSwpLCwsLCksLCwsLCwsLCwsLCksLP/AABEIAOEA4QMBIgACEQEDEQH/xAAcAAACAgMBAQAAAAAAAAAAAAAFBgMEAAEHAgj/xABQEAACAgAEAgYEBg4IBQMFAAABAgMRAAQSIQUxBhMiQVFhMlJxgQcUI0KRsRUWMzRUcpKToaKywdHSJDVTYnSz4fBDY3OCwyXC4heUo9Px/8QAGgEAAgMBAQAAAAAAAAAAAAAAAgMAAQQFBv/EADURAAICAQMCAgcIAgIDAAAAAAABAhEDBBIxIVETQRQiMnGRsdEFM2GBocHh8EJSYvEVIyT/2gAMAwEAAhEDEQA/AOVXj1HGzEKqlmPJVBYn2KNzjxqGCPR/iCQ5hXdtKgMCdOsHUpFMvMqbo1v4YGbai2uQ4q3TKEiFfSBWyQNQK7jYjfvHeO7GhuCRuq1qIFhb5ajyF9186w28Q6UwNBKiO7EicJ1i62qWSNgdbbXpDgWbG174tjpRkzmLBGkiEWY9ItHzBLNYAFK8fgNqHLbL6Rkq3BjvDjftCQFPZ2J1mk2PaIoEJ6xsgUPEY9rlnKswRyqemwRiq1udbAUvvw8ZzphlVOlGB0zRuCse1K+XLlDXqpLy5+8YXeG8aRDmgzsFmljYULtRPrkJU7bx9xG/Ku7FwzZJRb2Vx8/oU4RTrcCIomYalVmUXbKpZRQs2wFChufLfGQwM96FZ6FnQpah4nSDQ88PP25ZMOSLKkksBGRquHqje3eaG/dgT0e6RwwZnNO7NolkDxkIdwsruFK81tSB4DvxSz5Gm9j8i3jimvWFhGs0u52FDc2dgABzJ8MWHyMqmmilU/3o3HcWPMeAJ9gJ7sFOkPGYpstAkW0kdWdOkj5JFNNQvtgn6D4YJZrpVA0kjamOqRypKm9JyjQj2fKNy8ycE82Sk1Hv/HxKUI3VilJ2SVa1Ycww0kd+6ncbb40HHiN+WHZelOTLSFjq1zwuNUdCkOXttVbUEk9I922x3g4tx/KmLNRqVd5CmhhHYaooFtWHZSnWQ+/a7wMdRNtJwf8AaLeKNXuQr5bJSSaurjkk0C20Rs+kb0W0g6RsefgcVuvX1h9Iwz9D+mPxCLNlNJnk+L9QGDFLR3LltLCqVrAJo+fLDV0Y6W8PX4ijuitDl9EryRBQpvJsy2wCv9znAIs0SdyTewz2cv1jfcbc/L24ttwyYEgwzAqutgYnGlDydrXspz7R22Phhk6ZdIcpmcplIsuFV4iesPUlSoIIc6uThmp9IG9bm9sMrfCJlA+YDTyTRPCiR3E4kZgMzrDsaqR3mD6hpQC1AFbwhy3HuGFnYKilmY0qgWSfIDGcPlRa6wBhVUK57f64IdG+IJFmld30LTi61DtAinA30m9yNxgJyai2kMjFOrZQXLuapHNnSOwd2HNQK3YerzxjZZwCSjgA6SSjABvVJIoN5HfDFlOk8SuuqSQquanlUtbMsUkRRT7dRJI58zzOLPSLpZBPlpY0ZtTMNIKkAgPG+u+Q2Qijvvyxn8bLuS2dO4eyNN7hSMTeq3o6/RPoevy9D+9y88RiQeI35Ycsv0qyy5Xq2sv8XjiPyZOorEUK6u4aj37b+3Ek/SfJtPO22iSERqBCQCbn2NgkEaohew2/ujFekZOv/rZfhx/2EoNeJszk5I1VpI5I1fdGdGRWHO0ZgAw9mCPSjiUU8iNEQQIwrVH1Y1AnZV515EmroEjDdl/hFhM+VRyBlsvDGS3VF3bMrAISGDaqSrFoAe++ZxqhJyim1QmSp0jnJlHiNvPE+Vyckt9VHJLQs9WjPQ7idANDzOOnP0x4cqZZ1MYVMxM3ViK2RSufCSMiDWBqlgNbEUCOWwPo10uysOdz8kh0wZhrRFhNOod20hQbiJDAjw7yMEDYmS5d1ClkdQ41IWUqHXxQkU45bi+YxHhl6W8ejmgycUWYaYQp8prjZG60oiltTbFaUIqqNgtkkm8LOoYhZvVjMedQxmIQ+qs70ayMUbO2Ty5C7moI7922BGrhn4DF/wDbxYZOkP3rL7P3jCTw7LiSVENgMaNc/dji6/V5sWaOPHXX53R0dHpseTHKc76fQKwR8Nd1UZGK2IAvLxd+2COb4Hw2IgSZbKre4uBP5cS5fopEjqwZ7UgiyKsePZwLz/SaQSOoWMqGKi1J2Fjff2/Thy1WTTwvVeb6ULeCOaVaf87Lv2F4bv8A0bLbUCPi6g2SABWnnZArxIx5PCeGDnl8qN63gUb77br5N7dJ8DibgE6zRuWjjBU1sgArTtd35jAT7YnP/DhPd9z8e7nhs/tDDCEZu6lwLho8spSiuVyF5eDcMU0cvlbon7ih2BIayF2og34Uce/sBw66+LZaxf8AwErbc76a2G5xQg6U6mAnjQixZA5V3013Vn6Tibi/GDBLpiSIAqpvRvvfeCP9nFf+RwbHkvj4l+hZt+yupM3BeGgkHLZaxuf6OvLnd6dxW9+GMj4PwxjS5fKk2BtCh3Ows6dr7vHFXhnGzNOqyJEQ1gnRvsLG5J8MW+kmdELJpjjJYMTqS9vdXeTgo6/DLE8y4XQF6TIsix+bMj4Jw1iAMtliTsB1Cc/D0fDf2b8sW/tPyX4HlvzEf8uA/B+Ns86L1cSgki1SjyJ2N4bsN0+phqIuUBebBPDLbMSekc3Csk6JNk4rdSw05aNhQNb7DFjo3BwzPK7Q5OGkYK2vLRruRe2xvbCn8M33zl/+k37Qx6+Dzjy5Ph2cncFtMqAKPnMyqFF9ws8+4Xhu71qNHo6eFTXL+tHQvtPyX4HlvzEf8uM+0/JfgeW/MR/y45dJ8KefdmKCNQAWpYi2lR3sxJ2He2w9mGToP8JT5mYZfMqgdw3VugIBKgsVZSTR0gmwe7li1NMCekyRjY2/afkvwPLfmI/5cZ9p+S/A8t+YT+XHOMj8K2dfMRRsuX0vNHGajcHS7qho9bV0fDFvpV8Juby+dnhiWDREwC643LG0RtyJAObHuxN6J6HkuuncfPtPyX4HlvzEf8uM+0/JfgeW/MJ/LhG6T/CVm8vLEkawU+XhlbUjk6pNV1Ugobf64HQfC9nVIMkUDKeQCPHfsYuw/QcTeuCLR5GrVHSvtPyX4HlvzCfy4z7T8l+B5b8wn8uF3iPwhluFnN5ZVDrIsbJICwViRYOlhexBBvvHswpxfC9ndS61y2mxqqNwdN70TKaNXiOaRUNLkkm15HTvtPyX4HlvzEf8uK83R/hyNpbLZUNV11Md141p5bH6MLvwg9PMxkp0SAQlWjDkyIzG7YbFXXahg/xviXV8PbN6IzKsIddS2NbBdI53Wqtr9+L3IW8MkovvweG4VwsXcGU2NfcY+YFmuzvtj0ODcMN/0fKdndvkY9hdWezyvvxzE/CZmq2hyW3L5B/Zt8rth+6U8b6jhseZgjhJk6ogOmpKemvSpB5gHn3DFKaYc9NODSfmFoejXD32XK5Unw6mO+7u0+Y+nE32n5L8Dy35iP8AlwsfBv0umzksqSpCojRSvVIyczRvU7bUo+jD9gk7VismN45bWCPtPyX4HlvzCfy4zBfGYsWDukP3tL7P3jCNlMyY3VwLKmwDh56Q/esvs/eMJfCog08asLBaiPEY819qpvUwUeenzO59ntLBO+P4GLhHSV5ZCrKoAVmsX3V44WY11CRjzADe8uo/ecN/EshFDBK6IFbQVsf3tsKuTmVY5gx3ZVC7d4az9QwvWLInDHmlbqTv8unyC0rg1KeKNK4r9eoY6Hyfdl8lP7QP7sBOG/dovx1+sYIdFZKnI9ZG/RRwLy0Wp1UGtTAA+FmrxllO8OH8HL5pmhRrLl/FL5Ms8cH9Ilr1jifpEpEqA8xEgP6cVy7ZeY+iWQ94BB+ncYtdJ5NUwbxjQ/TZxUqePLLz3K125LjayY15U+vwKnD20Txk9zJ9Br9xwR6VNrzKqO5VHvJP+mKHE49JiYfOijb3gV+4YvRt12fvu1E+5V/iMHG1B4O8o/r/AFASdyWbtFlTo/8AfMXtP1HD/jn/AEe++YvafqON5n4Y8ujupgzB0MykgRUdJIJFyXW2Ot9jtLDK+/7Ix/aGKeTKtqvp+7AfwzffOX/6TftDAPIf1Lm/8TD9S4MfC7MHmyrDYNCWHvIO+A+Q/qXN/wCJh+pcdR+0wsX3MPevmWvg/HyfEf8ACP8A+7A7oB/WmU/Hf/KlwS+D77nxH/CN/wC7A3oB/WmU/Hf/ACpcD2GPnJ7v2B3CvvvL/wCJh/zUwQ6ff1pnPx1/yo8D+FffeX/xMP8Ampgh0+/rPOfjr/lR4ryGr7xe5/NEnTr74y/+Cy3/AJMXukdfYjhvjc3tq9/dy/Rij06++Mv/AILLf+TFXP8ABpIstlcwXDpNr0KRegqdxTWCDz5e7BPzFRScYdf7QRyMRHA80xB0tmotJ7jQjU17DY9oOF+TKXAr9zSSRn/tSJh+2fow5ZnjzZngMgdUUwTxRjQoRStqwOkbA7kbbbXgPl8nq4LLJ/ZZ4H3PFFH9bL9GIy4Satv/AG+hL07zxmXJSHm+TjLfjW2r9N4dPhBzmjgsK3Rl6hB7l6w/oTHMuI5rXBlwTZjjdPd1jsP0MMOnwn5v+jcPi8Y+s/JRFH7RxafImUPWxx7N/oJWby1QZd/7QS+/RIy4euNz6ujeVr5piT8gsn7sJ/F85E+VySRtbwrMJRRFF3Djcij38sHOvvo7p/s81X5RL/8AuxS8/cMyK1F/8v3YQ+Bj74zP/Tj/AGmx1nHJvgY++Mz/ANOP9psdZw3Hwc3WffP8vkZjMZjMGZAd0h+9ZfZ+8YTuCffMX42HrPZQSxshJAYVY5/pwKynRRI5FcOxKm6NfwxxtbpMuXUQyRXRV87OlptRDHhnCXLv5G+l01ZevWYD6Lb92AnCOELLBK7Xa3po94W/fhn4twcZgKGYrpJO1d/txvh/CVhiMYJIJJJNXuK7sFl0cs2p3zXq1QOPUrHg2RfrXYm8ClrMIfGx9IIxDw37tF+On1jDPB0QRWVhI/ZIPd3e7G4OiKK6sJGOkg93cb8Mc6H2dqEoprh3z7vobpa3C3Jp8quPf9Rc4798y/jfuGJePfdI/wDpR/UcMWe6LJLIzl2BbmBVcq7xjzmOiiPpuR+yoQcuS8r2wU/s7O/ESXLtdfxf1BhrcS2W+FT+CA/G4f6PlW/uaT9AI/fj10SiuV29VD+t/wDw4YM3wJZIUiLEBKo7XsKxvhXBFgDBWLaqsmu72e3GlaDJ6THJXSl8Uq+Yh6uPgPH52/hdij0d++Yvaf2TjlnGIyJ51IoiWUH8thju+R6KpFIrh2JXuNeFeGBXSf4M4M3IZVdoZW9IqAysaoFkPfy3BGH6HS5MONxnzf0Gy1uN5d3lRz7p7xqLMHK9U2rq8uofyY/NN94rf248ZGMjgmbYjY5qEA+wJ/EDDPlPgXGr5XNll8Eh0H8pnYfow7xdFcuuUOUEfyJBBWzZvcsW56r31c7x0FFvkTLU44RUYdaa+dnIuhPEI4kz/WOqa8q4SzWo79lfE7jbFXoAP/VMp+O/+TLh1zXwLoW+TzLKt8njDn2WGX6sMHRX4PoMixkDNLKRWtqGkHmEUcr8TZ88RQfQKepxJSafV/SjjHD2C5qEtsEniZie4LKpYn2AHF3ptmVk4jmnRgyM40sDYNRopojnuD9GOlce+CeCeRpIpGgZyWYBQyFjuSFsEEnfY1itwv4HIEYNPK0wHzAojQ+TC2JHlYvFbHwGtXi9q/Kq/vuEfp0P6RB/gst/5MXukf8AU/DfbL9Zw+9Jvg3hzs/XPLLGdCpSaKpSxHpKfWOPee+DqGXJwZUyygQMWVxp1G9Vg2tV2u4dwwWx9RS1OOofhz8DmmQ/qXN/4qH6kwc6FZHruCcRQCyZHZfxlihdf0gYZIPgqiXLywfGJikzRsb0WpjJIK0lb3Ru+Qwa6LdEY8jDJEjvIJHLsXq7KqlDSAKpRiKLByamDi9r62n8j5/J292Gn4RM5qmgXuiysI95BY/o04b/AP6KZeqGYzAHKvk+X5GLXFfgkgzEjO084LKikDRVIixirQnko994HY6HvVYnNO+L8vcKPTTojFlMnlZUDdZKVWUliRZjLmgeW6nAvJZr/wBKzUfeuYgf8sMv/jx2LpP0VjzsCwu7IEYOClXYBX5wI5E4XofgjgWKWMZiciXqyT8nY6ssVrsV8488E4O+grHqouCU31v9xW+CzjMOWmnaeVIgyIFLsFBILEgXjrXDeKxZhNcEiypZXUhsWOYse0YRv/ovB+E5j/8AH/Jhs6LdGkyMBiR3cFy9vV2QBXZAFbYKKa6CNTLFN74vqGMZjMZgzEeJiApJNACyfAeOAHDuk+VmVGE7J1pAiEp6oyakWRTGr0XBV1O18652MHswgKMG9Egg+wjfHPOEdEslmY4mjz08qZcJEoYqo6uP4rLGgVoxSnqIX1KO0JCbIYEQg25LjmUmZUhzkcjMCVVJ0YsBdkBTZGx+jFcdJ8rcmrMNGsRKtJI2iO1cxsBI1KSHBWr54GZTotk8rPkm+MNqRY4oFJUh+pgzKAtpXvjeVibAtB7DX470ZysS6pM1OiSyu8IResVJZzJ1hRVjbUz9a4Ba6sAd9wgcTpPlSZA2YKCKw7SNoQaXaM9tqB7Sn2jfE8nHMopkDZyMGKhLc6DqyeQffs3R5+GFzMdCsmXEXxhw8gkeP0GoKxD7lCpozhabxGx3xFD8F6SSSlpvktRMATS2gscx1l6k0m+vfsnVR8uziEG3j2daONWQ0SwF0DtRPfgD9sE/r/qr/DBbpLGFgRRyDAD3KRhYxv08IuFtGDPOSnSYR+2Gf1/1V/hjB0gn9f8AVX+GB2PQGH+HDshHiT7sIjj8/r/qr/DHscdm9f8AVX+GByjEgGKeOHZBLJLuXxxyb1/1V/hjPs5N6/6q/wAMUwMbrA+HDsXvl3Lg43N636q/wxr7Nzev+qv8MVQuNVieHHsTfLuWzxub1/1V/hjX2dm9f9Vf4YqEY1pxPDh2Jvl3Ln2dm9f9Vf4Yz7Ozev8Aqr/DFILjKxfhx7E3y7l37Ozev+qv8MaPHZvX/VX+GKYXGacV4cOxN8u5c+zk3r/qr/DG/s5N6/6q/wAMDO0G33U8vI+f++7HgZ5CDpOojuHP6MVth2Re6fck4r0rzAqOGQGUkEjSpKr6xBGw8zivlumGbLkXaLdtoUMTRIAGmj6LX7Rj3MdYBUK21i2K8iDuK3HK8Ac/mVh9FkZyCQka8mIoVQJY7ih5HljNlSi7SNGNtqmwvmumOaZbSVIynpjShJ8AARzJ2rz5jFb7cM9afLIA4AXUigkk7k6lG1eGAZk0top27Ssx7zWxUqvIE+JPIEURi9JnQNyt6qSMbAxqBppN1Knmbu+17MJik+RrbXAQ+2jO/hsP5pf5cZgb9i09Vvyv/jjMP2x7C90u51/NICjBjQKkE+AI3OOc8J+DuOWMAZ6LNdVA8MVxLKkQmhyyxMEaVgPk4w5AoN17EaQcdHzMepGUfOUj6RWOc8M+CmWDqguZtU6skEyGmRMqpdCW9IdRIqjkqzUKAo5TSej8D3IHMIR8rYbLkk9Z8c21ddqCD4zut2THdgnY1nslBl8tlctmM5FE6ypIjPpQylJA5VELb7sBdsdwTqJ3FZf4NJlU/wBIFlQCRq37EKsDZOzNGxO3z+R72RejjdTk49YJy0iux3OoBJFpb3Hpir7hiEFPhfwTL8jKM2r6G6xCsAVGJXKLejrCtVlyQBQUyKVrQMNnQvooOH5cwh9dsCWplvSiRrsztR0ot0QLugOWE/JfBtmu2jygBI0jDlmuao8qCdmOldUT7OGstuGUkN0ThOVaKCKN2DuiKrMBpDEAAkLZoE92IQodKvuS/jj6mwrVhp6U/cl/HH1NhXx0dN7BztR7ZqsegMYBj2oxoEG1GJAMaVcSqMA2EkRzSqilnIVRzJwp8b6ddVulDbsKR2m/vN6i/wC98V+k/HQEkma2VNoUvYtyXYePM+V4DvwQzwpmJESMyQ9aSANKiju7SDYgaSbYbbCueObl1LbpcG2GFRVvkM9H+kWbzECSNLCpcyDSsVlQhoFrk+dueXdgpLJnF/40ZG9/J6eQuwSD/sfQtZnonl411P16gXfoC6F2Cq0Bud2I9HxNYmg4NGqMOtaUBBsrRAt6TBF1C1b0TZI9KroCs7zTvkLbHsEn4nmlotmIiBu2kRgsGGpdGugp9vO+7EX2wy1XxgM9Gghy51HcADmfbsa351jTcHbmrupLKzG07LqoKkhYuY5bb7Kd+7fxKjvPKAdh2UO7UCbrvAAIG93zxPHn3Jsj2NjpHIbPWy6QuvV1akFNWksNGXaxy3G2+PX2amsDXmKIFkIgq69fLDausN8uwN9zUo4Ux5yzN3mkVA1knuQlaO57t+84nXKHsi8xSqAOfjy2Qch7vrxfjZO4O2IMPHphWqSRbv0mhoUBROmG6Y2Frnty5DDxPNH0JTy2to7DcyCBEAaFciO/BMcOAC9nNHxJblV1fuPdZxUfKwk0WlsNpC6gSxI7Knskg94HP2jA+Nk7sLbHsRCXMlgTm3IF9kRxksAKBU12WY8lOwAFnfaWSORmVw8rEA7vHY50WFgDlty589t8Up8rlqtY56qtRDqBp3Nmww1DZaXvvcHG/iIUhlEqmj2OulcluenQTpqtJuhz7qOBeSXmw1FeRZ606Lc6m7QuyqkHceywRdjcd3cPMX3NX31M5WMhqpQaJBPPbbuvfba8eFkka3lBGqQaAabsAKKJFjc34csEejUqrkkkZWepZEjVV1EBJpFXcnyu7Fe7DsNyfJeT1UR5fhDrHO9lnDaVsHWeRIvus1R32GA2aLRjqDXXBtTkbFQRe5HkpFA72L7ji7x/jmvMCJHkjiQWw0qFbxOvdxzCjlR7uWFybMsIlMSqNZ1VpJDLZGvsi+5eZ8BQ54mdr/EGF/5En2ePqr+bX+fGYC/Z6b8Gi/MtjeMtz7jbXY+kOlUjrkcy0YtxDIUHO2CmhVjv8xjl/D83mZKX4vTna2lRVuuZN7DHVOkf3nmP+k/7JxxrqfYL78Hl1Pguu5axbzqPB+j8BjXWRI5XUxVjp39XlsKq+fPEs75EdYoaHUK1gMCVrlqF9nHNshxCSJgRIyVQBFDSL31bdod+/hiimYJ6xzRM4t2AHbJbXu1DayxH43nivS01YTw0NfSWHLToFXMxxCwG0kG1vcUCN9zhOghky+0UiyIL2vSpBJr0hzqu/Y3iN+Gq8VsdB2AC9qzsaBrbY3fkcRZjK+qw99+Z7sJlnnaa5FvG/wADtfSP7gn4w/ZOFusMnSEfIJ+MP2ThdrHf0z9QwaheuYFx7UY0BiRVw8TRtVwL6S53RGI1Pak5+S9/08vpwWsAEnkNzhE4vn3brZlUtJR6tLAG3oiya25n3+OMepybY13NOCFuxY6QSdfMIgaihdEkb/mSmiB5hbH04dh0GjyIL5WSUHS6sjNav2SdVLWl+zs29XywLTIQZfh3UuweT5OSZwha55H3N0NW1qD/AHbPI4P8Y4+7xsEhFgPWuXTqQI4d00gggEFdyO1p5BgcY0o7JIdJuylmM9mEgVpU1I6dl0DPoteyJV9Jhe5ZAK8Ni2K/SbMx0M125dowxhVXCqjFyxVtmUjY78tJA2sTtxSRoQolU7OU6tCQY1DrokPaKO3ZN7Ur8rW8eG4ZK5hpWAkOpi5q26t9MdA00YpSSRZ0kXuKCUevT8Cl06sqcOzGXn7SyMW3CpIrpeosV6rrbtqHJSVsclBrFxZVIUoxOoGleJQAyipNclBQAaqhz5XeF/NZWJM+sE0RgnkACSRqpEjatWtabYkqK7JIK7AHDEeDU3yiGZaHasIV00E+TIA2XYktfZXbwVu2BNI8NnuxfVIDyYFAerYnSiSUwos1cr2I7iBis2b3VdaAt2NMelWvYmRBICNNbAE945gYvx9ZlzddbEdyUVRNe1FgQVk79wAeWxwQk45H2dJfXQYJoBcauQZRunmWA798Ep2uQegBTJa9mRXLbOhkRz2QdJjGq0N9o+dC6F4nkyqkGnStBEkmgJELNl7JNvuQNFActQoYknlieRIa6uQoR1SbuoYgXIsR0gebggE4sS8G3QySt1lgJrXrFTSCWJJr0ltbFAMV2PLFOf5e8JK+Cnl5IQaUa5CAgkciNfBa1bEbmtKMMaljgSPQ0kjlgahy7BS4J5PMzFwPE6kXfkMXc68zhkDVGHCl10rIyd+lCvYH94E+IGNrBFEqqkTx2WGpyt0NtVxqztexGqtvDli4OEuGmRxkuQfo00p0iq2VmYL5anALEcroYn6LZj/07q7iZg+YJRu0xueSqSuRJ5+eIM1TMQSWBq2NqWIAsizY3va/DAiDPtFoWMugDz6afUQvWG9QIpra2troEEHFxy7JNjJRuKQ0ycGy6qqyEh5CsnVoArE2OzvQCixYO/70ziTS6mZ4wrAKApC9ZQGykA2oGwIWhZ5jeyWb4g7RKHzDLfNdo+2dyxZACTZNnlve+IczJpBeMqSxILHwJIJBA3PLx8fPA5M8Z+yiRg1yDfsHJ/yvzw/kxmJPjI9c/lP/ABxmEb5dxu1djvXSdqyWYPhFJ+yccg6z9P8AvfHXOljVkM0TyEMn7Jx8+ZviDOQiEiwe7w3Ynurbv/fi9TieSaCjljjg2w1mOKJGDqawAdhufCtvPbET8TChSEJB2sdwHiT313HwwBJVmAD6m8BXIePcD/HETAAEeiDepm5+Sg8293Lfe+Yx08FyZPTJ30/vxGROJpJQVxtdqdjuK5Vfd3eGJWgGm77jVezb24WDB81xfK9qAI3sknx3okYlzGdeKyrawFJ25+Fb7E994ksFeyzTjzqTqSPobpD9xT8YfsnC+Bhh4/8AcE9o/ZOAAx3tO6gc7P7ZijEijHlRiRRhrYpIq8Vl0wt50PpIwg8f6TjKdUOraQyl6UECtOnx5k6uXlh16QSgCNe8tq9yg/vIwvR8YhgnUvLol0MunQX7DMDq29FrBA338DWOXqGnlpmzEqia4bxyOYHq7SVTHqWVAOZJ2eiDqAYDwN+NYr5qfMaPvSzGhAOuLqhSG2XtF1GoA6arSCLJxczPE4Z0dWAmZSvaaIjq7dUtu9edBgRVluQJxXmlEQtZ9KAsNLgy7ky+gVIZl1kkklvQG4B3zd0MogXO5gw6ly8vV9shxIgDfOFrq7IA1AkCzt7DLrzRMZ+LzkHkRLFdAs1RgtR2IFvRFHxoStx+IQKryoQwbdEYA80bSBqrv5k92PU/SuFthKFrUVIjkJBa/IbWfowTmu3YGpAjiMed6zW5hysaAa3mIkYEWSykMaN8luhXM99HiXTqES7Cd1F0QQobbwZgT7wMEuO8GBZHlzfVxsWjAETM5L6qBOo9UNNi9IB77sYzI8JTKV1mYUJK6oiplyDqv5zEs2+3afYVtWK6PkIzgXGo8yumFnSSzUbsFZgBZ0MNS3t3+e3I4sDI55o7SFUayARItct20ney2/hW3ni/xCTL0PjbLTsFRREwCkG100LXu7Z227uWJE4nl4WrMThxvoHVkuuy+kyLzHcaB+jFRigJOuoInymfAJdFBA2KsGLG9jIFGoKOXZ8OeC/RfKZgq7TsG1spTq5Q6qu9gMBe3Kjz8uWJY+lHDlKlZHXTdARzUdRslgVok+J388e06VZfS06zKsZ0gXA4e702VJDNvW9bDGTXYcmTBKEKvpXxG6fLFZE3wF0UnUabvBtwQPd+7HPM30iZaiCFpV1KQzg99rXVhr7JU17ue2GrM8aSB9MckbByXkIJPMWSrElQPL24qcazmXjiVIdCktrPVRq1AkXuF2Zr5k3Zxi+ztJPT73k86o1ajLHJW0FdarxqHXtOp1pswDV2l/vEHurwwKnZSCe2zOSsZ2omyTQF0vOydxQHPEmYzXZGjbwKWVuxsA1Ctq53ZJIFY8Z9gpja1IYHSiWxLG9V9xpiB4WD4Xjo23yIdFLKo/Wo7MrE/cYyxLMdJ2YAGl0g89vRwWj4e7U7gI+osVNaQgAVaUdo8zvW2vlsMVOG5N2EeqVAUDaKItE9E0BvfasnwK+Iq7l89G1xjU5JqjzYDfUwPjde7ElyQq/Zk+o/5ub+fGYGWP7SD8yP5cbwPqhUfQfTZb4bnBV/0eXbx7DY+d8xw2ZABIrRB1tSylSVNehfu5eWPozpZlnkyGaSJdcjwyKi2BqYqQBZ2FnHNsr9lo2tsi8inqKUMlRrFpsKDIAzNWq+d2Lqq3yuwFGL5RzrK5YUNKkt6ICrZkF+gPE3W1G9vbizJlDpV3hKHcI0iMLZTVWwGplqjzNjyw8cV4fxPMPF/QXjSGXrI7dC5okjXTGibN0Te3hvviPAuITrGr5OtDObUqSdRY1u2w399A4zztcXZawQctz+YnLw8yBTLzUk0Ce3ZBOpvdQrlZ8cTRQqFPZrY93LyHh/vnhnHQ3OV97uf+5f5sR5nobnSrVlnJo1ul/pbGSTyS6NP4GyMMcPZaOpce+4p7R+ycAQMHuPD5FPxh9RwCGPRYX6hxcy9Y2BjbvpUnnXhjYGIs7nRCpdj2RQ+k19en6T4bnKVIGMbAHFM8ZXS0KaQQLIOq+9a7rBwj5vL687O5okSRxgMuoUECcjtWpTtXM4bWk1y3ZIJseQu688KjaA0Um4EiSTUTQdhmWYhtt+y5rbkNvPlt7ptmtKkglLkY/i2ZPVQmZEi0fJJaMzUSAB3ju8vPDEvAMp8W1pBE2nXTADcCMuOXu+jFbh4jMUpcA9uLWb7LKJUIcDnys15V5YJZCfrMjbKV1oCRW++WAJFHvo134m1VIFydoC/a9B1J+R6yRQWLKWhQAoDpJBAZtrAHvIvEuV6NZQKrPToaLNrYCmDgBQrXzCACySe/EsWUjOXkrLwNKpzaoOqCg/F2dEs0TbXH+t5ASLwmKcDRHlSHApljO4ZC4K0oq0IN4XTT6ot+8il6JZZwdGXWBRprs3Kw3oU1hFOmiDbUfm4AdFuAytl3R8rlXnZwdUoUCCIiu2iDtHUDSXe+5GCKdD4YDJI5hIRWL6wdIXtAluzvup9tHngNxXi2WileNo8sCACT1LbBhqFow2JHjXzTuDscXTtIF9UNcvR/IZWJUlWB5nGxKKpcgWxWNN9IFmt/bgIcvlXlEfxfqxQ7USbEk1ZVWoLtR5ntCiLOBg4Yi0/VxXJuuqIuGHMyqiL2l3Xf6uZJSdHm7VR5OjuuqFlIIAYluz3Xfza/TiZJJvoioxSLrdHoqBSNJNjupI5A/MZvHzxpZMopjUZJW1aVsQqTfNjr5NXeLvY8+RHxcDJBJgyO3o/JMdgCbIZBuB3eFn2y/YQ7Vl8oaqqiF7LfetChe/hXsCvew9qGBeFx6SeogA5qUhFkd2pCupW9mAgyp65zC0RRFNqGAYML8gTRN8rB2x4j6Nnuy+Uv8AvQ879igbr+/uxb+wMwS+oygLAlWjjJ3quyQpHOu/esC1+IS6CjxPMOERA1a20SiuWq6OoE70Sa27+XdbkzKdY8YCPqls0rM50laSONVoXpbfYAqT2qOIM46EFFTWqkH1bO4DdzEaqUBeW/sPrKBiuuNJOsDuqKO9qCkuhI+TWt9rNKLrVbIqwjTzxxRv1Z6kqKZaj1PI12F77WuXLY+GLkJbRG77HShQEUVJAANEatjRIXbtAeyOh1aJNKYqOpzYCMj9tyaBKdokUO4knfl7SXUxcMZYuUakbAglQ1USASwG98zthco0i1Izr5v7X9V8bxf+KHwj+kfwxmFF7zuz3W3PuvfEOmT1k/IP8+JMwCUarujVGjdbUTyOOZ8Og4rAkSRpLp1AOzsjOwD5K3kWSR9DdWM0p6s0zAuACwx0wTpGmT1k/IP8+M0yesn5B/nxzfgXE+MyxQSHVokKMWMcOohkypYMlrpjs5rfZhpXnsCV4pwfPTcMyoaSU5olPjBVkjZRNG8U33MBSI+sLiu+NeZxCDnpk9ZPyD/PjNMnrJ+Qf58c5yicajQ6VIJR30/Jvbk5gadTt2WAXLlfm9ogj0ipHh0PEWzuVM/WmKMsWNRomkx5hQZFRtTSWYgRuvIgA3UINHSD7mv4w+o4AjBzpLMqxLqIFuFF+JBAGF45xAqsXWm2U3sdr2PsvGnG0ombIvWLC4GcbaJqilYjVpYjxVXSyvmMe+L5kx6Gsqo1s3sVGbl38sBeK56LOMiqTJEG8wurS7HbZiaCkHlzwM5J+qSEa6nkwII36tT1na0HVSVXZGncjfa77sUc10dV0hUSLGI4erNKWNkUSpJFb03h2a79o4uBwOxCpVc+223tF7YMZXoZk3RBKCpaTTZkYWOrZuyWPe38MIeJLqMWS2TQ8JyZWYNLIolMYIVaHyZBDAjcE0L8KGJOHx5RF6ppXiQ9lDakfOVVHYsbMfoGBfEehnD0y+tbdzSIBLsZNJ1CzsArDe/CsJXF+Gxx5WSRECuhOhhzBC3YPtwSxppsm+nwdag4RA0pEc5ZWEz2Bq7TmPUKXlR9+K+bycOTYO8wEWsUWDDSBG47RIqhdDwAGFXonxl2yYcMwcrOhZjqLKrUppr7VBd/LDP8IsHWZODWgGoqe46jpG52wpoY4pld8pHNIXSVWtRp0tYvW9EUdzUh9leeFnM5eOGdJMyiCWRQplLy6tkQKABEaYKRuPP2YErwJAoKjQ3ipKn9GHD4POCiZpmzDNN1AUxBzrCltYLUeZpQPpwvYTavIWuJpGWGibSwLH0syzPS7g1GKIHfzN4HZaRjs3Wahyf4zKumtzrSySDt4ctsMEefk+NywBISryTAM0VsoXWQKUi9hW2+/M4KTcKfneW7LsATl2u9QFCmLG79nf5CmtoDQqZdrJtrWwoPW5g0efLTdc+d79+LQeJVNsSV22ObBJIv5ke/fyHdv5FXzMpU18WZWNbQNvtZsaRW/iRdc98U4J0ACj4qpPzVy5NA2xvQ3lZ898DVlXRGjoQBtvy/pOaHdtYKUvvxqNFY/JqoqrrN5pSb8aSje/LFtMzMoBVcuTQAIy5Fg782LX7O7x3x5zk8zAdYMuVrYfFWfma30lSNu6j+7FUFYJ6RZHQ+Xl6wMOsAC6RqIpW0DYWO6zR38buxlsjLmXcruFbtoFvVew3JNKvasgnvwUzcKNGwdQRpJ5URsD2fDly8sC+HsMvICtoQBejYtuRvRonTfh7sXBKT6hzVcD3B0fy2lPkypK0CrKK1CyUBU9w9I+rhT6X8MSJo48tJ1aMLIJRSKY2F00CLUb898MmX6X5dVTZxSqL1NRCgDlpIHsv+OAHEsp8YaXMZZesVGUBWLHTdlx2gLu+Q5DGtqD6M503mUfVuxa1R+u/5b/zY3hg+wrf2CfQcZibYCf8A6ux2rMJqRgCQSCARsRY5g+OOV8L4pxZAryrOCI0LhoXlUF2jhbTGnadl6h3ruGZ1EVjqeal0ozD5oJ+jAD7Zn9Rf04KMHLg6kpqPIH+yvE3U6kWPV1gKiByyhYFk2kEg3aQlAw5adrOK8vSXiaK+mD7noAHUyu5Gk1pNaXZqBPa25Erdhg+2Z/UX9ONy9JXUqpVdTLrA39GwL8ueCeKSKWWLGJDsMbwt/bM/qL+nGHpO/qL+nE8GZXjRKPwnuFy0RN11wujRrRJy88cvnzY0hWJKKdS1ZG22+/OgOWOk/C1LWSiP/OX/AC5DjlRBY9k6du/Yrt3Hw54w5ZUxlEmV4rJr9N2SjsW7vAeAIseeDPRsMZgFshidOkDUXrlRJCkDVfs51hfyfCnNpF8ozNZ7Sghf72rYAcqG/awx8E4TJDJGZdFsZNgb/wCBITYHnff34ZityvyAfFDVNwqZAGaOvN51T22VO/sxG/CJZ03jVgD82dX/AEkjuOKkA8Ao58lr6sXuvi0qGiQhfJtyb3OHeJ+AfhCrxvjEWWlKPG+sbML+jvIO2AnEeM9enVog0tdgi7sEAbEHe6xc6b5VpuI6Yoyx6uI0DsF0Dn4DzxFL0SmVSW6lRt887fXeGW3whVIsdC4dUeXi1Rr1skiFkBYIF1O4HMknTRING+8YeunujqoQjMabkb2AUgAWPqwo/BfkZRNAqKC0EkrS72qKySKrXfaBJX0bPaFjnTj8IsrBItem9ZrTfq2bvCXyOXAkoOyMMXQbiMcPxoyNpBVAB3H0/L/d4V0m7j4n9+DvQubLhp1zGi2VdAfvILaq89xgSAnrAuedxvUkxFd4+U5EfXhmWINKpvlJKK2P/Ej357VXh3+zCj8aT45INaKuuYCzQAOsKT4A2N/PDflACwIIPyjHYX6Wlhv9B+jAZF0AlyLnEOsGaXR13bis9UxXtIsABkVW5ds2RuBXPFabLNIRJLExkJBLiUitO3L3Achhg0DrlB5dURRHMHqL2G1bVXLEmeDDJu8dB1GpNgKKi9+Qr9GFbqJVgJIjzCShTqIVJjdgDmS3f2jdHa9uVe4IpAO0JCDuGGYfYeZAo/QO/wBw5s67yFpCsZjOligKlt979JWrlt49+POY48u4AjKgMRqUuwA5kkLVc/8AfI6KDWZtoj5I2/uPM4DSWxkYLqr0jtzDSDajW9HB3OZhVDFqSPS+zVbHSQAoulQGu+ydvLC4kq32gLbUpuxpJ57jl2guF4XY/KqokkzTyRKCy0rFqXmTe43FLQ86oYbPg+4gi5aUM6gmQEDUFNaBXNwdr7ttsJ8/D9axhXLOx0qqjfzBPgOdk1W+LXRLJkZicSaD1SENta6mr0WqiRTX5408sRu2qzov2WT+0j/OD/8AZjeOO6E9X9XGYEbb7H0hxD7lJ+K31YTtOHLPfcn/ABT9WFPTjdgdJmbMuqK8rhVLNsALOFfN55Ys4J+qsPHpY3TC65Gu1y765eQwS6YwM0IAalLANQBO5oVffvt51gDnnQkBSTXpFn1Nt4+A8sScrkr8g8SqLrz6Dqu4BHIgEew8sYVxDwUH4tFq56B9Hd+isXCMP3Gbb1I/hWasnDvXyy93P5OTb2Y5YyaqDEAbk+Nb34UN+eOp/CuoOTivf5ZdvHsSeGOcjL0CzlIogo1F62r9HLbfHCzJufQ3JWT9GnhV368aAVXSQ2kGi173ud13PgcHuvyzSwCF1LAyBrkBBBikAJF87oe/CZFxzLsGSEuQg3c2A2sn0PJSPAc/fiKfjG5YEqPVVibPLshnuya7+/GvFcY0DKNs6IIiB6UY5/PTy/v4xU2NyxDcf8SPz/v+eEKGHNyxkxpMoB5s8atsa5Ox+rEcU2cAopLJz9EozC/GmA25YlDW2uo3S5zLpnJnldWtIkGlxzVF3sGtiTgD0x43l+rhWEksXsnWN652AdxvyxUTjksbAuLI5q+3dyYK3d7cD+KcUaXSNud0OQ/2fqwbdikqZL0fz2iJpGmzMcmoo3UdUdSgmietFivLEXGuIa9DR5rNs2oBuuKHskgWgQUOf6MUlkOsjYjUxbcDvN7WMRvxRZJnIZWCrCBQAAuVQwoAbiyb9nhgQinn+KMDpLMSqur9s7usaau/btFvowX4NDJKQyyrF1iazqBKja62Za3NXhV4znmE8oU6QWJoADmNyTzs3gtlHE+WVAD8nH2qr0u0ACSQB4/RiECvAYEm4ukUoMiSMySLrK6qjZhUgNgWLw5dMc+cu/V5YsiKVOlBr2VdIPWKS1aVB3PhsMIORyTx52OcEqo1FrKEggFV0gvTWK51VnBb40utmkllcEaQA6REDYEFhLqawKN344KMkinGyfhXHpi4lDArq6oiRwtkhSQNXautJsAjs+3DHJxOQxPCcxkgQWjPbdl7g2pgu1WdvYbwqRdHkdg0STRmwesaVH3APrA7b334JtwcAMNa9ttTFYwX5VpDbALzNVgJyjJ20WsXTobzgTtq9DSQSyEAGt7D36O3lyOK2YyzSlY4FDnnQIGw2BB5cjv5XifLcHCIEUyNW17La36NAeG14K8H4W0Mhk5CjQK79wA1d/8Avwwnao9Ysvw231NdI+HtLBIgBF6SSRZbqyHoV9zjGnys4CZNBIVipWYnStmwXALUT4Wt4e+IJqiYjkwNjxBBFfScK6cC3FZV28GuOhz3HyljmTy78Lx1Hox0o7mVOEZsqNYVnXtOqpZFabsA+lsCK77XFzJqy5act90Mza+7tASWNvO8WH4LKUEelFQcgSTQOxGkCtxtzxPPknGXYEapGd5GKjmW1EADyusE5C1jaFvrj6641if7Ezf2b/k/6YzA7gOp37O/cn/FP1YVVII23wd6U5jq8jmnHNYZWHuQnHEOF9PHXLohffUxv51c9NVsNz57Y2LLs8gJQ3HSeLx6svKPFG+o45tnMhuX0DSHK6qBCt6QHiLG+HTLdMctLGVD2xUBhVHtbXv+7xwvp0jAhmiMQcySHYmqtYwCTW5FEg7bgY0xyx27hex3Q78OzgliSQfOAseB5Ee42MTttjlU3SSWGLQjEA2eyaO4A5+7lgYvGpEhouzBbbtMSAdypVTyAwnJqNknGuAo4XJWdr+EeNjlE0BSwexrBIB0SUaHnXuvHGuIdH5pyDLPACB6KklRt3LR3x1z4UD/AEKHa/lV/YkxzVA3swhrrZoXAvZzom4hcpIJWIA6sKUPMbhmobbnFDhnRNgGbMrLdgKkehmI7zqZ6Hsw6rCe84kRFHmf04vhF0hLzHReIoQkOc17Uz9UwG4vshxe3niunRCWuzHPfeQka/8AlOOkw5dzyQj29n9B3/RixHlSTRcX4L2j+iyPeuFPNFeYfhtnNI+juaQEfFOtJ+dMQWHkNMoFe0HnitH0UzxfWuXIogkK6hdje/b+vHXOqRRfMesxBHs3Og+4g+WB+azkd7anrxY6fpNE+wBfacBHUObqKLeJLlnOpehGbnclkAJJNalY0d77DHFnL/B3InpzIt1dEE7EHkurvHeRhylzjMKul9VeyvvA5+02cQXhy3vkBqIFy/RRENlw/wD2Bb+kti0ODKOZ/cfccXi2NXgqKKK8HjvcE+1m/cRi9lFWL7nHFfiV1H8om8bxsDE5IStnHbmI/wAn/XHkzHwX6P8AXGqx7CYragrZf4MjM52jUKpdmKk0q8+/c4M5aUOKf27Cv3nFDgkdx5vyhP7yPqx4yuZIFN7jgHFF2Ghl2UUpBXcV5HwPccQFyPEG9wa8sby+Z8/34uswcUR78A49bCsrRyXj0rDGxlipsU1bb+HfvjDIpWqojc930YCTotKze3+6xmI/i588awO9BbWOnTDKmXh+bjBALwSqCeQ1Iws4+eoPg8mAFTRn3H6sfRnSEf0Sfn9yflRPonkDteOa5PjcE0lvDQTqkiegjMBp67WwYcjq2A9/hskZUIWW6E5lN+sjO+o7sD4+qe7B3PcGkaXXaAHSQLq6oHu9/Lxwfm4nA8irl4wadjJJQKnT85QSes30ij4HfldbiXERJ2YI2NO7MDFVWwKKjIKdRV0Te5F0KwNtJoJVYqPwKeR+SIosi3vaxSnSCbo+HdjzneiErIwEkSggiyW2vbalN/64YrzLIxMTa6GkjSitZ7Q0FjqIUACwBv5k4tyBiHsRp2SdJa2oA1YXz9wwMm27YSVKh1+EKAtlIgos9Yvj6j+AJwhJw313C+X+7b6Vx0Hp6hOUjoXTqTuFAAVtyWIAGEVIhpu7HitKg9s0lKR+KrYVmnT9qvmFjVrg8fFYl8W8zsP07H8kYtLa0Aqx6uVjdvYlEt/2rio/FET0TZ/5dr7mne3P/aFGKUnEnNgUgPMJtf4zXqY+0nClCU/L4/QZuUf4C2ZlVdpG9xu/dEhsf9zJ7MVWz7Mp6qM6RzJWwO+9CjQPaQx88CwKxN8ZqFkoEs4O4Oy6SCQQR2rrneCnicFaW5/oUp2+x7lilZu0HLHlYN15Dwx4XLttStuSBsdyOYHs3xezHF431iyobrBYU/OKEMRzs6SDXltiSPpAmq6YdssNuQLm/pQnGf0nUJdMYfh43/kC0gZrpSa50Ca9tcsejlHr0G8D2Tz8PbuPpxiZrTDIoALOVqwaoBrOxFHcYuZnisbVR5SBt0ayPk/RIIA9E8wcOnnzRlSh0/6Ajjg11ZQGXYg0rHTz2O1c78MbTLMRYUkDmQCQPfi9FxCNSSGY/KNJWgi7V10m/wAYb4q5PMhEYG7JiYAd+hrb2bYtZ8sk2o8VXPnz8CbIJrr3PDZdgQCpBPIEEE+FDEi5N7rS1gXWk3XjWJpM6heMgkhHZySCPSk10Ad9hiWPioLHX2V1oyaQTsjs5B3Js37PZgXnz7U1D3/Gv5LWOF1ZWXKsQCFajy7J39njjRjINEUfAj9xxZfiakAbiuqOwN9l2Zge6gCOXniKSUMxIN7ufRqgWJFnv2+jlg8ObLKVTjSKnCCXR2GOER1ks23jS/QP/lgeq7YNZeHTwtj672fy1X6lwGTGoUiWGQg88EoZfD/fswK1VixlnI294xRYZjmx6WFSKoc79/kcUUkxZilOBaLJvsePE/Sf44zGutOMwGwlj9P6Lew4DDkvv/fjMZjSxCJ4PRGPUXL/AH54zGYos2OQ92K+Y7/YcZjMUQDfCV9xyv8AiU/YlwjdLvuyfi4zGYxy+/Q+H3QKTHrGYzG1CjePRxmMxZDR5Y13Y3jMUUeTj0mMxmLLN43jWMxCj0Mel5YzGYoI3iVcaxmIQaz/AFUPb/5DgCnIYzGYEtG8TQekuMxmIWW4sWVxmMxTIS4zGYzFE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4" name="AutoShape 8" descr="data:image/jpeg;base64,/9j/4AAQSkZJRgABAQAAAQABAAD/2wCEAAkGBxQSEBAUEBQVFBQUGBUXFBUUFRUVEBQWGBUYFhcXFhQYHCggGBwlGxUWITEhJSksLi4uFx8zODMsNygtLisBCgoKDg0OGhAQGiwkHyQsLCwsLCwsLCwsLCwsLCwsLCwsLCwsLCwsLCwsLCwsLCwsLCwsLCwsLCwsLCwsLCwsLP/AABEIAGACDAMBEQACEQEDEQH/xAAcAAACAwEBAQEAAAAAAAAAAAAGBwAFCAQDAQL/xABQEAABAwEDBAkPCQcEAgMAAAABAAIDBAUHEQYSITETNVFxc5GxsrMIFiIyMzRBVGFydIGSocIXUlODk8HD0dIUJTZCYoKiFSMkQ2PTJmSj/8QAGgEAAQUBAAAAAAAAAAAAAAAAAwABAgQFBv/EADIRAAIBAwIEBQQCAwACAwAAAAABAgMRMQQFEiEyUTM0QXGBEyJSYRQVI0KxkfAkYuH/2gAMAwEAAhEDEQA/AFAtYpkSERIREwj4/Ud4p/VDrKNfZOd50nAxcwLKeS0sFimHIkIiQiJCIkIiQiJCIkIiQiJCIkIiQiJCIkIiQiJCIkIiQiJCIkIiQiJCAy9uZzLLlcxzmuz4tLSWu0yDwjSoVMF/bUnXSYif9VqPp5vtZPzQjpvow/En+qz/AE832sn6khfQh2NEXeyF1mUbnEuJjBJcSXHSdZOtGjg5PWJKvK3cIVIrESERIREhESERIREhESERIREhESERIREhESERIREhESERIREhESERIREhESERIREhESERIREhESERIREhESERIREhGMVrFMiTEWVjWBU1ef8AskL5izDPzMOxxxwxxI14HiUJTUcklG5afJ9afiU3E39Sj9aHcl9Nnx131p4H/hTcTf1JOtHuJU3c0vZbhBRQmYiMRQs2Qu0BgawZ2duYYHiWfLm+QfBW9f1m+PU/2gT8Eh7k6/rN8ep/tAlwS7Cue1FlnQTSMjhq4HyPODWNeC5x3AE3C1kVy+CihFPauVNHSybHU1MUT8A7Ne8NdmnHA4bmgqSi2I4+v6zfHqf7QJ+CXYROv6zfHqf7QJcEuwjopMsqCUhsdbTOcdTdmjDjvAnEpcEuw1y7a4EYg4jdGpRY59TXEUFVlrQRPfHLWQMewlr2ukAc1w0EEbuKmoN4GueXX9Zvj1P9oEuCXYcnX9Zvj1P9o1Lgl2GuWFj5RUtWXilnjmLAC4RuDs0HUThq1Jmmhy0TCK+17bp6VrXVU0cLXHNaZHBoJwxwHqTpNvkIq+v6zfHqf7QJ+CQrk6/rN8ep/tAlwS7Cudlk5UUdVIY6apimeAXFsbw52aCAThuYkcaZxayK6LhMIiQiJCAm+Lambz4ekChVwaG2eOhAIZ1JEw5pG7naqi4McpR44OO1vjy9y+qqpkbC+V7WMbpLnuDWgeUnQE9yvGMpu0VcErQvPs+IkCV0pH0TC4e0cB71HjRdht2omuk4G3v0OPc6keXY48PdJim40Ge01/1/5Liy7wqCcgNnDHHUJQY9O5i7R706mivV0FenmN/YKA7HSNI9ykU7HFatswUwaamVkQccGl7gASBiQEzaWSdOnObairlf17Wf45B7YTcce4b+HX/FnvQ5U0c0jY4amKR7sc1rXguOAxOA3gkpJkKmmqwXFJWOm1Lagpg39plZFnY5ue7NzsNeHGE7kkRp0p1H9iuV/XtZ/jkHthNxx7hf4df8WdFBlPSTyCOCoikeccGscC44DE6N5JSTBy09WCvKNkfbQympIHmOeoijeADmvcA7A6jgk5JZHp6erNXjFs5uvaz/AByD2wlxx7k/4df8WTr2s/xyD2wlxx7i/h1/wZ70uVVFKcI6qncTqAlZnHeGOKSkmQlp60cwZbtdiMQpAefqfUhXKObLChY9zH1ULXNJa5peAWuBwII8hCjxx7lhaWu1dQdj8de1n+OQe2EuOPcf+HX/ABZOvaz/AByD2wm413F/Dr/gy5pKlkrGvjcHseAWuacWuB1EFTvcryTi7NWK60MpqSCQxz1EUbwAS17gHYHUcEzkkFp0KlRXjFs5+vaz/HIPbCbjj3J/w6/4svwVIrH4llDQXOIDQCSTqAGklIdJtpIohltZ/jkHthR449w60ld/6s+9e1n+OQe2EuOPcf8Ah1/xZ+6fK+hke1kdVC57iGtaHgucToAA3U6kiMtLWiruLLtOV+ZWWnlDTUzg2onjicRnAPcASMcMcN8JnJINToVKnOKucnXtZ/jkHthNxx7hP4df8Gdll5QU1S4tp545XNGcQxwJAxwxPkxKdSTwDqUKlNffGxZpwREhGMVrFMiQhx9Tp21o70H4ip6rKD0sDrVSwUiVhAnetW7DY9c7wuYIxvyObH8SJRX3ojJ8jLq0ysRLAyLXJOq2KvopPmTxE7xeAfcSoT5wZOLdzXKzCyZ5v721Z6PHz5Fd03SAqi3VgERIRCnsJBDkplnV2e8GCQuj/mhe5zoHDcDcexPlGnf1IVSkpImptGl8l7ejrqWKoh7V40tPbMcNDmu8oKoSjwuxYi7ozLl7traPpE3PK0KL+xFed7lCpkCJ7iGbcBV5tpTR+CWBx9bHtI9zncSralfbcNTZoFUvQMJPqiK3s6CHcEspG+WsbyO4lb0q9QVRidVoARIcY9we2z/RpekiQNT0hKRodUQ5EhESEBN8W1M3nw9IFCrg0Ns8dCAQzqiJhjRmQcwZY9I95wayHOcdwDEk8QKMsHI6tN6iSXqxJ5YZVy2hM5zyWxAnYosewaPASNRcfCUJu7Oi0mjhQjyyD6Yu/JE4xEhxgXXZZSQVEdNM8up5SGNDjjsTzobm46mk6MPKpRlYyNw0UZQdSK5oJL9+96PhX8xPU9CpszfHITagdCFt1W21L9Z0bk8eoobn5dhlfz3Oh86XkapTM7ZuuXsKBQOgDO6HbaDzZujKePUZ26+Wfuel8Y/er+Ci5Cnn1Edq8ACFE0yJCIfKmE/2EWS+WVTQvbsb3Pi0Z0LyXRkeHNx7Q+UevFOpNFLU6GnW9+5oOwrVZVU8U8R7GQY6dbTqc0+UEEI17o5etTdObg/QzZlP39W+kVHSuQEdfpvBh7FanDETCxY0JdLWbJZUA8MZkZxPJHuIRoYOT3GFq7/Ysb4dtZODi5CoTybW0v8AwfIEFRNJmtI9Q3hyI5w7yUWXtXsVm1r8cDsTmjff2A97k0nyD6SHHXiv2ZpQTsSJCOyyKjY6inkxwzJI3Y+QOBPuTLkwdePFTkv0aoCsHFYEnfn37T8D8bkKWTodm8OXuLdRNgZNxfftTwH4jVKGTH3noiOxFOeIkIxitYpkSEOTqdO2tHeg/EVPVZQelgdSqhSJCFjf/WZtnQx/Szt4mNc7lAR6C+4hUwZ/J1q8V1zOq06F0Ez4n9szDHDVpaHcjkk7jtWOQuIGI0EaQdwjSEzwxLKNk0c+yRRvH87Wu9poP3rLl6lpGf7+9tWejx8+RXdN0gKot1ZBDDubyWpbQlrG1kZkEbIizB72Zpc54J7Bwx1DWq1epKIanFNFFeNk8ygtGaCIkx4MezOOLg147Unw4EHTuKdGblEjNWBlGtyIDt6narJir4j2rXxyAbhc0tdx5jeJUtSuaDU3yFfl7traPpE3OKsUuhEKmSiRQZEhBhdHVbHbNH/WXxn+6N33gINdXgEp5NPLO9CwZxvzq9ktdzfBFDEz19lIeer+mX2gKov0cEROIZFwe2z/AEaXpIlX1PSgtLJoZUQ5EhESEBN8W1M3nw9IFCrg0Ns8dCAQzqiJhh5QnDJY4eKvHHiCivpOYlz1tv2I0oR07JgnGk7IdOW+R1LFY7nRRNZJAxjmyAf7hOIzs52t2OJ1oklyOd0mrqvU2k+VxLFDOkPajdhJGRoIe0jfzgmB1VenL2G9fv3vR8K/mIlT0MLaPEkJtQOhC26rbal+s6NyeOTP3Py7DO/nudD50vI1SqGfs3XL2E+oG+Gd0O20HmS9G5Sjkz918u/g9b5NtH8FFyFNLqIbV5f5AdMaYwbqMl6auFX+1Rl+x7HmYPezDOzse1Ix1DWpQSZkbnqqtHh4GDOWljto66eBhJYwtLCdLs1zA8AnyZ2HqTSVmXdHWlWpKUikCYtruOm4qpJpaqMnQyUFvkz2DED1tx9alTd0zm93go1E16ipyn7+rfSJ+lcoI3dP4MPZFYnDESH9RyXFVmNPVxfMka8bz24crPeiUznd5h/kjIEb4ttZODi5CozyX9q8D5AgqJpM1pHqG8ORHOHeQEvoqsyzcz6WWNu/mnP+AKE8GjtUeKvfsIhDOnbwe1ZTGNwa7Xmxu9UkbZAOJwSIwnxHO4aEzHfNGqrGqdlpqeT58cbuNoKsLBxVVWm1+xPX59+0/A/G5Clk39n8OXuLdRNgZNxfflTwH4jVKGTG3jogOxFOeIkIxitYpkTCCnIfLeWyzOYYo5NmDA7ZC4YZmdhhm+ceJCnS4wkZ2Cv5cqvxan9qT81D+L+yf1QyuxvEmtOomimiijEcYeCwuJJzg3A4lBrUuBEozuC/VEVeM1BFjoayWQjyuc1o5ruNE03qyNV8hRNZnENGtxAHr0K1+/cFHIU3oU+Za1WOCI+xjH3FDov7EPPIKlFZFGrLvavZbKoH6yYWA77Rmn3tKzKvUy1HAm7+9tWejx8+RWtN0gaot1YBDd6nbu9ocHDz3qrqfQPRwUV+e3D+Bh+JT03SRq5Qv0cEhy9TsOytDeh+NVNTlB6WBb5e7a2j6RNzij0uhEKmSiRAZ61VO6N5a7WA0+pzQ8e5wSTuO1Y7cmavYa6jk1Zk8JO9sjc73YqM1eLHhk14sxFoyfl9WbNaloSbs8jRvRnYx7mBaNHlArzf3FXT0ZfFPINUIjx8ue/MH38Sm3Z2IpcjlUhhkXB7bP8ARpekiVfU9KCUsmhlRDkSERIQE3xbUzefD0gUKuDQ2zx0IBDOqImGHjH/AAsfRXcqK+k5l+e+RHIR0/ofW6xvhORl0s0VeFtPVcE3laiywcnpPMr3M6IJ1vqelN3RnnN5wSIz6Rw37970fCP5iJPBgbP1yE0oHRBbdVttS/WdG5PHJn7n5dhnfz3Oh86XkapVDP2brl7CfUDfDO6HbaDzJejcpRyZ+6+Xfwet8m2j+Ci5Cml1ENq8v8gOmRpjbuG1V31P4inTyzB3nMPkFL29t6nei6JijPJd2ry692B4TGihx3D9xrfPj5rlOGGc9vDvOPsK/Kfv6t9In6VyGjb0/gw9ke+R1NstdTxn/sLm+1G4fellohqp8FOUv/clKQRoOgjQd9OWIu6TGLcfWZtdNH4JIifWxwI9zjxKUOoyd4hekpdmcF8W2snBxchTS6gm1eB8gQUxps1pHqG8ORHOHeRT38VfeUQ/8sh9Wa1vK5DmbWzw5zkKQofobz7hNeLSbFXZv/ip/dC1vwp/UpaCfFSb/wDswZCRd9GaPu2qdksqiO4zM9bHFnwoscHIa6PDXkhcX59+0/A/G5Qlk2Nn8OXuLdRNgZNxfflTwH4jVKGTG3jogOxFOeIkIxitYpkTCInERMIanU99/VfADpAq+qfJBqRT321uyWxM0aoY4o/XmbIekAT6dfZcapkEbChz6ulb86aFvHK0fei1HaDZGHUF998WbbEv9UULv8S34ULTv7CVQAlYBGkLkKnPsaBv0b5m/wD6ueOes6urTLUMC3v721Z6PHz5FY03SCqi3VgENvqeXgT2hiQP9uHWcP5nqtqvQPSwDV8dfHNa8xicHtYyOMuaQW5zQS4AjcLsN8FToRajzI1HcCUZWB2NG3L5Mvo6Fz52lktS4SFhGDmMDcGNcDqOskf1eRUK8+KXIsQjZCPy921tH0ibnFW6XQgVTJRIhAJsvKLMlo3+CajpX+TFsexnmN40Kk+ROogZziNI1jSN8aUV4ZGOTX1LXg0jJ8exMLZMfJsedisy3OxZvyMiTzl73vOt7nPO+4lx5VppWVitLIVWXRYWFaM3z6iljG8zFx98nuQm/wDIkTS+0EkYEMi4PbZ/o0vSRKvqelBaWTQyohyJCIkICb4tqZvPh6QKFXBobZ46EAhnVETDDxj/AIWPoruVFfScy/PfIjkI6c+t1jfCchLpZoq8Laeq4JvK1Flg5TSeZXuZ0QTrfU9KbujPObzgnIz6Rw37970fCP5inUwYGz9chNKB0QW3VbbUv1nRuTxyZ+5+XYZ389zofOl5GqVQz9m65ewn1A3wzuh22g8yXo3KUcmfuvl38HrfJto/gouQppdRDavL/IDpjUGxcVIGiuxIHcdZA+ep0zA3mMm4pIDryq1k1qVT43BzcWNDgQWktja12BGvSCPUoyyaG3QlCgk0DLRpAGnHQANZJ8ACZl5tR5t8jQd1mT7qOhGyjCWZ2yPadbMQA1p8oAGI3SUSKsjlNw1Cq1eWEI7Kfv6t9In6VyCdLpvBh7L/AId13m2tDwg5rlJdSAa/y0jxy1othtGsj3JXEbz+zHuck1ZsJo58dGDOy7Sr2K1aQ44Bziw/3tLR7yE8XzB7jDi08jvvi21k4OLkSlkDtPl/kCCmNNmtI9Q3hyI5wzyxE30VmfaWYDoiiY3eLsXn3OahTydLtMLUb92BNDHnSxN+c9g43AfeomlVdqcn+g1vnizbSb5YIjxOe34UpdRnbVK9H5ANI0x8XL1GdZmb9HLIPUSH/EUSng5jdY2rt90B9+fftPwPxuUZZNDZ/Dl7i3UTYGTcX35U8B+I1Shkxt46IDsRTniJCMYrWKZEhDDuiyOprSNWKoSf7QizMx5Z22fjjhr7UKtXqOOAtOKYyPkZs3cn+2P5IH15heBF3kpkHSWdK+SlEgc9uY7PkLxhjjoGG6FCVSUsjqJnPLas2a0q6T500gG805g9zVfpK0EV5vmemQMGyWrZzf8A7ETvYcH/AAp6r+xip5Cy/wCiwtSI/Opoz6xLKD7sEHTdJOqLVWQI9ep5q8aSsix0xzNdh5JGYD3scqWpXNMsUsAlf3tqz0ePnyImm6CNUW6sASBJx58x02fWEAjEYjc1Y+sakniyFfuHOROV1BRyNdLZwLh/3CUzSN/qayXQDvEIE6UpYYWM0aHse1YqqCOeneHxyDFrhxEEHUQcQR4MFScWnZhr3Mt5e7a2j6RNzitCl0Ir1MlEiEBk3pUX7vsCYajT7G7fzI3t+PiVag/uaDTwLZWfUCaDhtXDJLZMdIo3Q+XHAwD1qhw/5bFn0M+ALQKo0quh2LI+InXLUNkPrlLW/wCLWqqnesWP9RWq08lcZFwe2z/RpekiVfU9KC0smhsVSDkTCIkICb4tqZvPh6QKFTBobZ5hCAQzqiJhh4x/wsfRXcqK+k5l+e+RHIR059brG+E5CXSzRV4W09VwTeVqLLBymk8yvczognW+p6U3dGec3nBORn0jhv373o+EfzFOpgwNn65CaUDogtuq22pfrOjcnjkz9z8uwzv57nQ+dLyNUqhn7N1y9hPqBvhndDttB5kvRuUo5M/dfLv4PW+TbR/BRchTS6iG1eX+QHTGmfcfemE1fqPsbgCMRiBrGOGPrGpITTtZBtkdlXQ0sjXSUOnEYTB5mkb5Q2TV/acVJOxl6rSV6ifDPl2HpZ1ayeNksLg9jwC1w1EI3oc5KEoPhkZmyn7+rfSKjpXKsdjpvBh7L/h3Xeba0PCjmlS/2QDX+WkXt9NDsdoiQapo2O33N7A+4NUprmA2ipek49n/ANAqzKjYpoZPo5GP9lwd9ygjQrR4qco/phZe+4G1HkajHER7KlLJR2vlQ+QJKY0ma0ZqG8EdnDPJmrL2q2W0614OP+4W+wBH8KA8nX6GPDQicuS0OfXUTd2eHHe2RpPuxTeqJ6qXDRm/0Gt+kP8AzaZ/zoc32ZHH41OeTN2d/wCOSfcWyibQ4Lh6rGOti+a6J/tBzfgCnTZz+8w+6Minvz79p+B+NyaeQ+z+HL3FuomyMm4vvyp4D8RqlDJjbx0QHYinPESEYxWsUyJCHJ1OnbWjvQfiKnqsoPSwOpVQpz2hUiKGWQ6o2Pf7LSfuTpXYmY5zidJ0k6Sd0nSVpxwVJZL/ACDtWKktGmqKjO2OIuJzRnOxLHNGjfco1YuUbIlB2Zd3s5U01oz00tLn9hG5j89uae3zm4busodCDiuZKcrgKrAIbfU71OFTXR/Pjid7Dnj8RVdUuSYekVl/e2rPR4+fIn03SRq5FurDBDMuPsOnq5a5lVCyZrY4s0PGOaS54JafAdA0jcVfUSkrWYamkwYvEyfZQWjPBFjsYzHx4nEhr245pJ0nA4jTuIlKfFEjUVmDSKuXMGPHqea0mCthJJDHse0HwZ7S12Hk7AFUtSvuuHpvkKvL3bW0fSJucVYpdCIVMlEiEB3XgUWfkvQv8MLaV28HNER56pUpWqFiS+0SKvepWGH/AKx/8UEOOk1mw+XDvn8lW4f8tw9/tF244Aqx6AUrj5vModgyap4fo/2Rp3xhj78VSpO9QsS6RDq8ysMe4PbV/o0vSRKvqcILS9Q3vDy+qqGt2GAQlmxsf2bHOdi4ux0hw0aAs2Ummb+h0FOvT4pXBn5Xa/5tP9m/9ajxsu/1FH9/+f8A8LTJa8ysqa2mhkEAZI8NdmscHYHHUS9JTd0V9VtlKnSlOPp+wrvi2pl8+HpAp1MFLbPML5EChnVETDDxj/hY+iu5UV9JzL898iOQjpz63WN8JyEulmirwtp6rgm8rUWWDlNJ5le5nRBOt9T0pu6M85vOCcjPpHDfv3vR8I/mKdTBgbP1yE0oHRBbdVttS/WdG5PHJn7n5dhnfz3Oh86XkapVDP2brl7CfUDfDO6HbaDzJejcpRyZ+6+Xfwet8m2j+Ci5Cml1ENq8v8gOmNMZVz9h09U2tFTEyUN2LNzhpbjn45p1jUOJTppMxt1r1KTi4sDssbIFJXVEDMS1jhmY681zQ8Anw4Z2HqUZKzNDR1nVoqTKcJmWsO467jKtzqOojJxEcuLfIHtBIH9wcfWpwd0zmt2glVUu4psp+/q30io6VyEb2m8GHsv+Hdd5trQ8KOaVL/ZANf5aQwL9qHGKjmH8jpIz/eA4e+M8anUMzZ5/fKH6E9ghnQLmX+WdXs0tPIdbqWmJ87Mwd7wU7KWijwxkv2wfKRdZrF8oawuOprcTvAYlHOHteSX7MpTzF73vdre5zjvuJJ95Vc7aEVGKSLPJKvjp66mmmx2ON+c7NGLtAOGA38E/qgOrpyqUZRjlhFeflRT176Z1Pn/7YkDs9ub2xaRhp8hTzd2Vdu0tSgpcduYDpjTGRcbUZtZUM+fED7Dx+oqVPJjbxH7Isl+fftPwPxuSnkWzeHL3FuomyMm4vvyp4D8RqlDJjbx0QHYinPESEYxWsUyJCHJ1OnbWjvQfiKnqsoPSwOpVQoK3p1uw2PXu8Jj2Mb8rmxfGp0+ckNJ8jLa0yofCUwrH0FIezInGD+46qzLYjb9LFMz1gCT8MqvqFeAWm+Z0X97as9Hj50ibTdIquRcKwCG71O3d7Q4OHnvVXU+gejgor89uH8DD8SnpukjVyhfo4JDl6nbtrQ3oeV6qanKD0sC3y921tH0ibnFHpdCIVMlEiEDSdTQbPkyI9ZNEwjzmMD2+9oWcnadyz6GbAdC0r4KrR2f6g79m/Z/5dm2bHy7HseGG8o8P3XJ8XKx65N0ez1tJFr2SaJpHkLxj7sUpu0WKGR936bTv4WHnKjp+sPPBnNaDKoyLg9tn+jS9JEq+p6UGpZO2+nbT6mLlesueTq9o8D5ANMahf5AbaUPCt5Cksoqa/wAvL2HBfFtTL58PSBTq4MHbPML5EAoHVETDDxj/AIWPoruVFfScy/PfIjkI6c+t1jfCchLpZoq8Laeq4JvK1Flg5TSeZXuZ0QTrfU9KbujPObzgnIz6Rw37970fCP5inUwYGz9chNKB0QW3VbbUv1nRuTxyZ+5+XYZ389zofOl5GqVQz9m65ewn1A3wzuh22g8yXo3KUcmfuvl38HrfJto/gouQppdRDavL/IDpkaY27htVd9T+Ip08swd4zD5BS9rbep3oeiYozyXtq8uvdgemNEcVw/ca3z4ua5ThhnPbz1x9hYZT9/VvpFR0rkI2tN4MPZf8O67zbWh4Uc0qX+yAa/y0hyXsUey2VUYa4yyQf2vGd/iXIlTBg7dU4dRH9mekI6xHpLMXZuce1aGjeBJA95TkVFRPIpDs0xltWbDZlW/wiEgb7hmD3uCNLBx+mhxV4r9maEA7AhTiuvUiYXIiccMLpqnMtamHgkErD643OHvYEo9SM7dI8Wnf6Li/Pv2n4H43KU8gNn8OXuLdRNgZNxfflTwH4jVKGTG3jogOxFOeIkIxitYpkSEOTqdO2tHeg/EVPVZQelgdSqhRaX+VuZZkcf00zB6mBz+VoR9OryIVHZGfFeZWG7cFY0U37e+eKOUDYmNEjGvAPZuOGcNGsKtqJNNJB4LkW9+lhwx2dFJBDFGW1DM4xxtaS10cgwJA1Y5vEoUJNy5jzX2iLV0rhJdtU7Ha9nuP0ob7bXR/EhVleLCU8hHf3tqz0ePnyIem6B6uRcKwCG71O3d7Q4OHnvVXU+gejgor89uH8DD8SnpukjVyhfo4JDk6nXtrQ3oeV6qanKD0sC4y921tH0ibnFHpdCIVMlEiEDWGRsYdZdC06Q6niB3jGAVmS6i16GVKumMUkkTtcb3sO+xxb9y0o4RWlk8lIiG1zVDstsUxOqJskp9TC0e944kCu7QC0lzGtfrtO/hoecq2n6ws8Gc1oMqjIuD22f6NL0kSr6npC0snbfSP3mOAj5z1lzydZtHgP3ANMahfZBvDbToSdWys9+j70llFXXK+nkhvXxvwsqQHwyRAe2DyAolTmjA2vzCt2EGhnVETDDxYMMlj6KSi/wCpzF//AJ3yI5COo9D63WN8cqchPpNE3hH9z1XBN5Wosuk5TSeaXuZ1QjrUelN3RnnN5wSIz6Rw37970fCP5inPBgbP1yE0oHRBbdVttS/WdG5JZM/c/LsMr+O50XnS8jVOpkztm65ewoFA6AM7odtoPMl6NylHJn7r5d/B63ybaP4KLkKaXUQ2ry/yA6ZGmht3Daq76n8RTp5Zg7zmHyCl7e29TvRdExRnku7V5de7A9MaQ4rh+41vnx81ynDDOe3nrj7Cwyn7+rfSKjpXIRtabwYey/4d13m2tDwo5pUv9kA1/lpGiLYoxNTzxHVJG9unV2TSEZnLUpcMk+zMrb+g+EbiAjtk78yJxM+FITHzfFVZll5n0skTeI7J8CJUfI5jbIX1C/VxDoR04y7k7Ljllq3SxskDWRgB7Q4AuLidY/pU4Ixt3qyhGKi7BHe9Y0LLNL4oo2OZLGSWMa04HFuGIGrshxJ5rkVNsrzddKTbQkVA6UucjanY7Qon7k0Y9o5vxJeqKurjxUZL9Bffn37T8D8blKeSjs3hy9xbqJsDJuL78qeA/EapQyYu8tcMB2Ipz3MiVh+ZjFaxTIkIcnU6dtaO9B+Iqeqyg9IdSqhRIdUTV4y2fED2rZnkeVxY0Hia7jVrTL1BVcCgVz1AD/6n2lzbOnef+yodh5Q2NjednKhX6yzDBa31wZ1jVH9LoXcUjQfcSo0OseeDNa0SqdNl1OxTwSfRyRv9l4d9yjJXRKPJh9f0f3ozDxePnPQdN0k6ouEcEN3qdu72hwcPPequp9A9HBR36N/fDvLBCR/mPuU9N0kaovkcEN/qdphs1ezwlkLh5cHPB5RxqrqlgPSwL3L3bW0fSJucUal0IhUyUSIQNZ5D7W0HARcwLMn1MtxwZ0vPo9htevbhgDIHjcwkY2TR63FX6LvArVMguikBt9TzQY1NbMR2kbI2nyvdnO6NvGqmpfoHpIMb9dqH8NDzkLT9ZOeDOa0GVRj3B7av9Gl6SJV9T0oLSCe/OyzslNUgaC0wuO4QS9nHi/iWZNHR7PVX3UxVKBu3XqfqKQtc1zSQ5pBaRoIIOII8uKQ0oqSs8F7lJljVVzI2VDm5rNIDG5oc7DDOdpOJ4tZT3byVaGjp0ZOUfUoEi4fuCFz3sYwYueQ1o8Jc44AcZTEJzSi32NFWpYzm2NJSx6XNptjb5XNZ95HvRmuVjk4Vk9VxvFzOQKCdcmrIicVg5ygvHkqqBtKYg1xDBLIHYhwbh2rcNGJAx0nwqTldWMuhtyp1fqXAZQNU7LFpHTVNPEwYufIxo9oYn1DE+pIDXmoU3JjivwpHOooJBqilGd5A9paD7WA9aLUwYG0VEqzi/USKGdLdFhYNrOpKmGeMAujdjgdThhgWncxBOlL1uAr0fq03B+pc5eZZOtJ8R2PYmRAgNzs4lzsMSTh5AE8ncr6LRrT353uCyYvB3czRufaYeB2MUby4+cMxo9eJ4k8ObMvdp2o8Lyz8XybaP4KLkKUuofavL/IDpjUQ27htVf8AU/iKVPLMDef9PkFb2x+96nzYeiamnku7X5de4HJjSG9cPMM2tZ4cYnerBwU4epgbyvuixaZT9/VvpE/SuQu5sabwor9I7rvdtaHhRzSpLqQDX+WkaUR2cmjMWWNFsNoVkfzZXkbzjnj3OCB6nY6OfHRi/wBFOkWD4UhMbl+dX2FDFu7JIfUGtbznKdQwdnj9059hSIZv9kOi4qDClqn/ADpQ3fDI2nleUSmc5vEr1UuyCK9GDPsmr/pDHey9pUp4KmgdtREzqhHXH6ilLHNeNbSHDfBxHIkQmuKEkMS+54dV0rhqdACN4vcVKWTL2hWhJfsXKia5d5KZTy2fI+SBsbnPZmHZA4jDODtGa4adCdOzKuq0sdQknysFHywV30dN7Ev/ALFLjKX9PS7snywV30dN7Ev/ALE3Gxf09LuwI+T60/EpuJv6lrfWh3OU+myfJ9afiU3E39Sb60O4vpsaVxuT1VSOrv2uB8OeIczPw7LDPxwwJ1YjjVevNStYJBWGuq4QRd72TVdWWk59PSyyRMijYx7cM0nAudhid12HqVujUjFcwc4t4Ar5PrT8Sm4m/qRVWh3B/TY/Lq7JkpbLp4pmFkmMjnsdhnNLpHHTh5MFTqSvK4aKsjrvCs59RZdbFE0vkfGcxo1ucCHADiUabtK47M8fJ9afiU3E39Sv/Wh3AfTZHXfWngf+FNxN/Um+tDuOqbuGF5uS1dV1NNJDSyv/AOLA1+Ab2Mgzs5pxOsYodKpGK5slOLYH/J9afiU3E39SJ9aHch9NjMuPycqqSatNXA+EPZEGF+HZEOeThgTuhV681LASnFxyfL7MjaiqnpqijidM7MdFKGYZwDXZzDpI0dk8cSehUUU0xTjfAtfk+tPxKbib+pHdaHcH9NhhdRk9aFFaUck1JMyKRj4pHENzWg4Oa44H5zRxoVepGS5E4RaKfLLIi0JbRrpIqSV7JJ5XMcA3BzS4kEadxSp1YqNmxpQbZTfJ9afiU3E39Sn9aHcj9Nmk8kad0dBRskaWvZDG1zTra4NAIKoSyw8RU3y5HVVRaDJqSB8zXQta8sA0Oa52vEjwEKzQqxjGzBzi2AXyfWn4lNxN/Uj/AFodyH02Oe5TJ6ajopxUxuillmLs12GdmNYxrToO7nKnWmpS5BoKyOy9+y5qmzHRU0bpZDJEQ1uGdgHYk6UqUlGV2KSuhGfJ9afiU3E39SuOvDuB+mw7uayVrKW0XyVVPJEwwSMDngYFxfGQNB3GniQa9SMlyJwi0xwWzZUdVBJDO3OY8YEeEbhB8BB0gqm1cs0qjpy4o5EflNdrV0znGFpqItODmAbIBuOj14+VuI3kJxaOi0+6U6iSnyYGz0z2HCRjmHcc0tPEQomlGUZK6Z5BOSLOzMnaqoIEFPK/Hw5pDPbdg33pWbwV6mppU+qQ3rvbuRSObUVZa+cdoxulkWPhx/mf5dQx9aJCFsmFrtwdb7Icl/0YeCmZIp8urr3vkfPZ4BziXPgJDdJ1mNxOAx3Dh5NxDlH1RuaPc7JQq47iyr7FqISRNBKzD5zHYe1hgeNQxk2Keop1OmRxBh3DxFINctbLyYq6ggQ08rsfCW5jPbfgErMr1NZRp9TG/d5d4KJ2z1BD6gjBob3OIEacD/M46sdGjRvljGxga3Xut9scBraFCyeKSKVodG8Zrmnwj81J8zPpydNpx9BIZUXX1VO5zqYGoh8GGAmaNxzP5t9vEEHhZ0Wm3SnPxOTAuooZYzhJHIw7j2OafeExpQqxnh3PJkLnHBrXE7gBJ9yYk5JcwjsPISuqiM2B0bDrkmGxtHqPZH1BSUWUq+4UYLqHdkZkpHZ0GxsOe92BlkIwL3DHDR4AMdA8qKkkc7qtVKvLiYub0cmauotF8kFPJIzY4xnNAwxAOI0lDkne9jV2/VUqVHhlKzuCXWPaHikvE3803DLsX/7DT/kMm5yxKil/bP2mF8WfsWZn4dlhn44YHyjjUqaavcx9zr063DwO9rnBe3kjUT1UU9LE6XPZmyBmGLSw9iTifCHf4ppRd+QXbdZClTcKjsAvWPaHikvE3803C+xp/wBhp/yDG6uxa2jriZqeVkUrCx7iBmgghzScD5CP7k8U74M7cdRRrU1wyu0DuUGRle+sq3spZXNfNM5pAGBa6RxBGnwgqPDLnyLlDXaeNOKcudjryJyRrYrRo5JaaRjGSYucQMGjA6TpUlF3XIFrNZRnQcYy5j5Rjm/UTV6WSFTNaDpaaB8jZGMLizDDPaM0g6deDWoUk78jf27WU6dHhnKzBHrGtDxSXib+ajwvsX/7DT/kfDkNaHikvE380uF9hPcNP+Qa3rWDWVVZGYKeSSOOJjQ5oGGcS4u1neUppt8kZ23amjSptTdm2BfWPaHikvE381Dhl2NH+w0/5DmuusqSms9jJ2GOQvkc5rsM4YuwGPqARYqyOf3CrGrW4ou6LbLCjdNQVkbAXPfDIGNGtzs0loHlxASmrp2A6aahVjJ4uIPrGtDxSXib+aHwvsdN/Yaf8j51jWh4pLxN/NNwy7Df2Gn/ACCvLzJ2tqRZ7mU0jnNpY2yAAYseCcWnTrUnF9ijotVRpcak8vkCvWNaHikvE3803C+xf/sNP+ROsa0PFJeJv5pcL7C/sNP+ROsa0PFJeIfmlwvsL+w0/wCROse0PFJeIfmlwvsL+w0/5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5486400"/>
            <a:ext cx="2495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innovation</a:t>
            </a:r>
            <a:endParaRPr lang="en-US" dirty="0"/>
          </a:p>
        </p:txBody>
      </p:sp>
      <p:pic>
        <p:nvPicPr>
          <p:cNvPr id="4" name="Picture 3" descr="Cattle Exchange.png"/>
          <p:cNvPicPr>
            <a:picLocks noChangeAspect="1"/>
          </p:cNvPicPr>
          <p:nvPr/>
        </p:nvPicPr>
        <p:blipFill>
          <a:blip r:embed="rId3" cstate="print"/>
          <a:srcRect l="14167" r="14167"/>
          <a:stretch>
            <a:fillRect/>
          </a:stretch>
        </p:blipFill>
        <p:spPr>
          <a:xfrm>
            <a:off x="1559700" y="1371600"/>
            <a:ext cx="60246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10200" y="5562600"/>
            <a:ext cx="36576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dirty="0" smtClean="0"/>
              <a:t>Diversification has put the business on track to grow its revenues by 80% over its current five-year planning period.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Data-driven diversification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Data for editorial</a:t>
            </a:r>
          </a:p>
          <a:p>
            <a:r>
              <a:rPr lang="en-US" dirty="0" smtClean="0"/>
              <a:t>Data for sales</a:t>
            </a:r>
          </a:p>
          <a:p>
            <a:r>
              <a:rPr lang="en-US" dirty="0" smtClean="0"/>
              <a:t>Data for audience development</a:t>
            </a:r>
            <a:endParaRPr lang="en-US" dirty="0"/>
          </a:p>
        </p:txBody>
      </p:sp>
      <p:pic>
        <p:nvPicPr>
          <p:cNvPr id="36866" name="Picture 2" descr="Screen Shot 2014-03-20 at 12.04.04 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438400"/>
            <a:ext cx="5167975" cy="3733800"/>
          </a:xfrm>
          <a:prstGeom prst="rect">
            <a:avLst/>
          </a:prstGeom>
          <a:noFill/>
        </p:spPr>
      </p:pic>
      <p:pic>
        <p:nvPicPr>
          <p:cNvPr id="65538" name="Picture 2" descr="https://encrypted-tbn2.gstatic.com/images?q=tbn:ANd9GcRbDHUOvTm14wp5EVpa9A6acVekzIyQorbVxSv6mdc7uhuuWKh3h7hB9qp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219200"/>
            <a:ext cx="2057400" cy="1081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EMBRACE THE ‘BRAND AS PUBLISHER’ TREND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Six Killer Strategies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863871"/>
          </a:xfrm>
        </p:spPr>
        <p:txBody>
          <a:bodyPr>
            <a:normAutofit/>
          </a:bodyPr>
          <a:lstStyle/>
          <a:p>
            <a:r>
              <a:rPr lang="en-US" dirty="0" smtClean="0"/>
              <a:t>Brands are becoming publishers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29" y="1239626"/>
            <a:ext cx="2651760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40" y="1239626"/>
            <a:ext cx="2651760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9229" y="3657600"/>
            <a:ext cx="265176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2028" y="3657600"/>
            <a:ext cx="2665571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890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Some are aggressively building media brands</a:t>
            </a:r>
            <a:endParaRPr lang="en-US" sz="3200" dirty="0"/>
          </a:p>
        </p:txBody>
      </p:sp>
      <p:pic>
        <p:nvPicPr>
          <p:cNvPr id="4" name="Picture 3" descr="CMO.com-Adob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1600200"/>
            <a:ext cx="5481615" cy="426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590800"/>
            <a:ext cx="4953000" cy="356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295400"/>
            <a:ext cx="4829175" cy="351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inkedIn-iOS-conten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2400" y="1981200"/>
            <a:ext cx="2192914" cy="3898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863871"/>
          </a:xfrm>
        </p:spPr>
        <p:txBody>
          <a:bodyPr>
            <a:normAutofit/>
          </a:bodyPr>
          <a:lstStyle/>
          <a:p>
            <a:r>
              <a:rPr lang="en-US" dirty="0" smtClean="0"/>
              <a:t>But most need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0103"/>
            <a:ext cx="8229600" cy="5267397"/>
          </a:xfrm>
        </p:spPr>
        <p:txBody>
          <a:bodyPr anchor="b"/>
          <a:lstStyle/>
          <a:p>
            <a:pPr marL="0" indent="0" algn="ctr">
              <a:buNone/>
            </a:pPr>
            <a:r>
              <a:rPr lang="en-US" dirty="0" smtClean="0"/>
              <a:t>Outsourcing + challenges = opportunity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85659"/>
            <a:ext cx="3997297" cy="393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038600" cy="467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028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That’s why custom media and marketing services are booming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4822" y="2046288"/>
            <a:ext cx="5454356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85800" y="6096000"/>
            <a:ext cx="3026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Veronis</a:t>
            </a:r>
            <a:r>
              <a:rPr lang="en-US" sz="1400" dirty="0" smtClean="0"/>
              <a:t> </a:t>
            </a:r>
            <a:r>
              <a:rPr lang="en-US" sz="1400" dirty="0" err="1" smtClean="0"/>
              <a:t>Suhler</a:t>
            </a:r>
            <a:r>
              <a:rPr lang="en-US" sz="1400" dirty="0" smtClean="0"/>
              <a:t> Stevenson (VSS)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44999">
            <a:off x="6939353" y="944405"/>
            <a:ext cx="17811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Journalist</a:t>
            </a:r>
          </a:p>
          <a:p>
            <a:r>
              <a:rPr lang="en-US" dirty="0" smtClean="0"/>
              <a:t>Content marketer</a:t>
            </a:r>
          </a:p>
          <a:p>
            <a:r>
              <a:rPr lang="en-US" dirty="0" smtClean="0"/>
              <a:t>Digital retread</a:t>
            </a: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4" cstate="print"/>
          <a:srcRect l="43459"/>
          <a:stretch>
            <a:fillRect/>
          </a:stretch>
        </p:blipFill>
        <p:spPr bwMode="auto">
          <a:xfrm rot="742432">
            <a:off x="5172615" y="729280"/>
            <a:ext cx="1618970" cy="214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43661">
            <a:off x="4001989" y="2428212"/>
            <a:ext cx="19240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21103" r="21053"/>
          <a:stretch>
            <a:fillRect/>
          </a:stretch>
        </p:blipFill>
        <p:spPr bwMode="auto">
          <a:xfrm>
            <a:off x="5562600" y="3483342"/>
            <a:ext cx="3346037" cy="314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Marketing services: Beyond advertorials &amp; white papers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Ghostwriting</a:t>
            </a:r>
          </a:p>
          <a:p>
            <a:pPr lvl="0"/>
            <a:r>
              <a:rPr lang="en-US" dirty="0" smtClean="0"/>
              <a:t>Content syndication</a:t>
            </a:r>
          </a:p>
          <a:p>
            <a:pPr lvl="0"/>
            <a:r>
              <a:rPr lang="en-US" dirty="0" smtClean="0"/>
              <a:t>Content management</a:t>
            </a:r>
          </a:p>
          <a:p>
            <a:pPr lvl="0"/>
            <a:r>
              <a:rPr lang="en-US" dirty="0" smtClean="0"/>
              <a:t>Native advertising</a:t>
            </a:r>
          </a:p>
          <a:p>
            <a:pPr lvl="0"/>
            <a:r>
              <a:rPr lang="en-US" dirty="0" smtClean="0"/>
              <a:t>Community management</a:t>
            </a:r>
          </a:p>
          <a:p>
            <a:pPr lvl="0"/>
            <a:r>
              <a:rPr lang="en-US" dirty="0" smtClean="0"/>
              <a:t>Content auditing &amp; optimization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/>
            <a:r>
              <a:rPr lang="en-US" dirty="0" err="1" smtClean="0"/>
              <a:t>Enewsletters</a:t>
            </a:r>
            <a:endParaRPr lang="en-US" dirty="0" smtClean="0"/>
          </a:p>
          <a:p>
            <a:pPr lvl="0"/>
            <a:r>
              <a:rPr lang="en-US" dirty="0" smtClean="0"/>
              <a:t>Web design &amp; development</a:t>
            </a:r>
          </a:p>
          <a:p>
            <a:pPr lvl="0"/>
            <a:r>
              <a:rPr lang="en-US" dirty="0" smtClean="0"/>
              <a:t>Creative design</a:t>
            </a:r>
          </a:p>
          <a:p>
            <a:pPr lvl="0"/>
            <a:r>
              <a:rPr lang="en-US" dirty="0" smtClean="0"/>
              <a:t>Database marketing</a:t>
            </a:r>
          </a:p>
          <a:p>
            <a:pPr lvl="0"/>
            <a:r>
              <a:rPr lang="en-US" dirty="0" smtClean="0"/>
              <a:t>Lead generation/nurturing</a:t>
            </a:r>
          </a:p>
          <a:p>
            <a:pPr lvl="0"/>
            <a:r>
              <a:rPr lang="en-US" dirty="0" smtClean="0"/>
              <a:t>App development</a:t>
            </a:r>
          </a:p>
          <a:p>
            <a:r>
              <a:rPr lang="en-US" dirty="0" smtClean="0"/>
              <a:t>Social media marketing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IDG Strategic Marketing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50+ </a:t>
            </a:r>
            <a:r>
              <a:rPr lang="en-US" dirty="0" smtClean="0"/>
              <a:t>people</a:t>
            </a:r>
          </a:p>
          <a:p>
            <a:r>
              <a:rPr lang="en-US" dirty="0" smtClean="0"/>
              <a:t>Service lines include: </a:t>
            </a:r>
          </a:p>
          <a:p>
            <a:pPr lvl="1"/>
            <a:r>
              <a:rPr lang="en-US" dirty="0" smtClean="0"/>
              <a:t>Mobile marketing</a:t>
            </a:r>
          </a:p>
          <a:p>
            <a:pPr lvl="1"/>
            <a:r>
              <a:rPr lang="en-US" dirty="0" smtClean="0"/>
              <a:t>Social media marketing</a:t>
            </a:r>
          </a:p>
          <a:p>
            <a:pPr lvl="1"/>
            <a:r>
              <a:rPr lang="en-US" dirty="0" smtClean="0"/>
              <a:t>Native advertising</a:t>
            </a:r>
          </a:p>
          <a:p>
            <a:pPr lvl="1"/>
            <a:r>
              <a:rPr lang="en-US" dirty="0" smtClean="0"/>
              <a:t>Content optimization</a:t>
            </a:r>
          </a:p>
          <a:p>
            <a:pPr lvl="1"/>
            <a:r>
              <a:rPr lang="en-US" dirty="0" smtClean="0"/>
              <a:t>Lead nurturing</a:t>
            </a:r>
          </a:p>
          <a:p>
            <a:pPr lvl="0"/>
            <a:r>
              <a:rPr lang="en-US" dirty="0" smtClean="0"/>
              <a:t>Studio SIX: </a:t>
            </a:r>
            <a:r>
              <a:rPr lang="en-US" b="1" dirty="0" smtClean="0"/>
              <a:t>R&amp;D lab</a:t>
            </a:r>
            <a:r>
              <a:rPr lang="en-US" dirty="0" smtClean="0"/>
              <a:t> for cultivating next-generation marketing services</a:t>
            </a:r>
          </a:p>
          <a:p>
            <a:r>
              <a:rPr lang="en-US" dirty="0" smtClean="0"/>
              <a:t>Marketing services accounted for </a:t>
            </a:r>
            <a:r>
              <a:rPr lang="en-US" b="1" dirty="0" smtClean="0"/>
              <a:t>25-30%</a:t>
            </a:r>
            <a:r>
              <a:rPr lang="en-US" dirty="0" smtClean="0"/>
              <a:t> of total U.S. revenues in 2013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Native InFunnel Native@I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295400"/>
            <a:ext cx="4684438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static5.businessinsider.com/image/525806fe6bb3f7b14057f334-960/bii-native-ad-budget-6month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5600"/>
            <a:ext cx="4978400" cy="3733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native advertising opportunity</a:t>
            </a:r>
            <a:endParaRPr lang="en-US" dirty="0"/>
          </a:p>
        </p:txBody>
      </p:sp>
      <p:pic>
        <p:nvPicPr>
          <p:cNvPr id="57348" name="Picture 4" descr="http://i.marketingprofs.com/assets/images/daily-data-point/us-social-display-native-ad-spend-forecast-2012-2017-bia-kels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6566" y="1238249"/>
            <a:ext cx="4737434" cy="3714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8475" y="176143"/>
            <a:ext cx="6072812" cy="863871"/>
          </a:xfrm>
        </p:spPr>
        <p:txBody>
          <a:bodyPr>
            <a:noAutofit/>
          </a:bodyPr>
          <a:lstStyle/>
          <a:p>
            <a:r>
              <a:rPr lang="en-US" dirty="0" smtClean="0"/>
              <a:t>Native pioneer: Forbes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idx="1"/>
          </p:nvPr>
        </p:nvSpPr>
        <p:spPr>
          <a:xfrm>
            <a:off x="914400" y="1371600"/>
            <a:ext cx="2895600" cy="613608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</a:rPr>
              <a:t>31 partners</a:t>
            </a:r>
          </a:p>
          <a:p>
            <a:r>
              <a:rPr lang="en-US" sz="2400" dirty="0" smtClean="0">
                <a:latin typeface="Arial" pitchFamily="34" charset="0"/>
              </a:rPr>
              <a:t>1,700 posts</a:t>
            </a:r>
          </a:p>
          <a:p>
            <a:r>
              <a:rPr lang="en-US" sz="2400" dirty="0" smtClean="0">
                <a:latin typeface="Arial" pitchFamily="34" charset="0"/>
              </a:rPr>
              <a:t>11M </a:t>
            </a:r>
            <a:r>
              <a:rPr lang="en-US" sz="2400" dirty="0" err="1" smtClean="0">
                <a:latin typeface="Arial" pitchFamily="34" charset="0"/>
              </a:rPr>
              <a:t>pageviews</a:t>
            </a:r>
            <a:endParaRPr lang="en-US" sz="2400" dirty="0" smtClean="0">
              <a:latin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</a:rPr>
              <a:t>20% of total ad revenue in 2013</a:t>
            </a:r>
          </a:p>
        </p:txBody>
      </p:sp>
      <p:pic>
        <p:nvPicPr>
          <p:cNvPr id="7" name="Picture 6" descr="Forbes-brandvoice-mobi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214400"/>
            <a:ext cx="3508400" cy="52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Guardian’s 7-figure native ad deal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l="21795" r="21795"/>
          <a:stretch>
            <a:fillRect/>
          </a:stretch>
        </p:blipFill>
        <p:spPr bwMode="auto">
          <a:xfrm>
            <a:off x="1638300" y="1219200"/>
            <a:ext cx="5867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Callout 3 7"/>
          <p:cNvSpPr/>
          <p:nvPr/>
        </p:nvSpPr>
        <p:spPr>
          <a:xfrm>
            <a:off x="914400" y="5867400"/>
            <a:ext cx="3200400" cy="381000"/>
          </a:xfrm>
          <a:prstGeom prst="borderCallout3">
            <a:avLst>
              <a:gd name="adj1" fmla="val 143648"/>
              <a:gd name="adj2" fmla="val 126360"/>
              <a:gd name="adj3" fmla="val 102015"/>
              <a:gd name="adj4" fmla="val 101409"/>
              <a:gd name="adj5" fmla="val 112245"/>
              <a:gd name="adj6" fmla="val 100243"/>
              <a:gd name="adj7" fmla="val 100718"/>
              <a:gd name="adj8" fmla="val 10041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just for large publishers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524000"/>
            <a:ext cx="4419600" cy="24384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Premier Guitar program with Sweetwater</a:t>
            </a:r>
          </a:p>
          <a:p>
            <a:r>
              <a:rPr lang="en-US" dirty="0" smtClean="0"/>
              <a:t>‘Virtual trade show’: 24 coolest products released at NAMM</a:t>
            </a:r>
          </a:p>
          <a:p>
            <a:r>
              <a:rPr lang="en-US" dirty="0" smtClean="0"/>
              <a:t>On-air hosts from Sweetwater, PG and Geartunes.com</a:t>
            </a:r>
          </a:p>
          <a:p>
            <a:r>
              <a:rPr lang="en-US" dirty="0" smtClean="0"/>
              <a:t>204,000 video views</a:t>
            </a:r>
          </a:p>
          <a:p>
            <a:r>
              <a:rPr lang="en-US" dirty="0" smtClean="0"/>
              <a:t>Sweetwater: sales for guitars and related gear in March</a:t>
            </a:r>
            <a:r>
              <a:rPr lang="en-US" b="1" dirty="0" smtClean="0"/>
              <a:t> </a:t>
            </a:r>
            <a:r>
              <a:rPr lang="en-US" dirty="0" smtClean="0"/>
              <a:t>were up more than </a:t>
            </a:r>
            <a:r>
              <a:rPr lang="en-US" b="1" dirty="0" smtClean="0"/>
              <a:t>50% Y-O-Y 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3641076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962400"/>
            <a:ext cx="3633788" cy="261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000" y="5943601"/>
            <a:ext cx="2819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http://</a:t>
            </a:r>
            <a:r>
              <a:rPr lang="en-US" sz="1050" dirty="0" smtClean="0">
                <a:solidFill>
                  <a:schemeClr val="bg1"/>
                </a:solidFill>
              </a:rPr>
              <a:t>www.sweetwater.com/store/detail/ME80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4953000" y="6248400"/>
            <a:ext cx="685800" cy="38100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accent2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PUBLISH WITH A (RE)PURPOSE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Six Killer Strategies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Maximize your editorial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80327" y="1840496"/>
            <a:ext cx="6783345" cy="4407904"/>
            <a:chOff x="1180327" y="1840496"/>
            <a:chExt cx="6783345" cy="4407904"/>
          </a:xfrm>
        </p:grpSpPr>
        <p:pic>
          <p:nvPicPr>
            <p:cNvPr id="3" name="Picture 2" descr="cuts_of_por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0327" y="1840496"/>
              <a:ext cx="6783345" cy="440790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276600" y="3810000"/>
              <a:ext cx="990600" cy="30777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FEATURES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976608">
              <a:off x="2286000" y="4800600"/>
              <a:ext cx="914400" cy="30777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VIDEO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71600" y="3200400"/>
              <a:ext cx="914400" cy="30777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BLOGS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3659008">
              <a:off x="2165524" y="2310136"/>
              <a:ext cx="990600" cy="30777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E-BOOKS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57600" y="2438400"/>
              <a:ext cx="914400" cy="523220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SOCIAL MEDIA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71800" y="2133600"/>
              <a:ext cx="1066800" cy="261610"/>
            </a:xfrm>
            <a:prstGeom prst="rect">
              <a:avLst/>
            </a:prstGeom>
            <a:solidFill>
              <a:srgbClr val="99378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PODCASTS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5400" y="4188023"/>
              <a:ext cx="914400" cy="30777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ARTICLES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9444485">
              <a:off x="6086326" y="4790490"/>
              <a:ext cx="914400" cy="523220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NEWS-LETTERS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57800" y="3048000"/>
              <a:ext cx="1371600" cy="30777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INFOGRAPHICS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Repackaging original content</a:t>
            </a:r>
            <a:endParaRPr lang="en-US" dirty="0"/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295400"/>
            <a:ext cx="4995872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438400"/>
            <a:ext cx="3771355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590800"/>
            <a:ext cx="2295525" cy="391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Digital first: Reversing the workflow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8" y="1149350"/>
            <a:ext cx="8289925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74638"/>
            <a:ext cx="2895600" cy="2773362"/>
          </a:xfrm>
        </p:spPr>
        <p:txBody>
          <a:bodyPr/>
          <a:lstStyle/>
          <a:p>
            <a:r>
              <a:rPr lang="en-US" dirty="0" smtClean="0"/>
              <a:t>Publishing’s shifting landscape</a:t>
            </a:r>
            <a:endParaRPr lang="en-US" dirty="0"/>
          </a:p>
        </p:txBody>
      </p:sp>
      <p:pic>
        <p:nvPicPr>
          <p:cNvPr id="33796" name="Picture 4" descr="http://stateofthemedia.org/files/2013/03/9-Magazines%E2%80%99-Digital-Revenues-Continue-to-Gr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5981700" cy="4276726"/>
          </a:xfrm>
          <a:prstGeom prst="rect">
            <a:avLst/>
          </a:prstGeom>
          <a:noFill/>
        </p:spPr>
      </p:pic>
      <p:pic>
        <p:nvPicPr>
          <p:cNvPr id="33794" name="Picture 2" descr="http://trends.e-strategyblog.com/wp-content/uploads/2014/01/MPA-Consumer-Magazine-Print-Ad-Trends-in-2013-Jan20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505200"/>
            <a:ext cx="5559425" cy="305768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" y="4724400"/>
            <a:ext cx="2895600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cmpd="dbl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68% of B2B marketers plan to decrease spending on traditional advertising/marketing channels in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 aggregation &amp; curation to the mix</a:t>
            </a:r>
            <a:endParaRPr lang="en-US" dirty="0"/>
          </a:p>
        </p:txBody>
      </p:sp>
      <p:pic>
        <p:nvPicPr>
          <p:cNvPr id="5" name="Picture 4" descr="Upworthy-native-ad-land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1287" y="1524000"/>
            <a:ext cx="3212713" cy="3886200"/>
          </a:xfrm>
          <a:prstGeom prst="rect">
            <a:avLst/>
          </a:prstGeom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 l="19375" r="19375" b="11514"/>
          <a:stretch>
            <a:fillRect/>
          </a:stretch>
        </p:blipFill>
        <p:spPr bwMode="auto">
          <a:xfrm>
            <a:off x="304801" y="1524000"/>
            <a:ext cx="5257800" cy="413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TURN PRINT INTO SOMETHING SPECIAL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Six Killer Strategies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Future of print?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09600" y="304800"/>
            <a:ext cx="3886200" cy="20574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“Print is not dead – though it will become increasingly </a:t>
            </a:r>
            <a:r>
              <a:rPr lang="en-US" sz="2000" dirty="0" err="1" smtClean="0"/>
              <a:t>coffeetableish</a:t>
            </a:r>
            <a:r>
              <a:rPr lang="en-US" sz="2000" dirty="0" smtClean="0"/>
              <a:t> and collectible.”</a:t>
            </a:r>
          </a:p>
          <a:p>
            <a:pPr algn="ctr"/>
            <a:endParaRPr lang="en-US" sz="2000" dirty="0" smtClean="0"/>
          </a:p>
          <a:p>
            <a:pPr algn="r">
              <a:buFontTx/>
              <a:buChar char="-"/>
            </a:pPr>
            <a:r>
              <a:rPr lang="en-US" i="1" dirty="0" smtClean="0"/>
              <a:t>Peter Sprague,</a:t>
            </a:r>
          </a:p>
          <a:p>
            <a:pPr algn="r"/>
            <a:r>
              <a:rPr lang="en-US" i="1" dirty="0" smtClean="0"/>
              <a:t> Premier Guitar</a:t>
            </a:r>
            <a:endParaRPr lang="en-US" i="1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4006" y="1600200"/>
            <a:ext cx="397379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276600"/>
            <a:ext cx="512958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Special editions drive incremental $$</a:t>
            </a:r>
            <a:endParaRPr lang="en-US" dirty="0"/>
          </a:p>
        </p:txBody>
      </p:sp>
      <p:pic>
        <p:nvPicPr>
          <p:cNvPr id="7" name="Picture 6" descr="Sports-illustrated-swimsuit-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133600"/>
            <a:ext cx="3171825" cy="4371975"/>
          </a:xfrm>
          <a:prstGeom prst="rect">
            <a:avLst/>
          </a:prstGeom>
        </p:spPr>
      </p:pic>
      <p:pic>
        <p:nvPicPr>
          <p:cNvPr id="39938" name="Picture 2" descr="http://www.foliomag.com/files/images/o-PLAYBOY-MAGAZINE-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0"/>
            <a:ext cx="3431848" cy="4732338"/>
          </a:xfrm>
          <a:prstGeom prst="rect">
            <a:avLst/>
          </a:prstGeom>
          <a:noFill/>
        </p:spPr>
      </p:pic>
      <p:pic>
        <p:nvPicPr>
          <p:cNvPr id="39940" name="Picture 4" descr="http://www.ogdenpubs.com/images/bookimages/4639_L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219200"/>
            <a:ext cx="3629025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Cautionary tale: Be proactive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/>
          <a:lstStyle/>
          <a:p>
            <a:r>
              <a:rPr lang="en-US" dirty="0" smtClean="0"/>
              <a:t>131 years in print</a:t>
            </a:r>
          </a:p>
          <a:p>
            <a:r>
              <a:rPr lang="en-US" dirty="0" smtClean="0"/>
              <a:t>Will become a newsstand-only special interest publication</a:t>
            </a:r>
            <a:endParaRPr lang="en-US" dirty="0"/>
          </a:p>
        </p:txBody>
      </p:sp>
      <p:pic>
        <p:nvPicPr>
          <p:cNvPr id="102402" name="Picture 2" descr="http://gaia.adage.com/images/bin/image/medium/lhj_ladies_home_journal_redesign.png?13261277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371600"/>
            <a:ext cx="3676650" cy="4898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Be a mobile leader, not a laggard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Six Killer Strategies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A game-changer</a:t>
            </a:r>
            <a:endParaRPr lang="en-US" dirty="0"/>
          </a:p>
        </p:txBody>
      </p:sp>
      <p:pic>
        <p:nvPicPr>
          <p:cNvPr id="1026" name="Picture 2" descr="http://www.emarketer.com/images/chart_gifs/171001-172000/17191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799"/>
            <a:ext cx="4038600" cy="3876559"/>
          </a:xfrm>
          <a:prstGeom prst="rect">
            <a:avLst/>
          </a:prstGeom>
          <a:noFill/>
        </p:spPr>
      </p:pic>
      <p:pic>
        <p:nvPicPr>
          <p:cNvPr id="1030" name="Picture 6" descr="http://www.emediavitals.com/sites/emediavitals.com/files/zenith-global-ad-spend-by-medium_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733800"/>
            <a:ext cx="5525952" cy="2895600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76200" y="1143000"/>
            <a:ext cx="44196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Responsive design: COLE Publishing</a:t>
            </a:r>
            <a:endParaRPr lang="en-US" dirty="0"/>
          </a:p>
        </p:txBody>
      </p:sp>
      <p:pic>
        <p:nvPicPr>
          <p:cNvPr id="5" name="Picture 4" descr="Treatment Plant Operator - we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5105400" cy="4366067"/>
          </a:xfrm>
          <a:prstGeom prst="rect">
            <a:avLst/>
          </a:prstGeom>
        </p:spPr>
      </p:pic>
      <p:pic>
        <p:nvPicPr>
          <p:cNvPr id="29698" name="Picture 2" descr="Sh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657600"/>
            <a:ext cx="1981200" cy="2971800"/>
          </a:xfrm>
          <a:prstGeom prst="rect">
            <a:avLst/>
          </a:prstGeom>
          <a:noFill/>
        </p:spPr>
      </p:pic>
      <p:pic>
        <p:nvPicPr>
          <p:cNvPr id="4" name="Picture 3" descr="TPO-tabl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3124200"/>
            <a:ext cx="257175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Responsive email: </a:t>
            </a:r>
            <a:br>
              <a:rPr lang="en-US" dirty="0" smtClean="0"/>
            </a:br>
            <a:r>
              <a:rPr lang="en-US" dirty="0" smtClean="0"/>
              <a:t>Advantage Business Media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36548"/>
            <a:ext cx="3962400" cy="536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Sh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943100"/>
            <a:ext cx="2768600" cy="415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Are apps necessary?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41437"/>
            <a:ext cx="3124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Mobile web for information</a:t>
            </a:r>
          </a:p>
          <a:p>
            <a:r>
              <a:rPr lang="en-US" dirty="0" smtClean="0"/>
              <a:t>Mobile apps for utility</a:t>
            </a:r>
          </a:p>
          <a:p>
            <a:pPr lvl="0"/>
            <a:endParaRPr lang="en-US" dirty="0"/>
          </a:p>
        </p:txBody>
      </p:sp>
      <p:pic>
        <p:nvPicPr>
          <p:cNvPr id="27650" name="Picture 2" descr="Sh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28600"/>
            <a:ext cx="3231092" cy="4846638"/>
          </a:xfrm>
          <a:prstGeom prst="rect">
            <a:avLst/>
          </a:prstGeom>
          <a:noFill/>
        </p:spPr>
      </p:pic>
      <p:pic>
        <p:nvPicPr>
          <p:cNvPr id="27652" name="Picture 4" descr="Sh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905000"/>
            <a:ext cx="3121025" cy="4681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Ad </a:t>
            </a:r>
            <a:r>
              <a:rPr lang="en-US" dirty="0" smtClean="0"/>
              <a:t>spend still lags behind consumer behavior</a:t>
            </a:r>
            <a:endParaRPr lang="en-US" dirty="0"/>
          </a:p>
        </p:txBody>
      </p:sp>
      <p:sp>
        <p:nvSpPr>
          <p:cNvPr id="37890" name="AutoShape 2" descr="data:image/jpeg;base64,/9j/4AAQSkZJRgABAQAAAQABAAD/2wCEAAkGBxQTEhQUEhQUFBQUFBQUFBQUFBQPFBQUFBQWFhQUFBQYHCggGBolHBQUITEhJSkrLi4uFx8zODMsNygtLisBCgoKDg0OGxAQGiwkHyQsLCwsLCwsLCwsLCwsLCwsLCwsLCwsLCwsLCwsLCwsLCwsLCwsLCwsLCwsLCwsLCwsLP/AABEIALcBEwMBEQACEQEDEQH/xAAbAAADAQEBAQEAAAAAAAAAAAACAwQFAQAGB//EADUQAAICAQIDBgQEBgMBAAAAAAABAgMRBCESMUEFE1FhcYEGIpGhMsHR8BQjQlKx4WKS8UP/xAAbAQACAwEBAQAAAAAAAAAAAAABAgADBAUGB//EADURAAICAQMDAQUHAwQDAAAAAAABAhEDBBIhBTFBURMiYXGRBhQyobHB8EKB0SNSYuEVJLL/2gAMAwEAAhEDEQA/APzrBmLD2CEo9wkCMhWCwMsoqKpMrZZCsSxGUVoDK5FdQCmRTGQRKBmyNESJrGKwNCHMiYULnIsTNMCK9jo0xJZIcct0aK2Z8iNWrkIYZHbEEVMzdXEiNeJmfKrctTNsew2vTiuQ6RVBYFCkMVuABPPUMFEoH+IYQnv4lkFOPUsYAynUiyKplHelRllLkTbaFDwZDZqNy5I1xfB2FzZBh0RSDIIBAyC8mDwmgB1RIQKMAWQoqrEbFZXVERlbK4RFFYyKIK0NiyFTiH3gaBtPcYxFECbEaA4klqKwUIlIaLHg+SOV0c4ysmxYMlXtNsYyq6C4RAlGmQjKpo1aUKzBNDJRAVIlvoyBs14iWVAUzdA6oBsuSPNECBJEILkiEFsJAWwgBcgijKJbiSM+QujIrZjkwLVsRFmNmdKvcuT4NsOxRTURlhXCsUgxVgIA4hAYsYlwgxQFsgyNYLIOhEDFZRWhRGURQBTuSUSj3GGgbTneEom073gaDtOd4SibQJvJVJFUoGV2pqeFYXN/Y6HT9NvftJdkW6bC5O2YzR3HA6m0fTq5R9CrLpoZO6FljTNnQXqfLmcfU6WWLnujHlxtG5RHYx2c3IihRAUAWxAacTIrIkRvxisDGgBohAGiBFyRACpjIAqQQAcIbFbGVrcRmbIy6srZhk+Tti2IWYnySpFiN8CitELbKIkCNSFIccAkMGCLmVj4IVkHKIoQkiAaDiyUK0NUyULtAlYSibQHYNQ20HvCUHae4yUGjqkQNBcWAbHJpIrlGz57VT45t/Q9TgwLHBQR0MWPbGhagXbOC6jsa8jLHaJttDKU08oPsVJUxZQUlTPrOxNcprD/ABI85r+nvC90exx9VgeN/A1uA5RzWqYqcSFuNkVsQI6GNiGhzSgJIIRbRCDFWVuRVKQm6kMZAUydQLRxkaSAYUatxGzNkHKIpz59zlnIngtxdyaI6N8B8AliHQZKCPgwBsMgraPn4ItYB8EKEfEhAsEIcwQBxhILkEIDZAo42Eh5SAQZFgAK1k8ReOp0em4d+a/QtxRtmdVUenjA3KkMlQNtGTOVV7hjGgFEqA7aFs9XFwakuaBPHGcdrFnBTjtZ9Z2dqlZDPXqjxnUNG9Pkrw+x5zU4XinTG2I55VB0yLUIhvxsmaHNifBzgJYRF1kY82X4tPly/gi2SmLj2nDz+hol0XUtWq+pXLDNlMZKSynlHNniniltmqZmdxdMS4YZZF8GmDsOMQjBKO5WzLkOyiCzBPuJtexB8ZNFjo6EBkJDFg2Mhgj4SFbK5SD4yuyvcY0EXsuKIIARsUQlhYAA5JBTBYDCGxUgksW2QILYSHYgIOgAgnVxy0j0nRsVYnP1ZqwLyMo052S9sqemyBMVSE/wuGMmNuKK6ANiNgWUETCmHoLO7n5PZmTXaVajE4+fBm1eH2uPjujemzw8ouMtr8Hn1wya+IjNuJk08IeKbdI2wfBHda3y2R6TRdIjFbs3L9C1IjlTnc7kYRiqSosQiyvYahrD0VjjLy3+3P7ZMev0kdRhca58fMTLBTia04nh4ujDjZyESxs0hJblbMuQ7NCWc/ISXchhsZNEsR0IHeIZD2MjMjYkpBd6VSkUymd3KxLZFA2G1FFYGEoiLYp3ALFbPYJYtgSQ6ZExUkEYTOIR0LwQIUUQA+ArCe7vMj2XTY7dNH5GzD+Es09RrY0mXwpEsr3Hp6cKkTccVBGybgbaQJkTJ7qCyLHTL9K/k9NvboeS6zg2Zd67P9Tg6zHsyWvJy05CTbpAxMlnX4/Q9T07p6wLfP8AF+h0sceOQVSdey6xTpCmGxFtW3LqMgpkrq3LBzS0zzFei/wfO9UtueaXhv8AU5UnWRr4jcFaZpjLgKMAFGQ80LRhyMh1PUIcXckTLUdCAMmGxZSOJiSkZ5TKqKypuwQVlGBqL1Eza0amaCquIrIx8UIKzuCCnsEFBkhkQU0MMgJRCOhTiEY9FAZBsRSFunqyey6fK9PD5GrE/dLq6TU2FstqrKmyhsa6iJi2B3QbJuBnXkCYyZNOosTLFIKqOPdf7OT1jHvwX6GDXRuFjeDqY+laKv8AWmvl/kz6bHfvMnde537OknwBwbhsNnu5JYHITdUPFjxZM6OfoWWPYFDxheR861Urzzf/ACf6nEnL/UbKOIrizVCfA6L2HQmWQM5EZgk7ZDcthGX4iFliZq3C5MDZROY+iAgsY2VwYyRqhELjH2mhQIYIvIU1sVgkUIRlZ4AGFgACTW6hQXi3yRu0OjlqZUuEu7LMcHJkCsnJ7vHktj02Hp2nxr8N/Pk1LHFDoVPxZoelwf7F9A7UOhSzLl6Xp59lXyEcEF/DM5mbo81zjlfzEcWc4cHIy4p45bZqmKanZbyej6TkvBXoyyDo1YVHRbC5Dqo4EZXJjVAItnnWQVMVwkGsXOoKY6kLlXuivLjWSDhLsxMsVKLTGW8hkkuELFUT8PUI9hRgSyNhOsliWKsqGiWRZLqo4ix0+7HTM2TPnU+W5epxci5s47AIaGSimuRekLkyWdukJJlCJb3sVyZfGVEbCmWbzkIEFSspihkjXjgclItSNUY0D3gw4CHKxsJAIx8ZiNCNBKQBTvGSgUZt/wA09/T0/eD2fSsShpo/Hk24VUSimj7/AOTe+B5FkaBbEsZCkVsFjq6gNithy08XlNf6Kc2GGaO2asVqwdHQ4S8nyZh0mmlppyj3i+wqZtVo6AzGcIGIxyiQSwnEIqZPOIBkwWgjJgKBCNg2RAAFQIRsPg2IK2ccSEs5KAwyZldqywjNrs3stNKXnsv7j3UTH4jxEkc/LEKjdkgjK+C6uJcuwrE2y3KWyCreRVMKZLgaJauR1cSxI144HZyLUjXCImchqLBLkEgXEMVBxmQgamRoh3vBKBR7vCUCgIQy36v77/mez6XkUtNH4cfQ1437ppaavp1RtkMy6qrxKpFMmMVIti7glTj3BYu6zqgSw2NhEArKqkAllCRAWNhEhWxqgLKSirk6REm3SDlo04p75efTqeT6h9pnpNZLDsUoqufPKv5Pub8Gj9pG26ZBZDB6vFkjkgpx8mScXCTTBkiwVASQoD0YkA2M4SAOcIUQVbyD5HXJgdpyzLHu/fkcPrWe3HEvm/2/caTM6yODzzRnmhuliGJgmuSqUsIMnSE8kakZmyA2y2I+QxQuCLIo2Y4DHIuSN0ICJyLEWCZzDRCZ3DUCx7mEQ8pEIF3hKAeUwUENMBCnRv5vU7fRs1SlifnlFuN+DXpq+vQ9A2O2aNMMoqZTJjoV9GIVtne66MgLAdWCEs9GJBrHwCKUQQCFNcHjONvEr9pHfstX3ryK0+4zLXJZ338l4nn/ALTaTPqNKliV7Xb+Xy8m/p04Rm1J8vscsuykotJ9E9vHc+eZsrz5faT+C+iS/Y7OPEoNv1JZLfc+tdPx4YaeCwqo1/L+J57Uubyvd3FTRuZTYPAIKHGJCHZBIcmg34CiHV2JJt8kGU1ji5S7IdcHzdlnE231Z4zPleXI5vyChViyZ2VTK6JRSeeZXv8Af2pGKa4J9Xekua+pdk0+ZriD+jK445vwyWuwyzxZIfii180Fwa7o5ZIER4ROwkaYo6GKJyyRYjTwTWWjqIGyaywdIDZO5DULZWxSHMsIDqkQgcJAIURYpA4PA+PI8c1OPdDJn0egmpxT/afgewx5Vlgpx7Msb8mlCP1CVMfGORStjFEAp1xIQXZSQNgwRLDZRAJC/S2bcL5Hluu6bNhyR6jp370F7y9Y/wA7/U0YJRkvZy8jODDwd7R6vHqsEc0Oz/jRkyRcJUzJdHDek844k/ZvOPufN+rQjg1WSMOyf/Z6fBmeTTKT70W10/O0+Sz/AKPb6/qnsem/esfdpbfmzg48d5drFa2PzvCwttvZGrpOWeXRY8mR22rbEzJKbSFqBvKbCUCEs8o4I3RCe+Q0F5Y6Pn+19Rl8C6c/XwOL1bVW/Yx+b/ZDp8mYcjFgyZpbYK2Sn4Cdb5nd03RILnM7+C7fUK0+78RNbW3uzuYsGPEqhFI1wxQj2RBbSW0XIlcWmufsZs+NSVMEopo0uLY8FqMahmlGPZM4W1Rm0gZ2DwRrxinPJbtLTtVeQSlQknQrVV4RITtiKRA2XhNJorGPKJAHeAlkDjAlkHRgAAxQAMV6DUOuWej5r8zqdO1nsXsn+F/k/wDA6fg+n09ikk0egYklRVBAK2OggMUNxFIccSIgEqQEOYwMmQdVZuJlgpxcX2aoKdOzSs3w1+/A8n9mczxSzaOfeDtfLs/58S7Wx7TXklvr/mQl6fZnn+tqupZE/LX5pHQ0k/8A16KOD52/Jfn+iE1Oqlk6Xhw+VOS+nb/6EjCskpfBEmtXzeyPX/ZicpdOin4bX5mLVcTFxR6AyNhOISWLteA1yOjI7S1XBFvryXqUa3VR0uFzffsviwzmoRPnIpyf+WcLQ9Py6l+0ycJ+fL+RMMXLkrhp8HqMWKGKO2CpGyKR2VRaixE9tPQdMdMjtr5/QdDoyNXaltH8T29DBrM6iuBJyKIvCx4HhZS3zcvVnFTuTYqbNMEasYCZaW2W0PCMeZmbJMm10w4OWJCVszWbaNBtcBTYzHVU5FcqEkzs6MBUrIpWeUAjDYRIEbGJABcBLCirRapwf/Hqv0Ojo+oSw+5PmP5r+egbPo9LcpLK3PQRlGa3RdpiNFkEErGxQCBOIBWc4QAsCcAWFMTyGuxjT0UuKGPD/wBPFdRm9F1jHqHxGa2v9H+zNUF7TA4+UDY+T8Dl/aWDhrt/qk/pZfoneKihr/JyE37SMP8Ak39a/wAF/gi1f4l6fmz3H2Xm3o2n2UnX5HO1vE18jkEejswnLGOgxINTZzb2SLFwrL1wfNaubtln+lcv1MX3L2+X22o8fhj6fF/Fkjh3PdP+yKKdPhHRs0Wh3dAsKkclXj1CuRk7Jra8liZYmfP9s69Q+WO8uvkVZs+yI1mRoK3OeX03fr0POa/UtQfqzLqsuyHxZoSjucCBzYMXOBsgzXCRyNY0pDOY+PIxZJWzFklZFrDRhHxETZqNZ9CkUDlWl8CuaKsiKp1iRMiyNMndRcmasc7RzAxaEpAogSZCBqILCivS3uD25dUadNrJ4HxyvQlWb2j1il+916npdPqceeNwf9vJW0aEGXMQchRWFwisrYqcRWyJktiAmWJjdDbiXkzg/aLSfeNHKu8feX9u/wCRo089uT5mjZHn65PH6zUfe8WLI/xbdr+af/Ztxw2Nr4hxZz4cZ7LH2M7VT+b0X+z6D9n8ezQwfrb+py9XK8jXoCrTtIy0LssL4lsUY3aNnG+Bcuv6Fq9S2PHLCo0uFyA5WRyscqgETOOoIyYqyCW72wNY6l6Hynbnbu7hU89HP9BJ5dvHk0Qg+7PmuFyfi3+8nL1OWk5SDkmoxtm1oakoLHv6nmdRleSVs4OoyvJK2Haii6YISBSNEZF8WDIMpElIPBmfLKGyLUrc1YS7GTOBps0bjcTKi8bBk7gasuotyVVRgzY2naDnWEqx5GmSziOmb4Tsi1t7jjwN+hx45zqZoxqxen1fE8cX5HocWi0v+1GhY4mrpq28bseWg0z/AKER44l1enzybXrhozT6ZpX/AE18mVyigu7nF5WH5rYo/wDEQi92KbT/AJ8hGkyzS9sY2sTi/HHy+/gbscMyVZKfxX+CuWN+Dcp1CePP3T9x2iloqjMRoqaOTeSmQtEVotjJgZw0LOmuQt+TYrlxJHzPNpHptZLA+3Lj+38+B145N+NTOyeF7FePT5MuoeOHev1Gcko2zJseW34n0nBjWLFHGvCSOLOe6TkLkzTFkRPqbHyjzZenRYg9LocLfmNdkcipUBQbOOpDEIe0tZCqLlN48F1fogrnsWQi5OkfCdsdszubSzGH9vV+pHx2N2PEo/Mx1XkwZ8kMacpsM5xgrkbfZGij3c3zk9s+C8jz2o1Lz2l2OJqdS8jpdibRzw5R8DDJWjPNeR9hUxYiFMsiXxZ5T3DLsGTG5KkUkdr3NWLsXwFF9lpqxYhrGxkQgcJ4A1Yk42i+m3KKzmZce1g3QJYcWWjP1tHFFrr0NGHLskmdLDk5PnpPD8GejxZezR0VRsdnds8Pyz+pvjmT7kaPptHqIz3i8/cZspkaCXiJZUwp6VMikyvcxUNLOG9bwv7XvF+w25PuByT7ltGvfKacX484/XoK0I4+hcrMlE0VSQFskk23hLmU8t0hErdIwNV8QRT+WLfnyNMdJJrlmqOlk+7Fv4wnFYUV7sx6joOHPkjkm+YmvDi2RcbJ7PjGxp5S38xsPQtNhyPJHuWSx7o7SZ/FzS5Gx6eC8lP3OIVPxXnmiLTx8MV6NeGW0/Eta3w2/Qn3eXqVvSyNDsvt7vrOGMMJLLk2M8OxW2JPBsVtmtZqEubSXi2KVpHzvavxMllVfM/7v6V6eI6ivJfDA33Pk9VfKyXFNuTfjv8ARAlljFehsSjBccAw0je72Xh1OTqeq44Kocv8jHm18I8Q5f5CZxSeFyPO5c080t02YJTnkdyNLsWeG14oSPDKJLkh1C4Ln5sleCd0USKRER3cy2Boh2OUcyTJIom9ilFSM+dpsxx4L4oHjLaLTUjIVo0sNSAEJTIEfTdhiSRRlgmjRhPKE7nMnBxZPdAiZdiy0Y3a2iyuKPudHS6ivcf9jrYctqjGydSM7NSdjtPfODzGTi/JmiE5RDXqbmi+Kro/ixNeezNEcifdCPBF9j6DQ/F9T/HFxfplfYtUb7MplppeDc0na1Nn4Zx9MrIGmu6M0sco90WOEZeDK9yEAVGOT9ugjdCtk3adLlW0vJ4Xl0FxTSnbGg1GSZ8lq6cHTjI6EWZ1kR7LEya2AshrIbYGacSMKqtkjFkKa4st7Ctm/wBkauVUHwpcUt8y326bHC1nWsePJ7NK6+Jz8+ZOVegrV3Ts/HNvyWIxXsYZ9cyf0xX1M/3tx/DEgsrRjn1fUy4TS+SK5a3K/gDOPVc0ZJZZ5fxybKHklJ+87Cq1OVvzAvQm3knlEeKL4lOglicfoB8MqyK2e+IK8STQz7ix9Aa5ZSZTLuI+4jURCmWxkcoBJkkw7nsCPcWPcglp2zdDsaosDuGOPZoQkKzQM4gBCUgBCyAhVpb8FclRkz4rL8ZQO5zmtrJ7IYAma8OQztT2XGTzHZ/Y3YdW48Pk6ePN6kU+zpx5rPmtzsYNXinw3RqjkixXc4NyS8D2HGssTSDuHV1eQd7Eci6ic48pyXpJoSUvVlMkn3Ro09s2x/8Ao35PEvyMuTVYI92v58iiUIeg+HxVYnvGLX0ZlWv07dNMreKLOT7RpvfLgk+a6Z8fI6GDUQkvdlf6hi3DyRanRuL8vE1xyoujlTJLax1NMtUyG+rcDaLFIbVVsVTzQh3YksqXdnapJywcLW9X4cMX1MOXVXxEbqL2meZcdztmBvkKq4liM7YARiLJYCgpE03h5Rah0U14kWRY6kdmsNPzBISfJZ23XxVqQ8uyZXB1IztDPMcFU0NJDLUVgTFVrBO4WFZyGj3IjtcDXF8FqkF3YbH3MkTLDeMUwUQOLFYRsQECiwMDVov0d/Qpfus5+fCV2RyRoxptMnUcEi+TdiyWLlLBcbIuxU8PmkWxyzj2bH3NeRfdx8C371m/3E3yFzwuQr1OV/1MG5sHiKm3LuwAykCiCpMJGKlEZSp8As0ND2y4LgtXHB9eq9Do4dVJ9xdl9jPv1bjY1GTcemd9i155KXDHSdh16jiy8LHQzajqWSLqJXmzODpByexxJTlN3J2YHJtlNdCjDdfM98klFp0TchOoWQOJLPUFMhZD5CpiEt5bEZCVuWpDIKp4YHwyNFFryshbtANOPz0eiHXMCp8MwtG8SaElyi2XJTNldCApEQaBmxl3GURkZIuUh6CyTeSyJs0nUPIgBsZAIOgxSBkCFCWBJRsWcUzS0l+dmVduDmZcVMdKBGimMqJboDxZvxZCOZajUmmDxEBYiye5ERHskCEiEB4SWK2eVZLK3JCNZT8jZZifvBhO2ZKNRoPotBpV3KfU5+ofvGDUdxuj07lJJc8pL1KMMd0r9DK2XdsJRfCv6cR/6rf7tluRKxU+TJk2IxkcgZpIZjmVi0T3ItgMkLrRoSL4wHWQyhZDyx2gFyKuxkao1uyXmEol+P0K5GJdHhsfqIu1FneIc57iAoYmRBEW8xkWwQtMfwOw+JldIqsGJtOqx8ayWQFwCKFBgYUOTAE62QgVVuGJONlOXHaNjTW8SK16M5eSFMHUQ2FfBMcqM26wthI3452RWajwLaL6AgshDaKq6hLE3lMNOARzDWlCUSyjY6MBQ8jYd2i/ly9BoP3i7A7Z8s6MSXqdCjon0+jq/k48jman8TMOfkv+HKEpOT/oTl742DgSiufmYWY+uuzNt/vO/wCZQ5cjQV8kyeQWWqJ5xEkguIUGUtCNA2xDBhiJSNkeUaodiumSKpOh0xGpjh7cmCrRRlh5GaPU8D9SRlRmaFa2XGuPCTWzxtlfqJFtSp+R16EmSwiQ5SBQAJMJZFi2xqI2cyTaC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64770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Sources: </a:t>
            </a:r>
            <a:r>
              <a:rPr lang="en-US" sz="1200" dirty="0" err="1" smtClean="0"/>
              <a:t>eMarketer</a:t>
            </a:r>
            <a:r>
              <a:rPr lang="en-US" sz="1200" dirty="0" smtClean="0"/>
              <a:t>, </a:t>
            </a:r>
            <a:r>
              <a:rPr lang="en-US" sz="1200" dirty="0" err="1" smtClean="0"/>
              <a:t>ZenithOptimedia</a:t>
            </a:r>
            <a:endParaRPr lang="en-US" sz="1200" dirty="0"/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533900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752600"/>
            <a:ext cx="45339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Straight Connector 17"/>
          <p:cNvCxnSpPr/>
          <p:nvPr/>
        </p:nvCxnSpPr>
        <p:spPr>
          <a:xfrm flipH="1">
            <a:off x="2438400" y="3200400"/>
            <a:ext cx="8382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667000" y="3657600"/>
            <a:ext cx="6096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096000" y="3200400"/>
            <a:ext cx="1524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858000" y="3657600"/>
            <a:ext cx="762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Apps for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Agenda &amp; schedules</a:t>
            </a:r>
          </a:p>
          <a:p>
            <a:r>
              <a:rPr lang="en-US" dirty="0" smtClean="0"/>
              <a:t>Speaker profiles</a:t>
            </a:r>
          </a:p>
          <a:p>
            <a:r>
              <a:rPr lang="en-US" dirty="0" smtClean="0"/>
              <a:t>Sponsor profiles</a:t>
            </a:r>
          </a:p>
          <a:p>
            <a:r>
              <a:rPr lang="en-US" dirty="0" smtClean="0"/>
              <a:t>Social feeds</a:t>
            </a:r>
          </a:p>
          <a:p>
            <a:r>
              <a:rPr lang="en-US" dirty="0" smtClean="0"/>
              <a:t>Networking</a:t>
            </a:r>
          </a:p>
          <a:p>
            <a:r>
              <a:rPr lang="en-US" dirty="0" smtClean="0"/>
              <a:t>Maps</a:t>
            </a:r>
          </a:p>
          <a:p>
            <a:r>
              <a:rPr lang="en-US" dirty="0" smtClean="0"/>
              <a:t>Utility, engagement, monetization</a:t>
            </a:r>
            <a:endParaRPr lang="en-US" dirty="0"/>
          </a:p>
        </p:txBody>
      </p:sp>
      <p:pic>
        <p:nvPicPr>
          <p:cNvPr id="25602" name="Picture 2" descr="Sh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173162"/>
            <a:ext cx="3332692" cy="4999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Amaze &amp; Delight Your Audience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Six Killer Strategies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school</a:t>
            </a:r>
            <a:endParaRPr lang="en-US" dirty="0"/>
          </a:p>
        </p:txBody>
      </p:sp>
      <p:sp>
        <p:nvSpPr>
          <p:cNvPr id="31746" name="AutoShape 2" descr="data:image/jpeg;base64,/9j/4AAQSkZJRgABAQAAAQABAAD/2wCEAAkGBxQTEhUUEhQWFhUXGBcYGBgYFx0aGBoYGBgXGhgcHRwYHSggGB0lHRgaITEhJSkrLi4uGB8zODMsNygtLiwBCgoKDg0OGxAQGy8kHyQsLCwsLywsLCwsLCwsLCwsLCwsLCwsLCwsLCwsLzQsLCwsLCwsLCwsLCwsLCwsLCwsLP/AABEIAREAuQMBIgACEQEDEQH/xAAbAAACAwEBAQAAAAAAAAAAAAADBAECBQAGB//EAEUQAAIBAgQDBQUDCQYFBQAAAAECEQADBBIhMQVBURMiYXGBMpGhsfAGwdEUIzNCUmKS4fEVU3KCorJDc5PC0iQ1Y3SD/8QAGQEBAQEBAQEAAAAAAAAAAAAAAAECAwQG/8QALhEAAgIBAwIEBQMFAAAAAAAAAAECESESMUEDExRRYXEEMoHR8JGh8SIjscHh/9oADAMBAAIRAxEAPwDR+yK9yvTCIrzX2SU5Kc4zfY3sPhlJHaly7DQ5La5ioI1GbaRXz84ap0ei6RtLrU9lSGI4FbbIVUW2R0YFREhWBKmIzAxz5607xJyqQp7zkIvgW0n/ACiW/wAprlpTqmLJFirfk4rK+y7ZBdwzGTYchSdzbfvWyeuhI9KFx7hRuXg1k5L62zcVhoGZWQAN1BHd161vtLXpb+ovBsnCDpVfyMVkpibWKXD3GtjOLuS4rDVWW3cLIfCQDFGxV43caMOf0Vu12jr+2xYBQeqgGY5nenaaw/qLHhhRRFwtK3OC2+2t3UAQoTIUQGBVl1A0kSIPmKyeL2LQx1nOoytbulhlnMwIgkAanxrMYKTpPjyDZ6PsRV1kVj8DwluDesyqXQO5+r3SwDAfqyDqPDzpHguCQY7GAKITsMgjRc1uWyj9WT0p21/Vnb+BZ6jMfCqsKgWxSHHeFi/ZdBo+U5G2IbcajkSBNYik3TKMPapdrQrJ4cFxVi0gTIog3YGUh10KLzBJkkjYHqdD38cLdt2tWg1q0WDENlPdPfyCDmjXciSDvXZ9J3XJmxp7NBayPCoxmOCmyFTMLxABkCAVzExv7IJqLWKzXrlrs4yKpzEjXMTlAA22O/TaooSqxZBtioFulLPEGcsFw7HLc7NjmUZYiW8YnYTtyrTFvwqyi47ksCbdUZKb7PwoLpWbKLOldk8BRHqK6RAL7Hj83WjxnhjXGtXbRAu2WJXN7LKwh1MbSOfKs/7I/o69IDUnNxnaLWBG5fvsFVLRQ5lzM7IVCz3suUksY0Egb1GLsG5eUPbDWlDblSC5iDlPQZh/mpm1jbbHKtxGYbgMCRHgDTGWsa64oUYX5A1vFrds2gLZQpcAKqDrKsB1B01rQYP+UBsncyFM2Yc2UzHTSnSK6aPqN7+VCjHxHBj+V279swpM3l6kIyo48e8QfPzo2P4e4xCYmzBYJ2dxCYzpMiDyYHrofCtSamad2WPavoKEe1vO6Rb7NASXLlSx0OUKELc4JJI2pHGYa6cXbvLaJREdPaUEliII12051rPjrYbK1xA37JcA+4maOrggEEEHUEbEHYjrTU45rj1FGXgxe7WOz7OyEbTMpZrjMDyOgAzeppLA2LyYnE3TZJW92WUZ0kdmmUz3o3rb/LLebILiZv2cwze6Zq928qiWIHmY+dTW1xv7+4oS4V2x7Rr4Ckucigg5UAAGo5kyT501ibjKsohc8gCB6ksRpXW8SjGFZSegYE/Cr3LoXViAOpMfOstty2BkfZjBvaw627ilXGYsZUhizMxIKk9ecUjheHXvyU4Vly+0pu5gVKMxJIE5sxBiCAATvXo0xCkwGUnoCCa5q691221u7JRg8Rw1wXrDW7edLausZguUsFCnXcQCNNdajhli4t2+1xNXZSGBGUqqgKBrOmu4Fa7MJjn0odxwNyB5mr3HVV+XZKM7g2Ga3ZAfRyWZ9Z7zsSdRvvTYrmboaH2gmJE+dSTcm2wGNAuURjQyazRQRFCijPQZrcQD+yn6MUXj9wvew+GBIW6Xa4QYJS2Jyz0Y6GqfZQdwVqcQ4dnuWrqEC5aLRPssriGUxtyIOsEbVbS6lv1/XgcGd9rVFvCZkAV7bWzagRlbMBAjwJEdK0eKcRezcsaL2dy4ttt8wZ5yxyAkeO9UxGAa86G9lCW2zrbUlgXGzMxAkDkAPU0TjGBN5UUNlK3Lb5tyMjZtPHTnROOIv1v6gA3GiTjAuT/06gr0JKMxzeTKRp0qmN4jeRMLCJnvMiupnukqWePIA7npvRbXA1F8uD+b7O2uTfMyM7AsTv7QPiRJ8W8VgC9+zckZbQud3mXcAA+gze+l9NPH5j7jIpgMbdOIuWbgtwqI4KTpnLDKc257pM6UL7X497OFuOhhtFB6ZiBPoKcwWAdL9+4xUrdKRE5gEUKAeUTmPrReKcPW/ae0/suI03HMEeIMH0rNxU0+Mf8ARmgGJwlhLBt3AotRlObbzJ6883XWsrjmM7PAoti5IJtWBcB1AgAmRzgbjrT64PEmybDm0wKFO1lg0EZZNuIJj96rtwMPg1w1w7Ii5l5MkQwnxFajKMWnJ3n8YDY7hltrDWcoCBSF/dIHdYdCDrNY+BxjX+FNcuat2F4EnmUDqD56TWtdsYlrRtk2gxXKboLEwRBYIVgMemaB412I4Vlwpw1gKAbbWwWJEBlILaAyZM8pqKSSSb5v7/qKEuE8Nt3cHYV0Gtm33gIYHKO8rbg+NB4DjGv8PLXe8wW6pJ/WyggHzinsJgcQthLINpMqKnaAs7aACQpVQD5kx40ccM7LDdhYVYClRmYj2gZYkKZMmdudVyWVfNoUZv2f4fauYKwHRTNsax3geoO4PiKt9lcY9ywRcJZrdx7WY7sEiCfGDv4UXh2CxFqwlkG0pRQvaZmY6c8mVdf81Rc4WbeG7DDxqCCzsQe97TSFMsZPl6RVk07V7vBDB/L0GJtYgXFIvM1plDAwh/QmJ09mT/jra48AbFwEA6c/Ou45w83cObSqgJAjvEBCsEEELJgjoKri8PeexkIt9oYDHO2XSNR3J1jaPWtOUW4tcf4FGXwi+LAv2W2ssXX/AJTyy+cGRS3CbGXFuXAzm0rtzh2Ykx5bDwArVxnCS963dkLClbqgzmAIZQDAkBhzjSg2MHdGJa6RbysqpAcyIMz7EHyrWtNN3uv3/MmaNYtpQwaIqVRlrzGwb0Ormq1qIBfZL2BXob2IVACxiTAGpJPQAakwJ06GsD7Jju05x7CXi1q7hype0XORjAdXGU68jpofE1ZJSnTLwPWMej5srSU9oQQV0JggiZ02quF4hbuEi22YgkGAdCNwdND4UnwLiC3XuZrTWr6hBcRtdBmyEEaMNTr5eFC+ym+L/wDt3fklH00k74olmpYx9tmZFaWX2hBkeelVXjNnvd/2fa0bu8+9p3dOtVwn6a//APl/tNZPD7jjF4/IgczZ0LZf+FpuNaRhF37J7+33FnpLd5SoYEFSJBB0jrPSlV4paLKobV/YlWAbQnukiGECZFY/BMIj4BrFu4drlpiRlK3GJkFZ0gtsCfOqYbiLo1mzjbOVsyi3eQzbLgEDxUkSNd5OkVrtK2vIWehv4hUEuwAmBPMnYAbk+AoVjilpn7MN3zrkIZWjrDAGNN6ybL5+JOG2tWV7MeLkZmHj+rNbdzCozpcI7yZsp5gMII8jofQViUIx38hYO5xayrFGcBv2YM6c4jUeNHw2JS4M1tlZdpUyJG405+FYHELxTiNshGcjDP3Uyz+kH7bKPjRvsxaDNfxIYRfZSEE9zIMvekDvnmI08asuklHV6C8mlb4raZ8iuC/7OsieojT1qL3FbKtka4ob9kzOnhzrNwH/ALjiv+VY+TUPir5cfhzDH8ze0USd15UXSjqr0v8AaxZr28WjrnR1ZddQQRpvrSP9tWDEXU12138utK8N4WzXMXcuKUS/lASRmgJlZjlMKW99C43bC4jAqoAAe4ABsALcAAdK0unDVX5tZLZpW8fbdS6urKDBIMgHSQY2Oo99Rhsdbufo3Vo/ZM0W1hlRnZRBcgt4sBE+cAe4VifZRv8A0pO/fvGP87VFCLTa9BZp4jGIpIZhMSQJJA6kDYeJodq8rAMpBUiQQZBHmKzfsmc2GW4dXuM7sepzEfIAUHg3cxeKtr7Eo4HIM4Bb3nWtPpJal5fwSzYw2Nt3JCOrRvlYGPONqH+W22corqXG6yMwjwrDxWFZC2KsiXS5cFxR/wAS1m1HmNx5eVaHDsSt267oZVrdkg+t340l0kla2/2EzQal5phxQorCRQf2THdrWxWCc3UuJcC5VZSpXMGDFTr3hER8fSsr7KHuCvRipNtSs0K4XBZbj3GOZ3CqSBACrOUASebEyTzpe1wh7dy49i6qrdbO6PbzjPEFlIZSJ5jWtKamamuRKA4TCZAxnM7nMzEbmABAGwAAAHhuTJrPw3Cblu5euC6s3Spb80YGVcoj8506zWszxqdBSmI4kgBIYHTrpz5jfbYSfCqpS45AovA1Ww9lHIZ2zm4YLZ8wYtAgToIql8G4bYZluBGDyq5VLrIEnM0wTMCBI1I2pN8a99yqyVGmRdATyzMNh1HSNNSK1Ew2QAsR6mFAH1sJ84ro7j8zyQTxOE/PC+bsOqle6oAyHkwMyJ11I1rrusfnLjEEwQXAmCDtodCeta1liRCAAa97LlEeC7nz0FFWyo1Op6nX+lYfUrctHl++t0XYc3FUoC+bLlJzFTmUHcTrB8atwi+Ld24wMJcbM6KM6h41ZYIKSd/bnwr06OBsG18G568xXXbKXBDKrDxAMe/Y1rvLZoUZXD8A35Rcvi9bftAisotEQFmIPaGDrzHpRMRwq42JS+LqDIrKFNonRomT2gk6bwPKhYzgYEG0zqRyzE/wz3htsD6Us3EruGIF8lkMamNJMe1p/qHSrmWYv02IegIrF4pwq5cvWrguIvZFioNstOZYMntB8AK1MNiVuLmUyNvI9DVmNc03FlAXVaO6VDdSCVnyBB+NZvBOGtYTIzq4lmBCFTLNJmWM71rE0MmqpOqBkYXhrWcwtMvZklgjA9wtqQpB1Wdcsaa61bAcO7PO05rlw5nYiJOwAHJRyE+taTUJjVc2yUK8PwrpmzsrZmZu6pXVjJGrGaW4dwdbL3WQwtwqQv7MTIHgSZjlWsDVXNNbz6ihdhQZo7UCoigfsse5Xow1eb+zPsV6CpP5ihX0NAxOKCDXc7DrVcRdCKSTHnt61iXJvM2uVRoCQdZAzFhE6ZgAo5zMRpYxTzwQLex+eQJ84n0Ube6SevVZsC7EScqjSN3I5kt+rr56wN9KYwWFysApMkSWMZlQchG0kHbeNeVFxdzUIujGduQUgfMSPIV11U6iQbwmBgCC0a5oaNfDKokTOvhTOGwoDZso0kCdTvpqdaLhTK0YmK87k2aOqrvHMDzP3fzqpk/hMAeZHPw/rVlteMeQA+c1zByk9VPw/GrHqdI56UG4gALNsBuB3veutdh7ucSrAjxXX4EVaBYqvTMff89B8KpdykFXXunQhtQQeRiR76IQ3X3CPnNDuCP1p8GiI84kfHyraB5V7DYK+Mkm00wu+nNdvaEyDOsxzNentXVdQymVOoP1t5UtjcJ2tpkjUaryIYbCfh4g1kfZ3HENkYQG8/b9evukV3f9yN8ozsb7VQ0Q1Rq4lBOaHRGoVAXmqtVqowoANw0KiuKrWkDP+zhfLICkDlMNt1On1vXord8GeRXUg7gdfLx2ry/BseEUAAsegkk+QAJ+VF4hjb7SvZhIG8jMA3LQkCY1HTzFdHDUyWGxeLLvmYd0ZsoPhrMc5+6KZs2oQLrPvksdT4yZ99JJhWZ1AJaMoJOpLDvEmf3o9I5Ct9LAVCYho93IR8KTaVJBA+H2fbaN208Qmg+U0jibJFxWjVUAI/3fKt46D0rPuvFxBzIYfwt+JB9K5KWSjmEuBlBEEHXSinwpfCWQhIUdxpYeBJkj4zVMfisohJLHp8NRt/OudW8FDXMUi90mTroP51gYvjV53yWEJXZSNJPiToB5GnBwnMYZjruNYOnONCY51pWcKluAqiQN42HkPrTwrotEfVkyZ2E4NcIPbXZY/sz/ALmM9ad4fwxbJYqztm3zGfdpTdu5NDv4gBW1EgGPHp8ay5yeAQH7xk7Rp5+B+enOsz7T4e4UFy0WzJuBzXnpz/ma1YGYEdCfkB8PlQVxYZoXYGJ5E6zEb1YOnaDAYDGC4guCP2WHQ8vro3hWFj+HXluu9oFlLbDdW0YaaSJI56SfOtxgLd6AABd36SBv5/OaPbOr/wCL/tX7591dIz0u0CTVGohFUYVzAFhVKvcqg1qAmqmrEVU0ANhvQau53odbQEvs4MlosBJPxJ2HlPzpxsGWe4u7Qp827pPyHvNIcKaLBIgQA2u3dIb7q0Vvn9IpBj2xMnKTuPL7hXR3bAxaAtzvurf6cp+TUft5geHyn8PjWf8Al2ZQ24yNm5mVg/ca7A3JfL6eYI+WoHpWXF8g0bWILsekAR4aT8M1K4gfnEPRT8ZY/MVOAuaGNDAPjOVo9addIH8S/PL8AKw8MpbEXIIA6eem0fCspiA5dthogkkk9Ry8P6CmGt7hucx1IrE4hjcjjIuYLO8gA9WPIDw5TtpO+nG8IjPUYewT3iSvMbSBHWNPn5Vn4/G9mJS6rAnbOpYnTnz5eQrHxIN0jtmzaHMp9jcFcqzAiBrvvW3wnItkDKDMwCIABJIHuPKd9ario5eQAwnEyVkd6J584pW7meTBj/cZ0HqfumNqb/s62QzKMoY6quikiQdCTudNI9mtq3aC949Pd19ajlGLwgZvE78Ye6FnOiQY30iYjyOtJ8ExFy5bJEaHusIkmTO4iN/4jtWveUHv6qRoesHqK8xjrNxba9iXVc+ys3dO+QANoDOmh2NXp01RGboxCsIu911PPTWIkdRrTOG9gE/rS38RJj0Bj0rzuNtPkw5xG+dMzkQQM2oYAcxGvLnXp8w61mcaWClCaoauaWxN7LoN/kCYk+un9KwVKyz0OqtiRBY7TpGpI5e/WKhbwMbyRMEQQOdKFBIoZos0N6gAtzoMUd+dCy1uIMvA3WSyWUBiqswB2lY6eZPoKnB/arNC37DDbvLLATzg6j0pjg5i2CdhE/4TofgZ9KawWBVGuA696B4rAInKvjXdOObRMkYS1ZIzWrgZSdgZiZyrG43O/QVXg2F1Ck95CQp629Y/hJ+FKcew9vD2y1sAXXgLzg7sRm1A0oXD8e13s4WGVWzGdiCo36HNz2A5xq0txbWxOTbw2Hyknlrp4AH7jHpWpaEgg9T8/wCVZK4kllkaNo3g4mZ8CI9461pWH39/mDz94mvPNPk0i93D6d3Tw+tqTuYFSZZeUa/yE1oO8CaGt6f6fjUTaAi+DuQOzFsjWZJU+GgWD56fE0C3gbznvFVXmVkk+unw99bKuTpy8R9CjU1sArdhVAEbbfW34UvjsYACAZ6x7t+v4V2Nv5QSZgbdZA5V59saXJEQB7/I9D5VqEHLJGbuDcG0RJmCSTzn59KSwjkOUIkOsgHSWWZE8iQZ/wAtF4dMakMY1E6kHz+tKMOHgkt7LAyp6GBEiYOmnkauE3YMgYftLo7RLkDuww0Eld23PPY862MLgRbEKzx0JBHymr41ptOYgqCY6Fe993ypgmjm2gCYUrcwoKkEkyRJ5mCIGg20+fPWm2oV0mDG+sedQqELmCSdyCZO4nYjQeE7712HwgUyCdo309w+t+tTattmJ5H9oaztp009POmKNmm3tZxWhuKKaGwrJkWYb0KaO43oM1pADwITbjwppWkLryyHzXVfgSaB9nvYFMvai4yx7XeXpmE9dtyPIit3/UyHn+N4Zrl/XUQoGsDQSecD+lPcLwfZlcuskK3QqxAYH3yJ/Cn8XhswFwDYayBsdeun10q/D1nYjw0G422PUV0fUuFEoMtqCR03PWBIn0B84WtBLUfd5ffQHGcZl0IMEeWsH4GjYS5Kjw0+FedlIvqeQJ9Y/rQk/wA316U6Kms2Ui3bjb691ddeBV6GbcmT6CsgQ4lbuNbJQAuNVBMdedeV4f8AZd5L3xN1tlD+zO7MVgeQ1EGvdM4G5oGMxQRGYakDbxmBXXp9WUVUeSNGHhsCbLxmAA1zZQJB6AQJ5Hp6gUxi+MDKTbOrEhBoSzcoAO39aV4jhC9oOC8gjMJ1IJjlvDdeXlQeHoLQkCWaZP6wE6iWM67xXbElbyyGlg0dUW25zMx75nedWE9MoyjyFapNKYET3vMD/u+Ij0NMsa4SeSg3aksViiDCgnkTpAPTU79eg1pu4oOhEjxoF5UAAYCJgCOukADzqWaQBMUAsk7Tqee/zgn0qlvF9dy0ADcac/Ln+NEfCoP1R9Rr56DXwFUXDpM5RvI9flVwauIxmqpNWNDasGCjmgTU3HpbtK6xAf7PjuCtTE2Ay/vDVT0PL08KzPs/+jFbIqT+YGdetEfnLex9pdx4+MT02PhR8LeWJFs5huNCfQmJ09aMGCsBsG0H+IDb1A+BorpoY3o3gh1q4p74OhifP+nyo4FKIiqZ3I8REncwTuZojXJHOQdhznb68DvWWUaArlM/X1NRaaRP3z8qsayDqrcaBNQr6xM+f9KTxV7vEE6DlU3BESd/ifxpDFcQUzbChl1DTIk7CDOnPWl8RfLnKonWIHMgx6CSupga+VH/ALFTu9pLszQ3eIEQTAAI07o13OtdUkvmIWwGLRm7EKIKnNJk7c9Oepj8apatmIIB5DxmDGniw99K4LDdjiDbWdWLhmJPdKkga9CCPTyrSsHvZdxIPun7wvvrUsbe4Q7bTKAByAFSa6sS3xdjlUiHNzLqNGTMVJXXcRr/ADrkk2bUG9jYNZly21wsZgCMmuw0PTQn10gRVV4iXa5bTKCvslhmBAMPoCNjpvzpWzjnCWmbJDySFUiBkZv2jJkb+NaUWbUGhq5buk+2BrsB08+v4USzMDNqaRGNuZUdguRyoygHMof2dZhtxOgoWG4mW7MEAMzAEdVhu8uvUR4VXF0RwkzZzUNm60geKSL0ASgJWdmAkE/xKfhTq6gE9BWGmtzLi1uBdqXimXFAiukDIbgA7g8q2RWRwL2B5VrCk9wB4hZz22HqPNdR8qTv3HCgZiAPaMT3SNGnpvM9K1gaFiF2PTTy1kHyBAnwJomQx8Dad8yvcYMOSwAR1BM7jX39Kdw5VRlAMA6yZObxPL4UlfItMMoIlgADMANynlBGh/nTF0z3joY6aHlr9dRW3kD1u+Br9a/Ww6Uxeu6AzofCawjK77H3/wA9NfIHrTODxgXRj3enny8I099YcCjV3GZdJEnrAoDuzgxBaIB03O2vrNRdvqdFgfHT1qgvZfZgeJHx18z0FTSDz2O+yrBs3a3S4GjSN+WwBHM1e5wXEdn2f5RdLBg2bMwEMrCNTr3gdf369QlwGNwBtI+P4dKzsVhGZmuXJ7sZdSAApUttuSCx1mOVdF1pvdk0o87guGPYJzMxk6kaaxm38hB8J6163hdgquZpLN1mQPX6gDnNVbhpzBjDQSQOUyDz56RNOzIkVz6vWcypUWLeVJthFCgR7JLLqZDSTIO+5NM1VxXJNmjzGGxKBM4tgFFWIfSLhiGaNxvrNMC6ii2GAyqjOhV8wOWQRMa90/HwplODgJkViAQgOgMlCIbz0APWKPdwAZVDksVbNMAayeQ0jWK7OUTs5RMcsqSSkFOzIU3DlU3CRoDoIqTiEVQGX2FDIVbMTmJBymPr0rQxXDwxY5iM2TkNMhkb1AwglGbvFMwBgD2vAaVNSJriAwuEtPmCrCgG3IPtAqszpr509atZBALH/ESfiarhbC21CKNBPxJNEZhWW7OcpWCvbUpTV24KUzDw99densYY/wAEHcXyrVisrgx7i+VatZluCwqL94IpY7fPoPOhYi+qCWP3knoBzrJN9rkM09QI0E+u/jVjGyFWGYknnyEADymtFbWdQ49oaEdY0/nSeQnlPn/KmuHNlaCsA9JiR59dvdWpbADdI22H3jw5R9RBpZkPs/z+O5HL361t4jDBtefz/A+PzpDJyIiOR3H0KzGQMk2mG3skeEaeH8iKt27aBT4ajWemv31uYEDWRqNZ+tttuVKHDWu0U5VhiZ0ESIyDyIM+fnWu5e6FAMFxoqct0RJieXr0NP4zGpAzbEhZO3eBX76KcDbP6g+73bUDH8OUocqwwErExK6jQaculcm4NlyWwvEgVWemrE6SPa9JouHfuz1LH0LEj4EUvw5UIZsqzmzTAnvgPv5sR6U4TWJ1sioqWqhFWrjWUUC45TFK9oBrIPk/3M0fGj4hv3Znfp8j8qX7Q8o8s0/MT8RW0QubkiRsaCzVZrugka0HNUBcP41bNQM9TnoC106UpNGutNLSK9HS2Ms0+Dnur5UziseFMCCRvJgDz31jWKxsLi2gBDEaTAJ+Jj4U3h+hBneYGvM8iZ56n1q6c2wVN2TJdST5aeAljAq2EuSGEjusRp0Oo2B5GimD+tp4x/41Bw4PSRoDzHkQJHoa1gFsvn9elQAevxPKgIO9E5gN4k69JOp8devoyHH7J+vWo8A2MPczKD7x0POq4mzm8/rekMJisrAHZtD4HkfuP8q07hgT9eAri1TKYVy8c5QA5gNo3nxJg9IE/fTNvC5rRJOYsPGAdDGuu4Ez05UnicMt7MVaLw9pWkarvHSI0I8JrUwUqne1ICk+MIsn3zVlhYAnh8aViTK+RJ9DOvkaev3vzZYHSJkdBqY9JrJCwIPLTfTTQ/KqG/lBGcKrSDILatpO/wBaVlxt4KP4NChgmQQIbkdXPLbRgPSm2rOwOHKqVDLcTfQwRzgbx1Gopu007zI66Hz/AKaaViW5UEDVR55fOPuNSaC10dSPQj5isoAbwJ5N6ER8waARO4Pvn7zRHdT+t/qP3GhhhsD8Z+dbsgM1SaKVquUVAUNTXVJNUArhoUmmcQqhVgyTM+A5ffSlejpIyy/Dto02B5zrPn0rQKCN/r7qS4fbAXffp/WnhHnWnuDkJ8THP6NddBjTf4+MeMVVwN4AjeAJI6ba9aN3evwqMAbWwygAcoyx8qIB9T+AoQUKeWU+GoJ92h+dNKR9Co2UpkHT5/jT3DtREk5TOp35L6AD1MmgBOk1axcKuNdDodevP3/fWG7QAcQs2pZj7ZPdgxEACfeD91MflIZM+wIhvAg6/CdfKlcDg2cSxIXrOpjp0pq9cQMEGxhTH6v7PrPz15VifkVGfdPeb/E3+49dKzzfm4SxhRoDAOvP8NPwphkGZp1lm6AbmhYfDzOhJzGADm0kxPhXRUtyDti/aGxYHm5OkiN+Q26RTZYyuxnYjpB/lQ8K1yYYCIGgjTU+8fhXXLgGUTqOfh3lnrrHLpXCW5oI9zxP8DGgtdPU/wADVRro/a+JHzehPd/e/wBX4vVSIEa4ep/gahFj1P8ACR8xQmu/vf6x/wCVTbXmfnP3mjVAuWmq1VlqUJqAkVDVcRUEUAC4dKDn8KNeBoUV6ujszLF8Jx+zlH55R5g/cKZHHbH9+nx++vmy7CpFe3wsfM562fSTx+x/fJ8aonHbG3ar4awPoV86qKeFj5jWz6QeNYc6dqtQnHLI0N22fEE7e7evnYFTFTwkfMutn0ccdsf3tv3irf27Z/vk/iA++vmrCop4SPmNbPqFz7T2siqt1JiGOYctNPdv4+5bDcRsMe/etKo/fEnnoTr6184rpqeDjwx3GfRbHF7AEG7bmNTmAk8+dPWPtBhwo/O2xoP1hPjz618srqzL4KD3bHcZ9Lx3H7DDKLikEaxcAn92ZkeP9aDZ4xYRQq3LegH/ABB9zV86qKq+CglVjuM+jPx+3yuW/wDqfg9R/bds/wDGt/8AUP8A5V87rqeDgO4z6GeNWpjtV8+00/361x45ZJIzpA55hXz2oqP4GD5HcZ9BTjFo7ugHLvAn1gmPjVk4paO1xOW7AfOvngroo/gYeY7jPpA4ha/vbf8AGv41DcQtR+kt/wAa/jXzciqxU8DHzHcZ9GuY23/eJ/EPxoX5Sn7a/wAQ/GvnwFOwa69P4VR5JrsSG1bPB8UOydWaOzZL66xJUlWUeLZl901jxtXE16DJt8axMn82x/PEXiAdmYCF8CrZ/TLWledvy67BP6K5Gv8A8By/6tvHxrySvVwaULN3guGdL65pBa3dbxjJcAnocwG/h4V3BMM6Ym1mBGYFoO8d4d7pqOfhWLNdVBr8EVVbPeDQ7dl7OYnPIub6hgDvvqelG4Ra7G5et3R3NLVwxoAzZM/pOYHwrANUIqA3uIWymEVI9i+ysw2JCLm15gMSoP7tV4G0WL7MXCh7PeTcavmjppE+lYVdQWMYnOT2jiO0zMDEA94gxyiZr0WHScNaDA62cRqw/NiCxQsdwdBlPUr5V5auoD0FlWa1g2UEqruHIEhYdT3iNu6efKaXw4Y4fPak3e2OcqJcJlUptqFLZ5PUCeVZFcKA9FgAT+VdvKiEz5FHdJvIGgDQd3NIHKa7DWbwxTK4ki1ejKJUqLNw2yvUSFIO8xzrzwapDVRZs8DwjrfUMrDNavNGWTHZ3IOU/vKInmB4VzX3t37bMjMpXKAyBXdJIaQNmksA24KjUxWMTUUA/wAZtG3cazrFpmQEiC0MZY+fLwijLZZMLczqVzPZKEjdWW6SVPQwsx0FZYri3woD0ePw/wCZ9jM35PZbKUAIl+9cUjViICsNNHBMxp5q5aZYzAiQGEiJB1BE7gjWa4moJoCorQy0gBWhmqogf7T+3a/5Fr/bWI1dXVlbFe5Y1YV1dVISKsK6uqlJobV1dUIVqwrq6gOFTU11Acao1dXUBQ8qKlTXUBNRXV1AWFQaiuoDjVa6uoC9n2h5im66uqo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8" name="AutoShape 4" descr="data:image/jpeg;base64,/9j/4AAQSkZJRgABAQAAAQABAAD/2wCEAAkGBxQTEhUUEhQWFhUXGBcYGBgYFx0aGBoYGBgXGhgcHRwYHSggGB0lHRgaITEhJSkrLi4uGB8zODMsNygtLiwBCgoKDg0OGxAQGy8kHyQsLCwsLywsLCwsLCwsLCwsLCwsLCwsLCwsLCwsLzQsLCwsLCwsLCwsLCwsLCwsLCwsLP/AABEIAREAuQMBIgACEQEDEQH/xAAbAAACAwEBAQAAAAAAAAAAAAADBAECBQAGB//EAEUQAAIBAgQDBQUDCQYFBQAAAAECEQADBBIhMQVBURMiYXGBMpGhsfAGwdEUIzNCUmKS4fEVU3KCorJDc5PC0iQ1Y3SD/8QAGQEBAQEBAQEAAAAAAAAAAAAAAAECAwQG/8QALhEAAgIBAwIEBQMFAAAAAAAAAAECESESMUEDExRRYXEEMoHR8JGh8SIjscHh/9oADAMBAAIRAxEAPwDR+yK9yvTCIrzX2SU5Kc4zfY3sPhlJHaly7DQ5La5ioI1GbaRXz84ap0ei6RtLrU9lSGI4FbbIVUW2R0YFREhWBKmIzAxz5607xJyqQp7zkIvgW0n/ACiW/wAprlpTqmLJFirfk4rK+y7ZBdwzGTYchSdzbfvWyeuhI9KFx7hRuXg1k5L62zcVhoGZWQAN1BHd161vtLXpb+ovBsnCDpVfyMVkpibWKXD3GtjOLuS4rDVWW3cLIfCQDFGxV43caMOf0Vu12jr+2xYBQeqgGY5nenaaw/qLHhhRRFwtK3OC2+2t3UAQoTIUQGBVl1A0kSIPmKyeL2LQx1nOoytbulhlnMwIgkAanxrMYKTpPjyDZ6PsRV1kVj8DwluDesyqXQO5+r3SwDAfqyDqPDzpHguCQY7GAKITsMgjRc1uWyj9WT0p21/Vnb+BZ6jMfCqsKgWxSHHeFi/ZdBo+U5G2IbcajkSBNYik3TKMPapdrQrJ4cFxVi0gTIog3YGUh10KLzBJkkjYHqdD38cLdt2tWg1q0WDENlPdPfyCDmjXciSDvXZ9J3XJmxp7NBayPCoxmOCmyFTMLxABkCAVzExv7IJqLWKzXrlrs4yKpzEjXMTlAA22O/TaooSqxZBtioFulLPEGcsFw7HLc7NjmUZYiW8YnYTtyrTFvwqyi47ksCbdUZKb7PwoLpWbKLOldk8BRHqK6RAL7Hj83WjxnhjXGtXbRAu2WJXN7LKwh1MbSOfKs/7I/o69IDUnNxnaLWBG5fvsFVLRQ5lzM7IVCz3suUksY0Egb1GLsG5eUPbDWlDblSC5iDlPQZh/mpm1jbbHKtxGYbgMCRHgDTGWsa64oUYX5A1vFrds2gLZQpcAKqDrKsB1B01rQYP+UBsncyFM2Yc2UzHTSnSK6aPqN7+VCjHxHBj+V279swpM3l6kIyo48e8QfPzo2P4e4xCYmzBYJ2dxCYzpMiDyYHrofCtSamad2WPavoKEe1vO6Rb7NASXLlSx0OUKELc4JJI2pHGYa6cXbvLaJREdPaUEliII12051rPjrYbK1xA37JcA+4maOrggEEEHUEbEHYjrTU45rj1FGXgxe7WOz7OyEbTMpZrjMDyOgAzeppLA2LyYnE3TZJW92WUZ0kdmmUz3o3rb/LLebILiZv2cwze6Zq928qiWIHmY+dTW1xv7+4oS4V2x7Rr4Ckucigg5UAAGo5kyT501ibjKsohc8gCB6ksRpXW8SjGFZSegYE/Cr3LoXViAOpMfOstty2BkfZjBvaw627ilXGYsZUhizMxIKk9ecUjheHXvyU4Vly+0pu5gVKMxJIE5sxBiCAATvXo0xCkwGUnoCCa5q691221u7JRg8Rw1wXrDW7edLausZguUsFCnXcQCNNdajhli4t2+1xNXZSGBGUqqgKBrOmu4Fa7MJjn0odxwNyB5mr3HVV+XZKM7g2Ga3ZAfRyWZ9Z7zsSdRvvTYrmboaH2gmJE+dSTcm2wGNAuURjQyazRQRFCijPQZrcQD+yn6MUXj9wvew+GBIW6Xa4QYJS2Jyz0Y6GqfZQdwVqcQ4dnuWrqEC5aLRPssriGUxtyIOsEbVbS6lv1/XgcGd9rVFvCZkAV7bWzagRlbMBAjwJEdK0eKcRezcsaL2dy4ttt8wZ5yxyAkeO9UxGAa86G9lCW2zrbUlgXGzMxAkDkAPU0TjGBN5UUNlK3Lb5tyMjZtPHTnROOIv1v6gA3GiTjAuT/06gr0JKMxzeTKRp0qmN4jeRMLCJnvMiupnukqWePIA7npvRbXA1F8uD+b7O2uTfMyM7AsTv7QPiRJ8W8VgC9+zckZbQud3mXcAA+gze+l9NPH5j7jIpgMbdOIuWbgtwqI4KTpnLDKc257pM6UL7X497OFuOhhtFB6ZiBPoKcwWAdL9+4xUrdKRE5gEUKAeUTmPrReKcPW/ae0/suI03HMEeIMH0rNxU0+Mf8ARmgGJwlhLBt3AotRlObbzJ6883XWsrjmM7PAoti5IJtWBcB1AgAmRzgbjrT64PEmybDm0wKFO1lg0EZZNuIJj96rtwMPg1w1w7Ii5l5MkQwnxFajKMWnJ3n8YDY7hltrDWcoCBSF/dIHdYdCDrNY+BxjX+FNcuat2F4EnmUDqD56TWtdsYlrRtk2gxXKboLEwRBYIVgMemaB412I4Vlwpw1gKAbbWwWJEBlILaAyZM8pqKSSSb5v7/qKEuE8Nt3cHYV0Gtm33gIYHKO8rbg+NB4DjGv8PLXe8wW6pJ/WyggHzinsJgcQthLINpMqKnaAs7aACQpVQD5kx40ccM7LDdhYVYClRmYj2gZYkKZMmdudVyWVfNoUZv2f4fauYKwHRTNsax3geoO4PiKt9lcY9ywRcJZrdx7WY7sEiCfGDv4UXh2CxFqwlkG0pRQvaZmY6c8mVdf81Rc4WbeG7DDxqCCzsQe97TSFMsZPl6RVk07V7vBDB/L0GJtYgXFIvM1plDAwh/QmJ09mT/jra48AbFwEA6c/Ou45w83cObSqgJAjvEBCsEEELJgjoKri8PeexkIt9oYDHO2XSNR3J1jaPWtOUW4tcf4FGXwi+LAv2W2ssXX/AJTyy+cGRS3CbGXFuXAzm0rtzh2Ykx5bDwArVxnCS963dkLClbqgzmAIZQDAkBhzjSg2MHdGJa6RbysqpAcyIMz7EHyrWtNN3uv3/MmaNYtpQwaIqVRlrzGwb0Ormq1qIBfZL2BXob2IVACxiTAGpJPQAakwJ06GsD7Jju05x7CXi1q7hype0XORjAdXGU68jpofE1ZJSnTLwPWMej5srSU9oQQV0JggiZ02quF4hbuEi22YgkGAdCNwdND4UnwLiC3XuZrTWr6hBcRtdBmyEEaMNTr5eFC+ym+L/wDt3fklH00k74olmpYx9tmZFaWX2hBkeelVXjNnvd/2fa0bu8+9p3dOtVwn6a//APl/tNZPD7jjF4/IgczZ0LZf+FpuNaRhF37J7+33FnpLd5SoYEFSJBB0jrPSlV4paLKobV/YlWAbQnukiGECZFY/BMIj4BrFu4drlpiRlK3GJkFZ0gtsCfOqYbiLo1mzjbOVsyi3eQzbLgEDxUkSNd5OkVrtK2vIWehv4hUEuwAmBPMnYAbk+AoVjilpn7MN3zrkIZWjrDAGNN6ybL5+JOG2tWV7MeLkZmHj+rNbdzCozpcI7yZsp5gMII8jofQViUIx38hYO5xayrFGcBv2YM6c4jUeNHw2JS4M1tlZdpUyJG405+FYHELxTiNshGcjDP3Uyz+kH7bKPjRvsxaDNfxIYRfZSEE9zIMvekDvnmI08asuklHV6C8mlb4raZ8iuC/7OsieojT1qL3FbKtka4ob9kzOnhzrNwH/ALjiv+VY+TUPir5cfhzDH8ze0USd15UXSjqr0v8AaxZr28WjrnR1ZddQQRpvrSP9tWDEXU12138utK8N4WzXMXcuKUS/lASRmgJlZjlMKW99C43bC4jAqoAAe4ABsALcAAdK0unDVX5tZLZpW8fbdS6urKDBIMgHSQY2Oo99Rhsdbufo3Vo/ZM0W1hlRnZRBcgt4sBE+cAe4VifZRv8A0pO/fvGP87VFCLTa9BZp4jGIpIZhMSQJJA6kDYeJodq8rAMpBUiQQZBHmKzfsmc2GW4dXuM7sepzEfIAUHg3cxeKtr7Eo4HIM4Bb3nWtPpJal5fwSzYw2Nt3JCOrRvlYGPONqH+W22corqXG6yMwjwrDxWFZC2KsiXS5cFxR/wAS1m1HmNx5eVaHDsSt267oZVrdkg+t340l0kla2/2EzQal5phxQorCRQf2THdrWxWCc3UuJcC5VZSpXMGDFTr3hER8fSsr7KHuCvRipNtSs0K4XBZbj3GOZ3CqSBACrOUASebEyTzpe1wh7dy49i6qrdbO6PbzjPEFlIZSJ5jWtKamamuRKA4TCZAxnM7nMzEbmABAGwAAAHhuTJrPw3Cblu5euC6s3Spb80YGVcoj8506zWszxqdBSmI4kgBIYHTrpz5jfbYSfCqpS45AovA1Ww9lHIZ2zm4YLZ8wYtAgToIql8G4bYZluBGDyq5VLrIEnM0wTMCBI1I2pN8a99yqyVGmRdATyzMNh1HSNNSK1Ew2QAsR6mFAH1sJ84ro7j8zyQTxOE/PC+bsOqle6oAyHkwMyJ11I1rrusfnLjEEwQXAmCDtodCeta1liRCAAa97LlEeC7nz0FFWyo1Op6nX+lYfUrctHl++t0XYc3FUoC+bLlJzFTmUHcTrB8atwi+Ld24wMJcbM6KM6h41ZYIKSd/bnwr06OBsG18G568xXXbKXBDKrDxAMe/Y1rvLZoUZXD8A35Rcvi9bftAisotEQFmIPaGDrzHpRMRwq42JS+LqDIrKFNonRomT2gk6bwPKhYzgYEG0zqRyzE/wz3htsD6Us3EruGIF8lkMamNJMe1p/qHSrmWYv02IegIrF4pwq5cvWrguIvZFioNstOZYMntB8AK1MNiVuLmUyNvI9DVmNc03FlAXVaO6VDdSCVnyBB+NZvBOGtYTIzq4lmBCFTLNJmWM71rE0MmqpOqBkYXhrWcwtMvZklgjA9wtqQpB1Wdcsaa61bAcO7PO05rlw5nYiJOwAHJRyE+taTUJjVc2yUK8PwrpmzsrZmZu6pXVjJGrGaW4dwdbL3WQwtwqQv7MTIHgSZjlWsDVXNNbz6ihdhQZo7UCoigfsse5Xow1eb+zPsV6CpP5ihX0NAxOKCDXc7DrVcRdCKSTHnt61iXJvM2uVRoCQdZAzFhE6ZgAo5zMRpYxTzwQLex+eQJ84n0Ube6SevVZsC7EScqjSN3I5kt+rr56wN9KYwWFysApMkSWMZlQchG0kHbeNeVFxdzUIujGduQUgfMSPIV11U6iQbwmBgCC0a5oaNfDKokTOvhTOGwoDZso0kCdTvpqdaLhTK0YmK87k2aOqrvHMDzP3fzqpk/hMAeZHPw/rVlteMeQA+c1zByk9VPw/GrHqdI56UG4gALNsBuB3veutdh7ucSrAjxXX4EVaBYqvTMff89B8KpdykFXXunQhtQQeRiR76IQ3X3CPnNDuCP1p8GiI84kfHyraB5V7DYK+Mkm00wu+nNdvaEyDOsxzNentXVdQymVOoP1t5UtjcJ2tpkjUaryIYbCfh4g1kfZ3HENkYQG8/b9evukV3f9yN8ozsb7VQ0Q1Rq4lBOaHRGoVAXmqtVqowoANw0KiuKrWkDP+zhfLICkDlMNt1On1vXord8GeRXUg7gdfLx2ry/BseEUAAsegkk+QAJ+VF4hjb7SvZhIG8jMA3LQkCY1HTzFdHDUyWGxeLLvmYd0ZsoPhrMc5+6KZs2oQLrPvksdT4yZ99JJhWZ1AJaMoJOpLDvEmf3o9I5Ct9LAVCYho93IR8KTaVJBA+H2fbaN208Qmg+U0jibJFxWjVUAI/3fKt46D0rPuvFxBzIYfwt+JB9K5KWSjmEuBlBEEHXSinwpfCWQhIUdxpYeBJkj4zVMfisohJLHp8NRt/OudW8FDXMUi90mTroP51gYvjV53yWEJXZSNJPiToB5GnBwnMYZjruNYOnONCY51pWcKluAqiQN42HkPrTwrotEfVkyZ2E4NcIPbXZY/sz/ALmM9ad4fwxbJYqztm3zGfdpTdu5NDv4gBW1EgGPHp8ay5yeAQH7xk7Rp5+B+enOsz7T4e4UFy0WzJuBzXnpz/ma1YGYEdCfkB8PlQVxYZoXYGJ5E6zEb1YOnaDAYDGC4guCP2WHQ8vro3hWFj+HXluu9oFlLbDdW0YaaSJI56SfOtxgLd6AABd36SBv5/OaPbOr/wCL/tX7591dIz0u0CTVGohFUYVzAFhVKvcqg1qAmqmrEVU0ANhvQau53odbQEvs4MlosBJPxJ2HlPzpxsGWe4u7Qp827pPyHvNIcKaLBIgQA2u3dIb7q0Vvn9IpBj2xMnKTuPL7hXR3bAxaAtzvurf6cp+TUft5geHyn8PjWf8Al2ZQ24yNm5mVg/ca7A3JfL6eYI+WoHpWXF8g0bWILsekAR4aT8M1K4gfnEPRT8ZY/MVOAuaGNDAPjOVo9addIH8S/PL8AKw8MpbEXIIA6eem0fCspiA5dthogkkk9Ry8P6CmGt7hucx1IrE4hjcjjIuYLO8gA9WPIDw5TtpO+nG8IjPUYewT3iSvMbSBHWNPn5Vn4/G9mJS6rAnbOpYnTnz5eQrHxIN0jtmzaHMp9jcFcqzAiBrvvW3wnItkDKDMwCIABJIHuPKd9ario5eQAwnEyVkd6J584pW7meTBj/cZ0HqfumNqb/s62QzKMoY6quikiQdCTudNI9mtq3aC949Pd19ajlGLwgZvE78Ye6FnOiQY30iYjyOtJ8ExFy5bJEaHusIkmTO4iN/4jtWveUHv6qRoesHqK8xjrNxba9iXVc+ys3dO+QANoDOmh2NXp01RGboxCsIu911PPTWIkdRrTOG9gE/rS38RJj0Bj0rzuNtPkw5xG+dMzkQQM2oYAcxGvLnXp8w61mcaWClCaoauaWxN7LoN/kCYk+un9KwVKyz0OqtiRBY7TpGpI5e/WKhbwMbyRMEQQOdKFBIoZos0N6gAtzoMUd+dCy1uIMvA3WSyWUBiqswB2lY6eZPoKnB/arNC37DDbvLLATzg6j0pjg5i2CdhE/4TofgZ9KawWBVGuA696B4rAInKvjXdOObRMkYS1ZIzWrgZSdgZiZyrG43O/QVXg2F1Ck95CQp629Y/hJ+FKcew9vD2y1sAXXgLzg7sRm1A0oXD8e13s4WGVWzGdiCo36HNz2A5xq0txbWxOTbw2Hyknlrp4AH7jHpWpaEgg9T8/wCVZK4kllkaNo3g4mZ8CI9461pWH39/mDz94mvPNPk0i93D6d3Tw+tqTuYFSZZeUa/yE1oO8CaGt6f6fjUTaAi+DuQOzFsjWZJU+GgWD56fE0C3gbznvFVXmVkk+unw99bKuTpy8R9CjU1sArdhVAEbbfW34UvjsYACAZ6x7t+v4V2Nv5QSZgbdZA5V59saXJEQB7/I9D5VqEHLJGbuDcG0RJmCSTzn59KSwjkOUIkOsgHSWWZE8iQZ/wAtF4dMakMY1E6kHz+tKMOHgkt7LAyp6GBEiYOmnkauE3YMgYftLo7RLkDuww0Eld23PPY862MLgRbEKzx0JBHymr41ptOYgqCY6Fe993ypgmjm2gCYUrcwoKkEkyRJ5mCIGg20+fPWm2oV0mDG+sedQqELmCSdyCZO4nYjQeE7712HwgUyCdo309w+t+tTattmJ5H9oaztp009POmKNmm3tZxWhuKKaGwrJkWYb0KaO43oM1pADwITbjwppWkLryyHzXVfgSaB9nvYFMvai4yx7XeXpmE9dtyPIit3/UyHn+N4Zrl/XUQoGsDQSecD+lPcLwfZlcuskK3QqxAYH3yJ/Cn8XhswFwDYayBsdeun10q/D1nYjw0G422PUV0fUuFEoMtqCR03PWBIn0B84WtBLUfd5ffQHGcZl0IMEeWsH4GjYS5Kjw0+FedlIvqeQJ9Y/rQk/wA316U6Kms2Ui3bjb691ddeBV6GbcmT6CsgQ4lbuNbJQAuNVBMdedeV4f8AZd5L3xN1tlD+zO7MVgeQ1EGvdM4G5oGMxQRGYakDbxmBXXp9WUVUeSNGHhsCbLxmAA1zZQJB6AQJ5Hp6gUxi+MDKTbOrEhBoSzcoAO39aV4jhC9oOC8gjMJ1IJjlvDdeXlQeHoLQkCWaZP6wE6iWM67xXbElbyyGlg0dUW25zMx75nedWE9MoyjyFapNKYET3vMD/u+Ij0NMsa4SeSg3aksViiDCgnkTpAPTU79eg1pu4oOhEjxoF5UAAYCJgCOukADzqWaQBMUAsk7Tqee/zgn0qlvF9dy0ADcac/Ln+NEfCoP1R9Rr56DXwFUXDpM5RvI9flVwauIxmqpNWNDasGCjmgTU3HpbtK6xAf7PjuCtTE2Ay/vDVT0PL08KzPs/+jFbIqT+YGdetEfnLex9pdx4+MT02PhR8LeWJFs5huNCfQmJ09aMGCsBsG0H+IDb1A+BorpoY3o3gh1q4p74OhifP+nyo4FKIiqZ3I8REncwTuZojXJHOQdhznb68DvWWUaArlM/X1NRaaRP3z8qsayDqrcaBNQr6xM+f9KTxV7vEE6DlU3BESd/ifxpDFcQUzbChl1DTIk7CDOnPWl8RfLnKonWIHMgx6CSupga+VH/ALFTu9pLszQ3eIEQTAAI07o13OtdUkvmIWwGLRm7EKIKnNJk7c9Oepj8apatmIIB5DxmDGniw99K4LDdjiDbWdWLhmJPdKkga9CCPTyrSsHvZdxIPun7wvvrUsbe4Q7bTKAByAFSa6sS3xdjlUiHNzLqNGTMVJXXcRr/ADrkk2bUG9jYNZly21wsZgCMmuw0PTQn10gRVV4iXa5bTKCvslhmBAMPoCNjpvzpWzjnCWmbJDySFUiBkZv2jJkb+NaUWbUGhq5buk+2BrsB08+v4USzMDNqaRGNuZUdguRyoygHMof2dZhtxOgoWG4mW7MEAMzAEdVhu8uvUR4VXF0RwkzZzUNm60geKSL0ASgJWdmAkE/xKfhTq6gE9BWGmtzLi1uBdqXimXFAiukDIbgA7g8q2RWRwL2B5VrCk9wB4hZz22HqPNdR8qTv3HCgZiAPaMT3SNGnpvM9K1gaFiF2PTTy1kHyBAnwJomQx8Dad8yvcYMOSwAR1BM7jX39Kdw5VRlAMA6yZObxPL4UlfItMMoIlgADMANynlBGh/nTF0z3joY6aHlr9dRW3kD1u+Br9a/Ww6Uxeu6AzofCawjK77H3/wA9NfIHrTODxgXRj3enny8I099YcCjV3GZdJEnrAoDuzgxBaIB03O2vrNRdvqdFgfHT1qgvZfZgeJHx18z0FTSDz2O+yrBs3a3S4GjSN+WwBHM1e5wXEdn2f5RdLBg2bMwEMrCNTr3gdf369QlwGNwBtI+P4dKzsVhGZmuXJ7sZdSAApUttuSCx1mOVdF1pvdk0o87guGPYJzMxk6kaaxm38hB8J6163hdgquZpLN1mQPX6gDnNVbhpzBjDQSQOUyDz56RNOzIkVz6vWcypUWLeVJthFCgR7JLLqZDSTIO+5NM1VxXJNmjzGGxKBM4tgFFWIfSLhiGaNxvrNMC6ii2GAyqjOhV8wOWQRMa90/HwplODgJkViAQgOgMlCIbz0APWKPdwAZVDksVbNMAayeQ0jWK7OUTs5RMcsqSSkFOzIU3DlU3CRoDoIqTiEVQGX2FDIVbMTmJBymPr0rQxXDwxY5iM2TkNMhkb1AwglGbvFMwBgD2vAaVNSJriAwuEtPmCrCgG3IPtAqszpr509atZBALH/ESfiarhbC21CKNBPxJNEZhWW7OcpWCvbUpTV24KUzDw99densYY/wAEHcXyrVisrgx7i+VatZluCwqL94IpY7fPoPOhYi+qCWP3knoBzrJN9rkM09QI0E+u/jVjGyFWGYknnyEADymtFbWdQ49oaEdY0/nSeQnlPn/KmuHNlaCsA9JiR59dvdWpbADdI22H3jw5R9RBpZkPs/z+O5HL361t4jDBtefz/A+PzpDJyIiOR3H0KzGQMk2mG3skeEaeH8iKt27aBT4ajWemv31uYEDWRqNZ+tttuVKHDWu0U5VhiZ0ESIyDyIM+fnWu5e6FAMFxoqct0RJieXr0NP4zGpAzbEhZO3eBX76KcDbP6g+73bUDH8OUocqwwErExK6jQaculcm4NlyWwvEgVWemrE6SPa9JouHfuz1LH0LEj4EUvw5UIZsqzmzTAnvgPv5sR6U4TWJ1sioqWqhFWrjWUUC45TFK9oBrIPk/3M0fGj4hv3Znfp8j8qX7Q8o8s0/MT8RW0QubkiRsaCzVZrugka0HNUBcP41bNQM9TnoC106UpNGutNLSK9HS2Ms0+Dnur5UziseFMCCRvJgDz31jWKxsLi2gBDEaTAJ+Jj4U3h+hBneYGvM8iZ56n1q6c2wVN2TJdST5aeAljAq2EuSGEjusRp0Oo2B5GimD+tp4x/41Bw4PSRoDzHkQJHoa1gFsvn9elQAevxPKgIO9E5gN4k69JOp8devoyHH7J+vWo8A2MPczKD7x0POq4mzm8/rekMJisrAHZtD4HkfuP8q07hgT9eAri1TKYVy8c5QA5gNo3nxJg9IE/fTNvC5rRJOYsPGAdDGuu4Ez05UnicMt7MVaLw9pWkarvHSI0I8JrUwUqne1ICk+MIsn3zVlhYAnh8aViTK+RJ9DOvkaev3vzZYHSJkdBqY9JrJCwIPLTfTTQ/KqG/lBGcKrSDILatpO/wBaVlxt4KP4NChgmQQIbkdXPLbRgPSm2rOwOHKqVDLcTfQwRzgbx1Gopu007zI66Hz/AKaaViW5UEDVR55fOPuNSaC10dSPQj5isoAbwJ5N6ER8waARO4Pvn7zRHdT+t/qP3GhhhsD8Z+dbsgM1SaKVquUVAUNTXVJNUArhoUmmcQqhVgyTM+A5ffSlejpIyy/Dto02B5zrPn0rQKCN/r7qS4fbAXffp/WnhHnWnuDkJ8THP6NddBjTf4+MeMVVwN4AjeAJI6ba9aN3evwqMAbWwygAcoyx8qIB9T+AoQUKeWU+GoJ92h+dNKR9Co2UpkHT5/jT3DtREk5TOp35L6AD1MmgBOk1axcKuNdDodevP3/fWG7QAcQs2pZj7ZPdgxEACfeD91MflIZM+wIhvAg6/CdfKlcDg2cSxIXrOpjp0pq9cQMEGxhTH6v7PrPz15VifkVGfdPeb/E3+49dKzzfm4SxhRoDAOvP8NPwphkGZp1lm6AbmhYfDzOhJzGADm0kxPhXRUtyDti/aGxYHm5OkiN+Q26RTZYyuxnYjpB/lQ8K1yYYCIGgjTU+8fhXXLgGUTqOfh3lnrrHLpXCW5oI9zxP8DGgtdPU/wADVRro/a+JHzehPd/e/wBX4vVSIEa4ep/gahFj1P8ACR8xQmu/vf6x/wCVTbXmfnP3mjVAuWmq1VlqUJqAkVDVcRUEUAC4dKDn8KNeBoUV6ujszLF8Jx+zlH55R5g/cKZHHbH9+nx++vmy7CpFe3wsfM562fSTx+x/fJ8aonHbG3ar4awPoV86qKeFj5jWz6QeNYc6dqtQnHLI0N22fEE7e7evnYFTFTwkfMutn0ccdsf3tv3irf27Z/vk/iA++vmrCop4SPmNbPqFz7T2siqt1JiGOYctNPdv4+5bDcRsMe/etKo/fEnnoTr6184rpqeDjwx3GfRbHF7AEG7bmNTmAk8+dPWPtBhwo/O2xoP1hPjz618srqzL4KD3bHcZ9Lx3H7DDKLikEaxcAn92ZkeP9aDZ4xYRQq3LegH/ABB9zV86qKq+CglVjuM+jPx+3yuW/wDqfg9R/bds/wDGt/8AUP8A5V87rqeDgO4z6GeNWpjtV8+00/361x45ZJIzpA55hXz2oqP4GD5HcZ9BTjFo7ugHLvAn1gmPjVk4paO1xOW7AfOvngroo/gYeY7jPpA4ha/vbf8AGv41DcQtR+kt/wAa/jXzciqxU8DHzHcZ9GuY23/eJ/EPxoX5Sn7a/wAQ/GvnwFOwa69P4VR5JrsSG1bPB8UOydWaOzZL66xJUlWUeLZl901jxtXE16DJt8axMn82x/PEXiAdmYCF8CrZ/TLWledvy67BP6K5Gv8A8By/6tvHxrySvVwaULN3guGdL65pBa3dbxjJcAnocwG/h4V3BMM6Ym1mBGYFoO8d4d7pqOfhWLNdVBr8EVVbPeDQ7dl7OYnPIub6hgDvvqelG4Ra7G5et3R3NLVwxoAzZM/pOYHwrANUIqA3uIWymEVI9i+ysw2JCLm15gMSoP7tV4G0WL7MXCh7PeTcavmjppE+lYVdQWMYnOT2jiO0zMDEA94gxyiZr0WHScNaDA62cRqw/NiCxQsdwdBlPUr5V5auoD0FlWa1g2UEqruHIEhYdT3iNu6efKaXw4Y4fPak3e2OcqJcJlUptqFLZ5PUCeVZFcKA9FgAT+VdvKiEz5FHdJvIGgDQd3NIHKa7DWbwxTK4ki1ejKJUqLNw2yvUSFIO8xzrzwapDVRZs8DwjrfUMrDNavNGWTHZ3IOU/vKInmB4VzX3t37bMjMpXKAyBXdJIaQNmksA24KjUxWMTUUA/wAZtG3cazrFpmQEiC0MZY+fLwijLZZMLczqVzPZKEjdWW6SVPQwsx0FZYri3woD0ePw/wCZ9jM35PZbKUAIl+9cUjViICsNNHBMxp5q5aZYzAiQGEiJB1BE7gjWa4moJoCorQy0gBWhmqogf7T+3a/5Fr/bWI1dXVlbFe5Y1YV1dVISKsK6uqlJobV1dUIVqwrq6gOFTU11Acao1dXUBQ8qKlTXUBNRXV1AWFQaiuoDjVa6uoC9n2h5im66uqo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AutoShape 6" descr="data:image/jpeg;base64,/9j/4AAQSkZJRgABAQAAAQABAAD/2wCEAAkGBxQTEhUUEhQWFhUXGBcYGBgYFx0aGBoYGBgXGhgcHRwYHSggGB0lHRgaITEhJSkrLi4uGB8zODMsNygtLiwBCgoKDg0OGxAQGy8kHyQsLCwsLywsLCwsLCwsLCwsLCwsLCwsLCwsLCwsLzQsLCwsLCwsLCwsLCwsLCwsLCwsLP/AABEIAREAuQMBIgACEQEDEQH/xAAbAAACAwEBAQAAAAAAAAAAAAADBAECBQAGB//EAEUQAAIBAgQDBQUDCQYFBQAAAAECEQADBBIhMQVBURMiYXGBMpGhsfAGwdEUIzNCUmKS4fEVU3KCorJDc5PC0iQ1Y3SD/8QAGQEBAQEBAQEAAAAAAAAAAAAAAAECAwQG/8QALhEAAgIBAwIEBQMFAAAAAAAAAAECESESMUEDExRRYXEEMoHR8JGh8SIjscHh/9oADAMBAAIRAxEAPwDR+yK9yvTCIrzX2SU5Kc4zfY3sPhlJHaly7DQ5La5ioI1GbaRXz84ap0ei6RtLrU9lSGI4FbbIVUW2R0YFREhWBKmIzAxz5607xJyqQp7zkIvgW0n/ACiW/wAprlpTqmLJFirfk4rK+y7ZBdwzGTYchSdzbfvWyeuhI9KFx7hRuXg1k5L62zcVhoGZWQAN1BHd161vtLXpb+ovBsnCDpVfyMVkpibWKXD3GtjOLuS4rDVWW3cLIfCQDFGxV43caMOf0Vu12jr+2xYBQeqgGY5nenaaw/qLHhhRRFwtK3OC2+2t3UAQoTIUQGBVl1A0kSIPmKyeL2LQx1nOoytbulhlnMwIgkAanxrMYKTpPjyDZ6PsRV1kVj8DwluDesyqXQO5+r3SwDAfqyDqPDzpHguCQY7GAKITsMgjRc1uWyj9WT0p21/Vnb+BZ6jMfCqsKgWxSHHeFi/ZdBo+U5G2IbcajkSBNYik3TKMPapdrQrJ4cFxVi0gTIog3YGUh10KLzBJkkjYHqdD38cLdt2tWg1q0WDENlPdPfyCDmjXciSDvXZ9J3XJmxp7NBayPCoxmOCmyFTMLxABkCAVzExv7IJqLWKzXrlrs4yKpzEjXMTlAA22O/TaooSqxZBtioFulLPEGcsFw7HLc7NjmUZYiW8YnYTtyrTFvwqyi47ksCbdUZKb7PwoLpWbKLOldk8BRHqK6RAL7Hj83WjxnhjXGtXbRAu2WJXN7LKwh1MbSOfKs/7I/o69IDUnNxnaLWBG5fvsFVLRQ5lzM7IVCz3suUksY0Egb1GLsG5eUPbDWlDblSC5iDlPQZh/mpm1jbbHKtxGYbgMCRHgDTGWsa64oUYX5A1vFrds2gLZQpcAKqDrKsB1B01rQYP+UBsncyFM2Yc2UzHTSnSK6aPqN7+VCjHxHBj+V279swpM3l6kIyo48e8QfPzo2P4e4xCYmzBYJ2dxCYzpMiDyYHrofCtSamad2WPavoKEe1vO6Rb7NASXLlSx0OUKELc4JJI2pHGYa6cXbvLaJREdPaUEliII12051rPjrYbK1xA37JcA+4maOrggEEEHUEbEHYjrTU45rj1FGXgxe7WOz7OyEbTMpZrjMDyOgAzeppLA2LyYnE3TZJW92WUZ0kdmmUz3o3rb/LLebILiZv2cwze6Zq928qiWIHmY+dTW1xv7+4oS4V2x7Rr4Ckucigg5UAAGo5kyT501ibjKsohc8gCB6ksRpXW8SjGFZSegYE/Cr3LoXViAOpMfOstty2BkfZjBvaw627ilXGYsZUhizMxIKk9ecUjheHXvyU4Vly+0pu5gVKMxJIE5sxBiCAATvXo0xCkwGUnoCCa5q691221u7JRg8Rw1wXrDW7edLausZguUsFCnXcQCNNdajhli4t2+1xNXZSGBGUqqgKBrOmu4Fa7MJjn0odxwNyB5mr3HVV+XZKM7g2Ga3ZAfRyWZ9Z7zsSdRvvTYrmboaH2gmJE+dSTcm2wGNAuURjQyazRQRFCijPQZrcQD+yn6MUXj9wvew+GBIW6Xa4QYJS2Jyz0Y6GqfZQdwVqcQ4dnuWrqEC5aLRPssriGUxtyIOsEbVbS6lv1/XgcGd9rVFvCZkAV7bWzagRlbMBAjwJEdK0eKcRezcsaL2dy4ttt8wZ5yxyAkeO9UxGAa86G9lCW2zrbUlgXGzMxAkDkAPU0TjGBN5UUNlK3Lb5tyMjZtPHTnROOIv1v6gA3GiTjAuT/06gr0JKMxzeTKRp0qmN4jeRMLCJnvMiupnukqWePIA7npvRbXA1F8uD+b7O2uTfMyM7AsTv7QPiRJ8W8VgC9+zckZbQud3mXcAA+gze+l9NPH5j7jIpgMbdOIuWbgtwqI4KTpnLDKc257pM6UL7X497OFuOhhtFB6ZiBPoKcwWAdL9+4xUrdKRE5gEUKAeUTmPrReKcPW/ae0/suI03HMEeIMH0rNxU0+Mf8ARmgGJwlhLBt3AotRlObbzJ6883XWsrjmM7PAoti5IJtWBcB1AgAmRzgbjrT64PEmybDm0wKFO1lg0EZZNuIJj96rtwMPg1w1w7Ii5l5MkQwnxFajKMWnJ3n8YDY7hltrDWcoCBSF/dIHdYdCDrNY+BxjX+FNcuat2F4EnmUDqD56TWtdsYlrRtk2gxXKboLEwRBYIVgMemaB412I4Vlwpw1gKAbbWwWJEBlILaAyZM8pqKSSSb5v7/qKEuE8Nt3cHYV0Gtm33gIYHKO8rbg+NB4DjGv8PLXe8wW6pJ/WyggHzinsJgcQthLINpMqKnaAs7aACQpVQD5kx40ccM7LDdhYVYClRmYj2gZYkKZMmdudVyWVfNoUZv2f4fauYKwHRTNsax3geoO4PiKt9lcY9ywRcJZrdx7WY7sEiCfGDv4UXh2CxFqwlkG0pRQvaZmY6c8mVdf81Rc4WbeG7DDxqCCzsQe97TSFMsZPl6RVk07V7vBDB/L0GJtYgXFIvM1plDAwh/QmJ09mT/jra48AbFwEA6c/Ou45w83cObSqgJAjvEBCsEEELJgjoKri8PeexkIt9oYDHO2XSNR3J1jaPWtOUW4tcf4FGXwi+LAv2W2ssXX/AJTyy+cGRS3CbGXFuXAzm0rtzh2Ykx5bDwArVxnCS963dkLClbqgzmAIZQDAkBhzjSg2MHdGJa6RbysqpAcyIMz7EHyrWtNN3uv3/MmaNYtpQwaIqVRlrzGwb0Ormq1qIBfZL2BXob2IVACxiTAGpJPQAakwJ06GsD7Jju05x7CXi1q7hype0XORjAdXGU68jpofE1ZJSnTLwPWMej5srSU9oQQV0JggiZ02quF4hbuEi22YgkGAdCNwdND4UnwLiC3XuZrTWr6hBcRtdBmyEEaMNTr5eFC+ym+L/wDt3fklH00k74olmpYx9tmZFaWX2hBkeelVXjNnvd/2fa0bu8+9p3dOtVwn6a//APl/tNZPD7jjF4/IgczZ0LZf+FpuNaRhF37J7+33FnpLd5SoYEFSJBB0jrPSlV4paLKobV/YlWAbQnukiGECZFY/BMIj4BrFu4drlpiRlK3GJkFZ0gtsCfOqYbiLo1mzjbOVsyi3eQzbLgEDxUkSNd5OkVrtK2vIWehv4hUEuwAmBPMnYAbk+AoVjilpn7MN3zrkIZWjrDAGNN6ybL5+JOG2tWV7MeLkZmHj+rNbdzCozpcI7yZsp5gMII8jofQViUIx38hYO5xayrFGcBv2YM6c4jUeNHw2JS4M1tlZdpUyJG405+FYHELxTiNshGcjDP3Uyz+kH7bKPjRvsxaDNfxIYRfZSEE9zIMvekDvnmI08asuklHV6C8mlb4raZ8iuC/7OsieojT1qL3FbKtka4ob9kzOnhzrNwH/ALjiv+VY+TUPir5cfhzDH8ze0USd15UXSjqr0v8AaxZr28WjrnR1ZddQQRpvrSP9tWDEXU12138utK8N4WzXMXcuKUS/lASRmgJlZjlMKW99C43bC4jAqoAAe4ABsALcAAdK0unDVX5tZLZpW8fbdS6urKDBIMgHSQY2Oo99Rhsdbufo3Vo/ZM0W1hlRnZRBcgt4sBE+cAe4VifZRv8A0pO/fvGP87VFCLTa9BZp4jGIpIZhMSQJJA6kDYeJodq8rAMpBUiQQZBHmKzfsmc2GW4dXuM7sepzEfIAUHg3cxeKtr7Eo4HIM4Bb3nWtPpJal5fwSzYw2Nt3JCOrRvlYGPONqH+W22corqXG6yMwjwrDxWFZC2KsiXS5cFxR/wAS1m1HmNx5eVaHDsSt267oZVrdkg+t340l0kla2/2EzQal5phxQorCRQf2THdrWxWCc3UuJcC5VZSpXMGDFTr3hER8fSsr7KHuCvRipNtSs0K4XBZbj3GOZ3CqSBACrOUASebEyTzpe1wh7dy49i6qrdbO6PbzjPEFlIZSJ5jWtKamamuRKA4TCZAxnM7nMzEbmABAGwAAAHhuTJrPw3Cblu5euC6s3Spb80YGVcoj8506zWszxqdBSmI4kgBIYHTrpz5jfbYSfCqpS45AovA1Ww9lHIZ2zm4YLZ8wYtAgToIql8G4bYZluBGDyq5VLrIEnM0wTMCBI1I2pN8a99yqyVGmRdATyzMNh1HSNNSK1Ew2QAsR6mFAH1sJ84ro7j8zyQTxOE/PC+bsOqle6oAyHkwMyJ11I1rrusfnLjEEwQXAmCDtodCeta1liRCAAa97LlEeC7nz0FFWyo1Op6nX+lYfUrctHl++t0XYc3FUoC+bLlJzFTmUHcTrB8atwi+Ld24wMJcbM6KM6h41ZYIKSd/bnwr06OBsG18G568xXXbKXBDKrDxAMe/Y1rvLZoUZXD8A35Rcvi9bftAisotEQFmIPaGDrzHpRMRwq42JS+LqDIrKFNonRomT2gk6bwPKhYzgYEG0zqRyzE/wz3htsD6Us3EruGIF8lkMamNJMe1p/qHSrmWYv02IegIrF4pwq5cvWrguIvZFioNstOZYMntB8AK1MNiVuLmUyNvI9DVmNc03FlAXVaO6VDdSCVnyBB+NZvBOGtYTIzq4lmBCFTLNJmWM71rE0MmqpOqBkYXhrWcwtMvZklgjA9wtqQpB1Wdcsaa61bAcO7PO05rlw5nYiJOwAHJRyE+taTUJjVc2yUK8PwrpmzsrZmZu6pXVjJGrGaW4dwdbL3WQwtwqQv7MTIHgSZjlWsDVXNNbz6ihdhQZo7UCoigfsse5Xow1eb+zPsV6CpP5ihX0NAxOKCDXc7DrVcRdCKSTHnt61iXJvM2uVRoCQdZAzFhE6ZgAo5zMRpYxTzwQLex+eQJ84n0Ube6SevVZsC7EScqjSN3I5kt+rr56wN9KYwWFysApMkSWMZlQchG0kHbeNeVFxdzUIujGduQUgfMSPIV11U6iQbwmBgCC0a5oaNfDKokTOvhTOGwoDZso0kCdTvpqdaLhTK0YmK87k2aOqrvHMDzP3fzqpk/hMAeZHPw/rVlteMeQA+c1zByk9VPw/GrHqdI56UG4gALNsBuB3veutdh7ucSrAjxXX4EVaBYqvTMff89B8KpdykFXXunQhtQQeRiR76IQ3X3CPnNDuCP1p8GiI84kfHyraB5V7DYK+Mkm00wu+nNdvaEyDOsxzNentXVdQymVOoP1t5UtjcJ2tpkjUaryIYbCfh4g1kfZ3HENkYQG8/b9evukV3f9yN8ozsb7VQ0Q1Rq4lBOaHRGoVAXmqtVqowoANw0KiuKrWkDP+zhfLICkDlMNt1On1vXord8GeRXUg7gdfLx2ry/BseEUAAsegkk+QAJ+VF4hjb7SvZhIG8jMA3LQkCY1HTzFdHDUyWGxeLLvmYd0ZsoPhrMc5+6KZs2oQLrPvksdT4yZ99JJhWZ1AJaMoJOpLDvEmf3o9I5Ct9LAVCYho93IR8KTaVJBA+H2fbaN208Qmg+U0jibJFxWjVUAI/3fKt46D0rPuvFxBzIYfwt+JB9K5KWSjmEuBlBEEHXSinwpfCWQhIUdxpYeBJkj4zVMfisohJLHp8NRt/OudW8FDXMUi90mTroP51gYvjV53yWEJXZSNJPiToB5GnBwnMYZjruNYOnONCY51pWcKluAqiQN42HkPrTwrotEfVkyZ2E4NcIPbXZY/sz/ALmM9ad4fwxbJYqztm3zGfdpTdu5NDv4gBW1EgGPHp8ay5yeAQH7xk7Rp5+B+enOsz7T4e4UFy0WzJuBzXnpz/ma1YGYEdCfkB8PlQVxYZoXYGJ5E6zEb1YOnaDAYDGC4guCP2WHQ8vro3hWFj+HXluu9oFlLbDdW0YaaSJI56SfOtxgLd6AABd36SBv5/OaPbOr/wCL/tX7591dIz0u0CTVGohFUYVzAFhVKvcqg1qAmqmrEVU0ANhvQau53odbQEvs4MlosBJPxJ2HlPzpxsGWe4u7Qp827pPyHvNIcKaLBIgQA2u3dIb7q0Vvn9IpBj2xMnKTuPL7hXR3bAxaAtzvurf6cp+TUft5geHyn8PjWf8Al2ZQ24yNm5mVg/ca7A3JfL6eYI+WoHpWXF8g0bWILsekAR4aT8M1K4gfnEPRT8ZY/MVOAuaGNDAPjOVo9addIH8S/PL8AKw8MpbEXIIA6eem0fCspiA5dthogkkk9Ry8P6CmGt7hucx1IrE4hjcjjIuYLO8gA9WPIDw5TtpO+nG8IjPUYewT3iSvMbSBHWNPn5Vn4/G9mJS6rAnbOpYnTnz5eQrHxIN0jtmzaHMp9jcFcqzAiBrvvW3wnItkDKDMwCIABJIHuPKd9ario5eQAwnEyVkd6J584pW7meTBj/cZ0HqfumNqb/s62QzKMoY6quikiQdCTudNI9mtq3aC949Pd19ajlGLwgZvE78Ye6FnOiQY30iYjyOtJ8ExFy5bJEaHusIkmTO4iN/4jtWveUHv6qRoesHqK8xjrNxba9iXVc+ys3dO+QANoDOmh2NXp01RGboxCsIu911PPTWIkdRrTOG9gE/rS38RJj0Bj0rzuNtPkw5xG+dMzkQQM2oYAcxGvLnXp8w61mcaWClCaoauaWxN7LoN/kCYk+un9KwVKyz0OqtiRBY7TpGpI5e/WKhbwMbyRMEQQOdKFBIoZos0N6gAtzoMUd+dCy1uIMvA3WSyWUBiqswB2lY6eZPoKnB/arNC37DDbvLLATzg6j0pjg5i2CdhE/4TofgZ9KawWBVGuA696B4rAInKvjXdOObRMkYS1ZIzWrgZSdgZiZyrG43O/QVXg2F1Ck95CQp629Y/hJ+FKcew9vD2y1sAXXgLzg7sRm1A0oXD8e13s4WGVWzGdiCo36HNz2A5xq0txbWxOTbw2Hyknlrp4AH7jHpWpaEgg9T8/wCVZK4kllkaNo3g4mZ8CI9461pWH39/mDz94mvPNPk0i93D6d3Tw+tqTuYFSZZeUa/yE1oO8CaGt6f6fjUTaAi+DuQOzFsjWZJU+GgWD56fE0C3gbznvFVXmVkk+unw99bKuTpy8R9CjU1sArdhVAEbbfW34UvjsYACAZ6x7t+v4V2Nv5QSZgbdZA5V59saXJEQB7/I9D5VqEHLJGbuDcG0RJmCSTzn59KSwjkOUIkOsgHSWWZE8iQZ/wAtF4dMakMY1E6kHz+tKMOHgkt7LAyp6GBEiYOmnkauE3YMgYftLo7RLkDuww0Eld23PPY862MLgRbEKzx0JBHymr41ptOYgqCY6Fe993ypgmjm2gCYUrcwoKkEkyRJ5mCIGg20+fPWm2oV0mDG+sedQqELmCSdyCZO4nYjQeE7712HwgUyCdo309w+t+tTattmJ5H9oaztp009POmKNmm3tZxWhuKKaGwrJkWYb0KaO43oM1pADwITbjwppWkLryyHzXVfgSaB9nvYFMvai4yx7XeXpmE9dtyPIit3/UyHn+N4Zrl/XUQoGsDQSecD+lPcLwfZlcuskK3QqxAYH3yJ/Cn8XhswFwDYayBsdeun10q/D1nYjw0G422PUV0fUuFEoMtqCR03PWBIn0B84WtBLUfd5ffQHGcZl0IMEeWsH4GjYS5Kjw0+FedlIvqeQJ9Y/rQk/wA316U6Kms2Ui3bjb691ddeBV6GbcmT6CsgQ4lbuNbJQAuNVBMdedeV4f8AZd5L3xN1tlD+zO7MVgeQ1EGvdM4G5oGMxQRGYakDbxmBXXp9WUVUeSNGHhsCbLxmAA1zZQJB6AQJ5Hp6gUxi+MDKTbOrEhBoSzcoAO39aV4jhC9oOC8gjMJ1IJjlvDdeXlQeHoLQkCWaZP6wE6iWM67xXbElbyyGlg0dUW25zMx75nedWE9MoyjyFapNKYET3vMD/u+Ij0NMsa4SeSg3aksViiDCgnkTpAPTU79eg1pu4oOhEjxoF5UAAYCJgCOukADzqWaQBMUAsk7Tqee/zgn0qlvF9dy0ADcac/Ln+NEfCoP1R9Rr56DXwFUXDpM5RvI9flVwauIxmqpNWNDasGCjmgTU3HpbtK6xAf7PjuCtTE2Ay/vDVT0PL08KzPs/+jFbIqT+YGdetEfnLex9pdx4+MT02PhR8LeWJFs5huNCfQmJ09aMGCsBsG0H+IDb1A+BorpoY3o3gh1q4p74OhifP+nyo4FKIiqZ3I8REncwTuZojXJHOQdhznb68DvWWUaArlM/X1NRaaRP3z8qsayDqrcaBNQr6xM+f9KTxV7vEE6DlU3BESd/ifxpDFcQUzbChl1DTIk7CDOnPWl8RfLnKonWIHMgx6CSupga+VH/ALFTu9pLszQ3eIEQTAAI07o13OtdUkvmIWwGLRm7EKIKnNJk7c9Oepj8apatmIIB5DxmDGniw99K4LDdjiDbWdWLhmJPdKkga9CCPTyrSsHvZdxIPun7wvvrUsbe4Q7bTKAByAFSa6sS3xdjlUiHNzLqNGTMVJXXcRr/ADrkk2bUG9jYNZly21wsZgCMmuw0PTQn10gRVV4iXa5bTKCvslhmBAMPoCNjpvzpWzjnCWmbJDySFUiBkZv2jJkb+NaUWbUGhq5buk+2BrsB08+v4USzMDNqaRGNuZUdguRyoygHMof2dZhtxOgoWG4mW7MEAMzAEdVhu8uvUR4VXF0RwkzZzUNm60geKSL0ASgJWdmAkE/xKfhTq6gE9BWGmtzLi1uBdqXimXFAiukDIbgA7g8q2RWRwL2B5VrCk9wB4hZz22HqPNdR8qTv3HCgZiAPaMT3SNGnpvM9K1gaFiF2PTTy1kHyBAnwJomQx8Dad8yvcYMOSwAR1BM7jX39Kdw5VRlAMA6yZObxPL4UlfItMMoIlgADMANynlBGh/nTF0z3joY6aHlr9dRW3kD1u+Br9a/Ww6Uxeu6AzofCawjK77H3/wA9NfIHrTODxgXRj3enny8I099YcCjV3GZdJEnrAoDuzgxBaIB03O2vrNRdvqdFgfHT1qgvZfZgeJHx18z0FTSDz2O+yrBs3a3S4GjSN+WwBHM1e5wXEdn2f5RdLBg2bMwEMrCNTr3gdf369QlwGNwBtI+P4dKzsVhGZmuXJ7sZdSAApUttuSCx1mOVdF1pvdk0o87guGPYJzMxk6kaaxm38hB8J6163hdgquZpLN1mQPX6gDnNVbhpzBjDQSQOUyDz56RNOzIkVz6vWcypUWLeVJthFCgR7JLLqZDSTIO+5NM1VxXJNmjzGGxKBM4tgFFWIfSLhiGaNxvrNMC6ii2GAyqjOhV8wOWQRMa90/HwplODgJkViAQgOgMlCIbz0APWKPdwAZVDksVbNMAayeQ0jWK7OUTs5RMcsqSSkFOzIU3DlU3CRoDoIqTiEVQGX2FDIVbMTmJBymPr0rQxXDwxY5iM2TkNMhkb1AwglGbvFMwBgD2vAaVNSJriAwuEtPmCrCgG3IPtAqszpr509atZBALH/ESfiarhbC21CKNBPxJNEZhWW7OcpWCvbUpTV24KUzDw99densYY/wAEHcXyrVisrgx7i+VatZluCwqL94IpY7fPoPOhYi+qCWP3knoBzrJN9rkM09QI0E+u/jVjGyFWGYknnyEADymtFbWdQ49oaEdY0/nSeQnlPn/KmuHNlaCsA9JiR59dvdWpbADdI22H3jw5R9RBpZkPs/z+O5HL361t4jDBtefz/A+PzpDJyIiOR3H0KzGQMk2mG3skeEaeH8iKt27aBT4ajWemv31uYEDWRqNZ+tttuVKHDWu0U5VhiZ0ESIyDyIM+fnWu5e6FAMFxoqct0RJieXr0NP4zGpAzbEhZO3eBX76KcDbP6g+73bUDH8OUocqwwErExK6jQaculcm4NlyWwvEgVWemrE6SPa9JouHfuz1LH0LEj4EUvw5UIZsqzmzTAnvgPv5sR6U4TWJ1sioqWqhFWrjWUUC45TFK9oBrIPk/3M0fGj4hv3Znfp8j8qX7Q8o8s0/MT8RW0QubkiRsaCzVZrugka0HNUBcP41bNQM9TnoC106UpNGutNLSK9HS2Ms0+Dnur5UziseFMCCRvJgDz31jWKxsLi2gBDEaTAJ+Jj4U3h+hBneYGvM8iZ56n1q6c2wVN2TJdST5aeAljAq2EuSGEjusRp0Oo2B5GimD+tp4x/41Bw4PSRoDzHkQJHoa1gFsvn9elQAevxPKgIO9E5gN4k69JOp8devoyHH7J+vWo8A2MPczKD7x0POq4mzm8/rekMJisrAHZtD4HkfuP8q07hgT9eAri1TKYVy8c5QA5gNo3nxJg9IE/fTNvC5rRJOYsPGAdDGuu4Ez05UnicMt7MVaLw9pWkarvHSI0I8JrUwUqne1ICk+MIsn3zVlhYAnh8aViTK+RJ9DOvkaev3vzZYHSJkdBqY9JrJCwIPLTfTTQ/KqG/lBGcKrSDILatpO/wBaVlxt4KP4NChgmQQIbkdXPLbRgPSm2rOwOHKqVDLcTfQwRzgbx1Gopu007zI66Hz/AKaaViW5UEDVR55fOPuNSaC10dSPQj5isoAbwJ5N6ER8waARO4Pvn7zRHdT+t/qP3GhhhsD8Z+dbsgM1SaKVquUVAUNTXVJNUArhoUmmcQqhVgyTM+A5ffSlejpIyy/Dto02B5zrPn0rQKCN/r7qS4fbAXffp/WnhHnWnuDkJ8THP6NddBjTf4+MeMVVwN4AjeAJI6ba9aN3evwqMAbWwygAcoyx8qIB9T+AoQUKeWU+GoJ92h+dNKR9Co2UpkHT5/jT3DtREk5TOp35L6AD1MmgBOk1axcKuNdDodevP3/fWG7QAcQs2pZj7ZPdgxEACfeD91MflIZM+wIhvAg6/CdfKlcDg2cSxIXrOpjp0pq9cQMEGxhTH6v7PrPz15VifkVGfdPeb/E3+49dKzzfm4SxhRoDAOvP8NPwphkGZp1lm6AbmhYfDzOhJzGADm0kxPhXRUtyDti/aGxYHm5OkiN+Q26RTZYyuxnYjpB/lQ8K1yYYCIGgjTU+8fhXXLgGUTqOfh3lnrrHLpXCW5oI9zxP8DGgtdPU/wADVRro/a+JHzehPd/e/wBX4vVSIEa4ep/gahFj1P8ACR8xQmu/vf6x/wCVTbXmfnP3mjVAuWmq1VlqUJqAkVDVcRUEUAC4dKDn8KNeBoUV6ujszLF8Jx+zlH55R5g/cKZHHbH9+nx++vmy7CpFe3wsfM562fSTx+x/fJ8aonHbG3ar4awPoV86qKeFj5jWz6QeNYc6dqtQnHLI0N22fEE7e7evnYFTFTwkfMutn0ccdsf3tv3irf27Z/vk/iA++vmrCop4SPmNbPqFz7T2siqt1JiGOYctNPdv4+5bDcRsMe/etKo/fEnnoTr6184rpqeDjwx3GfRbHF7AEG7bmNTmAk8+dPWPtBhwo/O2xoP1hPjz618srqzL4KD3bHcZ9Lx3H7DDKLikEaxcAn92ZkeP9aDZ4xYRQq3LegH/ABB9zV86qKq+CglVjuM+jPx+3yuW/wDqfg9R/bds/wDGt/8AUP8A5V87rqeDgO4z6GeNWpjtV8+00/361x45ZJIzpA55hXz2oqP4GD5HcZ9BTjFo7ugHLvAn1gmPjVk4paO1xOW7AfOvngroo/gYeY7jPpA4ha/vbf8AGv41DcQtR+kt/wAa/jXzciqxU8DHzHcZ9GuY23/eJ/EPxoX5Sn7a/wAQ/GvnwFOwa69P4VR5JrsSG1bPB8UOydWaOzZL66xJUlWUeLZl901jxtXE16DJt8axMn82x/PEXiAdmYCF8CrZ/TLWledvy67BP6K5Gv8A8By/6tvHxrySvVwaULN3guGdL65pBa3dbxjJcAnocwG/h4V3BMM6Ym1mBGYFoO8d4d7pqOfhWLNdVBr8EVVbPeDQ7dl7OYnPIub6hgDvvqelG4Ra7G5et3R3NLVwxoAzZM/pOYHwrANUIqA3uIWymEVI9i+ysw2JCLm15gMSoP7tV4G0WL7MXCh7PeTcavmjppE+lYVdQWMYnOT2jiO0zMDEA94gxyiZr0WHScNaDA62cRqw/NiCxQsdwdBlPUr5V5auoD0FlWa1g2UEqruHIEhYdT3iNu6efKaXw4Y4fPak3e2OcqJcJlUptqFLZ5PUCeVZFcKA9FgAT+VdvKiEz5FHdJvIGgDQd3NIHKa7DWbwxTK4ki1ejKJUqLNw2yvUSFIO8xzrzwapDVRZs8DwjrfUMrDNavNGWTHZ3IOU/vKInmB4VzX3t37bMjMpXKAyBXdJIaQNmksA24KjUxWMTUUA/wAZtG3cazrFpmQEiC0MZY+fLwijLZZMLczqVzPZKEjdWW6SVPQwsx0FZYri3woD0ePw/wCZ9jM35PZbKUAIl+9cUjViICsNNHBMxp5q5aZYzAiQGEiJB1BE7gjWa4moJoCorQy0gBWhmqogf7T+3a/5Fr/bWI1dXVlbFe5Y1YV1dVISKsK6uqlJobV1dUIVqwrq6gOFTU11Acao1dXUBQ8qKlTXUBNRXV1AWFQaiuoDjVa6uoC9n2h5im66uqo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3" name="Picture 9" descr="https://encrypted-tbn2.gstatic.com/images?q=tbn:ANd9GcT0UUk4BYcpllUTL70jzCZ5MHg3alzR3Be_AivHaqiZ91kN5p_SK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752600"/>
            <a:ext cx="2743200" cy="421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school</a:t>
            </a:r>
            <a:endParaRPr lang="en-US" dirty="0"/>
          </a:p>
        </p:txBody>
      </p:sp>
      <p:pic>
        <p:nvPicPr>
          <p:cNvPr id="32774" name="Picture 6" descr="https://encrypted-tbn0.gstatic.com/images?q=tbn:ANd9GcQ1sevvsYP7IkiKIgfutkiSZDyD0s9f2XWOsNtE_Uwemd6xGG1O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0459" y="1828800"/>
            <a:ext cx="4883082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red velvet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Serve the individual</a:t>
            </a:r>
          </a:p>
          <a:p>
            <a:r>
              <a:rPr lang="en-US" dirty="0" smtClean="0"/>
              <a:t>Honor their unique preferences</a:t>
            </a:r>
          </a:p>
          <a:p>
            <a:r>
              <a:rPr lang="en-US" dirty="0" smtClean="0"/>
              <a:t>Deliver timely, relevant content that improves their lives </a:t>
            </a:r>
          </a:p>
          <a:p>
            <a:r>
              <a:rPr lang="en-US" dirty="0" smtClean="0"/>
              <a:t>Surprise them with access </a:t>
            </a:r>
          </a:p>
          <a:p>
            <a:r>
              <a:rPr lang="en-US" dirty="0" smtClean="0"/>
              <a:t>Delight them with your humanity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3362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“Audience” by Jeffrey K. </a:t>
            </a:r>
            <a:r>
              <a:rPr lang="en-US" sz="1400" dirty="0" err="1" smtClean="0"/>
              <a:t>Rohrs</a:t>
            </a:r>
            <a:endParaRPr lang="en-US" sz="1400" dirty="0"/>
          </a:p>
        </p:txBody>
      </p:sp>
      <p:pic>
        <p:nvPicPr>
          <p:cNvPr id="5" name="Picture 4" descr="red-velvet-ro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1905000"/>
            <a:ext cx="4483982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even </a:t>
            </a:r>
            <a:r>
              <a:rPr lang="en-US" dirty="0" err="1" smtClean="0"/>
              <a:t>nichier</a:t>
            </a:r>
            <a:endParaRPr lang="en-US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723624"/>
            <a:ext cx="5486400" cy="36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24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Find the seams</a:t>
            </a:r>
          </a:p>
          <a:p>
            <a:r>
              <a:rPr lang="en-US" dirty="0" smtClean="0"/>
              <a:t>‘Subcompact’ publishing</a:t>
            </a:r>
          </a:p>
          <a:p>
            <a:r>
              <a:rPr lang="en-US" dirty="0" smtClean="0"/>
              <a:t>Deeper levels of engagement</a:t>
            </a:r>
          </a:p>
          <a:p>
            <a:r>
              <a:rPr lang="en-US" dirty="0" smtClean="0"/>
              <a:t>Stronger sense of community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Killer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Diversify in digital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Embrace the ‘brand as publisher’ trend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Publish with a (re)purpose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Turn print into something special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 a mobile leader, not a laggard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Amaze &amp; delight your audience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Question?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016" y="567396"/>
            <a:ext cx="4918075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19374" y="1158740"/>
            <a:ext cx="5142953" cy="863871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291" y="1143000"/>
            <a:ext cx="8123418" cy="540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But there are signs of (digital)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</a:rPr>
              <a:t>Global ad growth rates will rise from 3.9% in 2013 to 5.5% in 2014 to 6.1% in 2016.  [Excel] </a:t>
            </a:r>
          </a:p>
          <a:p>
            <a:pPr lvl="0"/>
            <a:r>
              <a:rPr lang="en-US" dirty="0" err="1" smtClean="0">
                <a:solidFill>
                  <a:schemeClr val="bg1"/>
                </a:solidFill>
              </a:rPr>
              <a:t>Eurozone</a:t>
            </a:r>
            <a:r>
              <a:rPr lang="en-US" dirty="0" smtClean="0">
                <a:solidFill>
                  <a:schemeClr val="bg1"/>
                </a:solidFill>
              </a:rPr>
              <a:t> ad spend to grow 0.7% in 2014 (its first year of growth since 2010), rising to 1.7% in 2016.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Global online ad spend grew 16.2% in 2013, a rate that will continue through 2016. 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Global online display expected to grow at 21% annually through 2016 – overtaking paid search for the first time in 2015. 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70% of B2B marketers said they plan to increase digital advertising expenditures in the year ahead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On average, B2B marketing budgets will rise 6% in 2014</a:t>
            </a: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TEhUUExQUFRUXGBoXFxUXFxcWFhoYFxgXFxcaFxcYHCggGBolHBgUITEhJSkrLi4uFx8zODMsNygtLisBCgoKDg0OGxAQGywkICQsLCwsLCwsLCwsLCwsLCwsLCwsLCwsLCwsLCwsLCwsLCwsLCwsLCwsLCwsLCwsLCwsLP/AABEIAKgBLAMBIgACEQEDEQH/xAAcAAACAgMBAQAAAAAAAAAAAAAFBgMEAAIHAQj/xAA+EAABAgQDBAkCAwgCAgMAAAABAhEAAwQhBTFBElFhcQYTIoGRobHB8DLRQuHxBxQjUmJygpKywiQzFUOi/8QAGwEAAgMBAQEAAAAAAAAAAAAAAwQBAgUABgf/xAAyEQABBAEDAwIEBQMFAAAAAAABAAIDESEEEjEFQVETImFxgZEUIzKhsQbB8EJSYnLx/9oADAMBAAIRAxEAPwDnk1DgiBE2VsqgwpUUKsvAYJCx1o3IWgNooqLKcRYlrjRUkqNhGw529oIVA5MOEYiF2Wb74My5Ti4hCS6TxhmwbHrBEy4ENwzX7XcppjsIwrC3DiA+L0CgMiYeKWoTNSnZa2bRYn4btDQiBz6OKXJwfKrJG1yQ+hfSBUlfVKLJJYPB3pL04UlYlyGLfUsh77hEtf0NRMLp7Kt4hHxrDlSJpQvPN94iGB8bdhzXBQ2gjBT5Q9M1KTdwRcsYPUHSsKA2yC++xvHKKKffmIJU89h3Q01rCEw1jSF1KhqEdsOkBVxcQZo5zo5Rx+TVqbOCuH43NlfSp0nNJuPyjKd0gR6h2ohOTdt8/Iopy3YfunyfM7QgP0m6TSpEvqx25xLBIyDM+0Swe7s/g4enM6QpXL7JKZhIAG7jxH3hXny+snFWgLAbggNYcS6uaoyug9JmimfNINuSK783fy4XapwcAwKxK6TVWZRIbMgJW7bgdvzaK8vEApS1TBsqOWqbaA74IIorf4t63+bojVh20zjMCPX+mEsBXCV+vWvaZ0pUb8eHKNpdJuEFlUOyWa2nuIty6SwLXP3EXZEAERgtBV0rDkLwIQrq5gWwOybggEEauDYw34qjq5KVMH6zV7pSkbQJF27ScuMK9WgFJI1+GASgOttKr/dYQhYLnmYYuh+MdSvZV9JyiLD8NM1JOZYekC6inKFMbEQiGmM7kEYyj3SSp/8AK20lnAg5guP22V34wlKm7QvmItUc+4hmJ4JRWkFdswWuTMR2S/CLNTkDkxEcxwfEVyVBSTzG+Oo4bWIqZTpZ2uNQYrPGKI7FDcCw2p55sk8I1lzWEaLmAS3NtnOETGunyEhSJI2lZbRy7o+ZdP0Gok1pYzGw5PgcfwtNz27L8pg6Q4vLKxKCw5BvoITKupl7RQFpURuMKNZWqWoqUSSYGqWQXGcfQtGwaOFsTTYCTeTe5NFetoH4JiJlzgvcbxSqsQKkB84r0cyGDMC8Uhkgml0jpRjXXS0AHnACnEDaaa9ngjINobafChorCmOcWUJtFeUbxdTBLRLSrMVEAl7RaJqi9xEeGOVx40tLUo8bcharoWMMeF4SwBIjeio+smC1hDXT0Vo3emM9m8/RdF5SVjfR4qG0ixGm+FNaVILKBBEdlNK8K+PYSlSi6cxDskAebbyjHyEs4Tjs2nLpyOhyMPlJ0nCVI636ZgBSoacDCIKZtpB0uI2rFvToBJdNk8AIUjlfvdG7sqteSaXa6dO0lxlpHL+nyFrnXT9Nn4RpgH7QZ0oJRNAWkWfVuUFcfx6nqWUkhFrv+UEDg/hTaQZam7oKUk0GNa+kSrtIIc8Rf7RQlrKDcNFmSbTRV2vpGDUBCkA5KUHH9L9ovpb1gjPTsLIzYljvGTwsTJ21NBGgCR6v5+UM+OzbyCM1Sk2GpcjTM284IyQmz2U7za9p1lO0tnbJ73swHMkCC+HUt0g7mJ3kM/pAyjBOyggdkkm4LqcsHFiwc823Q04ZLBUnm/kqGt2LUd7UqKbP9fmYjE0vv+V+UFRJy8PYRYk0m0pgwfwDfnfvgD5gxpc40AuStW0li2Yv8+axKKUFiL5eBFouKUhUxaRMGwk7IIbtK5nkfKAlb0jk080IJK5dgVW20EZlgAFJLuBm2pyiwnClj6KHdMTYIBbYvc5lZDtxukf4wrSkhSFtYAm24HL3g9js8TFEjV/ezaHhwhepCyZn+P8A2IiXYIXI30FrUpmiWvJTseLm0N3SXovKKFTGu1o5/QUxKARYu4OrvaGaqqZ8wyhMUSAQCgZXDF99nhWeB8ke1pr4qg9vKRhJO00TTZWwX0hvosBE6X1ttpJKVZXbI94aF/pDQLlhyLRjT6ow6gRgoscdsLlNh1S4Yww4PiypCgpJtqN8IFLUFN7tvg9R14IzjaZMHCiqhwIoo9096WEoEqUpusDrIzA3Rz9Co3xhTzTFdBhENZG92wVZs/FQHEYVlRiFUbEx5MWGbUxYm1LnKlNW5jeQoxZRh5IeIlSSmKGJ7fcUAtcMq7S1MHKea4gBTUaiHaCEhKkiHtO59ZC7cSjEqZeLZnQFkLUbtG6+seGRZVwSVucPjKGiKVEmGhFA5jyfh1rZwDWaJszccq8rARhWOjFOCFLOQ1hYxzH5k+c0lakS0khBSSCreTwgpiS1SsPmAuFLUEZtmb+QMLdJJAbcPhiNNGWsaw9lWBl8ohQ9JKqSe0rrU7l59yheDZxyVUswKF6oV7HWBv7gFAjwilNw4jgdDlDewt4R3Q+FtiEnZmQKrx2W5wRqJ5UlKNntpF1X7TatoYH1a+yBCpj/ADC/4Ulg2nqhhlCZiz/KM/tDLKw4CzCCnR/CNiUkkXNzzMFE0OrZQWCFsYvuUQNASfUUTLBDA5hw4JF2I1EBauqKSxDjjmDr83Q+4jR9pPP2hSxmgcnjlziuoi3NtvKh48IRTLG2+QLwyTO2mVqy1XAzHYIsc9TeFkIKVMdPt8EOXRXB5tRL2khkJVdZITcghg5ucoDpv0kFR2RDC5LKDBgRlfMbL5k6/Nzjg9DtmxFgSXfJLetoFSKaXThphJULBsxxz5+EZMxoS7o2iSG+tQccksIZkbI5lR8+TwpAKc5VNdPEP6feB/SaamXJ7DpGS16sU5DiSR3Awrp6Xz0qTs7KksHQciAxZ8xzgH0qx5c8jRIJ7ILgO35Rny6XUHUM3H8sAk/E2K+nPwVmjt3VbF8aJ7IASkPbVra66QuVUzbJKnsztY8btZw94srLm+75n8tFCfZWvDfDEhwiuAAUuFrUk7KvpN0vvu1uLHwjEWK2ZgM33cDeK1Ol5oyDAkuwdgSeZOTRZpwTtcSB6lo6F1ivCAUz9GqV0h8k3PdrBOeoIaaosA+wjVRbXd5RFQSepkHrOyAwVvUouyB5kngN8BMYrRMVbspSAEgObNo53tfnBnG20uY3cUcq+k0vrRsJCOsmBKtkMkpUBslV7KCgq4/m4W16dpBQlGphBrVOTpxgljeOKnhD5hKX/ua8ec1Wh9TWRyjgXf04TDX7Y3RqGtnITL6tIHEwHkzik8IyYqI0iHZ5PCTfQGETrpaFAKQXOoivLklrxWpidoQz0NICHaCaWMzXahllAZkk8Ys0NA5BMMkvD3GUW6DDWUzQ+3ShptGaM5XkjBTsi2cD6zBiDlD6hQSAIz93SvMQxishHuxlKVDRBSAwiVWGPByXh/VrIH0mLtNRPpEggJUijSAIwoAWEef/ABsM5pdGjxNCRHbgr3Sr9H5sucgKSXtlrBKZh2ojmHRfEzJWzsxeGLG+mcyZsppz1YNlLYFRZgWewuSN/ZO8QO3YKiyrHTqkPUSwkW6x1cglULVJJycPF1UmbNlgLnLWytrZUSWawLnmQ3CLNBSm6Tnm+XOCNFcosWFbw6lJGRtaLc/DXD7301gpgUoBRdmIEHEUIzAtxiHy0UQvXM8Vwy7hwRkdRAGnpNudLlnVQfkLn0jq2LYRqNRC3hOEA1aT/K58miCQ4WEJ+cpik0DJFssok/c84Oy6b0jxdJs34+UB9VDtJuLU9k8/aFnGqW3jD9j1M2yP6yX4M8K+M09mg7XbgptItTSbSkKNkqF+aSx8XEHpFVsgJQSEj6UjKBdQCABuJLc7e0byJjgcIiJobZ8qGIqpZU5Jvln4eUbpW6U8j7RWXvyGvCJKVV77we7WGA5HtRYgvZAY39h8EB5q3ifFJvbPBh5fcxQUuF5nqrSvUn2/L2iPEPwnn7Zx6lY1+fLRDWqy4PCTzhS52FHKmMs7JIsw1JBIBSTZgXPprBzo/SbSpQP4lGYf7U3H/XxgDTS9tSUJB2ic7HfwfI79PArJxrYmTClG0nZ6tCgckpcOBq5c+ERpyBkpe8o70ixQzSAD2EJ2U6A3JKm3k67gICL+ZaW07o0/eAsOnw3d0baCGnkHhMsoBDMQLKPLyivULy7QVYZF2DWB4jJo3r1do+EV+qOsZcz6JS8j6K0UXiRMeTIiC7wg5xdlLk2VLLsoc4e8FlAphCUWh56NVAITxjV6Y7kIkR5TDTU2kXf3TdmIsUsi4gsmmjSc5GtL6lPGSpheLtdRsp98Q01Epb7OgeOdIxjdzjQRmmxSv0VFNmDaCSQNYL0VJbKCOAnYkAatEyZcYek6n+Jke2sA4+hIQ5W7coaulc5R4afhBMoHecojWm8OM1LZCQ03tNH4FCII5XzzUyO2w1LQSwyVtKCQPpUU7Ic3cAm97m8TopnnDvMR4eQmpWlRYFyLA3biRxu9mjQAAcrnlNNHIILKDEW5jN+9/KL66Lsghtoa+0aU8hQANv5cwXYBxyuL5QxU7EJd1AJOyLJ2VE7xnpnHPfS4qvhEh0+RHHdBmTMuxGTAxTlJKFPmkntH/tFucLgjUMYWebKkOtXU5jIgg9zfrA2VhoTP2wHcdzvFqlmgL2Tmz92R9RFumuoeHhHkpNZJpuqOBPtNA/JwFH6OH7lGLbYp0yQ7tr4cI36sKTvzyiSZ9JP9J9IpYOokrBNmFub3fSHdRr3R6uKADDgc/LhAay2F3hCMfl3SOBPpCfjKNIecZKSqxSWAdiDCVi4+o7h5x6PTutoVAUg4gplxEhdwdDm24xWxOf8A+QoaMB3gP7xkma9vjxcPBJXAo2iZv+DfGBRSpO52B9vSKcqbaNutGW/yOkX3ogchdfO/iLB/mMVFTGiziyHVtD8Qy5WPpFBubQlM8gqtqdJjWoLn5rHstYjaVKJvpqYASXYXWopBKT2fqI2R/lme4esEJNGyeVo9wSk2lGYcskwZNNm3P0h2CPFokTMWUuz6YpLi323RYlzXHzPdBmqo+y8BqiQUnMAGxJdhuy+Xiz2ULCkjbkIWpQ23U7Ocs+Hm0bTjHsmndQJ+kZn7b4uVlMCCUEEB3AzAGZIzaMuWBz2F/hLPbYtB5piOTnF9VJtCNKSiJeM4OBwgWq8yJ5K1OA5bdpBBOBk3J7ogmUBSdXF2PtGjDppWe4hFY0g2U/8AQzH09lE0to+/dHUZMgbI3R86SFtHY/2edIxPldSs/wARGRP4k/cQ+bLbCNI2shMFfQOkwGoEbKjDWVggwsJS05Qe0ZnV3E9PmB8K+md+YAjKsQTLSAdY3psURMOyk3GYgFj0v+DtagwL6NYwiWtQWQH14x5X+nPX9QbcijeL/wANrTnhi9AvPN0nPrO3ytEdQolRgFiGPISQQQdfqAH3jQdJpSr7SfH7x6jo+nmZG+SVtOe4mjzXZZs4sgN4ASjSSP4h5QA6SjZnJUM8jucXvDLJqAkqVtAJdnZ3O4eL/aF3pbUygqX1azN2iorBQUMUlgA+bu/dxjbllaOUInNp16M1MuckMNizqIO0wDAWObHXjwhwoUISUulZBaxDXLB3GhOUc06L4rIYJSkSlWyJCSwd2u248WO+Oj4NUFSSSq9gQ7m3fkLb4HI7cLXFF00ouCLO+TZcN7RDMkMQl7Ftk+x3CL8ia9raMR7vEWISnSSLtf8AKFA83RVLpD3IWymKkuARuLFn8I3rKxMvtKUEv2hxs5tAU4gOsUCwCEhT5dgu5O9iBC1i/SxS19gABPZS4csHc8/S0eOb0afUdQmjBO3nce1ncAPvhaTXt2NcmrG+lzIaUkpBzmTA2eiEZqPNmhMX0j/EnaWciJiyU5jJIID+OfB4AVVUpZJUokliSS+esUkE9od/zwj3rNHE2nEW7z3+6AGAClvitcpcwzASC+0CCxGliLgt6QQwbHFzP4U07RYlKzmWzCt5a784DTk58PQxXpSRMlsW7YD8FWPkTBuEN4VXEZBdUw221Ep/t09o0SvauPqGY3jfDzi+EpVLINlabgO60c+xBeyp0limwI4WeFZR6fu7IJGFdlVPcfCNl1T5eEe4dXSJtp4KFX7aQ6T3C6TytyyilPU5Owlk6FQ7Xe1ogS7m23KoHE8KdM/a7J7uZ0jFU5GeR14xXlECy2B/CsOL7lXyO/Qto8MFHNSpCkqF8iMiCNR36fcRQHdh3K6yOUGEhIlgnPaL8gx+w74lUval7CEkf1HUWyH+3jwiaSCU7IuJhudNmWQocnVs+EFKOhfS3x4LFByiBtqbCEpKAE5psQbGCsul7XMD3ilLpSkhQ0z4jdDPTyH2TwN/OHRgJljsISaWxGt/OA8+h2i3zWHBNNcxQkUliW19C0dah5S9+46WgdOoyC6bKDsWBvqC+eovDrMpf1gbVUt8r/eIIBFIdJUCXUeyEq/EkZF8lJG4nTTvg5heFgpCvCB9XTdseH+zj1Y90PmCSUzJCCBwIIYuklKnDlrgxn/g2Nn9T/L8oJjG60B/crgQIxmiIIPD0h8VQ2fjADHae/IHzh+7wiXaQZljF3Da5UqYiYgspJBB9uUU8UTsqEQylvCW/a8tVw7FFfQuC4omokpmoyWLjcrUeLwDxrEEyD1iuQGpMJPR/FFUk6jl7RAWodcnRppZII3gFJiTp9V7VUpAPZSA3M5xSSJkodE/gjKAy2vBCjxPHZtQ5UWTogZD7mBa5h3xDKmtEjg3hqCKOFgjjAAHYJrcSbK2mVBOsVdqPZymEVyqLueuLldxLFCtZsAgBkpNwkcOPHfAPEphKgTnv4/B5RaUT4+vGK1RIUrZABJUWTxIZwDv7Q8RCMxwok/SpqOeQ3y9v1howTpXNkmxCgbkHWEymVF1Km5R0UmMqG04ZX0H0U6SyKtLIWlMwZylWWRZyjRQHDvaDs5Nm+cjHzVTzylSSCQQQQQSCCDYg5gx1HoX+0ZyJNYWVkmoFnJs01rA/wBQsdWzPSRH9TcoMkRGQoP2h1o61MtIAIDq2bDZLMlhxBPhCYu2vHg4i3jld1lTPWdZiv8AVJIT/wDkCKS7iHYgGtRY8BeJPgQ0QKDHxB55+0Tq4/DFepOXNj5/eCblcuWiznx/MRWpbzZY3KB8DG0+axYbo8w9YQoTC5z2EhipShuewA1J84C42hOcmPpJXdXJUXZRskakk3PcH8o5vPmbRhsqqdc0vNLvkGBAytcPFGp6P/y2PlANVDJJ+nhDcHFUcJo3G03wQVl0b93wCL+F0TSwNQL89YvSaTM/ND7nxhqGEMYAixsAAQKpogzNp89oqUyiAtJNwgkHfspdvAN3Jhoqabsk7h89IW6+nZXDI8j8BgeoixYXSsxav4NL2gj+2/PaPsEw00lHkPlxC90aHZHAtDnRyw/d8ygzcNUDhRCm4QUwmS6AD+FTHkcvIx4iU3GLuEDtrG8Aj/H9REOdhcHZW9PQKVcNy1OgaKMqlKXBDKDgg784YZqdkWt2hEFVK7b78/OPO6PrT5ta7TuAq3AHv7a/nKPJHTNyCLp9Mwbe/wB4G10vI/LNDGuVw0z+c4EVaM++PQtcgBKGJSnUttEsOefiHHhDP+z+d1kiakW2ZpYDRK0pOX923ASqRZR3k/b0EFv2XEpnzEEHYWx2rsFJCmGWoSq+Vm0MRMaFqHpxXR9l+LRzzFsbp1TlSxMBU7Cx2X3bbbPnF7p50nJCqeSpgSesWNx/+sH/AJeG+ECnpwlEyaQCANhLj8RYk9w/5iEtJPM+MyPFWTX/AFvB+vKl7dvC26QIZRjzB6HIq1z4JzPlG1IoTRL2i5vvuU2Dk5nWLtcrYQYNHGHPMx+iq0ZtBsWrCucpdwXdPAghotVVUqceszU3a5iA6l9qCmGK2VgjI2IhQTt9UgqpcLWqZsSifBKvoE55QJXJOkFdNsNKQ5aTZ72iIzOMaz0bAcxQdSriBSaraqmRGzTqI7IABbPtFwM3bVyW5Zs8bCTOGRS2/ZQ/C5S8MaKBg/zuiaVR28n4Pn3Q/wCmETnlKE0hVpoKFCyVhynkU6d3hFZcwoLHuIuDyMN83DgSQQCGy+d0Aq7CCkHZ7SdUnuyO+BSRHkLsjhURN3ZRKidAuYCgtmNIlTOhZk4Bo4K4Souidl8+flFuXUWbX1hf67uixTzdq2ZhsTWo30jy1WeB1XUZRC6xZyHyfkSwHGK9VMBWQl1JBzOp1aKmUnAXF6ll9o8NeWZgvQUjkKa5tyDWA+ZxFT7CmTL5nfv8eHGGOkpWSS3HwL+o84ZhbiyoZnKml0YII5+tokNC1vmbPBORI9m5EmJ0SPt43vBC5WJQBVEUlwOfL7xYl0ln+bvvBj93dxx+8ay5Fm3fqIkOVmFB6mT2FbsvFhCpikn6jpD1XyGQPE9zn1aFTEpfZLkRDshEJVTo0rtK5i39weH6hlPvvc20zeOVyq9UmY6QC+YORbd5R03AKxMyShmuC9wWII1FwzpseesBa8Vt8IF4RiQnyz56xJhvZmoOhcHwieWm76H57RVnpZ2tc35h4DqJHNhe5vIBI+yhtFwCMVpYK/uECsRxJ1kI3gCwz/WL06a6XPA+r+ogGaNaatIuUfW/IZeMfMRM8/nA7XW44xzyt3TNZkP7BGlyCAyiCWu2Tu9vvrAfEZbJI1Nh6feDtKdor4H7At4GBuKgOXNkjzP5ese/6LPJLpI3yGyRn7lY82JCEqVsoWA/QQCo61UqYvq1ALJUFEAFkuNguL7b7fINvhgrJoAJBB5F/SFilk3JCiraLvzuRxYuO6Ngt3EWq8qvPR89zA7FZoYIGSX/ANjn6DuaCuJztgWzhYqFOWgOqeGtoLnKWmskEZu/n+UXMWqnYateKaCAOQirNmEl4Ukm9OKkMu2hbJYm0EaCeAsJORgdTiPSrtjnGRebQL7p9VQHYCjcQMxWYJKBYbRhlpi8lHIQh9Ip6lzVWsm0Fc8gK14Q2omlRcl4kkT9kNFURtATnlUXXjTWHgfm6JlUhAdufofnCL8qTZjw8NC/iIuimsR4Wu4+8emLk1aWKumZQfUEehHpFOfTAlQtllrfXzHhDFWyLp1uf+JY+BihMkseQL73ibVrSJjWFWUwa9vY/OMLSY6Ni0ix5AephCxKXszVDfcd/wCbxm6+KqeEGQd0Pmm8T0M11ABwrQj3iGYlywDk2HfDThGD9Wl1fWbnhqwgGlic92OFVjS4qORPUuoQTmAWAyFogo6XspDfGjef2J78Ld4Ii7TD6eQz/Te8a0LRZ+qOG5VnCKYbZ+NDdRI0+efy0L2Fo7ar/e4MNNMn585esMHCi6VmilOls2Oz/qWHpF9Ei1uHn8MbYdI7R49ryY/9fGLaadx3e0LOeLUFD+qvYcY2XTFKmIIJHmNPOLa0Av3fn94tAFQRf4++MvU9V9DVMgrDqF+Cbr+EZkds3pbxWS3zff2EJGOo2uQ9cj4feH/HAwJHzQQmVcjaAHFud2jaGWqhKU8WpewmYkWGyFF3PaDgndkR3QQ6JYqJM0FRISQByOijyc+Jin0sJVOWoXAUSSOYDncLiBcqZlCbjslIUNHZd9w2oEyX2SCcx83feKOJ1CEpSVEAbSc2AYKbXgfKOf8ARLpOqQQFklHiR+R+cY8SxhVRN21WF9hOiQTlz3n2aCOj9QFp4IVGtO5OMzpfKCdlKVLOyAT9Ie2pu1t0aTemCHSooIKUlNjvZ8xnYfYwhqXfvjwLtwb3hCHoOgjaAWbvmf8AwfsnfWcTdprT00mJUoptq5Je+9mGe4feFvG8emTj2i+7hpA9as+be8VyNTGmAyMBsYAA8ILiCbXkyZlvhjwlSU04X/dc/wBxHtCrNU5i/iuINKlyAG2Uja55ge54mKtlDSXFCvKr4hWbZVzsNNfyigBvjwJ1Mby8wYz5pv8AU5Uc9SzKchG0bDQa84okwSxCc6WgZGe6QvNlBJtWqYRKaYAgk3iSmldmKxB2r74EbtVNrpVEf4Kf7faFbHkBEs/zKMM9IppKeUJ+Nz+sW2gi0p4UuPCAgROmQ8XJNJ4wZpsHdLqzgZeq2uqykhvnf84GCipQIBBcs7ZXHdESZDfPDx9oIUX/AKxl35uLZx6KR4A3XhMoPXUxdOWp7mP3gTOSSXOZ9svvDLXS7twPmQ3qYC1SWfh6wSN4KsClfEJdifDu/M+sc86QJad/iPVUdPxJNu6FWgwXrqhc5f8A60EJQDqU5k8lExGqjMjA0dyocLFKn0dwNv4qx2vwg6cecMZpwAfnEwRTTZD5+sQTRY25e0GjjbG3a1FaA0UEi9IHE5/m+CFKHQG+fLxW6Vo7YJ1t7v4+sZ0fnWY6HL0gcTqkLVHBRvDwyxxT6Z+Dw2UY+8Iy8Q6ueEt2QAbZ3fI+HhDrhNQmYOwoOzm4Db3f47Qw44VCUfohlo4IFzqL2Bv3wQlTWkKmEPsAuL5psX4a8ngMJ+yqUbbKlFJ4OHDcyAO+Ccqt6sT7E9jrEgB7/Sq2v4Y8nNM+Lqbo7oSNBHzGEwAHQ7vB/ZCBjKSkBruXZ2D5N3NBVU1urA1YeIJhHwJfWzUi6XueQYH0MOaKpKpgRsgBJTsnUEAv6tGD6rzr4jKSSHC/phaerijZHUXi/uhnSRTFKRoHPoPeFuYQgOr8Lm2/TzaDlVM62YtWY2rchZPt4wo9J6jZBR4+cfSGYGVhtNpPxaZtKVxPz9IHS1RenqswUTmSlmAJtm97AaQJQtoytRJctqHOoojJmtFqXUZcIFhcSImwWOfsrbrRpU17/PmUbFQfgfeBcuadLiNv3gwb1wrBysKXEapkVzNMQLqL8vndAnzhVL1OiaA6tdBvMaJTqo8STGSVPcxBVqu0Ivm3BDvutps3dlGCbEWkWKWQ5gcbDK6iqNG40vAXiWmpis2iyaRxFnD5WyDvjtXpnQt3DhdIwtytFp2bCNaTDlKO1pE65RJYawWq6gSpYAZ4RBJoIZKLqLSOSYQ0LJUecWqjGpqwUpNt+ncPcxHg6wJg28jrx4w9Lp3bLCu5hq0bw6lYbSvCIarFlBTJFomm1O2rZTkM4jXLQDfOMsuygWu5S2Ivci3uI1mzdlADZqI8CG9YyMhOHVyTdIka4/ppt/Cx/bC25Ig3UCu+VpKmlSQo7mfPJz7jwgLWKcsCwFz88Y9jI9b0zOnYf+Lf4SkmHkfFL2KTwErWchkNTuA4k274t4bQdVIQFZs54qUSSfF4yMjTcaICjuplyd3w5+EU6tAQHV83xkZHA5RAkfpIsTL5BMAMIq9hYJ+kljdraF4yMhHUvLHghDkNFEcbmfxEqBF0DLgT94koa5SSClRBsHBY7zGRkNsJDyrt5TxQ48mZKCVllpKVJOjpIIyFsoaUVWyUTEkEMQ+YZQa/r3RkZHnv6liEZh1LcODq/umtO0e5vYoRhFP1ZmLLOzDZsO12mHikR5V1vVAB+0osDq5F1eviIyMjDhaHdVo/7iftlEe8/hr+AH7LKEjYKlFhmTuA+CEPpDi6CpfVsraP1EXG5twjIyPcyPIbazYxaWJZcnfeB+sZGRkPPutDfyt5ZuIsTgAHjIyKEm1VWKMF2FwfKJSlzGRkX3EjKsFSqqnROW+KYjIyBlxPKqSiNMLRVnHtGMjIg8LjwtpYdhDP0fw9ClHbVsgC0ZGRpdOaMlG0/Kuz5LnTdbdFGrpSA4j2MjQljD2kFHlFgrynpFEOS0CJoMxbOWdo9jIVZAxgDQEu1oRWlpkhLMORD7m94xVPLa4uz7tXtx0jyMhgMAKNIzcKVmglS0XJLnTMxUrJKlKdLtx3xkZGdBo4pG7nBJxwN5JJ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data:image/jpeg;base64,/9j/4AAQSkZJRgABAQAAAQABAAD/2wCEAAkGBxQTEhUUExQUFRUXGBoXFxUXFxcWFhoYFxgXFxcaFxcYHCggGBolHBgUITEhJSkrLi4uFx8zODMsNygtLisBCgoKDg0OGxAQGywkICQsLCwsLCwsLCwsLCwsLCwsLCwsLCwsLCwsLCwsLCwsLCwsLCwsLCwsLCwsLCwsLCwsLP/AABEIAKgBLAMBIgACEQEDEQH/xAAcAAACAgMBAQAAAAAAAAAAAAAFBgMEAAIHAQj/xAA+EAABAgQDBAkCAwgCAgMAAAABAhEAAwQhBTFBElFhcQYTIoGRobHB8DLRQuHxBxQjUmJygpKywiQzFUOi/8QAGwEAAgMBAQEAAAAAAAAAAAAAAwQBAgUABgf/xAAyEQABBAEDAwIEBQMFAAAAAAABAAIDESEEEjEFQVETImFxgZEUIzKhsQbB8EJSYnLx/9oADAMBAAIRAxEAPwDnk1DgiBE2VsqgwpUUKsvAYJCx1o3IWgNooqLKcRYlrjRUkqNhGw529oIVA5MOEYiF2Wb74My5Ti4hCS6TxhmwbHrBEy4ENwzX7XcppjsIwrC3DiA+L0CgMiYeKWoTNSnZa2bRYn4btDQiBz6OKXJwfKrJG1yQ+hfSBUlfVKLJJYPB3pL04UlYlyGLfUsh77hEtf0NRMLp7Kt4hHxrDlSJpQvPN94iGB8bdhzXBQ2gjBT5Q9M1KTdwRcsYPUHSsKA2yC++xvHKKKffmIJU89h3Q01rCEw1jSF1KhqEdsOkBVxcQZo5zo5Rx+TVqbOCuH43NlfSp0nNJuPyjKd0gR6h2ohOTdt8/Iopy3YfunyfM7QgP0m6TSpEvqx25xLBIyDM+0Swe7s/g4enM6QpXL7JKZhIAG7jxH3hXny+snFWgLAbggNYcS6uaoyug9JmimfNINuSK783fy4XapwcAwKxK6TVWZRIbMgJW7bgdvzaK8vEApS1TBsqOWqbaA74IIorf4t63+bojVh20zjMCPX+mEsBXCV+vWvaZ0pUb8eHKNpdJuEFlUOyWa2nuIty6SwLXP3EXZEAERgtBV0rDkLwIQrq5gWwOybggEEauDYw34qjq5KVMH6zV7pSkbQJF27ScuMK9WgFJI1+GASgOttKr/dYQhYLnmYYuh+MdSvZV9JyiLD8NM1JOZYekC6inKFMbEQiGmM7kEYyj3SSp/8AK20lnAg5guP22V34wlKm7QvmItUc+4hmJ4JRWkFdswWuTMR2S/CLNTkDkxEcxwfEVyVBSTzG+Oo4bWIqZTpZ2uNQYrPGKI7FDcCw2p55sk8I1lzWEaLmAS3NtnOETGunyEhSJI2lZbRy7o+ZdP0Gok1pYzGw5PgcfwtNz27L8pg6Q4vLKxKCw5BvoITKupl7RQFpURuMKNZWqWoqUSSYGqWQXGcfQtGwaOFsTTYCTeTe5NFetoH4JiJlzgvcbxSqsQKkB84r0cyGDMC8Uhkgml0jpRjXXS0AHnACnEDaaa9ngjINobafChorCmOcWUJtFeUbxdTBLRLSrMVEAl7RaJqi9xEeGOVx40tLUo8bcharoWMMeF4SwBIjeio+smC1hDXT0Vo3emM9m8/RdF5SVjfR4qG0ixGm+FNaVILKBBEdlNK8K+PYSlSi6cxDskAebbyjHyEs4Tjs2nLpyOhyMPlJ0nCVI636ZgBSoacDCIKZtpB0uI2rFvToBJdNk8AIUjlfvdG7sqteSaXa6dO0lxlpHL+nyFrnXT9Nn4RpgH7QZ0oJRNAWkWfVuUFcfx6nqWUkhFrv+UEDg/hTaQZam7oKUk0GNa+kSrtIIc8Rf7RQlrKDcNFmSbTRV2vpGDUBCkA5KUHH9L9ovpb1gjPTsLIzYljvGTwsTJ21NBGgCR6v5+UM+OzbyCM1Sk2GpcjTM284IyQmz2U7za9p1lO0tnbJ73swHMkCC+HUt0g7mJ3kM/pAyjBOyggdkkm4LqcsHFiwc823Q04ZLBUnm/kqGt2LUd7UqKbP9fmYjE0vv+V+UFRJy8PYRYk0m0pgwfwDfnfvgD5gxpc40AuStW0li2Yv8+axKKUFiL5eBFouKUhUxaRMGwk7IIbtK5nkfKAlb0jk080IJK5dgVW20EZlgAFJLuBm2pyiwnClj6KHdMTYIBbYvc5lZDtxukf4wrSkhSFtYAm24HL3g9js8TFEjV/ezaHhwhepCyZn+P8A2IiXYIXI30FrUpmiWvJTseLm0N3SXovKKFTGu1o5/QUxKARYu4OrvaGaqqZ8wyhMUSAQCgZXDF99nhWeB8ke1pr4qg9vKRhJO00TTZWwX0hvosBE6X1ttpJKVZXbI94aF/pDQLlhyLRjT6ow6gRgoscdsLlNh1S4Yww4PiypCgpJtqN8IFLUFN7tvg9R14IzjaZMHCiqhwIoo9096WEoEqUpusDrIzA3Rz9Co3xhTzTFdBhENZG92wVZs/FQHEYVlRiFUbEx5MWGbUxYm1LnKlNW5jeQoxZRh5IeIlSSmKGJ7fcUAtcMq7S1MHKea4gBTUaiHaCEhKkiHtO59ZC7cSjEqZeLZnQFkLUbtG6+seGRZVwSVucPjKGiKVEmGhFA5jyfh1rZwDWaJszccq8rARhWOjFOCFLOQ1hYxzH5k+c0lakS0khBSSCreTwgpiS1SsPmAuFLUEZtmb+QMLdJJAbcPhiNNGWsaw9lWBl8ohQ9JKqSe0rrU7l59yheDZxyVUswKF6oV7HWBv7gFAjwilNw4jgdDlDewt4R3Q+FtiEnZmQKrx2W5wRqJ5UlKNntpF1X7TatoYH1a+yBCpj/ADC/4Ulg2nqhhlCZiz/KM/tDLKw4CzCCnR/CNiUkkXNzzMFE0OrZQWCFsYvuUQNASfUUTLBDA5hw4JF2I1EBauqKSxDjjmDr83Q+4jR9pPP2hSxmgcnjlziuoi3NtvKh48IRTLG2+QLwyTO2mVqy1XAzHYIsc9TeFkIKVMdPt8EOXRXB5tRL2khkJVdZITcghg5ucoDpv0kFR2RDC5LKDBgRlfMbL5k6/Nzjg9DtmxFgSXfJLetoFSKaXThphJULBsxxz5+EZMxoS7o2iSG+tQccksIZkbI5lR8+TwpAKc5VNdPEP6feB/SaamXJ7DpGS16sU5DiSR3Awrp6Xz0qTs7KksHQciAxZ8xzgH0qx5c8jRIJ7ILgO35Rny6XUHUM3H8sAk/E2K+nPwVmjt3VbF8aJ7IASkPbVra66QuVUzbJKnsztY8btZw94srLm+75n8tFCfZWvDfDEhwiuAAUuFrUk7KvpN0vvu1uLHwjEWK2ZgM33cDeK1Ol5oyDAkuwdgSeZOTRZpwTtcSB6lo6F1ivCAUz9GqV0h8k3PdrBOeoIaaosA+wjVRbXd5RFQSepkHrOyAwVvUouyB5kngN8BMYrRMVbspSAEgObNo53tfnBnG20uY3cUcq+k0vrRsJCOsmBKtkMkpUBslV7KCgq4/m4W16dpBQlGphBrVOTpxgljeOKnhD5hKX/ua8ec1Wh9TWRyjgXf04TDX7Y3RqGtnITL6tIHEwHkzik8IyYqI0iHZ5PCTfQGETrpaFAKQXOoivLklrxWpidoQz0NICHaCaWMzXahllAZkk8Ys0NA5BMMkvD3GUW6DDWUzQ+3ShptGaM5XkjBTsi2cD6zBiDlD6hQSAIz93SvMQxishHuxlKVDRBSAwiVWGPByXh/VrIH0mLtNRPpEggJUijSAIwoAWEef/ABsM5pdGjxNCRHbgr3Sr9H5sucgKSXtlrBKZh2ojmHRfEzJWzsxeGLG+mcyZsppz1YNlLYFRZgWewuSN/ZO8QO3YKiyrHTqkPUSwkW6x1cglULVJJycPF1UmbNlgLnLWytrZUSWawLnmQ3CLNBSm6Tnm+XOCNFcosWFbw6lJGRtaLc/DXD7301gpgUoBRdmIEHEUIzAtxiHy0UQvXM8Vwy7hwRkdRAGnpNudLlnVQfkLn0jq2LYRqNRC3hOEA1aT/K58miCQ4WEJ+cpik0DJFssok/c84Oy6b0jxdJs34+UB9VDtJuLU9k8/aFnGqW3jD9j1M2yP6yX4M8K+M09mg7XbgptItTSbSkKNkqF+aSx8XEHpFVsgJQSEj6UjKBdQCABuJLc7e0byJjgcIiJobZ8qGIqpZU5Jvln4eUbpW6U8j7RWXvyGvCJKVV77we7WGA5HtRYgvZAY39h8EB5q3ifFJvbPBh5fcxQUuF5nqrSvUn2/L2iPEPwnn7Zx6lY1+fLRDWqy4PCTzhS52FHKmMs7JIsw1JBIBSTZgXPprBzo/SbSpQP4lGYf7U3H/XxgDTS9tSUJB2ic7HfwfI79PArJxrYmTClG0nZ6tCgckpcOBq5c+ERpyBkpe8o70ixQzSAD2EJ2U6A3JKm3k67gICL+ZaW07o0/eAsOnw3d0baCGnkHhMsoBDMQLKPLyivULy7QVYZF2DWB4jJo3r1do+EV+qOsZcz6JS8j6K0UXiRMeTIiC7wg5xdlLk2VLLsoc4e8FlAphCUWh56NVAITxjV6Y7kIkR5TDTU2kXf3TdmIsUsi4gsmmjSc5GtL6lPGSpheLtdRsp98Q01Epb7OgeOdIxjdzjQRmmxSv0VFNmDaCSQNYL0VJbKCOAnYkAatEyZcYek6n+Jke2sA4+hIQ5W7coaulc5R4afhBMoHecojWm8OM1LZCQ03tNH4FCII5XzzUyO2w1LQSwyVtKCQPpUU7Ic3cAm97m8TopnnDvMR4eQmpWlRYFyLA3biRxu9mjQAAcrnlNNHIILKDEW5jN+9/KL66Lsghtoa+0aU8hQANv5cwXYBxyuL5QxU7EJd1AJOyLJ2VE7xnpnHPfS4qvhEh0+RHHdBmTMuxGTAxTlJKFPmkntH/tFucLgjUMYWebKkOtXU5jIgg9zfrA2VhoTP2wHcdzvFqlmgL2Tmz92R9RFumuoeHhHkpNZJpuqOBPtNA/JwFH6OH7lGLbYp0yQ7tr4cI36sKTvzyiSZ9JP9J9IpYOokrBNmFub3fSHdRr3R6uKADDgc/LhAay2F3hCMfl3SOBPpCfjKNIecZKSqxSWAdiDCVi4+o7h5x6PTutoVAUg4gplxEhdwdDm24xWxOf8A+QoaMB3gP7xkma9vjxcPBJXAo2iZv+DfGBRSpO52B9vSKcqbaNutGW/yOkX3ogchdfO/iLB/mMVFTGiziyHVtD8Qy5WPpFBubQlM8gqtqdJjWoLn5rHstYjaVKJvpqYASXYXWopBKT2fqI2R/lme4esEJNGyeVo9wSk2lGYcskwZNNm3P0h2CPFokTMWUuz6YpLi323RYlzXHzPdBmqo+y8BqiQUnMAGxJdhuy+Xiz2ULCkjbkIWpQ23U7Ocs+Hm0bTjHsmndQJ+kZn7b4uVlMCCUEEB3AzAGZIzaMuWBz2F/hLPbYtB5piOTnF9VJtCNKSiJeM4OBwgWq8yJ5K1OA5bdpBBOBk3J7ogmUBSdXF2PtGjDppWe4hFY0g2U/8AQzH09lE0to+/dHUZMgbI3R86SFtHY/2edIxPldSs/wARGRP4k/cQ+bLbCNI2shMFfQOkwGoEbKjDWVggwsJS05Qe0ZnV3E9PmB8K+md+YAjKsQTLSAdY3psURMOyk3GYgFj0v+DtagwL6NYwiWtQWQH14x5X+nPX9QbcijeL/wANrTnhi9AvPN0nPrO3ytEdQolRgFiGPISQQQdfqAH3jQdJpSr7SfH7x6jo+nmZG+SVtOe4mjzXZZs4sgN4ASjSSP4h5QA6SjZnJUM8jucXvDLJqAkqVtAJdnZ3O4eL/aF3pbUygqX1azN2iorBQUMUlgA+bu/dxjbllaOUInNp16M1MuckMNizqIO0wDAWObHXjwhwoUISUulZBaxDXLB3GhOUc06L4rIYJSkSlWyJCSwd2u248WO+Oj4NUFSSSq9gQ7m3fkLb4HI7cLXFF00ouCLO+TZcN7RDMkMQl7Ftk+x3CL8ia9raMR7vEWISnSSLtf8AKFA83RVLpD3IWymKkuARuLFn8I3rKxMvtKUEv2hxs5tAU4gOsUCwCEhT5dgu5O9iBC1i/SxS19gABPZS4csHc8/S0eOb0afUdQmjBO3nce1ncAPvhaTXt2NcmrG+lzIaUkpBzmTA2eiEZqPNmhMX0j/EnaWciJiyU5jJIID+OfB4AVVUpZJUokliSS+esUkE9od/zwj3rNHE2nEW7z3+6AGAClvitcpcwzASC+0CCxGliLgt6QQwbHFzP4U07RYlKzmWzCt5a784DTk58PQxXpSRMlsW7YD8FWPkTBuEN4VXEZBdUw221Ep/t09o0SvauPqGY3jfDzi+EpVLINlabgO60c+xBeyp0limwI4WeFZR6fu7IJGFdlVPcfCNl1T5eEe4dXSJtp4KFX7aQ6T3C6TytyyilPU5Owlk6FQ7Xe1ogS7m23KoHE8KdM/a7J7uZ0jFU5GeR14xXlECy2B/CsOL7lXyO/Qto8MFHNSpCkqF8iMiCNR36fcRQHdh3K6yOUGEhIlgnPaL8gx+w74lUval7CEkf1HUWyH+3jwiaSCU7IuJhudNmWQocnVs+EFKOhfS3x4LFByiBtqbCEpKAE5psQbGCsul7XMD3ilLpSkhQ0z4jdDPTyH2TwN/OHRgJljsISaWxGt/OA8+h2i3zWHBNNcxQkUliW19C0dah5S9+46WgdOoyC6bKDsWBvqC+eovDrMpf1gbVUt8r/eIIBFIdJUCXUeyEq/EkZF8lJG4nTTvg5heFgpCvCB9XTdseH+zj1Y90PmCSUzJCCBwIIYuklKnDlrgxn/g2Nn9T/L8oJjG60B/crgQIxmiIIPD0h8VQ2fjADHae/IHzh+7wiXaQZljF3Da5UqYiYgspJBB9uUU8UTsqEQylvCW/a8tVw7FFfQuC4omokpmoyWLjcrUeLwDxrEEyD1iuQGpMJPR/FFUk6jl7RAWodcnRppZII3gFJiTp9V7VUpAPZSA3M5xSSJkodE/gjKAy2vBCjxPHZtQ5UWTogZD7mBa5h3xDKmtEjg3hqCKOFgjjAAHYJrcSbK2mVBOsVdqPZymEVyqLueuLldxLFCtZsAgBkpNwkcOPHfAPEphKgTnv4/B5RaUT4+vGK1RIUrZABJUWTxIZwDv7Q8RCMxwok/SpqOeQ3y9v1howTpXNkmxCgbkHWEymVF1Km5R0UmMqG04ZX0H0U6SyKtLIWlMwZylWWRZyjRQHDvaDs5Nm+cjHzVTzylSSCQQQQQSCCDYg5gx1HoX+0ZyJNYWVkmoFnJs01rA/wBQsdWzPSRH9TcoMkRGQoP2h1o61MtIAIDq2bDZLMlhxBPhCYu2vHg4i3jld1lTPWdZiv8AVJIT/wDkCKS7iHYgGtRY8BeJPgQ0QKDHxB55+0Tq4/DFepOXNj5/eCblcuWiznx/MRWpbzZY3KB8DG0+axYbo8w9YQoTC5z2EhipShuewA1J84C42hOcmPpJXdXJUXZRskakk3PcH8o5vPmbRhsqqdc0vNLvkGBAytcPFGp6P/y2PlANVDJJ+nhDcHFUcJo3G03wQVl0b93wCL+F0TSwNQL89YvSaTM/ND7nxhqGEMYAixsAAQKpogzNp89oqUyiAtJNwgkHfspdvAN3Jhoqabsk7h89IW6+nZXDI8j8BgeoixYXSsxav4NL2gj+2/PaPsEw00lHkPlxC90aHZHAtDnRyw/d8ygzcNUDhRCm4QUwmS6AD+FTHkcvIx4iU3GLuEDtrG8Aj/H9REOdhcHZW9PQKVcNy1OgaKMqlKXBDKDgg784YZqdkWt2hEFVK7b78/OPO6PrT5ta7TuAq3AHv7a/nKPJHTNyCLp9Mwbe/wB4G10vI/LNDGuVw0z+c4EVaM++PQtcgBKGJSnUttEsOefiHHhDP+z+d1kiakW2ZpYDRK0pOX923ASqRZR3k/b0EFv2XEpnzEEHYWx2rsFJCmGWoSq+Vm0MRMaFqHpxXR9l+LRzzFsbp1TlSxMBU7Cx2X3bbbPnF7p50nJCqeSpgSesWNx/+sH/AJeG+ECnpwlEyaQCANhLj8RYk9w/5iEtJPM+MyPFWTX/AFvB+vKl7dvC26QIZRjzB6HIq1z4JzPlG1IoTRL2i5vvuU2Dk5nWLtcrYQYNHGHPMx+iq0ZtBsWrCucpdwXdPAghotVVUqceszU3a5iA6l9qCmGK2VgjI2IhQTt9UgqpcLWqZsSifBKvoE55QJXJOkFdNsNKQ5aTZ72iIzOMaz0bAcxQdSriBSaraqmRGzTqI7IABbPtFwM3bVyW5Zs8bCTOGRS2/ZQ/C5S8MaKBg/zuiaVR28n4Pn3Q/wCmETnlKE0hVpoKFCyVhynkU6d3hFZcwoLHuIuDyMN83DgSQQCGy+d0Aq7CCkHZ7SdUnuyO+BSRHkLsjhURN3ZRKidAuYCgtmNIlTOhZk4Bo4K4Souidl8+flFuXUWbX1hf67uixTzdq2ZhsTWo30jy1WeB1XUZRC6xZyHyfkSwHGK9VMBWQl1JBzOp1aKmUnAXF6ll9o8NeWZgvQUjkKa5tyDWA+ZxFT7CmTL5nfv8eHGGOkpWSS3HwL+o84ZhbiyoZnKml0YII5+tokNC1vmbPBORI9m5EmJ0SPt43vBC5WJQBVEUlwOfL7xYl0ln+bvvBj93dxx+8ay5Fm3fqIkOVmFB6mT2FbsvFhCpikn6jpD1XyGQPE9zn1aFTEpfZLkRDshEJVTo0rtK5i39weH6hlPvvc20zeOVyq9UmY6QC+YORbd5R03AKxMyShmuC9wWII1FwzpseesBa8Vt8IF4RiQnyz56xJhvZmoOhcHwieWm76H57RVnpZ2tc35h4DqJHNhe5vIBI+yhtFwCMVpYK/uECsRxJ1kI3gCwz/WL06a6XPA+r+ogGaNaatIuUfW/IZeMfMRM8/nA7XW44xzyt3TNZkP7BGlyCAyiCWu2Tu9vvrAfEZbJI1Nh6feDtKdor4H7At4GBuKgOXNkjzP5ese/6LPJLpI3yGyRn7lY82JCEqVsoWA/QQCo61UqYvq1ALJUFEAFkuNguL7b7fINvhgrJoAJBB5F/SFilk3JCiraLvzuRxYuO6Ngt3EWq8qvPR89zA7FZoYIGSX/ANjn6DuaCuJztgWzhYqFOWgOqeGtoLnKWmskEZu/n+UXMWqnYateKaCAOQirNmEl4Ukm9OKkMu2hbJYm0EaCeAsJORgdTiPSrtjnGRebQL7p9VQHYCjcQMxWYJKBYbRhlpi8lHIQh9Ip6lzVWsm0Fc8gK14Q2omlRcl4kkT9kNFURtATnlUXXjTWHgfm6JlUhAdufofnCL8qTZjw8NC/iIuimsR4Wu4+8emLk1aWKumZQfUEehHpFOfTAlQtllrfXzHhDFWyLp1uf+JY+BihMkseQL73ibVrSJjWFWUwa9vY/OMLSY6Ni0ix5AephCxKXszVDfcd/wCbxm6+KqeEGQd0Pmm8T0M11ABwrQj3iGYlywDk2HfDThGD9Wl1fWbnhqwgGlic92OFVjS4qORPUuoQTmAWAyFogo6XspDfGjef2J78Ld4Ii7TD6eQz/Te8a0LRZ+qOG5VnCKYbZ+NDdRI0+efy0L2Fo7ar/e4MNNMn585esMHCi6VmilOls2Oz/qWHpF9Ei1uHn8MbYdI7R49ryY/9fGLaadx3e0LOeLUFD+qvYcY2XTFKmIIJHmNPOLa0Av3fn94tAFQRf4++MvU9V9DVMgrDqF+Cbr+EZkds3pbxWS3zff2EJGOo2uQ9cj4feH/HAwJHzQQmVcjaAHFud2jaGWqhKU8WpewmYkWGyFF3PaDgndkR3QQ6JYqJM0FRISQByOijyc+Jin0sJVOWoXAUSSOYDncLiBcqZlCbjslIUNHZd9w2oEyX2SCcx83feKOJ1CEpSVEAbSc2AYKbXgfKOf8ARLpOqQQFklHiR+R+cY8SxhVRN21WF9hOiQTlz3n2aCOj9QFp4IVGtO5OMzpfKCdlKVLOyAT9Ie2pu1t0aTemCHSooIKUlNjvZ8xnYfYwhqXfvjwLtwb3hCHoOgjaAWbvmf8AwfsnfWcTdprT00mJUoptq5Je+9mGe4feFvG8emTj2i+7hpA9as+be8VyNTGmAyMBsYAA8ILiCbXkyZlvhjwlSU04X/dc/wBxHtCrNU5i/iuINKlyAG2Uja55ge54mKtlDSXFCvKr4hWbZVzsNNfyigBvjwJ1Mby8wYz5pv8AU5Uc9SzKchG0bDQa84okwSxCc6WgZGe6QvNlBJtWqYRKaYAgk3iSmldmKxB2r74EbtVNrpVEf4Kf7faFbHkBEs/zKMM9IppKeUJ+Nz+sW2gi0p4UuPCAgROmQ8XJNJ4wZpsHdLqzgZeq2uqykhvnf84GCipQIBBcs7ZXHdESZDfPDx9oIUX/AKxl35uLZx6KR4A3XhMoPXUxdOWp7mP3gTOSSXOZ9svvDLXS7twPmQ3qYC1SWfh6wSN4KsClfEJdifDu/M+sc86QJad/iPVUdPxJNu6FWgwXrqhc5f8A60EJQDqU5k8lExGqjMjA0dyocLFKn0dwNv4qx2vwg6cecMZpwAfnEwRTTZD5+sQTRY25e0GjjbG3a1FaA0UEi9IHE5/m+CFKHQG+fLxW6Vo7YJ1t7v4+sZ0fnWY6HL0gcTqkLVHBRvDwyxxT6Z+Dw2UY+8Iy8Q6ueEt2QAbZ3fI+HhDrhNQmYOwoOzm4Db3f47Qw44VCUfohlo4IFzqL2Bv3wQlTWkKmEPsAuL5psX4a8ngMJ+yqUbbKlFJ4OHDcyAO+Ccqt6sT7E9jrEgB7/Sq2v4Y8nNM+Lqbo7oSNBHzGEwAHQ7vB/ZCBjKSkBruXZ2D5N3NBVU1urA1YeIJhHwJfWzUi6XueQYH0MOaKpKpgRsgBJTsnUEAv6tGD6rzr4jKSSHC/phaerijZHUXi/uhnSRTFKRoHPoPeFuYQgOr8Lm2/TzaDlVM62YtWY2rchZPt4wo9J6jZBR4+cfSGYGVhtNpPxaZtKVxPz9IHS1RenqswUTmSlmAJtm97AaQJQtoytRJctqHOoojJmtFqXUZcIFhcSImwWOfsrbrRpU17/PmUbFQfgfeBcuadLiNv3gwb1wrBysKXEapkVzNMQLqL8vndAnzhVL1OiaA6tdBvMaJTqo8STGSVPcxBVqu0Ivm3BDvutps3dlGCbEWkWKWQ5gcbDK6iqNG40vAXiWmpis2iyaRxFnD5WyDvjtXpnQt3DhdIwtytFp2bCNaTDlKO1pE65RJYawWq6gSpYAZ4RBJoIZKLqLSOSYQ0LJUecWqjGpqwUpNt+ncPcxHg6wJg28jrx4w9Lp3bLCu5hq0bw6lYbSvCIarFlBTJFomm1O2rZTkM4jXLQDfOMsuygWu5S2Ivci3uI1mzdlADZqI8CG9YyMhOHVyTdIka4/ppt/Cx/bC25Ig3UCu+VpKmlSQo7mfPJz7jwgLWKcsCwFz88Y9jI9b0zOnYf+Lf4SkmHkfFL2KTwErWchkNTuA4k274t4bQdVIQFZs54qUSSfF4yMjTcaICjuplyd3w5+EU6tAQHV83xkZHA5RAkfpIsTL5BMAMIq9hYJ+kljdraF4yMhHUvLHghDkNFEcbmfxEqBF0DLgT94koa5SSClRBsHBY7zGRkNsJDyrt5TxQ48mZKCVllpKVJOjpIIyFsoaUVWyUTEkEMQ+YZQa/r3RkZHnv6liEZh1LcODq/umtO0e5vYoRhFP1ZmLLOzDZsO12mHikR5V1vVAB+0osDq5F1eviIyMjDhaHdVo/7iftlEe8/hr+AH7LKEjYKlFhmTuA+CEPpDi6CpfVsraP1EXG5twjIyPcyPIbazYxaWJZcnfeB+sZGRkPPutDfyt5ZuIsTgAHjIyKEm1VWKMF2FwfKJSlzGRkX3EjKsFSqqnROW+KYjIyBlxPKqSiNMLRVnHtGMjIg8LjwtpYdhDP0fw9ClHbVsgC0ZGRpdOaMlG0/Kuz5LnTdbdFGrpSA4j2MjQljD2kFHlFgrynpFEOS0CJoMxbOWdo9jIVZAxgDQEu1oRWlpkhLMORD7m94xVPLa4uz7tXtx0jyMhgMAKNIzcKVmglS0XJLnTMxUrJKlKdLtx3xkZGdBo4pG7nBJxwN5JJ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data:image/jpeg;base64,/9j/4AAQSkZJRgABAQAAAQABAAD/2wCEAAkGBxQTEhUUExQUFRUXGBoXFxUXFxcWFhoYFxgXFxcaFxcYHCggGBolHBgUITEhJSkrLi4uFx8zODMsNygtLisBCgoKDg0OGxAQGywkICQsLCwsLCwsLCwsLCwsLCwsLCwsLCwsLCwsLCwsLCwsLCwsLCwsLCwsLCwsLCwsLCwsLP/AABEIAKgBLAMBIgACEQEDEQH/xAAcAAACAgMBAQAAAAAAAAAAAAAFBgMEAAIHAQj/xAA+EAABAgQDBAkCAwgCAgMAAAABAhEAAwQhBTFBElFhcQYTIoGRobHB8DLRQuHxBxQjUmJygpKywiQzFUOi/8QAGwEAAgMBAQEAAAAAAAAAAAAAAwQBAgUABgf/xAAyEQABBAEDAwIEBQMFAAAAAAABAAIDESEEEjEFQVETImFxgZEUIzKhsQbB8EJSYnLx/9oADAMBAAIRAxEAPwDnk1DgiBE2VsqgwpUUKsvAYJCx1o3IWgNooqLKcRYlrjRUkqNhGw529oIVA5MOEYiF2Wb74My5Ti4hCS6TxhmwbHrBEy4ENwzX7XcppjsIwrC3DiA+L0CgMiYeKWoTNSnZa2bRYn4btDQiBz6OKXJwfKrJG1yQ+hfSBUlfVKLJJYPB3pL04UlYlyGLfUsh77hEtf0NRMLp7Kt4hHxrDlSJpQvPN94iGB8bdhzXBQ2gjBT5Q9M1KTdwRcsYPUHSsKA2yC++xvHKKKffmIJU89h3Q01rCEw1jSF1KhqEdsOkBVxcQZo5zo5Rx+TVqbOCuH43NlfSp0nNJuPyjKd0gR6h2ohOTdt8/Iopy3YfunyfM7QgP0m6TSpEvqx25xLBIyDM+0Swe7s/g4enM6QpXL7JKZhIAG7jxH3hXny+snFWgLAbggNYcS6uaoyug9JmimfNINuSK783fy4XapwcAwKxK6TVWZRIbMgJW7bgdvzaK8vEApS1TBsqOWqbaA74IIorf4t63+bojVh20zjMCPX+mEsBXCV+vWvaZ0pUb8eHKNpdJuEFlUOyWa2nuIty6SwLXP3EXZEAERgtBV0rDkLwIQrq5gWwOybggEEauDYw34qjq5KVMH6zV7pSkbQJF27ScuMK9WgFJI1+GASgOttKr/dYQhYLnmYYuh+MdSvZV9JyiLD8NM1JOZYekC6inKFMbEQiGmM7kEYyj3SSp/8AK20lnAg5guP22V34wlKm7QvmItUc+4hmJ4JRWkFdswWuTMR2S/CLNTkDkxEcxwfEVyVBSTzG+Oo4bWIqZTpZ2uNQYrPGKI7FDcCw2p55sk8I1lzWEaLmAS3NtnOETGunyEhSJI2lZbRy7o+ZdP0Gok1pYzGw5PgcfwtNz27L8pg6Q4vLKxKCw5BvoITKupl7RQFpURuMKNZWqWoqUSSYGqWQXGcfQtGwaOFsTTYCTeTe5NFetoH4JiJlzgvcbxSqsQKkB84r0cyGDMC8Uhkgml0jpRjXXS0AHnACnEDaaa9ngjINobafChorCmOcWUJtFeUbxdTBLRLSrMVEAl7RaJqi9xEeGOVx40tLUo8bcharoWMMeF4SwBIjeio+smC1hDXT0Vo3emM9m8/RdF5SVjfR4qG0ixGm+FNaVILKBBEdlNK8K+PYSlSi6cxDskAebbyjHyEs4Tjs2nLpyOhyMPlJ0nCVI636ZgBSoacDCIKZtpB0uI2rFvToBJdNk8AIUjlfvdG7sqteSaXa6dO0lxlpHL+nyFrnXT9Nn4RpgH7QZ0oJRNAWkWfVuUFcfx6nqWUkhFrv+UEDg/hTaQZam7oKUk0GNa+kSrtIIc8Rf7RQlrKDcNFmSbTRV2vpGDUBCkA5KUHH9L9ovpb1gjPTsLIzYljvGTwsTJ21NBGgCR6v5+UM+OzbyCM1Sk2GpcjTM284IyQmz2U7za9p1lO0tnbJ73swHMkCC+HUt0g7mJ3kM/pAyjBOyggdkkm4LqcsHFiwc823Q04ZLBUnm/kqGt2LUd7UqKbP9fmYjE0vv+V+UFRJy8PYRYk0m0pgwfwDfnfvgD5gxpc40AuStW0li2Yv8+axKKUFiL5eBFouKUhUxaRMGwk7IIbtK5nkfKAlb0jk080IJK5dgVW20EZlgAFJLuBm2pyiwnClj6KHdMTYIBbYvc5lZDtxukf4wrSkhSFtYAm24HL3g9js8TFEjV/ezaHhwhepCyZn+P8A2IiXYIXI30FrUpmiWvJTseLm0N3SXovKKFTGu1o5/QUxKARYu4OrvaGaqqZ8wyhMUSAQCgZXDF99nhWeB8ke1pr4qg9vKRhJO00TTZWwX0hvosBE6X1ttpJKVZXbI94aF/pDQLlhyLRjT6ow6gRgoscdsLlNh1S4Yww4PiypCgpJtqN8IFLUFN7tvg9R14IzjaZMHCiqhwIoo9096WEoEqUpusDrIzA3Rz9Co3xhTzTFdBhENZG92wVZs/FQHEYVlRiFUbEx5MWGbUxYm1LnKlNW5jeQoxZRh5IeIlSSmKGJ7fcUAtcMq7S1MHKea4gBTUaiHaCEhKkiHtO59ZC7cSjEqZeLZnQFkLUbtG6+seGRZVwSVucPjKGiKVEmGhFA5jyfh1rZwDWaJszccq8rARhWOjFOCFLOQ1hYxzH5k+c0lakS0khBSSCreTwgpiS1SsPmAuFLUEZtmb+QMLdJJAbcPhiNNGWsaw9lWBl8ohQ9JKqSe0rrU7l59yheDZxyVUswKF6oV7HWBv7gFAjwilNw4jgdDlDewt4R3Q+FtiEnZmQKrx2W5wRqJ5UlKNntpF1X7TatoYH1a+yBCpj/ADC/4Ulg2nqhhlCZiz/KM/tDLKw4CzCCnR/CNiUkkXNzzMFE0OrZQWCFsYvuUQNASfUUTLBDA5hw4JF2I1EBauqKSxDjjmDr83Q+4jR9pPP2hSxmgcnjlziuoi3NtvKh48IRTLG2+QLwyTO2mVqy1XAzHYIsc9TeFkIKVMdPt8EOXRXB5tRL2khkJVdZITcghg5ucoDpv0kFR2RDC5LKDBgRlfMbL5k6/Nzjg9DtmxFgSXfJLetoFSKaXThphJULBsxxz5+EZMxoS7o2iSG+tQccksIZkbI5lR8+TwpAKc5VNdPEP6feB/SaamXJ7DpGS16sU5DiSR3Awrp6Xz0qTs7KksHQciAxZ8xzgH0qx5c8jRIJ7ILgO35Rny6XUHUM3H8sAk/E2K+nPwVmjt3VbF8aJ7IASkPbVra66QuVUzbJKnsztY8btZw94srLm+75n8tFCfZWvDfDEhwiuAAUuFrUk7KvpN0vvu1uLHwjEWK2ZgM33cDeK1Ol5oyDAkuwdgSeZOTRZpwTtcSB6lo6F1ivCAUz9GqV0h8k3PdrBOeoIaaosA+wjVRbXd5RFQSepkHrOyAwVvUouyB5kngN8BMYrRMVbspSAEgObNo53tfnBnG20uY3cUcq+k0vrRsJCOsmBKtkMkpUBslV7KCgq4/m4W16dpBQlGphBrVOTpxgljeOKnhD5hKX/ua8ec1Wh9TWRyjgXf04TDX7Y3RqGtnITL6tIHEwHkzik8IyYqI0iHZ5PCTfQGETrpaFAKQXOoivLklrxWpidoQz0NICHaCaWMzXahllAZkk8Ys0NA5BMMkvD3GUW6DDWUzQ+3ShptGaM5XkjBTsi2cD6zBiDlD6hQSAIz93SvMQxishHuxlKVDRBSAwiVWGPByXh/VrIH0mLtNRPpEggJUijSAIwoAWEef/ABsM5pdGjxNCRHbgr3Sr9H5sucgKSXtlrBKZh2ojmHRfEzJWzsxeGLG+mcyZsppz1YNlLYFRZgWewuSN/ZO8QO3YKiyrHTqkPUSwkW6x1cglULVJJycPF1UmbNlgLnLWytrZUSWawLnmQ3CLNBSm6Tnm+XOCNFcosWFbw6lJGRtaLc/DXD7301gpgUoBRdmIEHEUIzAtxiHy0UQvXM8Vwy7hwRkdRAGnpNudLlnVQfkLn0jq2LYRqNRC3hOEA1aT/K58miCQ4WEJ+cpik0DJFssok/c84Oy6b0jxdJs34+UB9VDtJuLU9k8/aFnGqW3jD9j1M2yP6yX4M8K+M09mg7XbgptItTSbSkKNkqF+aSx8XEHpFVsgJQSEj6UjKBdQCABuJLc7e0byJjgcIiJobZ8qGIqpZU5Jvln4eUbpW6U8j7RWXvyGvCJKVV77we7WGA5HtRYgvZAY39h8EB5q3ifFJvbPBh5fcxQUuF5nqrSvUn2/L2iPEPwnn7Zx6lY1+fLRDWqy4PCTzhS52FHKmMs7JIsw1JBIBSTZgXPprBzo/SbSpQP4lGYf7U3H/XxgDTS9tSUJB2ic7HfwfI79PArJxrYmTClG0nZ6tCgckpcOBq5c+ERpyBkpe8o70ixQzSAD2EJ2U6A3JKm3k67gICL+ZaW07o0/eAsOnw3d0baCGnkHhMsoBDMQLKPLyivULy7QVYZF2DWB4jJo3r1do+EV+qOsZcz6JS8j6K0UXiRMeTIiC7wg5xdlLk2VLLsoc4e8FlAphCUWh56NVAITxjV6Y7kIkR5TDTU2kXf3TdmIsUsi4gsmmjSc5GtL6lPGSpheLtdRsp98Q01Epb7OgeOdIxjdzjQRmmxSv0VFNmDaCSQNYL0VJbKCOAnYkAatEyZcYek6n+Jke2sA4+hIQ5W7coaulc5R4afhBMoHecojWm8OM1LZCQ03tNH4FCII5XzzUyO2w1LQSwyVtKCQPpUU7Ic3cAm97m8TopnnDvMR4eQmpWlRYFyLA3biRxu9mjQAAcrnlNNHIILKDEW5jN+9/KL66Lsghtoa+0aU8hQANv5cwXYBxyuL5QxU7EJd1AJOyLJ2VE7xnpnHPfS4qvhEh0+RHHdBmTMuxGTAxTlJKFPmkntH/tFucLgjUMYWebKkOtXU5jIgg9zfrA2VhoTP2wHcdzvFqlmgL2Tmz92R9RFumuoeHhHkpNZJpuqOBPtNA/JwFH6OH7lGLbYp0yQ7tr4cI36sKTvzyiSZ9JP9J9IpYOokrBNmFub3fSHdRr3R6uKADDgc/LhAay2F3hCMfl3SOBPpCfjKNIecZKSqxSWAdiDCVi4+o7h5x6PTutoVAUg4gplxEhdwdDm24xWxOf8A+QoaMB3gP7xkma9vjxcPBJXAo2iZv+DfGBRSpO52B9vSKcqbaNutGW/yOkX3ogchdfO/iLB/mMVFTGiziyHVtD8Qy5WPpFBubQlM8gqtqdJjWoLn5rHstYjaVKJvpqYASXYXWopBKT2fqI2R/lme4esEJNGyeVo9wSk2lGYcskwZNNm3P0h2CPFokTMWUuz6YpLi323RYlzXHzPdBmqo+y8BqiQUnMAGxJdhuy+Xiz2ULCkjbkIWpQ23U7Ocs+Hm0bTjHsmndQJ+kZn7b4uVlMCCUEEB3AzAGZIzaMuWBz2F/hLPbYtB5piOTnF9VJtCNKSiJeM4OBwgWq8yJ5K1OA5bdpBBOBk3J7ogmUBSdXF2PtGjDppWe4hFY0g2U/8AQzH09lE0to+/dHUZMgbI3R86SFtHY/2edIxPldSs/wARGRP4k/cQ+bLbCNI2shMFfQOkwGoEbKjDWVggwsJS05Qe0ZnV3E9PmB8K+md+YAjKsQTLSAdY3psURMOyk3GYgFj0v+DtagwL6NYwiWtQWQH14x5X+nPX9QbcijeL/wANrTnhi9AvPN0nPrO3ytEdQolRgFiGPISQQQdfqAH3jQdJpSr7SfH7x6jo+nmZG+SVtOe4mjzXZZs4sgN4ASjSSP4h5QA6SjZnJUM8jucXvDLJqAkqVtAJdnZ3O4eL/aF3pbUygqX1azN2iorBQUMUlgA+bu/dxjbllaOUInNp16M1MuckMNizqIO0wDAWObHXjwhwoUISUulZBaxDXLB3GhOUc06L4rIYJSkSlWyJCSwd2u248WO+Oj4NUFSSSq9gQ7m3fkLb4HI7cLXFF00ouCLO+TZcN7RDMkMQl7Ftk+x3CL8ia9raMR7vEWISnSSLtf8AKFA83RVLpD3IWymKkuARuLFn8I3rKxMvtKUEv2hxs5tAU4gOsUCwCEhT5dgu5O9iBC1i/SxS19gABPZS4csHc8/S0eOb0afUdQmjBO3nce1ncAPvhaTXt2NcmrG+lzIaUkpBzmTA2eiEZqPNmhMX0j/EnaWciJiyU5jJIID+OfB4AVVUpZJUokliSS+esUkE9od/zwj3rNHE2nEW7z3+6AGAClvitcpcwzASC+0CCxGliLgt6QQwbHFzP4U07RYlKzmWzCt5a784DTk58PQxXpSRMlsW7YD8FWPkTBuEN4VXEZBdUw221Ep/t09o0SvauPqGY3jfDzi+EpVLINlabgO60c+xBeyp0limwI4WeFZR6fu7IJGFdlVPcfCNl1T5eEe4dXSJtp4KFX7aQ6T3C6TytyyilPU5Owlk6FQ7Xe1ogS7m23KoHE8KdM/a7J7uZ0jFU5GeR14xXlECy2B/CsOL7lXyO/Qto8MFHNSpCkqF8iMiCNR36fcRQHdh3K6yOUGEhIlgnPaL8gx+w74lUval7CEkf1HUWyH+3jwiaSCU7IuJhudNmWQocnVs+EFKOhfS3x4LFByiBtqbCEpKAE5psQbGCsul7XMD3ilLpSkhQ0z4jdDPTyH2TwN/OHRgJljsISaWxGt/OA8+h2i3zWHBNNcxQkUliW19C0dah5S9+46WgdOoyC6bKDsWBvqC+eovDrMpf1gbVUt8r/eIIBFIdJUCXUeyEq/EkZF8lJG4nTTvg5heFgpCvCB9XTdseH+zj1Y90PmCSUzJCCBwIIYuklKnDlrgxn/g2Nn9T/L8oJjG60B/crgQIxmiIIPD0h8VQ2fjADHae/IHzh+7wiXaQZljF3Da5UqYiYgspJBB9uUU8UTsqEQylvCW/a8tVw7FFfQuC4omokpmoyWLjcrUeLwDxrEEyD1iuQGpMJPR/FFUk6jl7RAWodcnRppZII3gFJiTp9V7VUpAPZSA3M5xSSJkodE/gjKAy2vBCjxPHZtQ5UWTogZD7mBa5h3xDKmtEjg3hqCKOFgjjAAHYJrcSbK2mVBOsVdqPZymEVyqLueuLldxLFCtZsAgBkpNwkcOPHfAPEphKgTnv4/B5RaUT4+vGK1RIUrZABJUWTxIZwDv7Q8RCMxwok/SpqOeQ3y9v1howTpXNkmxCgbkHWEymVF1Km5R0UmMqG04ZX0H0U6SyKtLIWlMwZylWWRZyjRQHDvaDs5Nm+cjHzVTzylSSCQQQQQSCCDYg5gx1HoX+0ZyJNYWVkmoFnJs01rA/wBQsdWzPSRH9TcoMkRGQoP2h1o61MtIAIDq2bDZLMlhxBPhCYu2vHg4i3jld1lTPWdZiv8AVJIT/wDkCKS7iHYgGtRY8BeJPgQ0QKDHxB55+0Tq4/DFepOXNj5/eCblcuWiznx/MRWpbzZY3KB8DG0+axYbo8w9YQoTC5z2EhipShuewA1J84C42hOcmPpJXdXJUXZRskakk3PcH8o5vPmbRhsqqdc0vNLvkGBAytcPFGp6P/y2PlANVDJJ+nhDcHFUcJo3G03wQVl0b93wCL+F0TSwNQL89YvSaTM/ND7nxhqGEMYAixsAAQKpogzNp89oqUyiAtJNwgkHfspdvAN3Jhoqabsk7h89IW6+nZXDI8j8BgeoixYXSsxav4NL2gj+2/PaPsEw00lHkPlxC90aHZHAtDnRyw/d8ygzcNUDhRCm4QUwmS6AD+FTHkcvIx4iU3GLuEDtrG8Aj/H9REOdhcHZW9PQKVcNy1OgaKMqlKXBDKDgg784YZqdkWt2hEFVK7b78/OPO6PrT5ta7TuAq3AHv7a/nKPJHTNyCLp9Mwbe/wB4G10vI/LNDGuVw0z+c4EVaM++PQtcgBKGJSnUttEsOefiHHhDP+z+d1kiakW2ZpYDRK0pOX923ASqRZR3k/b0EFv2XEpnzEEHYWx2rsFJCmGWoSq+Vm0MRMaFqHpxXR9l+LRzzFsbp1TlSxMBU7Cx2X3bbbPnF7p50nJCqeSpgSesWNx/+sH/AJeG+ECnpwlEyaQCANhLj8RYk9w/5iEtJPM+MyPFWTX/AFvB+vKl7dvC26QIZRjzB6HIq1z4JzPlG1IoTRL2i5vvuU2Dk5nWLtcrYQYNHGHPMx+iq0ZtBsWrCucpdwXdPAghotVVUqceszU3a5iA6l9qCmGK2VgjI2IhQTt9UgqpcLWqZsSifBKvoE55QJXJOkFdNsNKQ5aTZ72iIzOMaz0bAcxQdSriBSaraqmRGzTqI7IABbPtFwM3bVyW5Zs8bCTOGRS2/ZQ/C5S8MaKBg/zuiaVR28n4Pn3Q/wCmETnlKE0hVpoKFCyVhynkU6d3hFZcwoLHuIuDyMN83DgSQQCGy+d0Aq7CCkHZ7SdUnuyO+BSRHkLsjhURN3ZRKidAuYCgtmNIlTOhZk4Bo4K4Souidl8+flFuXUWbX1hf67uixTzdq2ZhsTWo30jy1WeB1XUZRC6xZyHyfkSwHGK9VMBWQl1JBzOp1aKmUnAXF6ll9o8NeWZgvQUjkKa5tyDWA+ZxFT7CmTL5nfv8eHGGOkpWSS3HwL+o84ZhbiyoZnKml0YII5+tokNC1vmbPBORI9m5EmJ0SPt43vBC5WJQBVEUlwOfL7xYl0ln+bvvBj93dxx+8ay5Fm3fqIkOVmFB6mT2FbsvFhCpikn6jpD1XyGQPE9zn1aFTEpfZLkRDshEJVTo0rtK5i39weH6hlPvvc20zeOVyq9UmY6QC+YORbd5R03AKxMyShmuC9wWII1FwzpseesBa8Vt8IF4RiQnyz56xJhvZmoOhcHwieWm76H57RVnpZ2tc35h4DqJHNhe5vIBI+yhtFwCMVpYK/uECsRxJ1kI3gCwz/WL06a6XPA+r+ogGaNaatIuUfW/IZeMfMRM8/nA7XW44xzyt3TNZkP7BGlyCAyiCWu2Tu9vvrAfEZbJI1Nh6feDtKdor4H7At4GBuKgOXNkjzP5ese/6LPJLpI3yGyRn7lY82JCEqVsoWA/QQCo61UqYvq1ALJUFEAFkuNguL7b7fINvhgrJoAJBB5F/SFilk3JCiraLvzuRxYuO6Ngt3EWq8qvPR89zA7FZoYIGSX/ANjn6DuaCuJztgWzhYqFOWgOqeGtoLnKWmskEZu/n+UXMWqnYateKaCAOQirNmEl4Ukm9OKkMu2hbJYm0EaCeAsJORgdTiPSrtjnGRebQL7p9VQHYCjcQMxWYJKBYbRhlpi8lHIQh9Ip6lzVWsm0Fc8gK14Q2omlRcl4kkT9kNFURtATnlUXXjTWHgfm6JlUhAdufofnCL8qTZjw8NC/iIuimsR4Wu4+8emLk1aWKumZQfUEehHpFOfTAlQtllrfXzHhDFWyLp1uf+JY+BihMkseQL73ibVrSJjWFWUwa9vY/OMLSY6Ni0ix5AephCxKXszVDfcd/wCbxm6+KqeEGQd0Pmm8T0M11ABwrQj3iGYlywDk2HfDThGD9Wl1fWbnhqwgGlic92OFVjS4qORPUuoQTmAWAyFogo6XspDfGjef2J78Ld4Ii7TD6eQz/Te8a0LRZ+qOG5VnCKYbZ+NDdRI0+efy0L2Fo7ar/e4MNNMn585esMHCi6VmilOls2Oz/qWHpF9Ei1uHn8MbYdI7R49ryY/9fGLaadx3e0LOeLUFD+qvYcY2XTFKmIIJHmNPOLa0Av3fn94tAFQRf4++MvU9V9DVMgrDqF+Cbr+EZkds3pbxWS3zff2EJGOo2uQ9cj4feH/HAwJHzQQmVcjaAHFud2jaGWqhKU8WpewmYkWGyFF3PaDgndkR3QQ6JYqJM0FRISQByOijyc+Jin0sJVOWoXAUSSOYDncLiBcqZlCbjslIUNHZd9w2oEyX2SCcx83feKOJ1CEpSVEAbSc2AYKbXgfKOf8ARLpOqQQFklHiR+R+cY8SxhVRN21WF9hOiQTlz3n2aCOj9QFp4IVGtO5OMzpfKCdlKVLOyAT9Ie2pu1t0aTemCHSooIKUlNjvZ8xnYfYwhqXfvjwLtwb3hCHoOgjaAWbvmf8AwfsnfWcTdprT00mJUoptq5Je+9mGe4feFvG8emTj2i+7hpA9as+be8VyNTGmAyMBsYAA8ILiCbXkyZlvhjwlSU04X/dc/wBxHtCrNU5i/iuINKlyAG2Uja55ge54mKtlDSXFCvKr4hWbZVzsNNfyigBvjwJ1Mby8wYz5pv8AU5Uc9SzKchG0bDQa84okwSxCc6WgZGe6QvNlBJtWqYRKaYAgk3iSmldmKxB2r74EbtVNrpVEf4Kf7faFbHkBEs/zKMM9IppKeUJ+Nz+sW2gi0p4UuPCAgROmQ8XJNJ4wZpsHdLqzgZeq2uqykhvnf84GCipQIBBcs7ZXHdESZDfPDx9oIUX/AKxl35uLZx6KR4A3XhMoPXUxdOWp7mP3gTOSSXOZ9svvDLXS7twPmQ3qYC1SWfh6wSN4KsClfEJdifDu/M+sc86QJad/iPVUdPxJNu6FWgwXrqhc5f8A60EJQDqU5k8lExGqjMjA0dyocLFKn0dwNv4qx2vwg6cecMZpwAfnEwRTTZD5+sQTRY25e0GjjbG3a1FaA0UEi9IHE5/m+CFKHQG+fLxW6Vo7YJ1t7v4+sZ0fnWY6HL0gcTqkLVHBRvDwyxxT6Z+Dw2UY+8Iy8Q6ueEt2QAbZ3fI+HhDrhNQmYOwoOzm4Db3f47Qw44VCUfohlo4IFzqL2Bv3wQlTWkKmEPsAuL5psX4a8ngMJ+yqUbbKlFJ4OHDcyAO+Ccqt6sT7E9jrEgB7/Sq2v4Y8nNM+Lqbo7oSNBHzGEwAHQ7vB/ZCBjKSkBruXZ2D5N3NBVU1urA1YeIJhHwJfWzUi6XueQYH0MOaKpKpgRsgBJTsnUEAv6tGD6rzr4jKSSHC/phaerijZHUXi/uhnSRTFKRoHPoPeFuYQgOr8Lm2/TzaDlVM62YtWY2rchZPt4wo9J6jZBR4+cfSGYGVhtNpPxaZtKVxPz9IHS1RenqswUTmSlmAJtm97AaQJQtoytRJctqHOoojJmtFqXUZcIFhcSImwWOfsrbrRpU17/PmUbFQfgfeBcuadLiNv3gwb1wrBysKXEapkVzNMQLqL8vndAnzhVL1OiaA6tdBvMaJTqo8STGSVPcxBVqu0Ivm3BDvutps3dlGCbEWkWKWQ5gcbDK6iqNG40vAXiWmpis2iyaRxFnD5WyDvjtXpnQt3DhdIwtytFp2bCNaTDlKO1pE65RJYawWq6gSpYAZ4RBJoIZKLqLSOSYQ0LJUecWqjGpqwUpNt+ncPcxHg6wJg28jrx4w9Lp3bLCu5hq0bw6lYbSvCIarFlBTJFomm1O2rZTkM4jXLQDfOMsuygWu5S2Ivci3uI1mzdlADZqI8CG9YyMhOHVyTdIka4/ppt/Cx/bC25Ig3UCu+VpKmlSQo7mfPJz7jwgLWKcsCwFz88Y9jI9b0zOnYf+Lf4SkmHkfFL2KTwErWchkNTuA4k274t4bQdVIQFZs54qUSSfF4yMjTcaICjuplyd3w5+EU6tAQHV83xkZHA5RAkfpIsTL5BMAMIq9hYJ+kljdraF4yMhHUvLHghDkNFEcbmfxEqBF0DLgT94koa5SSClRBsHBY7zGRkNsJDyrt5TxQ48mZKCVllpKVJOjpIIyFsoaUVWyUTEkEMQ+YZQa/r3RkZHnv6liEZh1LcODq/umtO0e5vYoRhFP1ZmLLOzDZsO12mHikR5V1vVAB+0osDq5F1eviIyMjDhaHdVo/7iftlEe8/hr+AH7LKEjYKlFhmTuA+CEPpDi6CpfVsraP1EXG5twjIyPcyPIbazYxaWJZcnfeB+sZGRkPPutDfyt5ZuIsTgAHjIyKEm1VWKMF2FwfKJSlzGRkX3EjKsFSqqnROW+KYjIyBlxPKqSiNMLRVnHtGMjIg8LjwtpYdhDP0fw9ClHbVsgC0ZGRpdOaMlG0/Kuz5LnTdbdFGrpSA4j2MjQljD2kFHlFgrynpFEOS0CJoMxbOWdo9jIVZAxgDQEu1oRWlpkhLMORD7m94xVPLa4uz7tXtx0jyMhgMAKNIzcKVmglS0XJLnTMxUrJKlKdLtx3xkZGdBo4pG7nBJxwN5JJ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AutoShape 8" descr="data:image/jpeg;base64,/9j/4AAQSkZJRgABAQAAAQABAAD/2wCEAAkGBxQTEhUUExQUFRUXGBoXFxUXFxcWFhoYFxgXFxcaFxcYHCggGBolHBgUITEhJSkrLi4uFx8zODMsNygtLisBCgoKDg0OGxAQGywkICQsLCwsLCwsLCwsLCwsLCwsLCwsLCwsLCwsLCwsLCwsLCwsLCwsLCwsLCwsLCwsLCwsLP/AABEIAKgBLAMBIgACEQEDEQH/xAAcAAACAgMBAQAAAAAAAAAAAAAFBgMEAAIHAQj/xAA+EAABAgQDBAkCAwgCAgMAAAABAhEAAwQhBTFBElFhcQYTIoGRobHB8DLRQuHxBxQjUmJygpKywiQzFUOi/8QAGwEAAgMBAQEAAAAAAAAAAAAAAwQBAgUABgf/xAAyEQABBAEDAwIEBQMFAAAAAAABAAIDESEEEjEFQVETImFxgZEUIzKhsQbB8EJSYnLx/9oADAMBAAIRAxEAPwDnk1DgiBE2VsqgwpUUKsvAYJCx1o3IWgNooqLKcRYlrjRUkqNhGw529oIVA5MOEYiF2Wb74My5Ti4hCS6TxhmwbHrBEy4ENwzX7XcppjsIwrC3DiA+L0CgMiYeKWoTNSnZa2bRYn4btDQiBz6OKXJwfKrJG1yQ+hfSBUlfVKLJJYPB3pL04UlYlyGLfUsh77hEtf0NRMLp7Kt4hHxrDlSJpQvPN94iGB8bdhzXBQ2gjBT5Q9M1KTdwRcsYPUHSsKA2yC++xvHKKKffmIJU89h3Q01rCEw1jSF1KhqEdsOkBVxcQZo5zo5Rx+TVqbOCuH43NlfSp0nNJuPyjKd0gR6h2ohOTdt8/Iopy3YfunyfM7QgP0m6TSpEvqx25xLBIyDM+0Swe7s/g4enM6QpXL7JKZhIAG7jxH3hXny+snFWgLAbggNYcS6uaoyug9JmimfNINuSK783fy4XapwcAwKxK6TVWZRIbMgJW7bgdvzaK8vEApS1TBsqOWqbaA74IIorf4t63+bojVh20zjMCPX+mEsBXCV+vWvaZ0pUb8eHKNpdJuEFlUOyWa2nuIty6SwLXP3EXZEAERgtBV0rDkLwIQrq5gWwOybggEEauDYw34qjq5KVMH6zV7pSkbQJF27ScuMK9WgFJI1+GASgOttKr/dYQhYLnmYYuh+MdSvZV9JyiLD8NM1JOZYekC6inKFMbEQiGmM7kEYyj3SSp/8AK20lnAg5guP22V34wlKm7QvmItUc+4hmJ4JRWkFdswWuTMR2S/CLNTkDkxEcxwfEVyVBSTzG+Oo4bWIqZTpZ2uNQYrPGKI7FDcCw2p55sk8I1lzWEaLmAS3NtnOETGunyEhSJI2lZbRy7o+ZdP0Gok1pYzGw5PgcfwtNz27L8pg6Q4vLKxKCw5BvoITKupl7RQFpURuMKNZWqWoqUSSYGqWQXGcfQtGwaOFsTTYCTeTe5NFetoH4JiJlzgvcbxSqsQKkB84r0cyGDMC8Uhkgml0jpRjXXS0AHnACnEDaaa9ngjINobafChorCmOcWUJtFeUbxdTBLRLSrMVEAl7RaJqi9xEeGOVx40tLUo8bcharoWMMeF4SwBIjeio+smC1hDXT0Vo3emM9m8/RdF5SVjfR4qG0ixGm+FNaVILKBBEdlNK8K+PYSlSi6cxDskAebbyjHyEs4Tjs2nLpyOhyMPlJ0nCVI636ZgBSoacDCIKZtpB0uI2rFvToBJdNk8AIUjlfvdG7sqteSaXa6dO0lxlpHL+nyFrnXT9Nn4RpgH7QZ0oJRNAWkWfVuUFcfx6nqWUkhFrv+UEDg/hTaQZam7oKUk0GNa+kSrtIIc8Rf7RQlrKDcNFmSbTRV2vpGDUBCkA5KUHH9L9ovpb1gjPTsLIzYljvGTwsTJ21NBGgCR6v5+UM+OzbyCM1Sk2GpcjTM284IyQmz2U7za9p1lO0tnbJ73swHMkCC+HUt0g7mJ3kM/pAyjBOyggdkkm4LqcsHFiwc823Q04ZLBUnm/kqGt2LUd7UqKbP9fmYjE0vv+V+UFRJy8PYRYk0m0pgwfwDfnfvgD5gxpc40AuStW0li2Yv8+axKKUFiL5eBFouKUhUxaRMGwk7IIbtK5nkfKAlb0jk080IJK5dgVW20EZlgAFJLuBm2pyiwnClj6KHdMTYIBbYvc5lZDtxukf4wrSkhSFtYAm24HL3g9js8TFEjV/ezaHhwhepCyZn+P8A2IiXYIXI30FrUpmiWvJTseLm0N3SXovKKFTGu1o5/QUxKARYu4OrvaGaqqZ8wyhMUSAQCgZXDF99nhWeB8ke1pr4qg9vKRhJO00TTZWwX0hvosBE6X1ttpJKVZXbI94aF/pDQLlhyLRjT6ow6gRgoscdsLlNh1S4Yww4PiypCgpJtqN8IFLUFN7tvg9R14IzjaZMHCiqhwIoo9096WEoEqUpusDrIzA3Rz9Co3xhTzTFdBhENZG92wVZs/FQHEYVlRiFUbEx5MWGbUxYm1LnKlNW5jeQoxZRh5IeIlSSmKGJ7fcUAtcMq7S1MHKea4gBTUaiHaCEhKkiHtO59ZC7cSjEqZeLZnQFkLUbtG6+seGRZVwSVucPjKGiKVEmGhFA5jyfh1rZwDWaJszccq8rARhWOjFOCFLOQ1hYxzH5k+c0lakS0khBSSCreTwgpiS1SsPmAuFLUEZtmb+QMLdJJAbcPhiNNGWsaw9lWBl8ohQ9JKqSe0rrU7l59yheDZxyVUswKF6oV7HWBv7gFAjwilNw4jgdDlDewt4R3Q+FtiEnZmQKrx2W5wRqJ5UlKNntpF1X7TatoYH1a+yBCpj/ADC/4Ulg2nqhhlCZiz/KM/tDLKw4CzCCnR/CNiUkkXNzzMFE0OrZQWCFsYvuUQNASfUUTLBDA5hw4JF2I1EBauqKSxDjjmDr83Q+4jR9pPP2hSxmgcnjlziuoi3NtvKh48IRTLG2+QLwyTO2mVqy1XAzHYIsc9TeFkIKVMdPt8EOXRXB5tRL2khkJVdZITcghg5ucoDpv0kFR2RDC5LKDBgRlfMbL5k6/Nzjg9DtmxFgSXfJLetoFSKaXThphJULBsxxz5+EZMxoS7o2iSG+tQccksIZkbI5lR8+TwpAKc5VNdPEP6feB/SaamXJ7DpGS16sU5DiSR3Awrp6Xz0qTs7KksHQciAxZ8xzgH0qx5c8jRIJ7ILgO35Rny6XUHUM3H8sAk/E2K+nPwVmjt3VbF8aJ7IASkPbVra66QuVUzbJKnsztY8btZw94srLm+75n8tFCfZWvDfDEhwiuAAUuFrUk7KvpN0vvu1uLHwjEWK2ZgM33cDeK1Ol5oyDAkuwdgSeZOTRZpwTtcSB6lo6F1ivCAUz9GqV0h8k3PdrBOeoIaaosA+wjVRbXd5RFQSepkHrOyAwVvUouyB5kngN8BMYrRMVbspSAEgObNo53tfnBnG20uY3cUcq+k0vrRsJCOsmBKtkMkpUBslV7KCgq4/m4W16dpBQlGphBrVOTpxgljeOKnhD5hKX/ua8ec1Wh9TWRyjgXf04TDX7Y3RqGtnITL6tIHEwHkzik8IyYqI0iHZ5PCTfQGETrpaFAKQXOoivLklrxWpidoQz0NICHaCaWMzXahllAZkk8Ys0NA5BMMkvD3GUW6DDWUzQ+3ShptGaM5XkjBTsi2cD6zBiDlD6hQSAIz93SvMQxishHuxlKVDRBSAwiVWGPByXh/VrIH0mLtNRPpEggJUijSAIwoAWEef/ABsM5pdGjxNCRHbgr3Sr9H5sucgKSXtlrBKZh2ojmHRfEzJWzsxeGLG+mcyZsppz1YNlLYFRZgWewuSN/ZO8QO3YKiyrHTqkPUSwkW6x1cglULVJJycPF1UmbNlgLnLWytrZUSWawLnmQ3CLNBSm6Tnm+XOCNFcosWFbw6lJGRtaLc/DXD7301gpgUoBRdmIEHEUIzAtxiHy0UQvXM8Vwy7hwRkdRAGnpNudLlnVQfkLn0jq2LYRqNRC3hOEA1aT/K58miCQ4WEJ+cpik0DJFssok/c84Oy6b0jxdJs34+UB9VDtJuLU9k8/aFnGqW3jD9j1M2yP6yX4M8K+M09mg7XbgptItTSbSkKNkqF+aSx8XEHpFVsgJQSEj6UjKBdQCABuJLc7e0byJjgcIiJobZ8qGIqpZU5Jvln4eUbpW6U8j7RWXvyGvCJKVV77we7WGA5HtRYgvZAY39h8EB5q3ifFJvbPBh5fcxQUuF5nqrSvUn2/L2iPEPwnn7Zx6lY1+fLRDWqy4PCTzhS52FHKmMs7JIsw1JBIBSTZgXPprBzo/SbSpQP4lGYf7U3H/XxgDTS9tSUJB2ic7HfwfI79PArJxrYmTClG0nZ6tCgckpcOBq5c+ERpyBkpe8o70ixQzSAD2EJ2U6A3JKm3k67gICL+ZaW07o0/eAsOnw3d0baCGnkHhMsoBDMQLKPLyivULy7QVYZF2DWB4jJo3r1do+EV+qOsZcz6JS8j6K0UXiRMeTIiC7wg5xdlLk2VLLsoc4e8FlAphCUWh56NVAITxjV6Y7kIkR5TDTU2kXf3TdmIsUsi4gsmmjSc5GtL6lPGSpheLtdRsp98Q01Epb7OgeOdIxjdzjQRmmxSv0VFNmDaCSQNYL0VJbKCOAnYkAatEyZcYek6n+Jke2sA4+hIQ5W7coaulc5R4afhBMoHecojWm8OM1LZCQ03tNH4FCII5XzzUyO2w1LQSwyVtKCQPpUU7Ic3cAm97m8TopnnDvMR4eQmpWlRYFyLA3biRxu9mjQAAcrnlNNHIILKDEW5jN+9/KL66Lsghtoa+0aU8hQANv5cwXYBxyuL5QxU7EJd1AJOyLJ2VE7xnpnHPfS4qvhEh0+RHHdBmTMuxGTAxTlJKFPmkntH/tFucLgjUMYWebKkOtXU5jIgg9zfrA2VhoTP2wHcdzvFqlmgL2Tmz92R9RFumuoeHhHkpNZJpuqOBPtNA/JwFH6OH7lGLbYp0yQ7tr4cI36sKTvzyiSZ9JP9J9IpYOokrBNmFub3fSHdRr3R6uKADDgc/LhAay2F3hCMfl3SOBPpCfjKNIecZKSqxSWAdiDCVi4+o7h5x6PTutoVAUg4gplxEhdwdDm24xWxOf8A+QoaMB3gP7xkma9vjxcPBJXAo2iZv+DfGBRSpO52B9vSKcqbaNutGW/yOkX3ogchdfO/iLB/mMVFTGiziyHVtD8Qy5WPpFBubQlM8gqtqdJjWoLn5rHstYjaVKJvpqYASXYXWopBKT2fqI2R/lme4esEJNGyeVo9wSk2lGYcskwZNNm3P0h2CPFokTMWUuz6YpLi323RYlzXHzPdBmqo+y8BqiQUnMAGxJdhuy+Xiz2ULCkjbkIWpQ23U7Ocs+Hm0bTjHsmndQJ+kZn7b4uVlMCCUEEB3AzAGZIzaMuWBz2F/hLPbYtB5piOTnF9VJtCNKSiJeM4OBwgWq8yJ5K1OA5bdpBBOBk3J7ogmUBSdXF2PtGjDppWe4hFY0g2U/8AQzH09lE0to+/dHUZMgbI3R86SFtHY/2edIxPldSs/wARGRP4k/cQ+bLbCNI2shMFfQOkwGoEbKjDWVggwsJS05Qe0ZnV3E9PmB8K+md+YAjKsQTLSAdY3psURMOyk3GYgFj0v+DtagwL6NYwiWtQWQH14x5X+nPX9QbcijeL/wANrTnhi9AvPN0nPrO3ytEdQolRgFiGPISQQQdfqAH3jQdJpSr7SfH7x6jo+nmZG+SVtOe4mjzXZZs4sgN4ASjSSP4h5QA6SjZnJUM8jucXvDLJqAkqVtAJdnZ3O4eL/aF3pbUygqX1azN2iorBQUMUlgA+bu/dxjbllaOUInNp16M1MuckMNizqIO0wDAWObHXjwhwoUISUulZBaxDXLB3GhOUc06L4rIYJSkSlWyJCSwd2u248WO+Oj4NUFSSSq9gQ7m3fkLb4HI7cLXFF00ouCLO+TZcN7RDMkMQl7Ftk+x3CL8ia9raMR7vEWISnSSLtf8AKFA83RVLpD3IWymKkuARuLFn8I3rKxMvtKUEv2hxs5tAU4gOsUCwCEhT5dgu5O9iBC1i/SxS19gABPZS4csHc8/S0eOb0afUdQmjBO3nce1ncAPvhaTXt2NcmrG+lzIaUkpBzmTA2eiEZqPNmhMX0j/EnaWciJiyU5jJIID+OfB4AVVUpZJUokliSS+esUkE9od/zwj3rNHE2nEW7z3+6AGAClvitcpcwzASC+0CCxGliLgt6QQwbHFzP4U07RYlKzmWzCt5a784DTk58PQxXpSRMlsW7YD8FWPkTBuEN4VXEZBdUw221Ep/t09o0SvauPqGY3jfDzi+EpVLINlabgO60c+xBeyp0limwI4WeFZR6fu7IJGFdlVPcfCNl1T5eEe4dXSJtp4KFX7aQ6T3C6TytyyilPU5Owlk6FQ7Xe1ogS7m23KoHE8KdM/a7J7uZ0jFU5GeR14xXlECy2B/CsOL7lXyO/Qto8MFHNSpCkqF8iMiCNR36fcRQHdh3K6yOUGEhIlgnPaL8gx+w74lUval7CEkf1HUWyH+3jwiaSCU7IuJhudNmWQocnVs+EFKOhfS3x4LFByiBtqbCEpKAE5psQbGCsul7XMD3ilLpSkhQ0z4jdDPTyH2TwN/OHRgJljsISaWxGt/OA8+h2i3zWHBNNcxQkUliW19C0dah5S9+46WgdOoyC6bKDsWBvqC+eovDrMpf1gbVUt8r/eIIBFIdJUCXUeyEq/EkZF8lJG4nTTvg5heFgpCvCB9XTdseH+zj1Y90PmCSUzJCCBwIIYuklKnDlrgxn/g2Nn9T/L8oJjG60B/crgQIxmiIIPD0h8VQ2fjADHae/IHzh+7wiXaQZljF3Da5UqYiYgspJBB9uUU8UTsqEQylvCW/a8tVw7FFfQuC4omokpmoyWLjcrUeLwDxrEEyD1iuQGpMJPR/FFUk6jl7RAWodcnRppZII3gFJiTp9V7VUpAPZSA3M5xSSJkodE/gjKAy2vBCjxPHZtQ5UWTogZD7mBa5h3xDKmtEjg3hqCKOFgjjAAHYJrcSbK2mVBOsVdqPZymEVyqLueuLldxLFCtZsAgBkpNwkcOPHfAPEphKgTnv4/B5RaUT4+vGK1RIUrZABJUWTxIZwDv7Q8RCMxwok/SpqOeQ3y9v1howTpXNkmxCgbkHWEymVF1Km5R0UmMqG04ZX0H0U6SyKtLIWlMwZylWWRZyjRQHDvaDs5Nm+cjHzVTzylSSCQQQQQSCCDYg5gx1HoX+0ZyJNYWVkmoFnJs01rA/wBQsdWzPSRH9TcoMkRGQoP2h1o61MtIAIDq2bDZLMlhxBPhCYu2vHg4i3jld1lTPWdZiv8AVJIT/wDkCKS7iHYgGtRY8BeJPgQ0QKDHxB55+0Tq4/DFepOXNj5/eCblcuWiznx/MRWpbzZY3KB8DG0+axYbo8w9YQoTC5z2EhipShuewA1J84C42hOcmPpJXdXJUXZRskakk3PcH8o5vPmbRhsqqdc0vNLvkGBAytcPFGp6P/y2PlANVDJJ+nhDcHFUcJo3G03wQVl0b93wCL+F0TSwNQL89YvSaTM/ND7nxhqGEMYAixsAAQKpogzNp89oqUyiAtJNwgkHfspdvAN3Jhoqabsk7h89IW6+nZXDI8j8BgeoixYXSsxav4NL2gj+2/PaPsEw00lHkPlxC90aHZHAtDnRyw/d8ygzcNUDhRCm4QUwmS6AD+FTHkcvIx4iU3GLuEDtrG8Aj/H9REOdhcHZW9PQKVcNy1OgaKMqlKXBDKDgg784YZqdkWt2hEFVK7b78/OPO6PrT5ta7TuAq3AHv7a/nKPJHTNyCLp9Mwbe/wB4G10vI/LNDGuVw0z+c4EVaM++PQtcgBKGJSnUttEsOefiHHhDP+z+d1kiakW2ZpYDRK0pOX923ASqRZR3k/b0EFv2XEpnzEEHYWx2rsFJCmGWoSq+Vm0MRMaFqHpxXR9l+LRzzFsbp1TlSxMBU7Cx2X3bbbPnF7p50nJCqeSpgSesWNx/+sH/AJeG+ECnpwlEyaQCANhLj8RYk9w/5iEtJPM+MyPFWTX/AFvB+vKl7dvC26QIZRjzB6HIq1z4JzPlG1IoTRL2i5vvuU2Dk5nWLtcrYQYNHGHPMx+iq0ZtBsWrCucpdwXdPAghotVVUqceszU3a5iA6l9qCmGK2VgjI2IhQTt9UgqpcLWqZsSifBKvoE55QJXJOkFdNsNKQ5aTZ72iIzOMaz0bAcxQdSriBSaraqmRGzTqI7IABbPtFwM3bVyW5Zs8bCTOGRS2/ZQ/C5S8MaKBg/zuiaVR28n4Pn3Q/wCmETnlKE0hVpoKFCyVhynkU6d3hFZcwoLHuIuDyMN83DgSQQCGy+d0Aq7CCkHZ7SdUnuyO+BSRHkLsjhURN3ZRKidAuYCgtmNIlTOhZk4Bo4K4Souidl8+flFuXUWbX1hf67uixTzdq2ZhsTWo30jy1WeB1XUZRC6xZyHyfkSwHGK9VMBWQl1JBzOp1aKmUnAXF6ll9o8NeWZgvQUjkKa5tyDWA+ZxFT7CmTL5nfv8eHGGOkpWSS3HwL+o84ZhbiyoZnKml0YII5+tokNC1vmbPBORI9m5EmJ0SPt43vBC5WJQBVEUlwOfL7xYl0ln+bvvBj93dxx+8ay5Fm3fqIkOVmFB6mT2FbsvFhCpikn6jpD1XyGQPE9zn1aFTEpfZLkRDshEJVTo0rtK5i39weH6hlPvvc20zeOVyq9UmY6QC+YORbd5R03AKxMyShmuC9wWII1FwzpseesBa8Vt8IF4RiQnyz56xJhvZmoOhcHwieWm76H57RVnpZ2tc35h4DqJHNhe5vIBI+yhtFwCMVpYK/uECsRxJ1kI3gCwz/WL06a6XPA+r+ogGaNaatIuUfW/IZeMfMRM8/nA7XW44xzyt3TNZkP7BGlyCAyiCWu2Tu9vvrAfEZbJI1Nh6feDtKdor4H7At4GBuKgOXNkjzP5ese/6LPJLpI3yGyRn7lY82JCEqVsoWA/QQCo61UqYvq1ALJUFEAFkuNguL7b7fINvhgrJoAJBB5F/SFilk3JCiraLvzuRxYuO6Ngt3EWq8qvPR89zA7FZoYIGSX/ANjn6DuaCuJztgWzhYqFOWgOqeGtoLnKWmskEZu/n+UXMWqnYateKaCAOQirNmEl4Ukm9OKkMu2hbJYm0EaCeAsJORgdTiPSrtjnGRebQL7p9VQHYCjcQMxWYJKBYbRhlpi8lHIQh9Ip6lzVWsm0Fc8gK14Q2omlRcl4kkT9kNFURtATnlUXXjTWHgfm6JlUhAdufofnCL8qTZjw8NC/iIuimsR4Wu4+8emLk1aWKumZQfUEehHpFOfTAlQtllrfXzHhDFWyLp1uf+JY+BihMkseQL73ibVrSJjWFWUwa9vY/OMLSY6Ni0ix5AephCxKXszVDfcd/wCbxm6+KqeEGQd0Pmm8T0M11ABwrQj3iGYlywDk2HfDThGD9Wl1fWbnhqwgGlic92OFVjS4qORPUuoQTmAWAyFogo6XspDfGjef2J78Ld4Ii7TD6eQz/Te8a0LRZ+qOG5VnCKYbZ+NDdRI0+efy0L2Fo7ar/e4MNNMn585esMHCi6VmilOls2Oz/qWHpF9Ei1uHn8MbYdI7R49ryY/9fGLaadx3e0LOeLUFD+qvYcY2XTFKmIIJHmNPOLa0Av3fn94tAFQRf4++MvU9V9DVMgrDqF+Cbr+EZkds3pbxWS3zff2EJGOo2uQ9cj4feH/HAwJHzQQmVcjaAHFud2jaGWqhKU8WpewmYkWGyFF3PaDgndkR3QQ6JYqJM0FRISQByOijyc+Jin0sJVOWoXAUSSOYDncLiBcqZlCbjslIUNHZd9w2oEyX2SCcx83feKOJ1CEpSVEAbSc2AYKbXgfKOf8ARLpOqQQFklHiR+R+cY8SxhVRN21WF9hOiQTlz3n2aCOj9QFp4IVGtO5OMzpfKCdlKVLOyAT9Ie2pu1t0aTemCHSooIKUlNjvZ8xnYfYwhqXfvjwLtwb3hCHoOgjaAWbvmf8AwfsnfWcTdprT00mJUoptq5Je+9mGe4feFvG8emTj2i+7hpA9as+be8VyNTGmAyMBsYAA8ILiCbXkyZlvhjwlSU04X/dc/wBxHtCrNU5i/iuINKlyAG2Uja55ge54mKtlDSXFCvKr4hWbZVzsNNfyigBvjwJ1Mby8wYz5pv8AU5Uc9SzKchG0bDQa84okwSxCc6WgZGe6QvNlBJtWqYRKaYAgk3iSmldmKxB2r74EbtVNrpVEf4Kf7faFbHkBEs/zKMM9IppKeUJ+Nz+sW2gi0p4UuPCAgROmQ8XJNJ4wZpsHdLqzgZeq2uqykhvnf84GCipQIBBcs7ZXHdESZDfPDx9oIUX/AKxl35uLZx6KR4A3XhMoPXUxdOWp7mP3gTOSSXOZ9svvDLXS7twPmQ3qYC1SWfh6wSN4KsClfEJdifDu/M+sc86QJad/iPVUdPxJNu6FWgwXrqhc5f8A60EJQDqU5k8lExGqjMjA0dyocLFKn0dwNv4qx2vwg6cecMZpwAfnEwRTTZD5+sQTRY25e0GjjbG3a1FaA0UEi9IHE5/m+CFKHQG+fLxW6Vo7YJ1t7v4+sZ0fnWY6HL0gcTqkLVHBRvDwyxxT6Z+Dw2UY+8Iy8Q6ueEt2QAbZ3fI+HhDrhNQmYOwoOzm4Db3f47Qw44VCUfohlo4IFzqL2Bv3wQlTWkKmEPsAuL5psX4a8ngMJ+yqUbbKlFJ4OHDcyAO+Ccqt6sT7E9jrEgB7/Sq2v4Y8nNM+Lqbo7oSNBHzGEwAHQ7vB/ZCBjKSkBruXZ2D5N3NBVU1urA1YeIJhHwJfWzUi6XueQYH0MOaKpKpgRsgBJTsnUEAv6tGD6rzr4jKSSHC/phaerijZHUXi/uhnSRTFKRoHPoPeFuYQgOr8Lm2/TzaDlVM62YtWY2rchZPt4wo9J6jZBR4+cfSGYGVhtNpPxaZtKVxPz9IHS1RenqswUTmSlmAJtm97AaQJQtoytRJctqHOoojJmtFqXUZcIFhcSImwWOfsrbrRpU17/PmUbFQfgfeBcuadLiNv3gwb1wrBysKXEapkVzNMQLqL8vndAnzhVL1OiaA6tdBvMaJTqo8STGSVPcxBVqu0Ivm3BDvutps3dlGCbEWkWKWQ5gcbDK6iqNG40vAXiWmpis2iyaRxFnD5WyDvjtXpnQt3DhdIwtytFp2bCNaTDlKO1pE65RJYawWq6gSpYAZ4RBJoIZKLqLSOSYQ0LJUecWqjGpqwUpNt+ncPcxHg6wJg28jrx4w9Lp3bLCu5hq0bw6lYbSvCIarFlBTJFomm1O2rZTkM4jXLQDfOMsuygWu5S2Ivci3uI1mzdlADZqI8CG9YyMhOHVyTdIka4/ppt/Cx/bC25Ig3UCu+VpKmlSQo7mfPJz7jwgLWKcsCwFz88Y9jI9b0zOnYf+Lf4SkmHkfFL2KTwErWchkNTuA4k274t4bQdVIQFZs54qUSSfF4yMjTcaICjuplyd3w5+EU6tAQHV83xkZHA5RAkfpIsTL5BMAMIq9hYJ+kljdraF4yMhHUvLHghDkNFEcbmfxEqBF0DLgT94koa5SSClRBsHBY7zGRkNsJDyrt5TxQ48mZKCVllpKVJOjpIIyFsoaUVWyUTEkEMQ+YZQa/r3RkZHnv6liEZh1LcODq/umtO0e5vYoRhFP1ZmLLOzDZsO12mHikR5V1vVAB+0osDq5F1eviIyMjDhaHdVo/7iftlEe8/hr+AH7LKEjYKlFhmTuA+CEPpDi6CpfVsraP1EXG5twjIyPcyPIbazYxaWJZcnfeB+sZGRkPPutDfyt5ZuIsTgAHjIyKEm1VWKMF2FwfKJSlzGRkX3EjKsFSqqnROW+KYjIyBlxPKqSiNMLRVnHtGMjIg8LjwtpYdhDP0fw9ClHbVsgC0ZGRpdOaMlG0/Kuz5LnTdbdFGrpSA4j2MjQljD2kFHlFgrynpFEOS0CJoMxbOWdo9jIVZAxgDQEu1oRWlpkhLMORD7m94xVPLa4uz7tXtx0jyMhgMAKNIzcKVmglS0XJLnTMxUrJKlKdLtx3xkZGdBo4pG7nBJxwN5JJ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4724400" cy="11430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/>
              <a:t>It’s time to pick up the pace</a:t>
            </a:r>
            <a:endParaRPr lang="en-US" sz="4800" dirty="0"/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828799"/>
            <a:ext cx="5638800" cy="488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2" descr="http://johnclarkeonline.com/wp-content/uploads/2014/01/102208slowsky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-1"/>
            <a:ext cx="3429000" cy="2533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 transformational tipping point</a:t>
            </a:r>
            <a:endParaRPr lang="en-US" dirty="0"/>
          </a:p>
        </p:txBody>
      </p:sp>
      <p:pic>
        <p:nvPicPr>
          <p:cNvPr id="4" name="Picture 3" descr="scales-tipp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2000250"/>
            <a:ext cx="3810000" cy="2857500"/>
          </a:xfrm>
          <a:prstGeom prst="rect">
            <a:avLst/>
          </a:prstGeom>
        </p:spPr>
      </p:pic>
      <p:sp>
        <p:nvSpPr>
          <p:cNvPr id="73732" name="AutoShape 4" descr="data:image/jpeg;base64,/9j/4AAQSkZJRgABAQAAAQABAAD/2wCEAAkGBxQSEhUUExQWFhUXFxcYFxgYGR0cGRgYGBoXHRoYGBwYHCggGholGxoXITEhJSkrLi4uFx8zODMsNygtLisBCgoKDg0OGxAQGiwmHyQsLCwsLCwsLCwsLCwsLCwsLCwsLCwsLCwsLCwsLCwsLCwsLCwsLCwsLCwsLCwsLCwsLP/AABEIAQYAwQMBIgACEQEDEQH/xAAcAAACAgMBAQAAAAAAAAAAAAAEBQMGAAECBwj/xABOEAABAwIDBAYECQoEBQMFAAABAgMRAAQSITEFQVFhBhMicYGRMqGx0QcUI0JSVMHS8BUzcoKSk5TT4fEWc6KyJENTYsI0Y+IXJWSjs//EABsBAAIDAQEBAAAAAAAAAAAAAAIDAAEEBwUG/8QAMBEAAgECBQMDAwMEAwAAAAAAAAECAxEEEhMhMUFRkSJSsRRhcQUGFjKBocEVI0L/2gAMAwEAAhEDEQA/AKz0nf2ki5ulB67S0l98pwvrCQ2HFYYAXkkJjKKQf4ivPrl1/EO/fr1HpCwH13dukkOEOZkdntExnPMTw8RPlmx7HHdtMupIxPIbWnQiVhKhO4615+FpJ0oucFwui7BVLJ+lnf8AiK8+uXX8Q79+t/4hvPrl1/EO/fpy90Wb6tLoWqFIT2Y0JsnH8WKc/lGzlGitaKPQhsLcbL6gULAxlKQnAUJ1BXkrGofOzAyEkVo0aftXhC7srv8AiG8+uXX8Q79+tjpBefXLr+Id+/Vne6IsrDOAqQVpbKiJXqy84YCiM5bA1GpoU9DEwfl+0GVuQEA5pCCkGFyAQvfn2TlBFTQp+1eES7Ef+ILv65dfxDv362Nv3f1y6/iHfv1YLLoyy4XmwVYg40htajmnG2lZJSmArMkd3A0OrosgBRDxUAXQIQI7Nqt9JKgog9pOHKQYOc1NGn7V4RW4oG37v65dfxDv362Nv3f1u6/iHfv00270WTbodUHVKLZEAoAkH4vM9owZfHH0edJndmOoxYkRhnFJTkUpCiNdcJBqaNP2rwiXZMNv3f1u6/iHfv11+X7v63dfv3fv1ENkPfQjtFPpJ1CSojX6IJqJNospCgMlKCAZHpEAga5ZEa1WjT9q8Iq4X+Xrv63dfv3fv1sbfu/rd1+/d+/Q52c52uz6KVrUMSZCUHCpREzAMjnBiYqU7IeBjB84o1TGMAkpmYmAfKpo0/avCISfl+7+t3P79z71F7O2jePKKU3lwCBOb7ueYG5XOljlg4lOIphOFKpkeiuQkxM5kU66IWbbnWFxKlQ5apASvAopcfSlxIOJIzTlmcuI1qaNP2rwiXJ4vpj489IAP597QlQ48RUW0Hr5lGNV4+RIGT7syQSNVcj5U3TswfHlMxl8W6xLWN8Au4QQCjretBzUerCyedGXOwWMBCkgpFwUKcDziggi8ZaDYJXhjqVuGSnFlM1NCn7V4Re5S/y/d/W7n9+596t/l67+t3P79z71XVnoywpxaTboSoNslSCt3C1iXeBS8nCodlpjNRUkY5iDS7ZfRpKn0FTBLK7RC0E41JU8WG1KyQ4lajjKzhChwyq9Cn7V4RNyt/l67+t3P79z71b/AC9d/W7n9+596nPR7YKH1XYeSlpSUltlBWUhNwvGUJGNeJcdWoYSVHtTnFVYVWhT9q8Iq7GH5eu/rdz+/c+9XDu37uD/AMXc6H/nufeoKuHh2T3GrVCn7V4RLs+m4rVbrK5ZZG48lv2lBZeDjsm/fbVLrmGBcPpCQjFgCcIQIituLteulRZ6/EnXB1mMRh/7sXoxv0qK/ebbOA5Le2jdKTknt4LlYVmEyAEhHpHOBEgGK10qR1d4lzj1a/FJj2JFdKy5lCN7elAwllg3a+5drkoCSpeHDmpRVEZpUkkz/wBqlJ7lEb64tL5txRU24lSvnFKgTmIzIz0y8KU9NX8Nvh+mpI8B2vsHnSToeS3clCssSCI5wFD1T50qNNum53Y+VRKooWRcnb1pkoK1NpIgoC8MdkECAvLIKI5TVZ6bXq0lnA4pKShwdlRAKVFJIgZQag6YDrLltv8A7UjxWo/ZFddPR2mf0V+1NMopqUXfm4qtJOMklxYRWlzcLKkNreJVClBKlSrBGEmDnhyg7oFFuNXypCvjJBJJBxkEqSUEkHUlBKe4xpQey79VuvrEBJMEdqYgxwI4VdujW1V3KVlYSMJAGGd88SafWqThulsIo04T2b3KttH445iU6l3CR2hhKUQkI1SkBIADaN3zBwpa7eOKBCnFkbwVEjTDx+jl3U/2j0mdPWtYUYe2iYMxmmfS1iq4RR03Jr1ICoop+lnp9oykoQopBOFJkgTJQAT3xl3UL1tons4rcYVThlAhYymNyhR1l+bR+gn2CqGzaB28U2okBTrska5YzlPdWCnHO5Xb2N9SWRRsluXBV7anVxg5KHpI0UZUNdCdeNE27jS82yhXaxEpgwoiMWW+Mp4Um/wez9NzzT92lGwAWr3ADlicQeYTi+0A1eSMk3GT2BzyjJKUVuPOk1shFs5hSlMluYAEwpMTHCgugltbL+MfGkY0gMlICZXIckhOUwqAlR+iozlTPpX/AOmV3o/3Cqlsraa2FKKAk4gAcU8eRFPwzlptrd3E4hRVVX4PQLTZFvkFM2/V/GtMDcx8edmcsXU/Fur17ERWndk2sEssshJaQVBxCOsCDb3RwJxDF1oeLAODt5DdQHSDaCmG0qSASVBOcxEKO4jhSzZXSNTjgS51aUwZOY0GWZVFXGtUlHMoqxJUqcZZW3caXTloHupSzboW2yspW6hhDRcU2xhSJGFcEOnE5nKiOFNdm7NslwtDdqtv4xcIV+bnAp9wIMHtQGykpO4AHSqH0mdSt8lKgoYU5gyNOVP+h/5g/pq9iautN6Sl+CqMFquP5Ht2qwQHkratEkmG04WgoJOQUCe1hAQNBBKjOtKJs/8A8f8A0Ui6Zfnk/wCWP9yqZI6KtQDjc80/dpEkssZSk9xqcszjGK2GDNtbL9BLKv0Qk+ypFbMZj803+wn3VVdsbONqtCm1HOSCdQUxw1GYq4Wz2NtK/pJB8xNKqRcUpRk2mNpSUm4yjZo9MrKysrnYg8Durp47SU2SotIv7lQBjCEqeWARvBKw5P8Aai+nbEhpfAqSfEAj2Gg3kEbTdJUtQN68UpkYUDr3hMY5MkHPDGetPuljOK2UfolKvXB9RNdKUrSp/hFxjejISbfe6/4q2PnIST3rwj7DUm2k9TfNuDIHAf8AwP8ApFCdHEly4bnMISfJIMesim3TZiUNr4EpP6wn/wAaPaM1T+z/AMgf1QlU+6/wChPWbT5JP+xH3q107Haa/RX7U1J0QSVvOunWM+9apPsrXTgdpruV7U1S2rRj2X+gnvRlLu/9lUirj0E9B39JPsNINj7N69zBiw5EzE6RukcaeBY2elacWNSoIyiIkcdPKm12pLIuReHTUs74KztD865/mL/3Gow2SJGYqBw9Yokkgkkq7yZy8anY2U5mpKiBvGXrGLjT1wKyXZ6XYOpLaIUD2U7+QqjAuJu1FrNfWOYRlvKp15TSq52e4AThg5zoAY38vHlS8PPJO8KGeuffSadDLffkfVqZrdLF6VfX/wBEeSPfUPRgt9cpbij1gCjBEDP0jPHM5QNTVGv75x2MS1KjIEn1VzZ3y0nWZ+kJ9tFoelrZX7AanqT3du5fOlvSZktKbQca5TkN0EHXTd31VbW/SvkeFQpcSucSQFZ7ju3CMprti0bJ4E6Toe48aKnTVONkVUbqO7PTNo3rIbStxOJJVABSDCoOoOh1qsbauGXMAYbwximEgTpGmu+lTm0FlGAzEg8cwCPYfZTnop1ZcSvrQFCewREyCMjipEaSpLNuNnJ1Hl2sKCkjUEd9XLoh+YP6avYmk3SzN/8AUT7TTnoj+YP6avYmhxEs1FMrDxy1nH8inpl+eT/lj/cqre3oO4VUemH55P8Alj/cqik9LAAPkv8AX/8AGgnTlOnHKhkKsYVZ5mddM9Gu9f8A4022P/6dr9BPsqr3105eLSEoiMgAZiYkqO4ZCriy0EISkaJSE+QigrLLTjF8hUXnqymuD0usrKyubizwa/vEpvnQpKhhvX1KXlEde4RoqYz0w6mrB+Xrf/qD9lX3aF6UdH0By6dxqnrHlxlElajGmmdU8Cul0oU61OLu9kvgB1alLZpbl6Ttu2GiwO5Kvu1s7ctzq4P2VfdqjAV2BTPpId2V9ZPsi6jbduNHAP1VfdpB0ovEOqbKFYoCpyI1jiKUxWYaOGHjCWZMGeJlNZWjssYdCQqJEZSN8HfWijrBvzyGc9rhmdCKKNxCUn6MSMuGaeGafZQrN11cg5gkFMDMjUZnl6+6mhKKRlhYn56cQ4j7asdi0kdnfuMeQUDp/TzR/lZKSFBtUn5wMEZ56Aaa57jW19IG1HMLQoSJA9RGn7OHuNVZsO6Q5uLsBUKJSdCNx4EjPEOY8KFUhn56EgR2VDMJPLly3T5qr6+ChnhWncpJ0+0eqlpuSAcKjB3H2Hnzq1EFyG71k0o4QAFctF8OQz9tLX9nIzCdwOZ1yzE790c+VA/HMwRoIkcOFdr2ketVwUVA+J184NGkwW0yHIHNIOevv49/dXDiY3+6uVOwSNc/wRWnVgmdRz9h8fsqwAplQIAUqPZ57u+hLthQ1zGoM68xWi7OUDlnXOKRG6rITNXZA1J3GTJ5ETV06MdI2G2ghxeFRUToTqBwFUNqQTkTw51J8YERhT30upTU1ZhQm4Suj1Ybctj/AMwH9VX3az8s2300/sq+7Xl+zFqK9THfkKdVn+kh3Ybxc10ReBty3Gjg/ZV92tL29bwflB+yr3VSK5d9E9xqfRw7sr62fZH0nWq6rK5llQwpe3X7fC6HB85zrDmQUycoA11zFeX22zusuEssku4l4UR2SoHT04APfllTnpNt1ZeuWsKY615E5zAWoTrrUHQIf/cbX/NHsNdOwmbSjmXRcfgzVXFv0s6PRC4UsoaaUSlzqVhS2wQ7hK8I7URggzpzrnaHRK7YQtbrQCWwhSyFoVAWopTklRJlQIy4V7A02C428n/nXaVn9NFu40oebdJ+i3R5LLl4kOh0P4VkYCnCUuKMEKJkjEM60vYkKTk9v7/YrGxOhbjJWu4QMSAFFJKSEA6KOcE8t3so3ShTaVL6gnBOXCd+E8OFeyfCNdf8JcqT6Lgt0BQ3kPOYx5I9deI7WRKO6hy2dx0qkXFU0lt168CK1uSk74OvvpjjJEK3Zg8OPhPtpQhszT3oxZquHA2gZjOeAGufj66JgR7Hbd2QIIyIz7x7xQjr4CgoCdyucf8Alz35869Ha6AlY1Hjv8BpU+z/AILzj7agE7+fcKXqIfos8tdTikpGekgdlQ5gb+dQot1/RJ4j7POvoGz6FWrQEpxEcf6USdh2oOIMomIkjdVapehc8BtNkrWdDuz5Hjxrq86POImdwBMeInzB8q94Vs1oGcIy9XD2mhb7ZjZOOBpGm4/g1WqwtBHhbmynBnEjXvml67VYGhivcl9H0ryByHo5ZiqT0l2XgJgYSkwYiDzI4Ucalxc6NilCzUoYssvZ/Sh1JjLfTO7Uog9kApyyoBSSIO46fjjNMTENWIQIg1l1XUT6XGpXwI8YnyqwSKweKFQDE1Y0CRMzVbcZ8xR+xbgzgJkHTv4VTBkhtXLuh7jXZFcujI9xqhR9JVlZWVyk9E8l6TX7BXcoEY8bqfQPpYlDWOO+lPQuRfWxSnEQ4IExOu86U16R7GQHLhyVT1jqoyiStR4aUy6B7CwXDLrg7WIYU/R5nny3ezpGCcFSjlfb4AlRq1JccK/9i57DtXmkttuoSSLp9xBSsEDH1qsJMekMa+VBbMv1G4S/btSwoPIOJYClOIMkiRkkYT30yZuQXbcNKxoN5cJcVBTC0tPfJwoScwTiGXZ50s6HD/hmv8289i63W7gSqZVlhx1+4gX11/sttCQhAQ+tSluOBIUflFYQCNYcH7JqtvdDbn4uXilGHqw7hxjrA2fnlOsRnxp9s62ZXscB9wtpF0SkhBXKuqyTA0358qZulbjCloHVXKbAIdbcEpctc/lGlJOStde6N9QQu54ptVgpGEDUx6hV8+C3ZwbQXVDNw5ccKMo/axEnuqrdIuyEEayY5HIA+v2V6F0btMLKEjLC2hPOYz8ZmlVH6TXh1mlcvKScoSPOiEOk7vXS5hhJQCVKPPEa7ZZQNST3knwpKNrsHLUT9GKidZjU+78aVjLDZ0HmKlKcoHkaIVe3AsWyd1ROtyCN9Mnk8s6AvFYQYoWNTA0PBAM58AKqO3UBw4k6+s+48qbXV2Mwcp4b6r2035njuPEe+iiKqMqF+k4oOuqTy4HlQ9tbBxKkaEZpPtHsNML8EkHeJPq99LrhUpEZLSVAjiDMeOvmK0IySBdoMQscYE+GtRNOSFDx+3Ku7ucaZnTPzoVhJKiNxn2HOiQDJT2gDG4jyn7I8q1b9jCdx/E1jLZKTG4+731jp7IHBXt/B9VQoftqkAjQ1joyPcai2cPkxUzoyPcapGeXJ9H1lZWVyk9E85RsqLh91wz8s6UpnIDGqFHnHl7BD0lKLhstJxpbViImOsjdMGE84qDpZtcqddaRkkOLCjvUQoyO720t2I0FPIBTinFkc5IQogRvzjKul4aP/XFvsvglfExjHSpcdX3H7PSxbOH5CCLp26Eq1DiXEFHo7sZ7XLSp7bpqhsoDdqENI6wlHWqJUpzU4inIZnKN+6sd2Y2SrsAxrOI4R1l5MGeyfk0DP6IG+omtnoXj+TQAllwiMjjDzoSde0cDMeJrVuYdyL/EVt1KmDZS11nWJT16+yrAE64ZVvOZ38qxXS8Fop+Ljrjbi2L3WGOrH/txAOp191I9rM4HnUgYQlxYA4AKMa8ooSquwbsU7WbK37dsarVHhI+wV67se2wwT6MTn6hXnOzWx8abcUqAgKPicp4GATTJ7pktx0BvQKAExJHHLSlz3N2Hdo3PWLSzGGBGQFBvX7aFBskTv5DnQvR3aAAQlR9LIA55fRz4Ut2vsaVlRMRI4RvBG7Wg2Hpu5ZkLCu7fRCWeBrx93bt1ZqgLLiZmDnT3Z/TzHmoFBA1GniNfEVZTZdroGYpe4mcjvpYz00bUO1B7lQY7qnTtlleaVgHgTB91BJDIy2sIukFgtKSpOYHDdVMvL8EZZEGe4+6vSX3cUmcj7KpnSjYgKVLAzE6cKuLtyVON+CvtqCs+GceRjz9ladtBL0ZxhHOTvH430NspRAjfiAHnJ9nro23UFKVJ9JSfYitBlYkv21KxKiD9mvlEVE3Z4cMnWPIkz7KsdwkELPM+akJA8BHrpY9CiDoMUDuTOfr9dEmLaArVYSpZOip9RBFLXkyogcf7Ufe5CI/BzofZrGNzkMz4f1qwGx80mAKxwZHuNSmuHND3GqM7PoysrKyuUHpHlnSC+bLlwj52N0ab8RpVsRIL6JE6wNc8Jw5b+1GW+mu39moDlwvtT1jqtcpKlHhSjZdvjdSnjOueiSRr3V0nBZdJZey+DPiM+ZZi2Wdm31qUrSnCpCxPVhKOsN2Eg4pJkSBg0SO+hLdkL6rsJMOWuKEJ9FS7gKxQMwYQDOuXGtObKgnPPTJA+lcAyJ0hrd9KdBXNxsQFaG1LjEpQnCMiEJVuOh0raJDrKzaU22pxCSsqQlWJCUqM3SZKk6A4ZTG4ZaUp2lbtizQrCA6FgLJQELhTlxEpGST2IIGkJHCkSwM403TwqOquDc4b2Yl1zE44W2wndqTnl5Uvu7m3ZJFuFKM4QdZUecRTRdgX0KbTOcH1gbuRNP8AZHR1LbYThOEHFhwiJiJyGsEigbSe5to3cPTyKuhN1cLvWWl4gQqVJIzSAJJIMbt9em9LbcrASgwc86D6ObOaQouIbSkgFIIAEAwT7B5UyeONXL+tBJroaYxfUoT+wn2xjVJG5WgHed1RbMuXzK/iQfQme2gpQTEyQCSFacpivSbljE1ggEcxI8ZpUdjj6B70mPPDU2K3sVFvpPsxzD1jXUqVoHEgeMoUQN2sbqxTDGIFswDmADkZ7qtLmxZSUJbCR3UuT0WQ2cpTJmE6ZctKqVuhcE+oKwhQyjLePZXVymRBp+7aBKIjdx4Ug2k6lAUo6QTPdQjEzyt2W3lJ4KVpyn3VGHiDI4o8IH9qY4QtSlb1GM+eZPr9VCOwkOHekpEeJ/HhWmJinyD31/kBzBPPsiPxzoI3sfqg+JP9hRVls9Vy8ltJwzmTyAyq13Gy9n2gKFpNw784xISeGoSD3Z0TklsDGDkUi5u8SUjeJ+wD2euiujerh7h9tDbZtUIcCm0lKFTAO4iJA86a7DaAaBG/Xvk1fQTUVtmGmuXND3Gu4rSxke41Qg+iaysrK5QekeRbesFh+4Xlh61067sajQ+wkYn0CSJxaED5it6gQOEkZUTt3aCy8+jKOtdTpnAWocaH2ECXkQYPazy+grXECI4yK6ZhM2lHN2XwZKmS/pLJbIUoJONXyicowGJWhJIOCDC7i4EiJAAka1tDWKCpZMOFI9AHF1QX6RTCQU5Z8Jru3soWEJWoQFoTGGBKr1YgYYHyjLapGYziMokbs/lFArVgQ40ZCUadQkOKV2IKvlEgTumZrUAVjalgltttScUq1BUFD0UKEFIGXajfMTSk1Z+ktrgbSklRU2UpOSQBiSZyCRI7AAVnGFQygVWDVMF8j/oogEO8YTHnJq6NEmBGftjfyFUXosflCO77auR2iGbgYx2VohJ5pJkeMis8/wCo9TDJaSY2DeBEeJPHjQ7D4JidKF2r0naSAFQkcZjLxoPZ227R6UNvtqc+iFCaluw5PuWy1czgjKpFpA0pFsHaElxteZTBB4pM+6nVEuBco2ZtxyBS11Qmc5pguN9KrpWoqpF0wW/uQBVP2651icIOpj3TT7aIyPdVXvPS8aBcjJLYrt2nqyANE+vj+OdVx9/GV4fnr9UzTrb75JKJHf5z66b/AAV9Fw+XLp/JhkHL6RyOU+U9/CtcFsYKr3N9ENhuIxvODA3EAk4YTG86ieAzpZt91oL+RWsITPZgAeZ7St+sVYtu7SVcqMFKG0hRCAc8CYxFI3wCCTzryti+Knkqc7QxabhO4CmqKbEOclHYadItsi5SkBKU4F7hEgoRJ/aSoxzpnsxENIHIevOlt+UPvgob6tJw9nxz1zp2BVVIqMrJ3FajnFOSszK05oe411XLmh7jQAn0RWVlZXKD0jy3b+0EFx9Gc9Y4nTfiIpJa4sQwTiziNdDPqmne39noDj685xuK134iaXbCPy6IEklQAkZkpUAMyBmSBrXScFl0ll7L4M+Iz3WYIC7sAH5UQpUHP0oXi9XWf6udRPXb6CQpbiSdQSRPopzH6iR+qKsRuxjaOFUOO4QBBkTdDIhW/wCMJjjhJ0g0q21buvPLWlCowpOcA5IbKt/FwQN+IVsENCq5vnHBC1qUJmCZzAifb5njQZo26sHG04lpgExqNZUMwDIzSrXXCeFBGqBH3RGMavCnvSd9vqgFrCVAyk6ny8vKqhsu96pU7ok0qvLtb7oUs9kGQOA1z4TSnG8rnp0qlqSSLAz0cD6g5chBkQFlW4ZxhnXlTbYnRrZ6c2WoWY7a5Kgo6BMnLTQVXLu8Kmw2Nyp5AGRBPhpUFlfqakd5y3DOI7zHlV9Bmb7HqWxNlpbK1YypSo4QEjQAeNNm1EV5nsnpoUKg9pIAG8nPf64irzsnbjbwB4yO45e8VVrEcrjB1fDX8TSx9Ump7xyJ48sqVIupJnduoJMZFbEe024STygD8cqqd1mSd1WW/clKpGugqs3o7K+P2VS5LlwUraolSyd5MedXXo10jSnZCrfIOFapj6JUTn57t1UfbY/vQ2y0YlFR3AARWqDsrmGpG7sO0XiUFRgqWUKbH0QF5KMRJVEgZj0jVbuGG2NE9o6AmSPcPXR+09oOISYIHMJE1XAomVKJJO80xO4pxUSwbGQD2yoKJzjejdmOEb6bUj6PjtTwA/Hrp/E8j6j7qERPk4rlzQ9xqRaCNa4c0PcagB9D1qt1quUHpHlO29iu9c85AwqedwnPPtqMDLXlS7ZLmF9pUE4XEKIGsJUCdSBoN9W2+W4p95spUlsFSkLxykqJMgI3QSc9/nVVZSpNwMUJUFZxp3iOOs866ZhlNU45uy+DLVUP/IzYvhhtx1bhLcE5RmEYUYSZ1ImSMo0NG3G2UlZPVuRhO4HtlwKSCQYjAltJOsg5VwWXyIUtvVOgMycgOBzPh45xhLqZJWjRO4n54TlO/tk90HIRGoUD7X2k24nCQ4k4gTKBkEquFCJXnPXDhGHfNIHInskkZaiDpnkCd8042js5agXSpMYcWUyQBlu1IFD3+yC2lSwsKQDA4nODplrz3VTKFF0lRSQgSojKtWOyHCuHJCdct5nfUjjmEE0y2i8S2kI+ikf6QT66BtmzDtZfwNLLos2rQEYt+JXhvom66HgJ7GLPisH2zVQs7h1QUU4oBBAE8RI9hp/si9f7EkhJkA7hBjwyg0LdjZnv0IH+hboVCViT7fIaGPKhTbv2bqUknMjMaHjznL1Vf7naKWkgxJyB5c+7f40n6QXQdRbrHpFaSJmBI14RM+uquC0hk4+cAKsj+JjlQWzRiK1c66v7gFAA4DL7K1YEJBP4/oaU+RqexrazuEcSc+81UtqXO7jM+6mu2LjMiqvtB2KOKBm7ITbUVx/E11sdqG8XEk+FAXKy4rCN/spyBhQEjcKdwZlu7irbiZFIimdKdbaA0qC22YoqTwBBJ5TTI8CKj3GmyLXAjPU50fWq2BP949tQyt3Z26c6jXoe4124M93gQfZXDmh7jURGfQ1ZW61XKD0Si7UdQpbrQCCtK1rUB6ZSpSoBEaZwM9x4ZVC1SOtSEpxDGISQMxOhBy5Z1Zdsv4HH1pCAvEsYoGIwcgTqdB5VW2LhZdC0xjxYhuEjOulYPJpRcb8L4EYhy2UhkEsAx8Xcg4ToZgp3HFvM+XfXLCEYo6lUScIKc5wjeTn6KzExnXLO0X0D0UkCE5p3plI0PcPAVhvn+z2cwcQOHPRSY9Zy7q13M5KUMSoBh0mTAw6GVHM49MI05HhNDXfxcBUMuJJxBJIIAVu+fGR9mldflG4GYGkj0dMic+GS6Bv7xxXZcEZ4oIgjz3VLkAnIgzpBrno2vtnHMDju4Cu0q4ULZIwGJ7ZzjTPLLieJJ+yqauhtCVmej7It2kNylMjORx4+upFXjAwpSEkqnKeOceuqoNrYGCAZM7tx3HumlzFypSkEn0SFkg5kbz+OFLUWb3NFg20QshKVqSrDofmnLflOhjhBNJWL5QPUuEkpWoHhmcJ03ZA+FRbV2pjWoTKjiwmdJBIjxnLu8VDd7KhnnA8eXr15CiUdhTmehqamATAHHlW7y5CE5H8c6TubYSlGoBj1+OlVva+3irIGlZbjlKwRtXaYEgEVWb2/nSh3nlLNFbOsJUCqmJJC3JyCdj2JAxq1NMnGcpplaW2WegoTaKpB3ZUN7sNRsip7WXBnn7KdsXKViUKBHLd3jdSPa6Mv1SfM0HsxzqnETvMK7j7ta0R4MNZXZazTRm+Wsk9W2rF2SpSFERkQDB3GIy3DWlZouyMiMidwwyec9gyNN9QzoLu7hZIK20qjeUqmBuUTA0PDnrSy5XikwBloBAyEUbcdkTAHen1fmxnHOlzhyPcaiIz6JrVbrK5QeieRbe2YoPXC5THWuq3zBWo8KWWxhQMxnrw86Y7evHevuEmcPWuj0d2NW+OFDbCbCn20qEgk5RinsmOydc4y310zC5tKObsvgyVct/SF9Ur/AKozVIMCD2iZ862cR/5qd40TGk/juNOlWDIW32G4S4VKSQEiEm8JC1GBB6pAwkwnDG+h7nZ6G1NJUlIhL4xFAOLBbhWIiO3DmI5znlWmwuwrwkz8qJKjJIGcYQDG7L2UK/bhXaLgJg7huBMaxqKdqDRUgobQELft4CkJJwOLuJSSQfmoQNd1VVxUknLMnQADwAyFVYpmhQ10khaFxkkyY9Zy7h66ITUmMDWrRItp7Clb+ABQ/wCpu86mZdlMgwsKUM/opSgbtxUfXQu1b4RhAju1PfwpGvaKgdBBMx30VjTd2LA2AJOhGYnWJy088uVBOPRKiInEInhp6gBQPx1Sjzz57zxqVc5TVOSQcYNkhfWrTIeuuPi5njRFuKY2luFGlOQ5RBbSx5VYLCy3xH40ovZ2zxluG88KbptgNBruoHIYo2AFogEeVLbi3kaU8urNWFRwnIfjvNI9pdclspbacUValKSYHgNT76ONNtXAnVSdin7RIxq4AQOZFJ3kTTXaDK0HCtJQdYIIMHfmNKDWnKnrYySd2O9l3PWNgnUdlXePeIPjRYVH9p9tINiv4HMJ0X/uGnnmPKnqqpmeSszornh4AD2CuHDke41qa5cOR7jUQJ9H1lZWVyk9I8o6QbVSXLhEKnrHUzlEhShx0pFapBUArQnPOPWRlT/pDashy4Vlixun0t+I7p40sYZQG0uAqCgSCFKSkFQCT2SdBnvrouFnCNKNr9Pgz1891mZnxZG45RPpo3cPdWKt0Dfn+mjjRHXtyDiJ7ZSflUzhClAGAnSADPOhzexuVuPpcQP+2tkZqXAhoFetyBMpPcoE6gaeNQUTdX3Z3pG+TPlAFKF3GIwMh6z7hR2LUXLgKW9GmZ9QoJ54n38DyrWIUO4ufx+IqzRGCiB3Y30ne1pteGl9raKeWG0DNXqG8nuqyNBYawucjR6mpow2QxJn9E+FOWNkTSJM0xRX7a3M1YNm2R1ijbfZgBp4zagDSl3uNy2I2WoSO/QUwt2NMo9p3muWGOPtqXau0W7RkuLznJKRqtW5I9+4A1aRHsgTbu0kNBKFem5klO+BmTnuHtIqtN9JEWKEt4HHAZMqWCdc5JGetVm62wty469zNU5icgB81PACcvPfW9qbSSXGHW+0UELw78SVJUEkc4rXFu25gklfYh6S7XF2/wBYE4OylMEgnIn30oUc9d+6vUG7pgqKEqZCEy20nGjINKv0YjJES38V7RgK7EExlXem77bqWurUFYVKnQ4QWbTCExojFjyPzusqFFLdRvE5Z+O6mFptoKyWIPEaeWoqG4bgQZk/g0K4zwqAyjcsaVSJGYNcunsnuNVxi6W36Jy4aimzF+lxJGioOXuqWEyi0fT1ZWVlcoPQPJ9p2Kmrl96UkBx84cxkorESORpW5tIEBKW0pAJMCTmYG88BRW37l7r7hJxYOtdHo5Ycat8aRvpKK6PhqeanFz3dl8GSq439KsHC7yjCNdxjdEULd3ISkrVkEpExyEVpNA7eaK2VAcQfI1rUUha3dgY3fWDGRHATUXWE+NK7S5yCSP7UzacSRP4899MNMbEqQajdhOpFaVd7kZk+3d+BUF08lCZkKVvPzQeXGqsFcFuzOuQ9ff8A3q89ENg9SyXnBClic5lKNQO86nwG6lXRDo/1sPuglMy2k/O4KVy4Dx4VbdpPqVCZ8BwFLnLohkI9SvWaMYX+kSPEzTzZyyBFD7Jt8LpTxSDRq7fAcuNLkx0UNLdjeKN6k6VDYk4a72ntRu2bLjqoG4b1HgkSP6UKDbtuZd3CGEFx1UIT5k7gBvUTkAK8q6R7cXdO419kCQ2iZwJ+8YzPhoKI6QbaXdKC3OyB+bbT6KRvVPzlnSfKkSjJ03/2rRCFjJUqX2R0wid05/2FGbCVhvLZRMAXDJPcHElXqqBvdnx/qan2OoJu7ZRmE3DJORJADiTAAEk5aAE99MFFpYv1Kt2w2p0OqYflAK1OyLe8gLIAJOJ5ggkZlSTTpjaTSXAorhC1dYFSQgoS5eLUpXZ7QSFtyJGFS0zpFDvfKKYUpt0JDbjb2K3fg4TagiUJBBDTJEjQoz1mgWw2hn5YOtA2K7dai09iR1risPW4khCARooTMkQYEWUVDbLDpuHcSVjPKZXCeznjiDOJJn/uTxFQfEzGn491Xrau2Wyh5KHAoOFsp7Khqp1bkYwCAVBlRB0MgZARWEOiSPLl30NwkhI7s2dKX3FspGeYyOdWpSgkAqPhQV+4FpXkMkkTz3GrT3KcT6YrKysrlI48l6RbXSXLhvCZ6x1M5RktQmq2mrP0jt2MdwRhx43T6WeLEqcp1mqwK6Pgsuksq6L4EV811mZ2k1HfOANLJ3JPnu9ddppZ0mewsx9IgeWfurWhC5K71yEyTnyG+pGlrdIAASkax7zn5VBY2JWZjz0o66uQ0Mtfm8900w0I7u7pLScI1Iy4nvO4chQmyLVV0+lKvRBlUaADcPZS+CozqTXoPRjZfUtYiO0qCfdQyllQcI5n9i42QGEAaVK1b4lKy3hA8gT+OVB7LXJFONmCQT/7i/UazmoFNlgfEfRru+blYHjUryvlJO78e6uQcyszlJ8BQyDihR0l6TIskACFukSlEwAPpK4DgN9eWbT2o7cuFx1RUqIHBI4JA0FD7Sv1XDinV5qWZ5CdEjkBA8KiwkA7tK0wpqKMVSo5v7HdtdFvIyUK1HCN450ce+ZzB3KG89/KlaiB30RavEZESg6gag/SnjTBQzYXuiMxr6hRVosIfaWVEBDraypIkpwrSSsAggkAZAg6UDwzknQ7lcf1hwoxoJKhjOFBAkgSQnu391CEWBF+wUuI+Twlt4AKDvVdprZ6UpEDrMGJhwJnMBCMWucj3SJu5F1hVhAKgyAlXaCnAsrkzmoleJKoGTeEAg0mubW3wlIulyrU9QYInMwHMoByHHhuVt7LZSDN2UwSAOpUTAVEmF5Ep7UZ8CRrVkGjaUpzmSd51mgbnaKUTGap3VC1YtLSMNw8pWXZ6iAJ1BV1seInTQ10jY7Ywy9JMZYCN/a36Ab9/KqsXcB+NlR3j8cPdW3bRRB7UEg9x/pRNy20lJwOlRyhPVlM5/SxZZSfCokPiFBRyKTy3VaBPqasrKyuUjzzXaXQK5cedcSpjCtxxYlS5hSiRMN6wag/+nl19Nj9tf8ALrVZXrR/XsXGKSa8C9GJ2Pg+uvpsftL/AJdA7W+DG7dCQF2/ZJJlaxw4NGsrKJfuDGd14IqUUQO/BbfBGFty2BOpK1/yqW3HwNXylE9ba8u25puH5msrKNfuDGd14CcUF7K+CG7QsFxy2IHBaz7WhVsc6E3BEBTQ3ekrT9isrKCX69jG+V4GR2WxPY9EX0aqaP6yvuUfZbAeQmCpuZUZBVvJO9PA1lZS3+u4vuvBedmnejzpJMt+avu1tPR52CCpHmfu1lZVf87i+68F6jPOGvghvU/PtdP+o5/JqJz4Hb8n87a/tufyqysrT/IMZ3XgTkRu3+Bm8xSt22I5Lcn/APlTYfBXcAQFW/7a/wCVWVlC/wBwYzuvBFFAh+Ce9Ewu2wnUFxzzB6rI1K18Ft8NV2xjQ43M+Ejqqysq/wCQYzuvBMqNo+Cy8kkrtuULXp+611866T8FNzMqXb/tr/lVqsqv5BjO68F5UGJ+DW6SISq30+kv+VQNx8F18o5Lto5uOZ//AKdK3WVF+4MZ3XgmVAznwS3xGTltr9Nz+TUCvgevzI621zH03P5VZWVf8gxndeCsiPcsVarKyvndSRZ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" name="AutoShape 6" descr="data:image/jpeg;base64,/9j/4AAQSkZJRgABAQAAAQABAAD/2wCEAAkGBxQSEhUUExQWFhUXFxcYFxgYGR0cGRgYGBoXHRoYGBwYHCggGholGxoXITEhJSkrLi4uFx8zODMsNygtLisBCgoKDg0OGxAQGiwmHyQsLCwsLCwsLCwsLCwsLCwsLCwsLCwsLCwsLCwsLCwsLCwsLCwsLCwsLCwsLCwsLCwsLP/AABEIAQYAwQMBIgACEQEDEQH/xAAcAAACAgMBAQAAAAAAAAAAAAAEBQMGAAECBwj/xABOEAABAwIDBAYECQoEBQMFAAABAgMRAAQSITEFQVFhBhMicYGRMqGx0QcUI0JSVMHS8BUzcoKSk5TT4fEWc6KyJENTYsI0Y+IXJWSjs//EABsBAAIDAQEBAAAAAAAAAAAAAAIDAAEEBwUG/8QAMBEAAgECBQMDAwMEAwAAAAAAAAECAxEEEhMhMUFRkSJSsRRhcQUGFjKBocEVI0L/2gAMAwEAAhEDEQA/AKz0nf2ki5ulB67S0l98pwvrCQ2HFYYAXkkJjKKQf4ivPrl1/EO/fr1HpCwH13dukkOEOZkdntExnPMTw8RPlmx7HHdtMupIxPIbWnQiVhKhO4615+FpJ0oucFwui7BVLJ+lnf8AiK8+uXX8Q79+t/4hvPrl1/EO/fpy90Wb6tLoWqFIT2Y0JsnH8WKc/lGzlGitaKPQhsLcbL6gULAxlKQnAUJ1BXkrGofOzAyEkVo0aftXhC7srv8AiG8+uXX8Q79+tjpBefXLr+Id+/Vne6IsrDOAqQVpbKiJXqy84YCiM5bA1GpoU9DEwfl+0GVuQEA5pCCkGFyAQvfn2TlBFTQp+1eES7Ef+ILv65dfxDv362Nv3f1y6/iHfv1YLLoyy4XmwVYg40htajmnG2lZJSmArMkd3A0OrosgBRDxUAXQIQI7Nqt9JKgog9pOHKQYOc1NGn7V4RW4oG37v65dfxDv362Nv3f1u6/iHfv00270WTbodUHVKLZEAoAkH4vM9owZfHH0edJndmOoxYkRhnFJTkUpCiNdcJBqaNP2rwiXZMNv3f1u6/iHfv11+X7v63dfv3fv1ENkPfQjtFPpJ1CSojX6IJqJNospCgMlKCAZHpEAga5ZEa1WjT9q8Iq4X+Xrv63dfv3fv1sbfu/rd1+/d+/Q52c52uz6KVrUMSZCUHCpREzAMjnBiYqU7IeBjB84o1TGMAkpmYmAfKpo0/avCISfl+7+t3P79z71F7O2jePKKU3lwCBOb7ueYG5XOljlg4lOIphOFKpkeiuQkxM5kU66IWbbnWFxKlQ5apASvAopcfSlxIOJIzTlmcuI1qaNP2rwiXJ4vpj489IAP597QlQ48RUW0Hr5lGNV4+RIGT7syQSNVcj5U3TswfHlMxl8W6xLWN8Au4QQCjretBzUerCyedGXOwWMBCkgpFwUKcDziggi8ZaDYJXhjqVuGSnFlM1NCn7V4Re5S/y/d/W7n9+596t/l67+t3P79z71XVnoywpxaTboSoNslSCt3C1iXeBS8nCodlpjNRUkY5iDS7ZfRpKn0FTBLK7RC0E41JU8WG1KyQ4lajjKzhChwyq9Cn7V4RNyt/l67+t3P79z71b/AC9d/W7n9+596nPR7YKH1XYeSlpSUltlBWUhNwvGUJGNeJcdWoYSVHtTnFVYVWhT9q8Iq7GH5eu/rdz+/c+9XDu37uD/AMXc6H/nufeoKuHh2T3GrVCn7V4RLs+m4rVbrK5ZZG48lv2lBZeDjsm/fbVLrmGBcPpCQjFgCcIQIituLteulRZ6/EnXB1mMRh/7sXoxv0qK/ebbOA5Le2jdKTknt4LlYVmEyAEhHpHOBEgGK10qR1d4lzj1a/FJj2JFdKy5lCN7elAwllg3a+5drkoCSpeHDmpRVEZpUkkz/wBqlJ7lEb64tL5txRU24lSvnFKgTmIzIz0y8KU9NX8Nvh+mpI8B2vsHnSToeS3clCssSCI5wFD1T50qNNum53Y+VRKooWRcnb1pkoK1NpIgoC8MdkECAvLIKI5TVZ6bXq0lnA4pKShwdlRAKVFJIgZQag6YDrLltv8A7UjxWo/ZFddPR2mf0V+1NMopqUXfm4qtJOMklxYRWlzcLKkNreJVClBKlSrBGEmDnhyg7oFFuNXypCvjJBJJBxkEqSUEkHUlBKe4xpQey79VuvrEBJMEdqYgxwI4VdujW1V3KVlYSMJAGGd88SafWqThulsIo04T2b3KttH445iU6l3CR2hhKUQkI1SkBIADaN3zBwpa7eOKBCnFkbwVEjTDx+jl3U/2j0mdPWtYUYe2iYMxmmfS1iq4RR03Jr1ICoop+lnp9oykoQopBOFJkgTJQAT3xl3UL1tons4rcYVThlAhYymNyhR1l+bR+gn2CqGzaB28U2okBTrska5YzlPdWCnHO5Xb2N9SWRRsluXBV7anVxg5KHpI0UZUNdCdeNE27jS82yhXaxEpgwoiMWW+Mp4Um/wez9NzzT92lGwAWr3ADlicQeYTi+0A1eSMk3GT2BzyjJKUVuPOk1shFs5hSlMluYAEwpMTHCgugltbL+MfGkY0gMlICZXIckhOUwqAlR+iozlTPpX/AOmV3o/3Cqlsraa2FKKAk4gAcU8eRFPwzlptrd3E4hRVVX4PQLTZFvkFM2/V/GtMDcx8edmcsXU/Fur17ERWndk2sEssshJaQVBxCOsCDb3RwJxDF1oeLAODt5DdQHSDaCmG0qSASVBOcxEKO4jhSzZXSNTjgS51aUwZOY0GWZVFXGtUlHMoqxJUqcZZW3caXTloHupSzboW2yspW6hhDRcU2xhSJGFcEOnE5nKiOFNdm7NslwtDdqtv4xcIV+bnAp9wIMHtQGykpO4AHSqH0mdSt8lKgoYU5gyNOVP+h/5g/pq9iautN6Sl+CqMFquP5Ht2qwQHkratEkmG04WgoJOQUCe1hAQNBBKjOtKJs/8A8f8A0Ui6Zfnk/wCWP9yqZI6KtQDjc80/dpEkssZSk9xqcszjGK2GDNtbL9BLKv0Qk+ypFbMZj803+wn3VVdsbONqtCm1HOSCdQUxw1GYq4Wz2NtK/pJB8xNKqRcUpRk2mNpSUm4yjZo9MrKysrnYg8Durp47SU2SotIv7lQBjCEqeWARvBKw5P8Aai+nbEhpfAqSfEAj2Gg3kEbTdJUtQN68UpkYUDr3hMY5MkHPDGetPuljOK2UfolKvXB9RNdKUrSp/hFxjejISbfe6/4q2PnIST3rwj7DUm2k9TfNuDIHAf8AwP8ApFCdHEly4bnMISfJIMesim3TZiUNr4EpP6wn/wAaPaM1T+z/AMgf1QlU+6/wChPWbT5JP+xH3q107Haa/RX7U1J0QSVvOunWM+9apPsrXTgdpruV7U1S2rRj2X+gnvRlLu/9lUirj0E9B39JPsNINj7N69zBiw5EzE6RukcaeBY2elacWNSoIyiIkcdPKm12pLIuReHTUs74KztD865/mL/3Gow2SJGYqBw9Yokkgkkq7yZy8anY2U5mpKiBvGXrGLjT1wKyXZ6XYOpLaIUD2U7+QqjAuJu1FrNfWOYRlvKp15TSq52e4AThg5zoAY38vHlS8PPJO8KGeuffSadDLffkfVqZrdLF6VfX/wBEeSPfUPRgt9cpbij1gCjBEDP0jPHM5QNTVGv75x2MS1KjIEn1VzZ3y0nWZ+kJ9tFoelrZX7AanqT3du5fOlvSZktKbQca5TkN0EHXTd31VbW/SvkeFQpcSucSQFZ7ju3CMprti0bJ4E6Toe48aKnTVONkVUbqO7PTNo3rIbStxOJJVABSDCoOoOh1qsbauGXMAYbwximEgTpGmu+lTm0FlGAzEg8cwCPYfZTnop1ZcSvrQFCewREyCMjipEaSpLNuNnJ1Hl2sKCkjUEd9XLoh+YP6avYmk3SzN/8AUT7TTnoj+YP6avYmhxEs1FMrDxy1nH8inpl+eT/lj/cqre3oO4VUemH55P8Alj/cqik9LAAPkv8AX/8AGgnTlOnHKhkKsYVZ5mddM9Gu9f8A4022P/6dr9BPsqr3105eLSEoiMgAZiYkqO4ZCriy0EISkaJSE+QigrLLTjF8hUXnqymuD0usrKyubizwa/vEpvnQpKhhvX1KXlEde4RoqYz0w6mrB+Xrf/qD9lX3aF6UdH0By6dxqnrHlxlElajGmmdU8Cul0oU61OLu9kvgB1alLZpbl6Ttu2GiwO5Kvu1s7ctzq4P2VfdqjAV2BTPpId2V9ZPsi6jbduNHAP1VfdpB0ovEOqbKFYoCpyI1jiKUxWYaOGHjCWZMGeJlNZWjssYdCQqJEZSN8HfWijrBvzyGc9rhmdCKKNxCUn6MSMuGaeGafZQrN11cg5gkFMDMjUZnl6+6mhKKRlhYn56cQ4j7asdi0kdnfuMeQUDp/TzR/lZKSFBtUn5wMEZ56Aaa57jW19IG1HMLQoSJA9RGn7OHuNVZsO6Q5uLsBUKJSdCNx4EjPEOY8KFUhn56EgR2VDMJPLly3T5qr6+ChnhWncpJ0+0eqlpuSAcKjB3H2Hnzq1EFyG71k0o4QAFctF8OQz9tLX9nIzCdwOZ1yzE790c+VA/HMwRoIkcOFdr2ketVwUVA+J184NGkwW0yHIHNIOevv49/dXDiY3+6uVOwSNc/wRWnVgmdRz9h8fsqwAplQIAUqPZ57u+hLthQ1zGoM68xWi7OUDlnXOKRG6rITNXZA1J3GTJ5ETV06MdI2G2ghxeFRUToTqBwFUNqQTkTw51J8YERhT30upTU1ZhQm4Suj1Ybctj/AMwH9VX3az8s2300/sq+7Xl+zFqK9THfkKdVn+kh3Ybxc10ReBty3Gjg/ZV92tL29bwflB+yr3VSK5d9E9xqfRw7sr62fZH0nWq6rK5llQwpe3X7fC6HB85zrDmQUycoA11zFeX22zusuEssku4l4UR2SoHT04APfllTnpNt1ZeuWsKY615E5zAWoTrrUHQIf/cbX/NHsNdOwmbSjmXRcfgzVXFv0s6PRC4UsoaaUSlzqVhS2wQ7hK8I7URggzpzrnaHRK7YQtbrQCWwhSyFoVAWopTklRJlQIy4V7A02C428n/nXaVn9NFu40oebdJ+i3R5LLl4kOh0P4VkYCnCUuKMEKJkjEM60vYkKTk9v7/YrGxOhbjJWu4QMSAFFJKSEA6KOcE8t3so3ShTaVL6gnBOXCd+E8OFeyfCNdf8JcqT6Lgt0BQ3kPOYx5I9deI7WRKO6hy2dx0qkXFU0lt168CK1uSk74OvvpjjJEK3Zg8OPhPtpQhszT3oxZquHA2gZjOeAGufj66JgR7Hbd2QIIyIz7x7xQjr4CgoCdyucf8Alz35869Ha6AlY1Hjv8BpU+z/AILzj7agE7+fcKXqIfos8tdTikpGekgdlQ5gb+dQot1/RJ4j7POvoGz6FWrQEpxEcf6USdh2oOIMomIkjdVapehc8BtNkrWdDuz5Hjxrq86POImdwBMeInzB8q94Vs1oGcIy9XD2mhb7ZjZOOBpGm4/g1WqwtBHhbmynBnEjXvml67VYGhivcl9H0ryByHo5ZiqT0l2XgJgYSkwYiDzI4Ucalxc6NilCzUoYssvZ/Sh1JjLfTO7Uog9kApyyoBSSIO46fjjNMTENWIQIg1l1XUT6XGpXwI8YnyqwSKweKFQDE1Y0CRMzVbcZ8xR+xbgzgJkHTv4VTBkhtXLuh7jXZFcujI9xqhR9JVlZWVyk9E8l6TX7BXcoEY8bqfQPpYlDWOO+lPQuRfWxSnEQ4IExOu86U16R7GQHLhyVT1jqoyiStR4aUy6B7CwXDLrg7WIYU/R5nny3ezpGCcFSjlfb4AlRq1JccK/9i57DtXmkttuoSSLp9xBSsEDH1qsJMekMa+VBbMv1G4S/btSwoPIOJYClOIMkiRkkYT30yZuQXbcNKxoN5cJcVBTC0tPfJwoScwTiGXZ50s6HD/hmv8289i63W7gSqZVlhx1+4gX11/sttCQhAQ+tSluOBIUflFYQCNYcH7JqtvdDbn4uXilGHqw7hxjrA2fnlOsRnxp9s62ZXscB9wtpF0SkhBXKuqyTA0358qZulbjCloHVXKbAIdbcEpctc/lGlJOStde6N9QQu54ptVgpGEDUx6hV8+C3ZwbQXVDNw5ccKMo/axEnuqrdIuyEEayY5HIA+v2V6F0btMLKEjLC2hPOYz8ZmlVH6TXh1mlcvKScoSPOiEOk7vXS5hhJQCVKPPEa7ZZQNST3knwpKNrsHLUT9GKidZjU+78aVjLDZ0HmKlKcoHkaIVe3AsWyd1ROtyCN9Mnk8s6AvFYQYoWNTA0PBAM58AKqO3UBw4k6+s+48qbXV2Mwcp4b6r2035njuPEe+iiKqMqF+k4oOuqTy4HlQ9tbBxKkaEZpPtHsNML8EkHeJPq99LrhUpEZLSVAjiDMeOvmK0IySBdoMQscYE+GtRNOSFDx+3Ku7ucaZnTPzoVhJKiNxn2HOiQDJT2gDG4jyn7I8q1b9jCdx/E1jLZKTG4+731jp7IHBXt/B9VQoftqkAjQ1joyPcai2cPkxUzoyPcapGeXJ9H1lZWVyk9E85RsqLh91wz8s6UpnIDGqFHnHl7BD0lKLhstJxpbViImOsjdMGE84qDpZtcqddaRkkOLCjvUQoyO720t2I0FPIBTinFkc5IQogRvzjKul4aP/XFvsvglfExjHSpcdX3H7PSxbOH5CCLp26Eq1DiXEFHo7sZ7XLSp7bpqhsoDdqENI6wlHWqJUpzU4inIZnKN+6sd2Y2SrsAxrOI4R1l5MGeyfk0DP6IG+omtnoXj+TQAllwiMjjDzoSde0cDMeJrVuYdyL/EVt1KmDZS11nWJT16+yrAE64ZVvOZ38qxXS8Fop+Ljrjbi2L3WGOrH/txAOp191I9rM4HnUgYQlxYA4AKMa8ooSquwbsU7WbK37dsarVHhI+wV67se2wwT6MTn6hXnOzWx8abcUqAgKPicp4GATTJ7pktx0BvQKAExJHHLSlz3N2Hdo3PWLSzGGBGQFBvX7aFBskTv5DnQvR3aAAQlR9LIA55fRz4Ut2vsaVlRMRI4RvBG7Wg2Hpu5ZkLCu7fRCWeBrx93bt1ZqgLLiZmDnT3Z/TzHmoFBA1GniNfEVZTZdroGYpe4mcjvpYz00bUO1B7lQY7qnTtlleaVgHgTB91BJDIy2sIukFgtKSpOYHDdVMvL8EZZEGe4+6vSX3cUmcj7KpnSjYgKVLAzE6cKuLtyVON+CvtqCs+GceRjz9ladtBL0ZxhHOTvH430NspRAjfiAHnJ9nro23UFKVJ9JSfYitBlYkv21KxKiD9mvlEVE3Z4cMnWPIkz7KsdwkELPM+akJA8BHrpY9CiDoMUDuTOfr9dEmLaArVYSpZOip9RBFLXkyogcf7Ufe5CI/BzofZrGNzkMz4f1qwGx80mAKxwZHuNSmuHND3GqM7PoysrKyuUHpHlnSC+bLlwj52N0ab8RpVsRIL6JE6wNc8Jw5b+1GW+mu39moDlwvtT1jqtcpKlHhSjZdvjdSnjOueiSRr3V0nBZdJZey+DPiM+ZZi2Wdm31qUrSnCpCxPVhKOsN2Eg4pJkSBg0SO+hLdkL6rsJMOWuKEJ9FS7gKxQMwYQDOuXGtObKgnPPTJA+lcAyJ0hrd9KdBXNxsQFaG1LjEpQnCMiEJVuOh0raJDrKzaU22pxCSsqQlWJCUqM3SZKk6A4ZTG4ZaUp2lbtizQrCA6FgLJQELhTlxEpGST2IIGkJHCkSwM403TwqOquDc4b2Yl1zE44W2wndqTnl5Uvu7m3ZJFuFKM4QdZUecRTRdgX0KbTOcH1gbuRNP8AZHR1LbYThOEHFhwiJiJyGsEigbSe5to3cPTyKuhN1cLvWWl4gQqVJIzSAJJIMbt9em9LbcrASgwc86D6ObOaQouIbSkgFIIAEAwT7B5UyeONXL+tBJroaYxfUoT+wn2xjVJG5WgHed1RbMuXzK/iQfQme2gpQTEyQCSFacpivSbljE1ggEcxI8ZpUdjj6B70mPPDU2K3sVFvpPsxzD1jXUqVoHEgeMoUQN2sbqxTDGIFswDmADkZ7qtLmxZSUJbCR3UuT0WQ2cpTJmE6ZctKqVuhcE+oKwhQyjLePZXVymRBp+7aBKIjdx4Ug2k6lAUo6QTPdQjEzyt2W3lJ4KVpyn3VGHiDI4o8IH9qY4QtSlb1GM+eZPr9VCOwkOHekpEeJ/HhWmJinyD31/kBzBPPsiPxzoI3sfqg+JP9hRVls9Vy8ltJwzmTyAyq13Gy9n2gKFpNw784xISeGoSD3Z0TklsDGDkUi5u8SUjeJ+wD2euiujerh7h9tDbZtUIcCm0lKFTAO4iJA86a7DaAaBG/Xvk1fQTUVtmGmuXND3Gu4rSxke41Qg+iaysrK5QekeRbesFh+4Xlh61067sajQ+wkYn0CSJxaED5it6gQOEkZUTt3aCy8+jKOtdTpnAWocaH2ECXkQYPazy+grXECI4yK6ZhM2lHN2XwZKmS/pLJbIUoJONXyicowGJWhJIOCDC7i4EiJAAka1tDWKCpZMOFI9AHF1QX6RTCQU5Z8Jru3soWEJWoQFoTGGBKr1YgYYHyjLapGYziMokbs/lFArVgQ40ZCUadQkOKV2IKvlEgTumZrUAVjalgltttScUq1BUFD0UKEFIGXajfMTSk1Z+ktrgbSklRU2UpOSQBiSZyCRI7AAVnGFQygVWDVMF8j/oogEO8YTHnJq6NEmBGftjfyFUXosflCO77auR2iGbgYx2VohJ5pJkeMis8/wCo9TDJaSY2DeBEeJPHjQ7D4JidKF2r0naSAFQkcZjLxoPZ227R6UNvtqc+iFCaluw5PuWy1czgjKpFpA0pFsHaElxteZTBB4pM+6nVEuBco2ZtxyBS11Qmc5pguN9KrpWoqpF0wW/uQBVP2651icIOpj3TT7aIyPdVXvPS8aBcjJLYrt2nqyANE+vj+OdVx9/GV4fnr9UzTrb75JKJHf5z66b/AAV9Fw+XLp/JhkHL6RyOU+U9/CtcFsYKr3N9ENhuIxvODA3EAk4YTG86ieAzpZt91oL+RWsITPZgAeZ7St+sVYtu7SVcqMFKG0hRCAc8CYxFI3wCCTzryti+Knkqc7QxabhO4CmqKbEOclHYadItsi5SkBKU4F7hEgoRJ/aSoxzpnsxENIHIevOlt+UPvgob6tJw9nxz1zp2BVVIqMrJ3FajnFOSszK05oe411XLmh7jQAn0RWVlZXKD0jy3b+0EFx9Gc9Y4nTfiIpJa4sQwTiziNdDPqmne39noDj685xuK134iaXbCPy6IEklQAkZkpUAMyBmSBrXScFl0ll7L4M+Iz3WYIC7sAH5UQpUHP0oXi9XWf6udRPXb6CQpbiSdQSRPopzH6iR+qKsRuxjaOFUOO4QBBkTdDIhW/wCMJjjhJ0g0q21buvPLWlCowpOcA5IbKt/FwQN+IVsENCq5vnHBC1qUJmCZzAifb5njQZo26sHG04lpgExqNZUMwDIzSrXXCeFBGqBH3RGMavCnvSd9vqgFrCVAyk6ny8vKqhsu96pU7ok0qvLtb7oUs9kGQOA1z4TSnG8rnp0qlqSSLAz0cD6g5chBkQFlW4ZxhnXlTbYnRrZ6c2WoWY7a5Kgo6BMnLTQVXLu8Kmw2Nyp5AGRBPhpUFlfqakd5y3DOI7zHlV9Bmb7HqWxNlpbK1YypSo4QEjQAeNNm1EV5nsnpoUKg9pIAG8nPf64irzsnbjbwB4yO45e8VVrEcrjB1fDX8TSx9Ump7xyJ48sqVIupJnduoJMZFbEe024STygD8cqqd1mSd1WW/clKpGugqs3o7K+P2VS5LlwUraolSyd5MedXXo10jSnZCrfIOFapj6JUTn57t1UfbY/vQ2y0YlFR3AARWqDsrmGpG7sO0XiUFRgqWUKbH0QF5KMRJVEgZj0jVbuGG2NE9o6AmSPcPXR+09oOISYIHMJE1XAomVKJJO80xO4pxUSwbGQD2yoKJzjejdmOEb6bUj6PjtTwA/Hrp/E8j6j7qERPk4rlzQ9xqRaCNa4c0PcagB9D1qt1quUHpHlO29iu9c85AwqedwnPPtqMDLXlS7ZLmF9pUE4XEKIGsJUCdSBoN9W2+W4p95spUlsFSkLxykqJMgI3QSc9/nVVZSpNwMUJUFZxp3iOOs866ZhlNU45uy+DLVUP/IzYvhhtx1bhLcE5RmEYUYSZ1ImSMo0NG3G2UlZPVuRhO4HtlwKSCQYjAltJOsg5VwWXyIUtvVOgMycgOBzPh45xhLqZJWjRO4n54TlO/tk90HIRGoUD7X2k24nCQ4k4gTKBkEquFCJXnPXDhGHfNIHInskkZaiDpnkCd8042js5agXSpMYcWUyQBlu1IFD3+yC2lSwsKQDA4nODplrz3VTKFF0lRSQgSojKtWOyHCuHJCdct5nfUjjmEE0y2i8S2kI+ikf6QT66BtmzDtZfwNLLos2rQEYt+JXhvom66HgJ7GLPisH2zVQs7h1QUU4oBBAE8RI9hp/si9f7EkhJkA7hBjwyg0LdjZnv0IH+hboVCViT7fIaGPKhTbv2bqUknMjMaHjznL1Vf7naKWkgxJyB5c+7f40n6QXQdRbrHpFaSJmBI14RM+uquC0hk4+cAKsj+JjlQWzRiK1c66v7gFAA4DL7K1YEJBP4/oaU+RqexrazuEcSc+81UtqXO7jM+6mu2LjMiqvtB2KOKBm7ITbUVx/E11sdqG8XEk+FAXKy4rCN/spyBhQEjcKdwZlu7irbiZFIimdKdbaA0qC22YoqTwBBJ5TTI8CKj3GmyLXAjPU50fWq2BP949tQyt3Z26c6jXoe4124M93gQfZXDmh7jURGfQ1ZW61XKD0Si7UdQpbrQCCtK1rUB6ZSpSoBEaZwM9x4ZVC1SOtSEpxDGISQMxOhBy5Z1Zdsv4HH1pCAvEsYoGIwcgTqdB5VW2LhZdC0xjxYhuEjOulYPJpRcb8L4EYhy2UhkEsAx8Xcg4ToZgp3HFvM+XfXLCEYo6lUScIKc5wjeTn6KzExnXLO0X0D0UkCE5p3plI0PcPAVhvn+z2cwcQOHPRSY9Zy7q13M5KUMSoBh0mTAw6GVHM49MI05HhNDXfxcBUMuJJxBJIIAVu+fGR9mldflG4GYGkj0dMic+GS6Bv7xxXZcEZ4oIgjz3VLkAnIgzpBrno2vtnHMDju4Cu0q4ULZIwGJ7ZzjTPLLieJJ+yqauhtCVmej7It2kNylMjORx4+upFXjAwpSEkqnKeOceuqoNrYGCAZM7tx3HumlzFypSkEn0SFkg5kbz+OFLUWb3NFg20QshKVqSrDofmnLflOhjhBNJWL5QPUuEkpWoHhmcJ03ZA+FRbV2pjWoTKjiwmdJBIjxnLu8VDd7KhnnA8eXr15CiUdhTmehqamATAHHlW7y5CE5H8c6TubYSlGoBj1+OlVva+3irIGlZbjlKwRtXaYEgEVWb2/nSh3nlLNFbOsJUCqmJJC3JyCdj2JAxq1NMnGcpplaW2WegoTaKpB3ZUN7sNRsip7WXBnn7KdsXKViUKBHLd3jdSPa6Mv1SfM0HsxzqnETvMK7j7ta0R4MNZXZazTRm+Wsk9W2rF2SpSFERkQDB3GIy3DWlZouyMiMidwwyec9gyNN9QzoLu7hZIK20qjeUqmBuUTA0PDnrSy5XikwBloBAyEUbcdkTAHen1fmxnHOlzhyPcaiIz6JrVbrK5QeieRbe2YoPXC5THWuq3zBWo8KWWxhQMxnrw86Y7evHevuEmcPWuj0d2NW+OFDbCbCn20qEgk5RinsmOydc4y310zC5tKObsvgyVct/SF9Ur/AKozVIMCD2iZ862cR/5qd40TGk/juNOlWDIW32G4S4VKSQEiEm8JC1GBB6pAwkwnDG+h7nZ6G1NJUlIhL4xFAOLBbhWIiO3DmI5znlWmwuwrwkz8qJKjJIGcYQDG7L2UK/bhXaLgJg7huBMaxqKdqDRUgobQELft4CkJJwOLuJSSQfmoQNd1VVxUknLMnQADwAyFVYpmhQ10khaFxkkyY9Zy7h66ITUmMDWrRItp7Clb+ABQ/wCpu86mZdlMgwsKUM/opSgbtxUfXQu1b4RhAju1PfwpGvaKgdBBMx30VjTd2LA2AJOhGYnWJy088uVBOPRKiInEInhp6gBQPx1Sjzz57zxqVc5TVOSQcYNkhfWrTIeuuPi5njRFuKY2luFGlOQ5RBbSx5VYLCy3xH40ovZ2zxluG88KbptgNBruoHIYo2AFogEeVLbi3kaU8urNWFRwnIfjvNI9pdclspbacUValKSYHgNT76ONNtXAnVSdin7RIxq4AQOZFJ3kTTXaDK0HCtJQdYIIMHfmNKDWnKnrYySd2O9l3PWNgnUdlXePeIPjRYVH9p9tINiv4HMJ0X/uGnnmPKnqqpmeSszornh4AD2CuHDke41qa5cOR7jUQJ9H1lZWVyk9I8o6QbVSXLhEKnrHUzlEhShx0pFapBUArQnPOPWRlT/pDashy4Vlixun0t+I7p40sYZQG0uAqCgSCFKSkFQCT2SdBnvrouFnCNKNr9Pgz1891mZnxZG45RPpo3cPdWKt0Dfn+mjjRHXtyDiJ7ZSflUzhClAGAnSADPOhzexuVuPpcQP+2tkZqXAhoFetyBMpPcoE6gaeNQUTdX3Z3pG+TPlAFKF3GIwMh6z7hR2LUXLgKW9GmZ9QoJ54n38DyrWIUO4ufx+IqzRGCiB3Y30ne1pteGl9raKeWG0DNXqG8nuqyNBYawucjR6mpow2QxJn9E+FOWNkTSJM0xRX7a3M1YNm2R1ijbfZgBp4zagDSl3uNy2I2WoSO/QUwt2NMo9p3muWGOPtqXau0W7RkuLznJKRqtW5I9+4A1aRHsgTbu0kNBKFem5klO+BmTnuHtIqtN9JEWKEt4HHAZMqWCdc5JGetVm62wty469zNU5icgB81PACcvPfW9qbSSXGHW+0UELw78SVJUEkc4rXFu25gklfYh6S7XF2/wBYE4OylMEgnIn30oUc9d+6vUG7pgqKEqZCEy20nGjINKv0YjJES38V7RgK7EExlXem77bqWurUFYVKnQ4QWbTCExojFjyPzusqFFLdRvE5Z+O6mFptoKyWIPEaeWoqG4bgQZk/g0K4zwqAyjcsaVSJGYNcunsnuNVxi6W36Jy4aimzF+lxJGioOXuqWEyi0fT1ZWVlcoPQPJ9p2Kmrl96UkBx84cxkorESORpW5tIEBKW0pAJMCTmYG88BRW37l7r7hJxYOtdHo5Ycat8aRvpKK6PhqeanFz3dl8GSq439KsHC7yjCNdxjdEULd3ISkrVkEpExyEVpNA7eaK2VAcQfI1rUUha3dgY3fWDGRHATUXWE+NK7S5yCSP7UzacSRP4899MNMbEqQajdhOpFaVd7kZk+3d+BUF08lCZkKVvPzQeXGqsFcFuzOuQ9ff8A3q89ENg9SyXnBClic5lKNQO86nwG6lXRDo/1sPuglMy2k/O4KVy4Dx4VbdpPqVCZ8BwFLnLohkI9SvWaMYX+kSPEzTzZyyBFD7Jt8LpTxSDRq7fAcuNLkx0UNLdjeKN6k6VDYk4a72ntRu2bLjqoG4b1HgkSP6UKDbtuZd3CGEFx1UIT5k7gBvUTkAK8q6R7cXdO419kCQ2iZwJ+8YzPhoKI6QbaXdKC3OyB+bbT6KRvVPzlnSfKkSjJ03/2rRCFjJUqX2R0wid05/2FGbCVhvLZRMAXDJPcHElXqqBvdnx/qan2OoJu7ZRmE3DJORJADiTAAEk5aAE99MFFpYv1Kt2w2p0OqYflAK1OyLe8gLIAJOJ5ggkZlSTTpjaTSXAorhC1dYFSQgoS5eLUpXZ7QSFtyJGFS0zpFDvfKKYUpt0JDbjb2K3fg4TagiUJBBDTJEjQoz1mgWw2hn5YOtA2K7dai09iR1risPW4khCARooTMkQYEWUVDbLDpuHcSVjPKZXCeznjiDOJJn/uTxFQfEzGn491Xrau2Wyh5KHAoOFsp7Khqp1bkYwCAVBlRB0MgZARWEOiSPLl30NwkhI7s2dKX3FspGeYyOdWpSgkAqPhQV+4FpXkMkkTz3GrT3KcT6YrKysrlI48l6RbXSXLhvCZ6x1M5RktQmq2mrP0jt2MdwRhx43T6WeLEqcp1mqwK6Pgsuksq6L4EV811mZ2k1HfOANLJ3JPnu9ddppZ0mewsx9IgeWfurWhC5K71yEyTnyG+pGlrdIAASkax7zn5VBY2JWZjz0o66uQ0Mtfm8900w0I7u7pLScI1Iy4nvO4chQmyLVV0+lKvRBlUaADcPZS+CozqTXoPRjZfUtYiO0qCfdQyllQcI5n9i42QGEAaVK1b4lKy3hA8gT+OVB7LXJFONmCQT/7i/UazmoFNlgfEfRru+blYHjUryvlJO78e6uQcyszlJ8BQyDihR0l6TIskACFukSlEwAPpK4DgN9eWbT2o7cuFx1RUqIHBI4JA0FD7Sv1XDinV5qWZ5CdEjkBA8KiwkA7tK0wpqKMVSo5v7HdtdFvIyUK1HCN450ce+ZzB3KG89/KlaiB30RavEZESg6gag/SnjTBQzYXuiMxr6hRVosIfaWVEBDraypIkpwrSSsAggkAZAg6UDwzknQ7lcf1hwoxoJKhjOFBAkgSQnu391CEWBF+wUuI+Twlt4AKDvVdprZ6UpEDrMGJhwJnMBCMWucj3SJu5F1hVhAKgyAlXaCnAsrkzmoleJKoGTeEAg0mubW3wlIulyrU9QYInMwHMoByHHhuVt7LZSDN2UwSAOpUTAVEmF5Ep7UZ8CRrVkGjaUpzmSd51mgbnaKUTGap3VC1YtLSMNw8pWXZ6iAJ1BV1seInTQ10jY7Ywy9JMZYCN/a36Ab9/KqsXcB+NlR3j8cPdW3bRRB7UEg9x/pRNy20lJwOlRyhPVlM5/SxZZSfCokPiFBRyKTy3VaBPqasrKyuUjzzXaXQK5cedcSpjCtxxYlS5hSiRMN6wag/+nl19Nj9tf8ALrVZXrR/XsXGKSa8C9GJ2Pg+uvpsftL/AJdA7W+DG7dCQF2/ZJJlaxw4NGsrKJfuDGd14IqUUQO/BbfBGFty2BOpK1/yqW3HwNXylE9ba8u25puH5msrKNfuDGd14CcUF7K+CG7QsFxy2IHBaz7WhVsc6E3BEBTQ3ekrT9isrKCX69jG+V4GR2WxPY9EX0aqaP6yvuUfZbAeQmCpuZUZBVvJO9PA1lZS3+u4vuvBedmnejzpJMt+avu1tPR52CCpHmfu1lZVf87i+68F6jPOGvghvU/PtdP+o5/JqJz4Hb8n87a/tufyqysrT/IMZ3XgTkRu3+Bm8xSt22I5Lcn/APlTYfBXcAQFW/7a/wCVWVlC/wBwYzuvBFFAh+Ce9Ewu2wnUFxzzB6rI1K18Ft8NV2xjQ43M+Ejqqysq/wCQYzuvBMqNo+Cy8kkrtuULXp+611866T8FNzMqXb/tr/lVqsqv5BjO68F5UGJ+DW6SISq30+kv+VQNx8F18o5Lto5uOZ//AKdK3WVF+4MZ3XgmVAznwS3xGTltr9Nz+TUCvgevzI621zH03P5VZWVf8gxndeCsiPcsVarKyvndSRZ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1443" y="1289872"/>
            <a:ext cx="1518557" cy="206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9" descr="The Atlantic - May 2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3189" y="4190999"/>
            <a:ext cx="1392011" cy="1856015"/>
          </a:xfrm>
          <a:prstGeom prst="rect">
            <a:avLst/>
          </a:prstGeom>
          <a:noFill/>
        </p:spPr>
      </p:pic>
      <p:pic>
        <p:nvPicPr>
          <p:cNvPr id="73739" name="Picture 11" descr="Subscribe to Forb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4343400"/>
            <a:ext cx="1181100" cy="1602923"/>
          </a:xfrm>
          <a:prstGeom prst="rect">
            <a:avLst/>
          </a:prstGeom>
          <a:noFill/>
        </p:spPr>
      </p:pic>
      <p:sp>
        <p:nvSpPr>
          <p:cNvPr id="73741" name="AutoShape 13" descr="data:image/jpeg;base64,/9j/4AAQSkZJRgABAQAAAQABAAD/2wCEAAkGBxQSEhUUEhQWFhUXFxUXFhYYFRQXFBUXFhcYFhYXFBUYHCggGBwlHRQVITEhJSkrLi4uGCAzODMtNygtLisBCgoKDg0OGxAQGywkICQsLCwsLCwsLCwsLCwsLCwsLCwsLCwsLCwsLCwsLCwsLCwsLCwsLCwsLCwsLCwsLCwsLP/AABEIAQQAwgMBEQACEQEDEQH/xAAcAAAABwEBAAAAAAAAAAAAAAABAgMEBQYHAAj/xABJEAACAQIDBAYECgcIAgIDAAABAhEAAwQSIQUxQVEGEyJhgZEycbHRBxQjQlJicpKhshYkM1NzwfAVNDVDgrPS8WPhJaKTwuL/xAAbAQACAwEBAQAAAAAAAAAAAAAAAQIDBAUGB//EADkRAAIBAgMEBwYFBQEBAQAAAAABAgMRBBIxIUFRcQUTIjIzYbEUNFKRodEGFkKB8BUjJMHhcvFi/9oADAMBAAIRAxEAPwCvde/02+8ffXGu+J9S6qHwr5I7r3+m33j76LviHVU/hXyQewbrmE6xzyXOx8lprM9CM1Rpq88q52QvdwmJQS1u+o5lLoHmRUnGa1uVRq4WTspR+g1GIb6bfePvqF3xL+qp8F8kCLr/AEn82p3kJwpLa0voDnuc7nm1HaFlo/8A5+hxuXOb+bUdoFGi9LfQL17/AE2+8ffSu+JLqofCvkgUu3GMKXJ5AsT5CneTFKFKKu0l8g97rU9PrV+1nX20PMtbkY9RPu5XysxPr3+k33j76V3xJ9VT4L5I74w/02+8ffRd8Q6qn8K+SIq+957xS2bjMdyqXJMLJgDuBPhXdwngps+XdPXXSFRR/mwOcDjP3eJ3A7ru4gkH1aHyrReJyLTC/FcXJGTESAxIi7ICmGJHCDoad0LthzgMZ+7xOmp7N3dupXQ7TAbBYwHKUxAJmARcBOUS0DuGtF0FpnDA4zX5PEaZZ0u6ZvRn10XQWmcMBjP3eJ3gejd3kwB65FO6FaYW9hcWilmW+qjex6wKPE6UXQPOMvjdz94/3299MjmfE743c/eP99vfRYMz4nfG7n7x/vt76LBmZo2yLjdRa7R/Z2+J+iKpepsi9iKsa86fYkWvoP0ROMJuXSVw6GCdxuEb1U8AOJ8PVoo0c+16HF6W6V9lXV09s39Blt3pCXZreF+RwqkhEt9jOPp3CNWJ36nlxqM6rvaOxeRdguj1GKqV+1Uere23kv8A4Q9jF3EOZLjo3NWZT5g1WpNaM6E6FKatKKa5Iu3QDEYfE4lfjNtTiVzNbcAKlwjWXQdk3BqQ0a68QDWqg4yltW0890xTr4ag+pk+rexreuT1t5FYxe0btjE4nqbj25vXQ2UkTFx4nzNUZ5Rk8r3nXpYelWw9PrYp2irX5I2PoRfa5gbD3GLMyklmMk9pt5roUneCbPDdJQjTxU4QVknoZH0i21iGvYi01+4bfW3VyFjlyi4wAjloPKsFSpK7Vz2uBwWHjSp1FBZrJ333sK9D+jDY12ZiUsW9bj8TxyJ3xqTwHrp0aWfa9CPSfSSwkVGKvOWi/wBsa4/bhzFcLNixPYW2SrMBoGu3B2nY79TpUZVNto7EW0MEsqlX7c97e1LyS0S/YbYfbF9N11yOKuxuW27mR5B8qiqklvLqmCw81tgk+K2Nfuif2j0fTEYQY7CJkAkX7AkhGX0mtfV45eR05VdKkpQzxOZQx86GJeExDv8ADL0T+/EqVZzukfbv9Xic2dkiZZYzAFCpyzxIJAPCZru4Rf2UfK+nXbpGp/NxLW9tXCIOMIyqLYhbcxA0R8oIWdefYHJYut5HLz+YX+2bgZiMVrrLC3ZzTcZixDBZ4zodMx3TRlXAM74h223ckL8bB7JUfJ2AiA5SVHYgL2VECPQHICjKuAZ3xEX2k17KbuKk9osClsGblvqXlsusrC68NdImi3kLNfeLPti5AAxgh4W6Dbs5SAXaSCu4k6jcxYydaLLgPO+IZtr3VmcYDLo57FjtPbZSrN2TLDKpBM7lHzNDKuAZ3xEsTtJ7ilHxYKsCpBWzopYEgMAIEqu77XOhJIJSvvIu3grLD9rB74OhUHdpuOafVUrleVA3sDZCErdllEkaEGQIA8TE91F2DjGwhtDD20Fo27mctbVrgiOrc708P63002RlFLQvux/2Fn+Hb/KKqepqjoiu4bDm46219J2VB62OUe2vPxV2kfYKlRU6bm9Em/kbftXDrhNmXUtaC1h3C95ykSe8kz4105LJT2bkfPaE3isdGU/1SXqYUBXKPowNADrZWNNi9burvturesA6jxEjxqUJZZJlGJoqtRlTe9W+wTaF8XLt24AQHuXHAO8B2LAHzok7ttEqFN06UYPckvkjbvg+/wAPw/2D+Zq6dDw48j5/0t77U5mM7ZQti76qJLYi6AOZN1gB5mubPvvme6wslHCwk9FFehruP2eMFsm7bTeli5LfSdlOZvEk10JR6uk0uB4mlWeL6QhOe+S+V9DEq5p9BBpAaj8DtybOITgLin7yQfyVvwndaPHfiaNq1OXFejKV002OMJi7ltRCGLlvuR508CGHqArNWhlmzv8ARWL9pw0ZvvLY+a+6I3Z+z0uuikKCxjMRMHcJ/Cu1hHagmfKvxJKb6WqRUrbV6EqOiaFVYG0QxtgdkyOsiC2nZjNrV+dcDkdXUtfOC3RNAGJewAokyCCNSBII03d5oz+Q+qqa9YAeiSicxtCCwgqZOVioI04wD6mU8aM64C6qr8Zx6JrnC5rQnNqykDs3Ftxu3ktIHL1ijN5B1dS9s/8AL2A/RVOdqYBAynUEORw/8Z/CjP5D6qp8YhtPo6lkEk2mhgvZEzK5p3bvxmmpX3FdVVKavnuR3xO39BfuipWM3X1PiZ3xO39BfuiiwdfU+JnfE7f0F+6KLB11T4md8Tt/QX7oosHX1PiZdtm2F6m32R6CcPqiqHqdanUnkW3cQHQW2G2hhgfpk+Ko7D8QK4VDxEfYel5WwVS3BeqNb6cj/wCPxP8ACat9fw5cjxfRXvlL/wBIweuWfRzqQHUAdQBuvwff4fh/sH8zV1aHhx5Hzrpb32pzMw2XaDbYAO745dP3bjuPxUVhjtrfuesxEnHoq6+BfVJGo9Of8PxP8Jq3V/DlyPI9F++Uv/SMIrln0c6kBpvwNejifXa9j1uwmjPI/ibv0+T9Rr8MlsdZhm4lLoP+koR+Y1HFrRlv4Zn2akfNP1KJhcYiEZipiZUkcZ3+ddTB+AjwH4mhL+q1GldbPQeHa2H17Ca6emNBIgA+G/vrRZnEyy+AIdp2J3JofpASIjX+v5Q7CyP4Af7UscQnIQ4GnDxnj30rDyy3wA/tKxB0TfI7Q3SNPbRYWSXws47Sw8aBfXnH9TRYMj+AEbVsCTCazPbGkiNOXPxphkl8By7TsAzCndHaHITMzxB86AUJL9LBG1bG9ghOknOBMDlu1M/1vX7hkb/QwE2pYzAkJlhgVzDUkEAyeUg7uFFnxBQea+RiWM2hadyylEUxC5l0gAcIHCdw300QnSlKV1FouGzby9Tb7Q9BOP1RVL1OnTpyyLZuKt0Xxgs4zD3DuW6s9wbsE+TGuBSeWaZ9n6QpOrhKkFrb02m19LLRfBYlRvNm5HgpNdKorwfI8DgJqGJpyfxL1PP4rkn0sGgAKYB7tplOVlKnTQgg6iRoeYIPjQ01qRhOM1mi7o3P4Pv8Pw/2D+Zq6lDw48j550t75U5mStjOp2k107kxdxj9nrmDf/Umufmy1b+Z7Pqeu6PVPjBfO2z6mu9N9dn4mP3TH+ddCt4b5Hiui9mMp/8ApGD1yz6OdSA074Gh2cSfrWh+De+t2E0Z5D8TPt015P1Ij4W8cHxSWwZ6q3r3NcMx91VPjVeKleSXA2/hyi44eU3+p+hnWHS22Ki6JTtZt43WyVJIIIAYAnXdNdTCeArHjenbf1Gpf+bCXFvZsj5PERKxIeSDvBg+lBnTSIjWau7Ry/7dxDH4fBrmNtLhLG11asLo0Fx+s7Q9KV6sDlB40LMJqG4NetYE27mS3eF3LcNuetyznPVmN/oR3T3TS7QNQsGxNrAhHyWrxfL8mp60KWgTqTLAZlgwCe1IAKgPtA8ltBSxa2cTL28QAWYKqhyGQEEMCWnMfRjdrNDzDSp7xK9h8EFhLd5mU2QxIuDNlY9flgkSYgbtxgaanaBqG4Ncw2A7OUX9PSJt3O0BdQysHQm0LncCw5UryDLAa4+1heqixauNcjKWi9AuBgSQNwGRLhynXfuipK99opKNuyV+pmc6gDStj/sLP8O3+UVS9TbHRFXIrzp9jRsXQDpIuLsdRdPyyLlYH/MTcHHMxAPf666VCpnjlep4Xpjo+WFrdbBdhu68nw+xlW2Nmthr1yy+9DAP0l+a3iIrBOGSVj2WExMcRRjVjv8AXehnUDSS/RTYbYzELaAOQENdbgqDf4mIHr7jVtKm5ytuOf0ljVhaDnvexLz/AOajr4QhG0cQB/4v9m3UsR4j/Yp6Ef8AgwfP1Zqfwff4fh/sH8zVtoeHHkeQ6X99qczGNu/3rEfx7/8AuNXOqd5nvMH7vT/8x9EaN0N2wMbgrmCuN8sLT2xJ1e2VKqw5kSAfA8a20qmeDi9TyvSeElg8XHEwXZck+T3oy1kIJDCGBIYcQRoQfGsDVtjPYxakk46MCkSNN6D4pcBs65ib2nWOWRdzPACoF9ZDGeWtbqDVOm5PeeP6WpyxuPjQp/pVm+G9/IznHYtr1x7twyzsWb1ngO4aAeqsbk5O7PV0KMaNONOOiVhgdnsX6xXAOhEiYI09Vd3Bq9FHyX8SYpU+k6itw9BU2L374TwOVZHq0/qTWnKcT29cDvi13KB1i6FSDl1BXdHD38Z0pZQ/qC4AtZvER1wjllA3+oU8qD29cGBdw11v8xRoRooHpelPr40ZQ9vXAFLV4GReWZmcizOmsx9UeQoyB7euDAXD3h/ncSfRHEknzJNGVB7euAPU3v3w3R6I3TPt1oyoPb1wYbDW79vN1d4LnMtCLqYZeW6HbTdrRluC6QS3DH+xD9MeRp2Ie2x4A/2I30x5Giwe2x4F/wBlYAizaEjS2g3fVFUPU6MMQnFOxTTXnT7Wg9i8yMHRirKZVlMMDzBpptO6IzpxqRyzV0+JYcX0oTFIq42x1jKIW/aYW7wHeCCrerQd1Xusp99fucqn0ZPDScsLOyf6ZbV916jEHAjWMY31ScOs/wCoSfIVD+35/Q0NY7jTXn2n9B6OmFy0oTB20wtsEMQvbdyP3txhLeQqXXtbIqxR/SKdSTniZOpJ7NuxLkhptDbNvEYi7fv2CxuZOyt4oFKoEJnIZnKDHDvqMqilLM19S6jg6lChGjSqWtfa4p3u+ZY9lfCN8XtJZt4UZEELN8kxJOp6vvq2OKyqyj9TmV/w/wBdUdSdXa9r7P8A0rG0toWLpuOMMyXHZmzfGCyhmbMTk6sSNTpNUynF7tvM6uHw9ekoxdS8VstlS2c7kfh77W2V0Yq6mVZTBB7jUE2tqNlSEKkXGaunqSuM2tZxJz4m0y3fnXbBQdYeb2nGXN3giatc4y7y2+RgpYSth1loSTjuUr7OTW79hJLuDQyLd+8R8241u1bP2urzMR3Aio3gtzf0JuGNmrOUY+aTb/a9kI7X2vdxLBrhEKMqIoy27a/RReG4d+lKU3PUtwuDp4ZWhq9Xvb82MagaST2LcKuhET2t5IGqsN41B10I3GDXfwu2gj4x+JJZel6jXl6FhfaV2Mw6scSFzqDkyMDrpqFAiIGo31copHLdWdt38scu07qxpZ0Ns69Zw3DXWCDu+sTzNGVB10luRy7UuhjAtcDvuBSRcY7jukkkn1SaMouulfYkFfGXCSSLXeoN2SM3WkQupXQiOI56U8qDrJPgHubUuzPyW8HfcAmS0RO4ltx0Oh3LNLKDrS12CVvHXOyQtr0uuntggm2LccgII7hAOgoyoSqy4Lj9LC7bXvNLZbMDI2nWfMMgADU6mY40ZUT6+T22RH7Rd7+UEW0Cl4CFohsryZ0iCADv3DhUoqxnquVW17KwxXZzZ1TMssSAdSAQJ1076lmKepeZRvqE2hgzabKSraAypka0RlcVWnkla/yLXs79lb+wn5RVL1OnT7i5Ij/0Yw85c75omMyzExMRunjXh/ba1s1th9a/qdW9tg3PRhJOrRPMe6vT0MJTnTjN3u0meUr/AItxtOrKCUbJvc/uAejCc28x7qt9hp+ZV+ccd8MPk/uB+jSc28x7qfsFLiw/OOP+GHyf3O/RlObeY91L2GlxYfnHH/DD5P7nfoynNvMe6j2GlxYfnLH8IfJ/cEdGE5t5j3Uew0vMPzjj+EPk/uGHRZObeY91L2Gl5j/OGO4R+T+4b9FU5t5j3Uew0/Ml+cMdwj8n9ww6JpzfzHuo9hp+Yfm/HcIfJ/cEdEk5v94e6j2Gn5j/ADdjfhh8n9wf0STm/wB4f8aPYafmP83Y34YfJ/cH9EE5v94f8aXsVLiw/NuN+GHyf3FV6KoBEt5j/jWyn/bjlR5jH/5teVerq+GgP6LJzbzHuqzrGZPY4eZzdGFO8uf9Q91LrGL2OHmFPRhObeY91PrGHslPzA/RpObeY91Gdi9khxYU9G15t5j3UZ2J4SHmF/R5ebeY91Gdi9mh5hT0fXm3mPdTzsXs0PME7AU6kt5j3UZ2Hs8PMIdgLzPmPdRnYvZ4eZw2CvM+Y91Gdh7PDzLPgtnAW0GuiqOHId1VOW06EKcVFciLux8aTsjW2wzSk6EnLBXMd86GO6vDL3Zq+/Tb/wDD3j8ZDwDWvaYTwIcl6HgsZ7xPm/UBq0GYLQBwoAMFoAUVaRKwoEoJpBglA7BwtK5JIOEqNyVgwSlclYjOkOLNq2MphmOh4wN8edWU43KK83FJIadGsXce4yF865S0k6jUDTxYU5pJEaDk5Fk6uqjXYApQKwkyU7kWhNkp3ItDfGXRbRnMwqljG+AJ0qS2kHs1EsLfFxFdZhgCJ3686COoZhQJoCKBWEmqSIgCgCdw3oL9keyq3qbId1FavL+todY6v90CJBeCb3DeRl+t314aPuzXnx5bj3T8Zfb/AGPVGte0wngQ5L0PBYv3ifN+oDVoMwEUACBQCQoooJpCqLSJpCypUWyVg4SlckkHRKRNIPkoHYJiLyWxmuOqDmzBR5mgllKxtfaFnFKXsEXFtPkZx6OZgGgc947W7hrV1NNbDNi4NJMf9DcF6dyV1AXKDLCDvYfNmBFRqSWg8LTds3EsotVVc12COlAmhIpTItCbJQQsVHpa1zK4z5FGUBBvuq2jMTxg6ZfPfVsLGapfaH6LYh8i22IYZCyld6ANly3ORO8eo8qcghoTjCojYVhQJhsLg+sJAYCOeafXoI/Gk5WJ0aDqOyZ2OwXVAdqSZ0iN3fPfRGeYlXw/UpXZI4b0F+yPZSepZBdlFYv5fjlvVJ6swMzdZpniF9HLBbXXX1A14eN/Zpa68Nm7ee5duuXL9yRAr2eE8CHJeh4LF+8T5v1CmtBlZwosMYbU2h1RtgMBLAuIk5OJpkkSmHcMAymQRIPMVEmkOUWlcmkLAVEmkKKtIlYWtpQWJA3AFUsdwBPgBNK5Kxg+18U1+41xiZYk7zpJmByA4Cr0WqxKfB/jDbu4iyPRu2CxEAjNbYc+JDnyqjETyQb8i6hSVWrCLV03Zp8B18IhuWr2DxWHuPbY2erzocs9SVKyBoQRc1BEGKcFdJicrSlDLazatwNA+Dza97F4MXcRlzi46ZlEZgoXtMNwMkjTTTcKUlZlTSuWK4tRItCTW6lci0JslMg0QHSlgLaz9KfIH31ZT1MmJ2IP0JwRu2YUQquwLRz7WnPfSqSsyzC0nURYr2zrYJA1jTfP/VU52dB4SG4YXMCQdR2ZkldSByA/7qakjNLCyT2rZ5HYjHLbGW0PWY9+80KLbux1MRGkstJEVduM3pEn19++rEkjnznKW1u5M4Y9hfsj2VF6muF8qIJ2XrlGdgwXMEA7JBzCWOX16TwGleBWZUm0lZ79/wAv+HvHZzW0eDCvEhCQdZAkfhXuMI/7EOSPB4ulU6+btvfqIOsHURWkxNbdoAouBBdJEB14jT8J/r100TRN7DslLFsNvy7uUkkD8aiywlEqBNCq0iaFkFBNIc21qJYkQHT/ABws4K4J7V0dWo4nN6fks/hUoK7JWMbIq8Y42G+XEIeeZT/qRh7SKzYtXoy5G7o5/wCVT5lk6aW52fhyd63ingVuf8B5VDBybool0rBQx1S2+z+hdfgotr/ZyFd+e7n+1m/Ds5asqamJK5anSoCaE2WmRaEmFMhYaYjY3X5MzZbavmY8WABEDz3089hLDdY03oO2xSoi2rAy21AUc4AiBOvjvqttt3N8YxgrLQiXxoDBV1JIE8BrHjU4077WZauLUXlhtZL5SNxn10nHgWRrcUIXCjemB6//AHSu0WzhCXeITGZcxCeiN3lqe+r46bTiVsqk1HQlMN6C/ZHspMuh3UV69m+MJ6WXLHpgKWhz6G9jHfyPzTXhY5XQlpflt+Z7t361cCTw+KdBpuniNJr2eFinQhyXoeJxFapCvUtpmY4zJeOsq/AiSNO7/qrtseRC8K74SFxs0Nq5E8SPnd+g/kPGln4Fqwl+8Jbf6Kl0m12+JQwGg78p3HcN8URrLeKrgmtsBDqyDBBBHAiCPCp3uZXFp2YugqBNaC9taCyKHFtKTZakO7FmaiWRiUz4XtnTh7V4f5b5D9lxM+ajzqym9o5qzTKFhtgZlBd8u8toIUDfrO8QZ5VfYxzxOWWVK7I691SXU6l2cBlJZlyfO4CSd3Oqqsc0JLyZ0MJUlGrGb3NepZ+mdqdn2WG5b5nkJFwa+zxrNgX/AGUbemF/nSfkvQkvgP2pcLX8OYNoKLgM6o5OXKOYYSe4r9arqi3mKJq92xNVEnEY3BBigqkrMTYKoz3DC8Bxb1UNk4U77WRO0NqF9/ZUblH8+Zoim9CdSpGmrsir+MLaDQe311fGnY5VbFyqbFsQbZaTeTuk+Q95FSehTSV5on8Zfyr3n+jULXNkp5NpC3rhbefdTSSM1SrOfeY3apFDJnDegv2R7KgzXDuorV4H42mjR1ZlsgyjVtDc4EzMAcN4BM+Ij7tLnx/0e5a/vLkSCtG6vZYTwIcl6HhMVK2In/6fqTCYtAIQD2fhTknvN9KdO3ZCNfY8/UKhtLrioxd2ypbUKupB1Eerf5U8jZF1lHVjmxtixfHygA794HiNVpWlEL06q4hrmy9M1s514bp8CNDUlUW8olhmtsRBEjfU2VpDqxbmolkVceM+UUFz2Ig9s3luKUdVfVSQwlQVIYacSCAa42P6T6p5KWvHgdDC4HrO3U04Gb39vWkfEKx3XboAy5sweQ/dvL740NdrBuTw8M+tjk4qjbEuUFsuUZm0rSTNU2zcsDYrJdZVdrVu6gLDObhi4FUHU6yNOFZ6dLq0kvMtr4qVeq5tcF+yRBfBA7I2IuCI+TTXj6TEflrmdK4yVBwyed15G3BYaNVSzGy4HGBxp/7B5GrsNiY14Zo/uuBVWoypSysQ2pjUt/Wbgv8ANu6tDZVlW8q+Lxj3GJALnuBKr3aVONO+1mati8vZp7WR7o+9ge8wYFXxy6I5lTrG7zucBUitElsNflCeS+0j3VGWhfQ7w8xzSx7tPfUUTqO7GLipFLEGoRCRNYb0F+yPZUWaod1FYvMnxtBKZ8hgZjny9uYXLqJA1nn4+Fjf2eXC/wC3z/4e6duuXGxILXtcJ4EOS9DweL94nzfqARrWgzbx5gcUUYHeOI7qi4minWkntZOOoYEHUEEHvBqJrfaXMzi+rW3IkgqSJBI3GP5VZqc27g9g+2f0ju2jvJ9WnmNx8qrlSTNVPGzj3tpaMB0qs3oF0ANzGh8vdNUuEom6NanV1JzDqpEowYd2/wARQpcSfV20I/aGJiT4D31j6QxHUUbrV7EXYSj11az0W1kI0ncJbh3ngPOvJQ7c1feeklaMdhi+2sBfw10pibZS4e0QSDIJPaBBIIJB1r6DCyiktx5SV73ZGtdqTYrDd7lIdkb70f2IUwli4iQb6W7lwBYIuOi7wO4DyrzPS+Hq1Kqmtq0S4HW6NnClTyPXUkbmLXDKe12yIJ3qvco+c3fuFbOjsA6Ku32n8jPjcbB66L5jTAYS5iDmIOXfEwW73bgO7jXVyqOupyFUqYh8I/Um02UF0YyOCrog99Qd3qalFQVoojdrbZWxes2BbB60gTMBQWy7o1qyELxbMlWraajbUjdtWVssTuQiddw5j+udWQd1YyVoZJbBfo7cDZmUgiBBHjRMlQ3sduKgSYzuVMpYg1BBomMN6C/ZHsqDNUO6iCa4ovAZ2zlRCS2SBmMkAQDv378vdXgrSdJ2St9T3t0qnmLqK9zhPAhyXoeAxXvE+bDZa0FFhVaTJomNnXJSOWnhwqDNdJ3RUek1nLffvhvMa/iDUo6GOsrTZBvUyolNn9Gbt6CYRTuzDU/6ffFQcrF0KMpE/Z2Pew4lL7SPpLK+qQZHnUGlI1LrKW+4pc2+JCYu3B4XF494MQfECsmJwMK8bS3GvD9I9XK+hI7Lw6Fs9t1dYJEelO7Ve7XWubhejHQrZ5O6WnM6tbGqtSyx1Mf+FvE9ZtBvqW7aeuCzE+bV2MLU6yLfm18thgrRytLyKTkJDEDRRmbuGZVk+LqPEVpK0J4Wz1ty3bHz3RPvsF/nUJvYya1PTHX3HQWcPDBRlzEwsDSJG8DdH48Ky4elKnBKbuxVq+aTVJfYqtjBu+IK3zqurDgQOA7prRTrU5QzR00f7anJqUavXZauv8sX7ZBGQRxB/AxWajXVeKmjsOj1LyMcYkbquISMm6N7Wa7tKX7QuPciQDlgOUyz6MARpWmatA5cJXq7SzdOcow8tr2sum+WGn4qPKoUddhLFLs3GPQQ/IP9qB37/eanV1K6GjJx6rLBndqSKWINTK2TGGHYX7I9lQZqh3UVu8/6yg19AmM7AfOB+TiG3rqTy8fDJf48n58P9nun4q+4/Q17XCeBDkvQ8Ji/eJ836hiNa0FAdaRJEhst+0RzHsqMi+i9tiE6VrN4fYX2tTjoU4jvg7B2UNLriT8wcvrH+XnQ2OlT/UyzWTqKrZsiO8Rqh9VIuloVzamDVgUO4iR9U8xRGtHPk32uY6uHeTPuvYqmEW4t0JbJDlgoA+lMVc0nqZabmpWiyA+FHCOuJR7rZmZMpIESbRjXno661kwmIjVzRirZWdyrRnTUXN3uiQ+B3o8mI+OPcIKtaOGykSPloZmPP0Ejxq6q7WCmrq5mux8OGxFlHYgG6ilhvnMACPGKk2Rn3WentgJBeNAAqjlxrmU6sqmKqP8ATHYv9l0KSp4aPF7SBxBnFOw4o343P/dYYV7YSvJfE/qW1KN8bST+H0LLscQi6cCfM1s6Ni1h4ixbvWkL7RY9W2US0HKOZgx+MV0Y6ox1W1FtGDdGcPnxVqyzOhLFcynK6sFY6TuMitcnZNnMjHM0XTpjso2sOGF684zqGW5czLuOoBEkzHHnUKUry0HWhaOo76Ef3X/Ww8v+6KveFQ7rJpqrJjS+KkimQ2amVsmcMOwv2R7KgzVDuorN5v1lBA1Q6kGT6RhTljhMZpiTGleGW3Dy11/m/wD0e7firkSKCva4TwIcl6HhMUv8ifN+oJFaDOGUUhoe4A9sePsNJltPvDHblvNeA5hR5k0LQjWV5knbEaCol60HFtqiyxD8aj10i/VENjrcr3isGNUoOFaP6Xt5PUtw1qilRl+pbOa0IHDdnGo8T2S3jBT+YNacbiuooqequvkYcBh+txGXfZ/Ma/C7swXcPbxCQSr5T3q43+aLSwkYOo6sHskjpV5NRUJLahx8CpyYK+TGl4secdUkT901dWW1EaT2MwY3SpDrowIcHkQcw/GrWiOp6nuYoWrIy+k6z3yw1b3eFcXG1oYWnJR70v8AZuw1KVeSvoiCs2y12BxQDzaudhKcqmDnBb5IsxMlDGQk90WW3BpA09Q8K9DTgoRSW452bM83ETx98KCzEBVBZidwA1J/CrUr7CqpKxm/QbGLfx2KuqsLkgTE63CQfIVpru6Rgw8Mt773cd/CVcPVWFHzrw/BG94qFLUlX7ot0KcfFB3O0/gf51KpqU0e6TDtVZNsb3TUkVsbPTK2S2HPZX1D2VF6mqHdRBPhCby3c0ALlK5Rrv1zbxvGndXgFVSpOnb9z3vV3mpX0Hyivc4TwIckeDxXjz5v1OrSZwRSBDnBntikyyHeE8SJvg91LcOe2Y6U0iaFUNDJoe4Z9KgXwkJ4y184buNJpNWYpJp3RV8TbjEjkEfyzJ765vS8bYRJaJo0dEv/ADW3vTEelSE4C8SeyGtQOGbrF3eE+dZOgVUdRu/Z4eZ1OlMmVcSN+DrEC3hNox6QtG4Bw/Z3N3j7a9DWj2kcqk9jMge1wOg0B4kDcSBU3sIxZ6GwWKsOiMM5UouVg4MrAynVeVcer0RTqScpN3fmaYdLKmsulvIeYS5hlfMDcBiNchG+eGvGr8NhFh4uMb2bvtK61eOImpt6KxL29oWY0ePWre6tAlFbmQPTfZ9zFYZreEvWszHthmy5kAPYU8CTG+BU4TSd2V1aLkthA9C9jXMLi8QjYe6lq51YtPl6xexIh3QkCcxObdoanOSa2FUaLUrDjpvs17mIw1tZKoXuXXyv1dodjKXaI1hqKcrJlVejJ7Bx0G2RcOHYxlBuuRmDKSsLlYAiYNSqzVyvD4ecok4+xLv1fM+6q86LHhankIvsO9yX7wqSmiDwlQRbYV/6A+8vvozxIPCVeA+s7LuhQCvAfOXl66WZF8aFRJKxBV88PeIMle/wvgQ5I+e4rx5836g1oKARQMXwvpCkyUO8jr/7Xwpbhz7wsDSJJiqmgsFrTxUWTTsPkcEUi9O6IK/hv10ZR/kuY/12xTaTjZ6GazVbs8CU21sm0+DuWrpKJlzuygSuQi4WE/Z8qzUYRou1NWOnNyqR7bM4+CQLebHKRq9hVAkzlYuGETHFa11txRS3mcHBFriW01a4yKs/SuMFUHxIq17CuNz0bh+jyWLdpLYkW7aW9fqKFzRzMVmU29R1MOr5kJrYX4yQQCOqTeAfnXOHhUr9koyx62zW4j9u7PABe1Ijeo3esVKMttmU16WXbBkGMUw+cfb7ascEzMsTVjpIVw+LuEwq5j3DX8Kg6cS+GOrcLj87RvWxLZ1A4i5oPCah1a3M0LHSXej9Rez0huQDnaDukAg+NLq2Wxx1N67B2nSF+aH1iP5iouLLViaT0kOE2+/FVPqn30rFqknvFV6Q87fk/wD/ADSJD23tUEA5TqAeFAFPrwR6tB0Fe/wvgQ5I+fYrx5836g1oKDqAF8H6Y/rhSZKHeEMQ36yR9UewULQJv+4O1NIYcGkWJigNBIWt3I3VGxOMhTA2S2K6yNFslSe9nUgf/UmlJ9kspRzVM3kSm0boVDIzAgjKdxnSD3VSkbZOyKl0bwVjBuzIi2lZSHYAmAJIknWBVsrspi7My/oHhsNiNoKMRcdJuB8OUhVN1bgdFaVMAxpu5TJFWzukRglc9DOJrNvNBXr4IxD9yWxPPVz/ADq5d05801VOdqEhN7CoYm3Dso4MQPOBV99hypLtNFhs2RaUKN/zjzNVN3NsYqCsMNsN8k3h7RTitpXVfZC4UDqrYP0faTUiKtlQjdXLu3U0yuSsJi5TsRTYc3jzNLKiyNaotGydw145F1+aPZVbijdGvUstpF187PfIOhr3+F8CHJHz7FePPm/UOa0FAAoAXwfpr6/5UmTh3hniD+tt9kexaFoQqeIyN210ttYW8tl7d93Zc6i1bDyO1MDMCSMjExuFRbSdjRToymsyHey+lGFvojpeQZ82VXZUfszm7JMmIOo0pJphKjOLsDiOk1lWsrbIvC8SFa3cslQVIB3uC2p3KDuobLI03Z32CeyumWHvYc4gnqUDsgF5raMzKoaF7UE67povclKlJOw96P8AwgWLtvD9XbuA37r2hmbDKylTbBYq10Fl+VHognsnTdNT2myEMqsSjbcw1xlRMbYuG4YVVv22ZzyChtTu0FANMY3tq4PrDZOJsdYWyG31tvOWJy5MkzMmIp3I5Sj4q9svB4l7YweI6zDMrO623dbUZWW4SbkgDMsNHEU8zeo8hpuzeluEa0hOKs5iisFa6i3GVwGSUYhgSCNCBUJFiI/EdLcPcwfxtytkAuqo93D5rpQTlRluFWOugzcdYpxdiqtTzLYROzemGGvYdMQziwjsyqLzW0YlDBjtQfOrE1YyypyTstoyu7awvXLcOIsi2ziGN1MpyxMGYMGrU1lMLozdXusk8ftvDo+V79pWaCqtcQEg+iQCdQagmi6UJNuyC7UPybeHtFTWpmqaBreiW/sL7KB7kA2ulBBjPdUyByqXYKN5/omk9hKMczsWzD4RQqjXQDj3VS2dONNJIg6+eM92gbYr6BhfAhyR89xfjz5v1FDV5SBQAthD2x/XCkyUO8Mb5/W3P1R+Vaa0IT8QqvTHo9iMRi7V21bV7aWypBvNaYk9Z85dQBnU6b9RxquUW2baFWEYOLe8jsN0LxdpcGVFm49nr86l8qxd3Atk7UZmJ04xupZHZFvtFNuS2htmdDcZaGBlbJOGu3Hb5Q9pXa2wg5fqtpRlY3iINvzFNjdAMbGHPV2LpsX7lxrTXD1brcFreSp42yIjzqLVkW06kZvYSGxvg62hZGBzJhycLiXvMeuMsj9RoOx/4309VRLwmA+DPHWxZYW8OLlvHDEmLm+0OrIt5skwDbMDdrQBB9GcOV2hZ6yzdb/5C6wtLK3LbFxF64hslurAC6dZ8w98gFm6W9AMdiMdjbyWrbJiFVLbHFPbyZVtqHdFHyg+TPYMjXuoEPNh/B5iLWMW7ftYa7bTBpZXUa3rdpAtwIU7PaUrm3xr3UARGz/g2x9q3gw1vDXTh7mKzWnunI631TK5JTeGzaQfQXfwAK3tnoxisCMHavhVZVxUXVYta7cGGc22AY9oRl4gzyZB7Lt77HbO6MXL62Hs2WFs2nttau3Ql2SzlnDtaIhsxIhQRw51LLdXM7rxU3FvbcksZ0RvrctnD20tlUtIzPeW6pCgSHttb7WXKACIkKNAdaeVkPaYWak/9F22hqjf1xq5HMnoKuYCj6iflFIJhQaZEZ4ow1MVh3sXVyeQ9v8A0ahJmjDrtFotN2R6h7KqsdFaFWe+RdVI0KsZ13qVgcuJrwWROm5HsszU0hzbr3mE8CHJeh4HFe8T5sUNXlIFABL1wqrFd4BI0nhvjjG+KTJ0+8iDxm0GW7e6ohyqMVdihzkIW7IWMwBUCAOPdqr7CTgs12SF7ahViIDKCJyyWy5VY3AOK9oj1rv4AuJQTDYTaDswUqqnMVbtAlcueZAM65BBIG/jxAcEt5x2s30BIMZZMuwIVxb01gk8Ny8JkFyWVcSzbIxrBbmUJCoHzFuyxZZAzbgBuOvlVMndnRoU8kRaztl3bKqrrlAJIB7QQ58gYtl7Td3Z9IzpEuOtbYZiJUICVWXPZDAPnG4a50KDWDE+sAC3tu41sMLayc2mbNAVA+UhCYaSV15TGsUAAu27hcp1ayLnV6tE/KC31qpOYpruA/1UAAdtupbMFkPCpuJUAAmWYbzmiATodDBoASwe2bqoj3BmHVW2cZYuEkJnZQIEAuCRGmvcKAFNo4x7j9QFXNCyeCP8meBlli4dYG468pRdmV1aanGxTMPtFzfUkKsW2LIxAyn5LVmaI0d4BiefK6+w5SppTC/2oxciFILDLuQ5SltgO02852PH0Y9RcUoR1E7m05tsxyxBgg6McisFB4mWI0+ifUGmVyp7bDy3i85PowFt+iZglYKnvECfXQmFWNmhVTTK0hjjDqKaEx/sI6P6wPb76jM14beLt0gtqYk6acOFVZjeqbsNbv7ZN3oPppO9fGNR514ReE+aPXvxF+46SvdYTwIcl6HgcX7xPm/UVq8qOoAPaOopDQk3pk/1woB6hMY7BCVMGV1IzADMMxiRwmhjWu0ZPtC4EJgE6R2HhWIclG7WpGQCRvLDTWlcnlVx7ssXOtZQB1aS8dW3ohbRiQ2pLO+sT2W8IydkW0aanIsR2pec3AoAULdynKwdsvWBHSTrqq6ZeMzqBVJ0w39q3e0oCE9nq3KXFtvOfMxEmAuVQTPtFABU2nfJJVJAK6G24LS1tDkOchRq5ntAxO6gAtrauIIBPVCZjsvwTNNwZ+wAZHHUCcs6AB7u2bgZYAIKoWHVtnXOrnOe3CqGVRHf6VACf9p4krn7CwzKF6m524sZwZz7i+ggcIk0ABi8beLtbZEbJ2lJtvldh1hVkGfXKVTsid8yJFACr43EB2AynqxdJC23KOAy5VBzyHgH1SdGEGgCGcXGvo5HzIuQrAowt2iC7ExLdY2kA9njrVsJbjDiaPaVREZh8d1jsuRhE6mYPaK8QN8T4+qbUzDKNtp2MMIY4QB6tBQUyYpioDQBAEAd0ACkic+8IrTBIZYw6ii5GRD9IOlS4LDsqkHEXNLa/REQbjdw1jmfGoTkbsHTbV2NthicNYJ1JtWyefoCqTplwuWibyNwCXAdeLFCNOPomvDKS6px80emcXnTHKGvd4TwIcl6HgMV7xPm/UVmryo6gAU30DAI1NAA0AdNAFo2FhclvMd7a+HD3+NUTd2dTC08sLvVklUDSRu08XfR1Fm0LilbhYkxDKCVWeGYiNx9KeFACeIxuIVmAsZwFkQYzN1eaAWMGX7PdEnfQAnY2jiiwDYfKua0C2bNCtbm4YB3q4K8oKnnAAF3G4pc2XDqxytlggS2dlthiW5AMT9Y7txAD2toYk3ADhytssBnLCQpLalZ3wFBHDNO4UATFADXGm9p1Qt9+ct+AFAmRN/aT27i28QtsLc0LLm46AknvAp+ZGW1WZDY6wbbsh4HzHA1oi7q5xqsHCTTIvaZ7B9Y9tMpmtgpfbU0FjEXuAbzUW0WQpSloit9K+kCYVAfSuMDkT/9m5KPx9kHPgaoYPbeZleIvPddnuMWZtSSPwHIDlwqBtSSVkalsJf1ax/BtcPqCkSKufhHxnKz/wDjb/nXP/ouG8/ma/6pW8jUNjYo3LFq40Znt23aBAllDGByk11qcFCCitEjzFablUlJ72SNTEdTAEGkB1AzqAHWzcN1lwLw3t6hv93jUZOyLaNPPKxcaznYOoA6gDqAOoA6gDqAAoA6o3ApnThXzAzKQIHAHc3nK1arOOzUzyclVs9HoTNzAo6rnk5VABkzEcTxpKTjoSnRhU2yGGMwVhR6APrLH+dPOyKwtPgQO0MWo9EDwFK7LY0oLRIqnSTby4VMzdq637O3O/6zclH47qCRl2KvveuNcuEs7GSZ8gBwA3UC1D27dIZqWxR+r2f4Vv8AIKBmWi38ixgemBPHdqN27dx41dvKDbejn91w/wDBs/7a1M41TvvmS4pjBoGDSA6gZ1AFl6PYXKmc733fZG7z3+VUVHdnTwtPLHNxJaoGo6gDqAOoAAmgBF8ZbG918wfZTsK6CnHJKrOrQRodx3UWC6G7bVXUAdoGIYhZ9R3eFKwswyxG1rgMFQp75mnlE5sjNrXWuW+3uJ3QBvB3VKC3FGIk7JrcyUxeKCiKiaisbU2jyoAqPSLbqYVM79q409Xb5nmeSjnQK5nGHs3sdiNTnuNBJ4KshdByGYDKNTIABJpi1H+29n2bTKlsnMqqH0BUkDVyc5ysdOyJWIIIkqEOwwVaBo03Yw/V7P8ACt/kFAGZ28Ahwdy+ZzrfW2O0uWCmYykZp75jSrd5TbYbJ0c/uuH/AIFn/bWrDjVO++ZLg0wE3uQaCNxRWmgkmGpDFsHYzuq7gTqeQ41FuyLKUM8ki3fGEUQDu3ATwqjadhWSE2xy8ATRYMwk+0jwUeJp2E5De5tC4d0D1D307IWZjR8VcO9z5x7KBXY3eTvJProEFCHgKYDrG+haP1SPI1FDeiCXHz2iTqysNeOU6QTx1FG8NwXCrAEkwdIO4ciJ3ax50MaG20n3An5yz4VKL3lNZXtHzIvae0uVQNRVOkG2kwqZ37Vxp6u3xY8zyUcTQK5nCJext8sSWdpJYiERQCYJE5VAB08pJpi1LHj7y4MGxbBNwb2aBHZAW4VXQtkZlCmRDNOYQ1xDsM9kYHP8tcadS3ahgYks1yZLDNAI39qTA1OmhST7TMGLxDX9uO/+bBDaTozkoDJJLEtIkxop4jQnNxnhuquq4t3Row0akY2m+X/fsX3Y4+Qs/wAO3+UVUaDNLP8Acbvbf9unY7fVej6ZhcubQjVpgGBpNW7ylaGxdHP7ph/4Fn/bWrDjVO+yRzUyFwr60hMKNKYJ2F0uTQTUrj7Znp+B/lUJ6GrC98lqpOkdFABWFMQQrQDCOAN5A9dOxFyS1Gt7F2l+ep9Un2U1FlUsRTjqxnd2snAMfwH4mpdWyl42G4lccrdQsRmRDcgg5SrawG5iq1a5pnJ9Xda2uRewL9y4buaAhQjNuAb5u/fxqU0kUYapUqXvoI4hLgcI7EEkQZ01MAipK1itqpGajJg7dZFzNDBwVExCsSOHgKqu7G3q4OpfeipbW2mLABIz3XMWrUgFz/JRxNCTbsi2UlFZmZt0jsXxdFzE9o3fRZGLKI+YogRE6AfjrUpwcHtKqdWNW9txK2dti3bm0ClxltplAC2kFtLiF0ZGDOxzzDggHNOaEIgXICzmdzdxAZ2y5gDALKNGddIbKBOXSd54zfShbbJfziZK9Vy7MHvs3/ryvxHGGtteJURlzZnuLmU3MqkTl3KSrMCQIJgE662xTqbF8+JmqSjQtJ66KPD9yMxGHyMVkGDvBBBHAgjmKyzjlk4nRpVOsgpWsaHsgfIWf4dv8oqJYZthyP7OxGmvxmxrrEdXdgchx9c91W7ynca90e/umH/gWf8AbWrDjVO8x/TKzqQHUABFMB7su8FY5iAIO/1ioSV0asLNRneRJNtBBzPqHvqCgzY8VTQk20+S+Zp9WVvGcEIPtBzugeHvqSgiqWKqbiLuY26d7t4GPZUkkZpVqktWNitSKntCkUCsFIoY7C1zaN0p1Zc5N0d3KoZVqX+0VHHJfYBh9sCzZuoyZ5DOq66sF4xrEhZPCqq0sqzHS6KpdbNUpK0W1d8L/wA2EhtFnukMqQoUQJEgHUEiZAPDw51KCsiiu3KV4rQituYu6LZZlzm2rOqMyW5EZixdyAFCwS3LnIqEkloa6EpON5GVC/eXG9di1JuW3YOgygoUlSigtGUFuBg8zNVSrZHse1Gt4DEV6TcErO+9LTXV8i6YG3ZxTpirYZ2Um31JuWvkWckZupQl1JKkCQJ9e/XGNKr2nvW3/hxqtCtRTpSW+2zjwK+dgYhiboyXGnrFTrbDFrZLOGyZ+0CFY5VnQNuioRhZXj8jU6i8J7Nm1/YHGWbouKHPVW76i4sutxH+a0XEZtGKkTI7xU3UzS1sn/GVQw7UVaOaS0tr5O3kL3LFwqBYDtEKkOFIe2M5W3aaGa6F0OSZDSRrFOdWKVofYKeEm5XrJb76O9/NNq3oJY7oribS52QEBSzEXLZKwnWsIzSSLZD6CYrMdAtOyP2Fn+Hb/KKAMvtYq2MFdtEnrXv22Ag5erRHBMzE5n3VbvKdxsvR7+6Yb+BZ/wBtatWhx6neY/oKjqAOoA6gDqQCymmWIGgZ1Ahm6UFTAIoGJtQNIIaB2EWFIdhM4YPM74KyN8N6Q8YHkKrnBS1NeFxdTD93S6dnpdaMNtzpMMHaDtq3ZCKIz3Cmqr9kQJPcN+lN2SHTz1JGZbW6VYrF/tnmVupoirCXnV3URrHYQDkFAqo6SGuLxb3ne5cMs5JbSJJgnTwFQcVe5fGvNRyp7LNfPX0JzYm32tJ1ZYIMwK3FWSr52cO4zQ4BY6QZGhkCKtpKC2P9jNi6lacs61bu+L5DrHdJyjZMMqC0LQtRlyg9m4txkCOYRutYhCzAQv0RTlN6EIUk+09X8xptfbIvAdhQQiKoVY6sIAAuszAURlgQTImnOUXHKt/0Fh1Vp1c+y638f5vFsJtg4a2BaKu+ZriPH7EuuRyo35iFG/dlBiqUrGqUszbslyGmI2xcZic0g5941+VsDDvO6T1Yyz3TTIly2R+ws/w7f5RQBjxTfVxnN46Oj9Uw/wDAs/7a1NHJn3mPmFMrYMUAkdFAmdFMdjopAtAbdA4ilBM6KAEnFBXYScUh2EWFAxLjSGgpFAyF6V7XfCWc9oKSfpAn2EUm7F9GnGcrMzXGYh79w3LrF2Okk7hwCgaAdwqps6cYKKsgUtCkTF0SkMOEoAOEoAHJQB2SgDslAGhbJ/YWv4dv8oo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3" name="AutoShape 15" descr="data:image/jpeg;base64,/9j/4AAQSkZJRgABAQAAAQABAAD/2wCEAAkGBxQSEhUUEhQWFhUXFxUXFhYYFRQXFBUXFhcYFhYXFBUYHCggGBwlHRQVITEhJSkrLi4uGCAzODMtNygtLisBCgoKDg0OGxAQGywkICQsLCwsLCwsLCwsLCwsLCwsLCwsLCwsLCwsLCwsLCwsLCwsLCwsLCwsLCwsLCwsLCwsLP/AABEIAQQAwgMBEQACEQEDEQH/xAAcAAAABwEBAAAAAAAAAAAAAAABAgMEBQYHAAj/xABJEAACAQIDBAYECgcIAgIDAAABAhEAAwQSIQUxQVEGEyJhgZEycbHRBxQjQlJicpKhshYkM1NzwfAVNDVDgrPS8WPhJaKTwuL/xAAbAQACAwEBAQAAAAAAAAAAAAAAAQIDBAUGB//EADkRAAIBAgMEBwYFBQEBAQAAAAABAgMRBBIxIUFRcQUTIjIzYbEUNFKRodEGFkKB8BUjJMHhcvFi/9oADAMBAAIRAxEAPwCvde/02+8ffXGu+J9S6qHwr5I7r3+m33j76LviHVU/hXyQewbrmE6xzyXOx8lprM9CM1Rpq88q52QvdwmJQS1u+o5lLoHmRUnGa1uVRq4WTspR+g1GIb6bfePvqF3xL+qp8F8kCLr/AEn82p3kJwpLa0voDnuc7nm1HaFlo/8A5+hxuXOb+bUdoFGi9LfQL17/AE2+8ffSu+JLqofCvkgUu3GMKXJ5AsT5CneTFKFKKu0l8g97rU9PrV+1nX20PMtbkY9RPu5XysxPr3+k33j76V3xJ9VT4L5I74w/02+8ffRd8Q6qn8K+SIq+957xS2bjMdyqXJMLJgDuBPhXdwngps+XdPXXSFRR/mwOcDjP3eJ3A7ru4gkH1aHyrReJyLTC/FcXJGTESAxIi7ICmGJHCDoad0LthzgMZ+7xOmp7N3dupXQ7TAbBYwHKUxAJmARcBOUS0DuGtF0FpnDA4zX5PEaZZ0u6ZvRn10XQWmcMBjP3eJ3gejd3kwB65FO6FaYW9hcWilmW+qjex6wKPE6UXQPOMvjdz94/3299MjmfE743c/eP99vfRYMz4nfG7n7x/vt76LBmZo2yLjdRa7R/Z2+J+iKpepsi9iKsa86fYkWvoP0ROMJuXSVw6GCdxuEb1U8AOJ8PVoo0c+16HF6W6V9lXV09s39Blt3pCXZreF+RwqkhEt9jOPp3CNWJ36nlxqM6rvaOxeRdguj1GKqV+1Uere23kv8A4Q9jF3EOZLjo3NWZT5g1WpNaM6E6FKatKKa5Iu3QDEYfE4lfjNtTiVzNbcAKlwjWXQdk3BqQ0a68QDWqg4yltW0890xTr4ag+pk+rexreuT1t5FYxe0btjE4nqbj25vXQ2UkTFx4nzNUZ5Rk8r3nXpYelWw9PrYp2irX5I2PoRfa5gbD3GLMyklmMk9pt5roUneCbPDdJQjTxU4QVknoZH0i21iGvYi01+4bfW3VyFjlyi4wAjloPKsFSpK7Vz2uBwWHjSp1FBZrJ333sK9D+jDY12ZiUsW9bj8TxyJ3xqTwHrp0aWfa9CPSfSSwkVGKvOWi/wBsa4/bhzFcLNixPYW2SrMBoGu3B2nY79TpUZVNto7EW0MEsqlX7c97e1LyS0S/YbYfbF9N11yOKuxuW27mR5B8qiqklvLqmCw81tgk+K2Nfuif2j0fTEYQY7CJkAkX7AkhGX0mtfV45eR05VdKkpQzxOZQx86GJeExDv8ADL0T+/EqVZzukfbv9Xic2dkiZZYzAFCpyzxIJAPCZru4Rf2UfK+nXbpGp/NxLW9tXCIOMIyqLYhbcxA0R8oIWdefYHJYut5HLz+YX+2bgZiMVrrLC3ZzTcZixDBZ4zodMx3TRlXAM74h223ckL8bB7JUfJ2AiA5SVHYgL2VECPQHICjKuAZ3xEX2k17KbuKk9osClsGblvqXlsusrC68NdImi3kLNfeLPti5AAxgh4W6Dbs5SAXaSCu4k6jcxYydaLLgPO+IZtr3VmcYDLo57FjtPbZSrN2TLDKpBM7lHzNDKuAZ3xEsTtJ7ilHxYKsCpBWzopYEgMAIEqu77XOhJIJSvvIu3grLD9rB74OhUHdpuOafVUrleVA3sDZCErdllEkaEGQIA8TE91F2DjGwhtDD20Fo27mctbVrgiOrc708P63002RlFLQvux/2Fn+Hb/KKqepqjoiu4bDm46219J2VB62OUe2vPxV2kfYKlRU6bm9Em/kbftXDrhNmXUtaC1h3C95ykSe8kz4105LJT2bkfPaE3isdGU/1SXqYUBXKPowNADrZWNNi9burvturesA6jxEjxqUJZZJlGJoqtRlTe9W+wTaF8XLt24AQHuXHAO8B2LAHzok7ttEqFN06UYPckvkjbvg+/wAPw/2D+Zq6dDw48j5/0t77U5mM7ZQti76qJLYi6AOZN1gB5mubPvvme6wslHCwk9FFehruP2eMFsm7bTeli5LfSdlOZvEk10JR6uk0uB4mlWeL6QhOe+S+V9DEq5p9BBpAaj8DtybOITgLin7yQfyVvwndaPHfiaNq1OXFejKV002OMJi7ltRCGLlvuR508CGHqArNWhlmzv8ARWL9pw0ZvvLY+a+6I3Z+z0uuikKCxjMRMHcJ/Cu1hHagmfKvxJKb6WqRUrbV6EqOiaFVYG0QxtgdkyOsiC2nZjNrV+dcDkdXUtfOC3RNAGJewAokyCCNSBII03d5oz+Q+qqa9YAeiSicxtCCwgqZOVioI04wD6mU8aM64C6qr8Zx6JrnC5rQnNqykDs3Ftxu3ktIHL1ijN5B1dS9s/8AL2A/RVOdqYBAynUEORw/8Z/CjP5D6qp8YhtPo6lkEk2mhgvZEzK5p3bvxmmpX3FdVVKavnuR3xO39BfuipWM3X1PiZ3xO39BfuiiwdfU+JnfE7f0F+6KLB11T4md8Tt/QX7oosHX1PiZdtm2F6m32R6CcPqiqHqdanUnkW3cQHQW2G2hhgfpk+Ko7D8QK4VDxEfYel5WwVS3BeqNb6cj/wCPxP8ACat9fw5cjxfRXvlL/wBIweuWfRzqQHUAdQBuvwff4fh/sH8zV1aHhx5Hzrpb32pzMw2XaDbYAO745dP3bjuPxUVhjtrfuesxEnHoq6+BfVJGo9Of8PxP8Jq3V/DlyPI9F++Uv/SMIrln0c6kBpvwNejifXa9j1uwmjPI/ibv0+T9Rr8MlsdZhm4lLoP+koR+Y1HFrRlv4Zn2akfNP1KJhcYiEZipiZUkcZ3+ddTB+AjwH4mhL+q1GldbPQeHa2H17Ca6emNBIgA+G/vrRZnEyy+AIdp2J3JofpASIjX+v5Q7CyP4Af7UscQnIQ4GnDxnj30rDyy3wA/tKxB0TfI7Q3SNPbRYWSXws47Sw8aBfXnH9TRYMj+AEbVsCTCazPbGkiNOXPxphkl8By7TsAzCndHaHITMzxB86AUJL9LBG1bG9ghOknOBMDlu1M/1vX7hkb/QwE2pYzAkJlhgVzDUkEAyeUg7uFFnxBQea+RiWM2hadyylEUxC5l0gAcIHCdw300QnSlKV1FouGzby9Tb7Q9BOP1RVL1OnTpyyLZuKt0Xxgs4zD3DuW6s9wbsE+TGuBSeWaZ9n6QpOrhKkFrb02m19LLRfBYlRvNm5HgpNdKorwfI8DgJqGJpyfxL1PP4rkn0sGgAKYB7tplOVlKnTQgg6iRoeYIPjQ01qRhOM1mi7o3P4Pv8Pw/2D+Zq6lDw48j550t75U5mStjOp2k107kxdxj9nrmDf/Umufmy1b+Z7Pqeu6PVPjBfO2z6mu9N9dn4mP3TH+ddCt4b5Hiui9mMp/8ApGD1yz6OdSA074Gh2cSfrWh+De+t2E0Z5D8TPt015P1Ij4W8cHxSWwZ6q3r3NcMx91VPjVeKleSXA2/hyi44eU3+p+hnWHS22Ki6JTtZt43WyVJIIIAYAnXdNdTCeArHjenbf1Gpf+bCXFvZsj5PERKxIeSDvBg+lBnTSIjWau7Ry/7dxDH4fBrmNtLhLG11asLo0Fx+s7Q9KV6sDlB40LMJqG4NetYE27mS3eF3LcNuetyznPVmN/oR3T3TS7QNQsGxNrAhHyWrxfL8mp60KWgTqTLAZlgwCe1IAKgPtA8ltBSxa2cTL28QAWYKqhyGQEEMCWnMfRjdrNDzDSp7xK9h8EFhLd5mU2QxIuDNlY9flgkSYgbtxgaanaBqG4Ncw2A7OUX9PSJt3O0BdQysHQm0LncCw5UryDLAa4+1heqixauNcjKWi9AuBgSQNwGRLhynXfuipK99opKNuyV+pmc6gDStj/sLP8O3+UVS9TbHRFXIrzp9jRsXQDpIuLsdRdPyyLlYH/MTcHHMxAPf666VCpnjlep4Xpjo+WFrdbBdhu68nw+xlW2Nmthr1yy+9DAP0l+a3iIrBOGSVj2WExMcRRjVjv8AXehnUDSS/RTYbYzELaAOQENdbgqDf4mIHr7jVtKm5ytuOf0ljVhaDnvexLz/AOajr4QhG0cQB/4v9m3UsR4j/Yp6Ef8AgwfP1Zqfwff4fh/sH8zVtoeHHkeQ6X99qczGNu/3rEfx7/8AuNXOqd5nvMH7vT/8x9EaN0N2wMbgrmCuN8sLT2xJ1e2VKqw5kSAfA8a20qmeDi9TyvSeElg8XHEwXZck+T3oy1kIJDCGBIYcQRoQfGsDVtjPYxakk46MCkSNN6D4pcBs65ib2nWOWRdzPACoF9ZDGeWtbqDVOm5PeeP6WpyxuPjQp/pVm+G9/IznHYtr1x7twyzsWb1ngO4aAeqsbk5O7PV0KMaNONOOiVhgdnsX6xXAOhEiYI09Vd3Bq9FHyX8SYpU+k6itw9BU2L374TwOVZHq0/qTWnKcT29cDvi13KB1i6FSDl1BXdHD38Z0pZQ/qC4AtZvER1wjllA3+oU8qD29cGBdw11v8xRoRooHpelPr40ZQ9vXAFLV4GReWZmcizOmsx9UeQoyB7euDAXD3h/ncSfRHEknzJNGVB7euAPU3v3w3R6I3TPt1oyoPb1wYbDW79vN1d4LnMtCLqYZeW6HbTdrRluC6QS3DH+xD9MeRp2Ie2x4A/2I30x5Giwe2x4F/wBlYAizaEjS2g3fVFUPU6MMQnFOxTTXnT7Wg9i8yMHRirKZVlMMDzBpptO6IzpxqRyzV0+JYcX0oTFIq42x1jKIW/aYW7wHeCCrerQd1Xusp99fucqn0ZPDScsLOyf6ZbV916jEHAjWMY31ScOs/wCoSfIVD+35/Q0NY7jTXn2n9B6OmFy0oTB20wtsEMQvbdyP3txhLeQqXXtbIqxR/SKdSTniZOpJ7NuxLkhptDbNvEYi7fv2CxuZOyt4oFKoEJnIZnKDHDvqMqilLM19S6jg6lChGjSqWtfa4p3u+ZY9lfCN8XtJZt4UZEELN8kxJOp6vvq2OKyqyj9TmV/w/wBdUdSdXa9r7P8A0rG0toWLpuOMMyXHZmzfGCyhmbMTk6sSNTpNUynF7tvM6uHw9ekoxdS8VstlS2c7kfh77W2V0Yq6mVZTBB7jUE2tqNlSEKkXGaunqSuM2tZxJz4m0y3fnXbBQdYeb2nGXN3giatc4y7y2+RgpYSth1loSTjuUr7OTW79hJLuDQyLd+8R8241u1bP2urzMR3Aio3gtzf0JuGNmrOUY+aTb/a9kI7X2vdxLBrhEKMqIoy27a/RReG4d+lKU3PUtwuDp4ZWhq9Xvb82MagaST2LcKuhET2t5IGqsN41B10I3GDXfwu2gj4x+JJZel6jXl6FhfaV2Mw6scSFzqDkyMDrpqFAiIGo31copHLdWdt38scu07qxpZ0Ns69Zw3DXWCDu+sTzNGVB10luRy7UuhjAtcDvuBSRcY7jukkkn1SaMouulfYkFfGXCSSLXeoN2SM3WkQupXQiOI56U8qDrJPgHubUuzPyW8HfcAmS0RO4ltx0Oh3LNLKDrS12CVvHXOyQtr0uuntggm2LccgII7hAOgoyoSqy4Lj9LC7bXvNLZbMDI2nWfMMgADU6mY40ZUT6+T22RH7Rd7+UEW0Cl4CFohsryZ0iCADv3DhUoqxnquVW17KwxXZzZ1TMssSAdSAQJ1076lmKepeZRvqE2hgzabKSraAypka0RlcVWnkla/yLXs79lb+wn5RVL1OnT7i5Ij/0Yw85c75omMyzExMRunjXh/ba1s1th9a/qdW9tg3PRhJOrRPMe6vT0MJTnTjN3u0meUr/AItxtOrKCUbJvc/uAejCc28x7qt9hp+ZV+ccd8MPk/uB+jSc28x7qfsFLiw/OOP+GHyf3O/RlObeY91L2GlxYfnHH/DD5P7nfoynNvMe6j2GlxYfnLH8IfJ/cEdGE5t5j3Uew0vMPzjj+EPk/uGHRZObeY91L2Gl5j/OGO4R+T+4b9FU5t5j3Uew0/Ml+cMdwj8n9ww6JpzfzHuo9hp+Yfm/HcIfJ/cEdEk5v94e6j2Gn5j/ADdjfhh8n9wf0STm/wB4f8aPYafmP83Y34YfJ/cH9EE5v94f8aXsVLiw/NuN+GHyf3FV6KoBEt5j/jWyn/bjlR5jH/5teVerq+GgP6LJzbzHuqzrGZPY4eZzdGFO8uf9Q91LrGL2OHmFPRhObeY91PrGHslPzA/RpObeY91Gdi9khxYU9G15t5j3UZ2J4SHmF/R5ebeY91Gdi9mh5hT0fXm3mPdTzsXs0PME7AU6kt5j3UZ2Hs8PMIdgLzPmPdRnYvZ4eZw2CvM+Y91Gdh7PDzLPgtnAW0GuiqOHId1VOW06EKcVFciLux8aTsjW2wzSk6EnLBXMd86GO6vDL3Zq+/Tb/wDD3j8ZDwDWvaYTwIcl6HgsZ7xPm/UBq0GYLQBwoAMFoAUVaRKwoEoJpBglA7BwtK5JIOEqNyVgwSlclYjOkOLNq2MphmOh4wN8edWU43KK83FJIadGsXce4yF865S0k6jUDTxYU5pJEaDk5Fk6uqjXYApQKwkyU7kWhNkp3ItDfGXRbRnMwqljG+AJ0qS2kHs1EsLfFxFdZhgCJ3686COoZhQJoCKBWEmqSIgCgCdw3oL9keyq3qbId1FavL+todY6v90CJBeCb3DeRl+t314aPuzXnx5bj3T8Zfb/AGPVGte0wngQ5L0PBYv3ifN+oDVoMwEUACBQCQoooJpCqLSJpCypUWyVg4SlckkHRKRNIPkoHYJiLyWxmuOqDmzBR5mgllKxtfaFnFKXsEXFtPkZx6OZgGgc947W7hrV1NNbDNi4NJMf9DcF6dyV1AXKDLCDvYfNmBFRqSWg8LTds3EsotVVc12COlAmhIpTItCbJQQsVHpa1zK4z5FGUBBvuq2jMTxg6ZfPfVsLGapfaH6LYh8i22IYZCyld6ANly3ORO8eo8qcghoTjCojYVhQJhsLg+sJAYCOeafXoI/Gk5WJ0aDqOyZ2OwXVAdqSZ0iN3fPfRGeYlXw/UpXZI4b0F+yPZSepZBdlFYv5fjlvVJ6swMzdZpniF9HLBbXXX1A14eN/Zpa68Nm7ee5duuXL9yRAr2eE8CHJeh4LF+8T5v1CmtBlZwosMYbU2h1RtgMBLAuIk5OJpkkSmHcMAymQRIPMVEmkOUWlcmkLAVEmkKKtIlYWtpQWJA3AFUsdwBPgBNK5Kxg+18U1+41xiZYk7zpJmByA4Cr0WqxKfB/jDbu4iyPRu2CxEAjNbYc+JDnyqjETyQb8i6hSVWrCLV03Zp8B18IhuWr2DxWHuPbY2erzocs9SVKyBoQRc1BEGKcFdJicrSlDLazatwNA+Dza97F4MXcRlzi46ZlEZgoXtMNwMkjTTTcKUlZlTSuWK4tRItCTW6lci0JslMg0QHSlgLaz9KfIH31ZT1MmJ2IP0JwRu2YUQquwLRz7WnPfSqSsyzC0nURYr2zrYJA1jTfP/VU52dB4SG4YXMCQdR2ZkldSByA/7qakjNLCyT2rZ5HYjHLbGW0PWY9+80KLbux1MRGkstJEVduM3pEn19++rEkjnznKW1u5M4Y9hfsj2VF6muF8qIJ2XrlGdgwXMEA7JBzCWOX16TwGleBWZUm0lZ79/wAv+HvHZzW0eDCvEhCQdZAkfhXuMI/7EOSPB4ulU6+btvfqIOsHURWkxNbdoAouBBdJEB14jT8J/r100TRN7DslLFsNvy7uUkkD8aiywlEqBNCq0iaFkFBNIc21qJYkQHT/ABws4K4J7V0dWo4nN6fks/hUoK7JWMbIq8Y42G+XEIeeZT/qRh7SKzYtXoy5G7o5/wCVT5lk6aW52fhyd63ingVuf8B5VDBybool0rBQx1S2+z+hdfgotr/ZyFd+e7n+1m/Ds5asqamJK5anSoCaE2WmRaEmFMhYaYjY3X5MzZbavmY8WABEDz3089hLDdY03oO2xSoi2rAy21AUc4AiBOvjvqttt3N8YxgrLQiXxoDBV1JIE8BrHjU4077WZauLUXlhtZL5SNxn10nHgWRrcUIXCjemB6//AHSu0WzhCXeITGZcxCeiN3lqe+r46bTiVsqk1HQlMN6C/ZHspMuh3UV69m+MJ6WXLHpgKWhz6G9jHfyPzTXhY5XQlpflt+Z7t361cCTw+KdBpuniNJr2eFinQhyXoeJxFapCvUtpmY4zJeOsq/AiSNO7/qrtseRC8K74SFxs0Nq5E8SPnd+g/kPGln4Fqwl+8Jbf6Kl0m12+JQwGg78p3HcN8URrLeKrgmtsBDqyDBBBHAiCPCp3uZXFp2YugqBNaC9taCyKHFtKTZakO7FmaiWRiUz4XtnTh7V4f5b5D9lxM+ajzqym9o5qzTKFhtgZlBd8u8toIUDfrO8QZ5VfYxzxOWWVK7I691SXU6l2cBlJZlyfO4CSd3Oqqsc0JLyZ0MJUlGrGb3NepZ+mdqdn2WG5b5nkJFwa+zxrNgX/AGUbemF/nSfkvQkvgP2pcLX8OYNoKLgM6o5OXKOYYSe4r9arqi3mKJq92xNVEnEY3BBigqkrMTYKoz3DC8Bxb1UNk4U77WRO0NqF9/ZUblH8+Zoim9CdSpGmrsir+MLaDQe311fGnY5VbFyqbFsQbZaTeTuk+Q95FSehTSV5on8Zfyr3n+jULXNkp5NpC3rhbefdTSSM1SrOfeY3apFDJnDegv2R7KgzXDuorV4H42mjR1ZlsgyjVtDc4EzMAcN4BM+Ij7tLnx/0e5a/vLkSCtG6vZYTwIcl6HhMVK2In/6fqTCYtAIQD2fhTknvN9KdO3ZCNfY8/UKhtLrioxd2ypbUKupB1Eerf5U8jZF1lHVjmxtixfHygA794HiNVpWlEL06q4hrmy9M1s514bp8CNDUlUW8olhmtsRBEjfU2VpDqxbmolkVceM+UUFz2Ig9s3luKUdVfVSQwlQVIYacSCAa42P6T6p5KWvHgdDC4HrO3U04Gb39vWkfEKx3XboAy5sweQ/dvL740NdrBuTw8M+tjk4qjbEuUFsuUZm0rSTNU2zcsDYrJdZVdrVu6gLDObhi4FUHU6yNOFZ6dLq0kvMtr4qVeq5tcF+yRBfBA7I2IuCI+TTXj6TEflrmdK4yVBwyed15G3BYaNVSzGy4HGBxp/7B5GrsNiY14Zo/uuBVWoypSysQ2pjUt/Wbgv8ANu6tDZVlW8q+Lxj3GJALnuBKr3aVONO+1mati8vZp7WR7o+9ge8wYFXxy6I5lTrG7zucBUitElsNflCeS+0j3VGWhfQ7w8xzSx7tPfUUTqO7GLipFLEGoRCRNYb0F+yPZUWaod1FYvMnxtBKZ8hgZjny9uYXLqJA1nn4+Fjf2eXC/wC3z/4e6duuXGxILXtcJ4EOS9DweL94nzfqARrWgzbx5gcUUYHeOI7qi4minWkntZOOoYEHUEEHvBqJrfaXMzi+rW3IkgqSJBI3GP5VZqc27g9g+2f0ju2jvJ9WnmNx8qrlSTNVPGzj3tpaMB0qs3oF0ANzGh8vdNUuEom6NanV1JzDqpEowYd2/wARQpcSfV20I/aGJiT4D31j6QxHUUbrV7EXYSj11az0W1kI0ncJbh3ngPOvJQ7c1feeklaMdhi+2sBfw10pibZS4e0QSDIJPaBBIIJB1r6DCyiktx5SV73ZGtdqTYrDd7lIdkb70f2IUwli4iQb6W7lwBYIuOi7wO4DyrzPS+Hq1Kqmtq0S4HW6NnClTyPXUkbmLXDKe12yIJ3qvco+c3fuFbOjsA6Ku32n8jPjcbB66L5jTAYS5iDmIOXfEwW73bgO7jXVyqOupyFUqYh8I/Um02UF0YyOCrog99Qd3qalFQVoojdrbZWxes2BbB60gTMBQWy7o1qyELxbMlWraajbUjdtWVssTuQiddw5j+udWQd1YyVoZJbBfo7cDZmUgiBBHjRMlQ3sduKgSYzuVMpYg1BBomMN6C/ZHsqDNUO6iCa4ovAZ2zlRCS2SBmMkAQDv378vdXgrSdJ2St9T3t0qnmLqK9zhPAhyXoeAxXvE+bDZa0FFhVaTJomNnXJSOWnhwqDNdJ3RUek1nLffvhvMa/iDUo6GOsrTZBvUyolNn9Gbt6CYRTuzDU/6ffFQcrF0KMpE/Z2Pew4lL7SPpLK+qQZHnUGlI1LrKW+4pc2+JCYu3B4XF494MQfECsmJwMK8bS3GvD9I9XK+hI7Lw6Fs9t1dYJEelO7Ve7XWubhejHQrZ5O6WnM6tbGqtSyx1Mf+FvE9ZtBvqW7aeuCzE+bV2MLU6yLfm18thgrRytLyKTkJDEDRRmbuGZVk+LqPEVpK0J4Wz1ty3bHz3RPvsF/nUJvYya1PTHX3HQWcPDBRlzEwsDSJG8DdH48Ky4elKnBKbuxVq+aTVJfYqtjBu+IK3zqurDgQOA7prRTrU5QzR00f7anJqUavXZauv8sX7ZBGQRxB/AxWajXVeKmjsOj1LyMcYkbquISMm6N7Wa7tKX7QuPciQDlgOUyz6MARpWmatA5cJXq7SzdOcow8tr2sum+WGn4qPKoUddhLFLs3GPQQ/IP9qB37/eanV1K6GjJx6rLBndqSKWINTK2TGGHYX7I9lQZqh3UVu8/6yg19AmM7AfOB+TiG3rqTy8fDJf48n58P9nun4q+4/Q17XCeBDkvQ8Ji/eJ836hiNa0FAdaRJEhst+0RzHsqMi+i9tiE6VrN4fYX2tTjoU4jvg7B2UNLriT8wcvrH+XnQ2OlT/UyzWTqKrZsiO8Rqh9VIuloVzamDVgUO4iR9U8xRGtHPk32uY6uHeTPuvYqmEW4t0JbJDlgoA+lMVc0nqZabmpWiyA+FHCOuJR7rZmZMpIESbRjXno661kwmIjVzRirZWdyrRnTUXN3uiQ+B3o8mI+OPcIKtaOGykSPloZmPP0Ejxq6q7WCmrq5mux8OGxFlHYgG6ilhvnMACPGKk2Rn3WentgJBeNAAqjlxrmU6sqmKqP8ATHYv9l0KSp4aPF7SBxBnFOw4o343P/dYYV7YSvJfE/qW1KN8bST+H0LLscQi6cCfM1s6Ni1h4ixbvWkL7RY9W2US0HKOZgx+MV0Y6ox1W1FtGDdGcPnxVqyzOhLFcynK6sFY6TuMitcnZNnMjHM0XTpjso2sOGF684zqGW5czLuOoBEkzHHnUKUry0HWhaOo76Ef3X/Ww8v+6KveFQ7rJpqrJjS+KkimQ2amVsmcMOwv2R7KgzVDuorN5v1lBA1Q6kGT6RhTljhMZpiTGleGW3Dy11/m/wD0e7firkSKCva4TwIcl6HhMUv8ifN+oJFaDOGUUhoe4A9sePsNJltPvDHblvNeA5hR5k0LQjWV5knbEaCol60HFtqiyxD8aj10i/VENjrcr3isGNUoOFaP6Xt5PUtw1qilRl+pbOa0IHDdnGo8T2S3jBT+YNacbiuooqequvkYcBh+txGXfZ/Ma/C7swXcPbxCQSr5T3q43+aLSwkYOo6sHskjpV5NRUJLahx8CpyYK+TGl4secdUkT901dWW1EaT2MwY3SpDrowIcHkQcw/GrWiOp6nuYoWrIy+k6z3yw1b3eFcXG1oYWnJR70v8AZuw1KVeSvoiCs2y12BxQDzaudhKcqmDnBb5IsxMlDGQk90WW3BpA09Q8K9DTgoRSW452bM83ETx98KCzEBVBZidwA1J/CrUr7CqpKxm/QbGLfx2KuqsLkgTE63CQfIVpru6Rgw8Mt773cd/CVcPVWFHzrw/BG94qFLUlX7ot0KcfFB3O0/gf51KpqU0e6TDtVZNsb3TUkVsbPTK2S2HPZX1D2VF6mqHdRBPhCby3c0ALlK5Rrv1zbxvGndXgFVSpOnb9z3vV3mpX0Hyivc4TwIckeDxXjz5v1OrSZwRSBDnBntikyyHeE8SJvg91LcOe2Y6U0iaFUNDJoe4Z9KgXwkJ4y184buNJpNWYpJp3RV8TbjEjkEfyzJ765vS8bYRJaJo0dEv/ADW3vTEelSE4C8SeyGtQOGbrF3eE+dZOgVUdRu/Z4eZ1OlMmVcSN+DrEC3hNox6QtG4Bw/Z3N3j7a9DWj2kcqk9jMge1wOg0B4kDcSBU3sIxZ6GwWKsOiMM5UouVg4MrAynVeVcer0RTqScpN3fmaYdLKmsulvIeYS5hlfMDcBiNchG+eGvGr8NhFh4uMb2bvtK61eOImpt6KxL29oWY0ePWre6tAlFbmQPTfZ9zFYZreEvWszHthmy5kAPYU8CTG+BU4TSd2V1aLkthA9C9jXMLi8QjYe6lq51YtPl6xexIh3QkCcxObdoanOSa2FUaLUrDjpvs17mIw1tZKoXuXXyv1dodjKXaI1hqKcrJlVejJ7Bx0G2RcOHYxlBuuRmDKSsLlYAiYNSqzVyvD4ecok4+xLv1fM+6q86LHhankIvsO9yX7wqSmiDwlQRbYV/6A+8vvozxIPCVeA+s7LuhQCvAfOXl66WZF8aFRJKxBV88PeIMle/wvgQ5I+e4rx5836g1oKARQMXwvpCkyUO8jr/7Xwpbhz7wsDSJJiqmgsFrTxUWTTsPkcEUi9O6IK/hv10ZR/kuY/12xTaTjZ6GazVbs8CU21sm0+DuWrpKJlzuygSuQi4WE/Z8qzUYRou1NWOnNyqR7bM4+CQLebHKRq9hVAkzlYuGETHFa11txRS3mcHBFriW01a4yKs/SuMFUHxIq17CuNz0bh+jyWLdpLYkW7aW9fqKFzRzMVmU29R1MOr5kJrYX4yQQCOqTeAfnXOHhUr9koyx62zW4j9u7PABe1Ijeo3esVKMttmU16WXbBkGMUw+cfb7ascEzMsTVjpIVw+LuEwq5j3DX8Kg6cS+GOrcLj87RvWxLZ1A4i5oPCah1a3M0LHSXej9Rez0huQDnaDukAg+NLq2Wxx1N67B2nSF+aH1iP5iouLLViaT0kOE2+/FVPqn30rFqknvFV6Q87fk/wD/ADSJD23tUEA5TqAeFAFPrwR6tB0Fe/wvgQ5I+fYrx5836g1oKDqAF8H6Y/rhSZKHeEMQ36yR9UewULQJv+4O1NIYcGkWJigNBIWt3I3VGxOMhTA2S2K6yNFslSe9nUgf/UmlJ9kspRzVM3kSm0boVDIzAgjKdxnSD3VSkbZOyKl0bwVjBuzIi2lZSHYAmAJIknWBVsrspi7My/oHhsNiNoKMRcdJuB8OUhVN1bgdFaVMAxpu5TJFWzukRglc9DOJrNvNBXr4IxD9yWxPPVz/ADq5d05801VOdqEhN7CoYm3Dso4MQPOBV99hypLtNFhs2RaUKN/zjzNVN3NsYqCsMNsN8k3h7RTitpXVfZC4UDqrYP0faTUiKtlQjdXLu3U0yuSsJi5TsRTYc3jzNLKiyNaotGydw145F1+aPZVbijdGvUstpF187PfIOhr3+F8CHJHz7FePPm/UOa0FAAoAXwfpr6/5UmTh3hniD+tt9kexaFoQqeIyN210ttYW8tl7d93Zc6i1bDyO1MDMCSMjExuFRbSdjRToymsyHey+lGFvojpeQZ82VXZUfszm7JMmIOo0pJphKjOLsDiOk1lWsrbIvC8SFa3cslQVIB3uC2p3KDuobLI03Z32CeyumWHvYc4gnqUDsgF5raMzKoaF7UE67povclKlJOw96P8AwgWLtvD9XbuA37r2hmbDKylTbBYq10Fl+VHognsnTdNT2myEMqsSjbcw1xlRMbYuG4YVVv22ZzyChtTu0FANMY3tq4PrDZOJsdYWyG31tvOWJy5MkzMmIp3I5Sj4q9svB4l7YweI6zDMrO623dbUZWW4SbkgDMsNHEU8zeo8hpuzeluEa0hOKs5iisFa6i3GVwGSUYhgSCNCBUJFiI/EdLcPcwfxtytkAuqo93D5rpQTlRluFWOugzcdYpxdiqtTzLYROzemGGvYdMQziwjsyqLzW0YlDBjtQfOrE1YyypyTstoyu7awvXLcOIsi2ziGN1MpyxMGYMGrU1lMLozdXusk8ftvDo+V79pWaCqtcQEg+iQCdQagmi6UJNuyC7UPybeHtFTWpmqaBreiW/sL7KB7kA2ulBBjPdUyByqXYKN5/omk9hKMczsWzD4RQqjXQDj3VS2dONNJIg6+eM92gbYr6BhfAhyR89xfjz5v1FDV5SBQAthD2x/XCkyUO8Mb5/W3P1R+Vaa0IT8QqvTHo9iMRi7V21bV7aWypBvNaYk9Z85dQBnU6b9RxquUW2baFWEYOLe8jsN0LxdpcGVFm49nr86l8qxd3Atk7UZmJ04xupZHZFvtFNuS2htmdDcZaGBlbJOGu3Hb5Q9pXa2wg5fqtpRlY3iINvzFNjdAMbGHPV2LpsX7lxrTXD1brcFreSp42yIjzqLVkW06kZvYSGxvg62hZGBzJhycLiXvMeuMsj9RoOx/4309VRLwmA+DPHWxZYW8OLlvHDEmLm+0OrIt5skwDbMDdrQBB9GcOV2hZ6yzdb/5C6wtLK3LbFxF64hslurAC6dZ8w98gFm6W9AMdiMdjbyWrbJiFVLbHFPbyZVtqHdFHyg+TPYMjXuoEPNh/B5iLWMW7ftYa7bTBpZXUa3rdpAtwIU7PaUrm3xr3UARGz/g2x9q3gw1vDXTh7mKzWnunI631TK5JTeGzaQfQXfwAK3tnoxisCMHavhVZVxUXVYta7cGGc22AY9oRl4gzyZB7Lt77HbO6MXL62Hs2WFs2nttau3Ql2SzlnDtaIhsxIhQRw51LLdXM7rxU3FvbcksZ0RvrctnD20tlUtIzPeW6pCgSHttb7WXKACIkKNAdaeVkPaYWak/9F22hqjf1xq5HMnoKuYCj6iflFIJhQaZEZ4ow1MVh3sXVyeQ9v8A0ahJmjDrtFotN2R6h7KqsdFaFWe+RdVI0KsZ13qVgcuJrwWROm5HsszU0hzbr3mE8CHJeh4HFe8T5sUNXlIFABL1wqrFd4BI0nhvjjG+KTJ0+8iDxm0GW7e6ohyqMVdihzkIW7IWMwBUCAOPdqr7CTgs12SF7ahViIDKCJyyWy5VY3AOK9oj1rv4AuJQTDYTaDswUqqnMVbtAlcueZAM65BBIG/jxAcEt5x2s30BIMZZMuwIVxb01gk8Ny8JkFyWVcSzbIxrBbmUJCoHzFuyxZZAzbgBuOvlVMndnRoU8kRaztl3bKqrrlAJIB7QQ58gYtl7Td3Z9IzpEuOtbYZiJUICVWXPZDAPnG4a50KDWDE+sAC3tu41sMLayc2mbNAVA+UhCYaSV15TGsUAAu27hcp1ayLnV6tE/KC31qpOYpruA/1UAAdtupbMFkPCpuJUAAmWYbzmiATodDBoASwe2bqoj3BmHVW2cZYuEkJnZQIEAuCRGmvcKAFNo4x7j9QFXNCyeCP8meBlli4dYG468pRdmV1aanGxTMPtFzfUkKsW2LIxAyn5LVmaI0d4BiefK6+w5SppTC/2oxciFILDLuQ5SltgO02852PH0Y9RcUoR1E7m05tsxyxBgg6McisFB4mWI0+ifUGmVyp7bDy3i85PowFt+iZglYKnvECfXQmFWNmhVTTK0hjjDqKaEx/sI6P6wPb76jM14beLt0gtqYk6acOFVZjeqbsNbv7ZN3oPppO9fGNR514ReE+aPXvxF+46SvdYTwIcl6HgcX7xPm/UVq8qOoAPaOopDQk3pk/1woB6hMY7BCVMGV1IzADMMxiRwmhjWu0ZPtC4EJgE6R2HhWIclG7WpGQCRvLDTWlcnlVx7ssXOtZQB1aS8dW3ohbRiQ2pLO+sT2W8IydkW0aanIsR2pec3AoAULdynKwdsvWBHSTrqq6ZeMzqBVJ0w39q3e0oCE9nq3KXFtvOfMxEmAuVQTPtFABU2nfJJVJAK6G24LS1tDkOchRq5ntAxO6gAtrauIIBPVCZjsvwTNNwZ+wAZHHUCcs6AB7u2bgZYAIKoWHVtnXOrnOe3CqGVRHf6VACf9p4krn7CwzKF6m524sZwZz7i+ggcIk0ABi8beLtbZEbJ2lJtvldh1hVkGfXKVTsid8yJFACr43EB2AynqxdJC23KOAy5VBzyHgH1SdGEGgCGcXGvo5HzIuQrAowt2iC7ExLdY2kA9njrVsJbjDiaPaVREZh8d1jsuRhE6mYPaK8QN8T4+qbUzDKNtp2MMIY4QB6tBQUyYpioDQBAEAd0ACkic+8IrTBIZYw6ii5GRD9IOlS4LDsqkHEXNLa/REQbjdw1jmfGoTkbsHTbV2NthicNYJ1JtWyefoCqTplwuWibyNwCXAdeLFCNOPomvDKS6px80emcXnTHKGvd4TwIcl6HgMV7xPm/UVmryo6gAU30DAI1NAA0AdNAFo2FhclvMd7a+HD3+NUTd2dTC08sLvVklUDSRu08XfR1Fm0LilbhYkxDKCVWeGYiNx9KeFACeIxuIVmAsZwFkQYzN1eaAWMGX7PdEnfQAnY2jiiwDYfKua0C2bNCtbm4YB3q4K8oKnnAAF3G4pc2XDqxytlggS2dlthiW5AMT9Y7txAD2toYk3ADhytssBnLCQpLalZ3wFBHDNO4UATFADXGm9p1Qt9+ct+AFAmRN/aT27i28QtsLc0LLm46AknvAp+ZGW1WZDY6wbbsh4HzHA1oi7q5xqsHCTTIvaZ7B9Y9tMpmtgpfbU0FjEXuAbzUW0WQpSloit9K+kCYVAfSuMDkT/9m5KPx9kHPgaoYPbeZleIvPddnuMWZtSSPwHIDlwqBtSSVkalsJf1ax/BtcPqCkSKufhHxnKz/wDjb/nXP/ouG8/ma/6pW8jUNjYo3LFq40Znt23aBAllDGByk11qcFCCitEjzFablUlJ72SNTEdTAEGkB1AzqAHWzcN1lwLw3t6hv93jUZOyLaNPPKxcaznYOoA6gDqAOoA6gDqAAoA6o3ApnThXzAzKQIHAHc3nK1arOOzUzyclVs9HoTNzAo6rnk5VABkzEcTxpKTjoSnRhU2yGGMwVhR6APrLH+dPOyKwtPgQO0MWo9EDwFK7LY0oLRIqnSTby4VMzdq637O3O/6zclH47qCRl2KvveuNcuEs7GSZ8gBwA3UC1D27dIZqWxR+r2f4Vv8AIKBmWi38ixgemBPHdqN27dx41dvKDbejn91w/wDBs/7a1M41TvvmS4pjBoGDSA6gZ1AFl6PYXKmc733fZG7z3+VUVHdnTwtPLHNxJaoGo6gDqAOoAAmgBF8ZbG918wfZTsK6CnHJKrOrQRodx3UWC6G7bVXUAdoGIYhZ9R3eFKwswyxG1rgMFQp75mnlE5sjNrXWuW+3uJ3QBvB3VKC3FGIk7JrcyUxeKCiKiaisbU2jyoAqPSLbqYVM79q409Xb5nmeSjnQK5nGHs3sdiNTnuNBJ4KshdByGYDKNTIABJpi1H+29n2bTKlsnMqqH0BUkDVyc5ysdOyJWIIIkqEOwwVaBo03Yw/V7P8ACt/kFAGZ28Ahwdy+ZzrfW2O0uWCmYykZp75jSrd5TbYbJ0c/uuH/AIFn/bWrDjVO++ZLg0wE3uQaCNxRWmgkmGpDFsHYzuq7gTqeQ41FuyLKUM8ki3fGEUQDu3ATwqjadhWSE2xy8ATRYMwk+0jwUeJp2E5De5tC4d0D1D307IWZjR8VcO9z5x7KBXY3eTvJProEFCHgKYDrG+haP1SPI1FDeiCXHz2iTqysNeOU6QTx1FG8NwXCrAEkwdIO4ciJ3ax50MaG20n3An5yz4VKL3lNZXtHzIvae0uVQNRVOkG2kwqZ37Vxp6u3xY8zyUcTQK5nCJext8sSWdpJYiERQCYJE5VAB08pJpi1LHj7y4MGxbBNwb2aBHZAW4VXQtkZlCmRDNOYQ1xDsM9kYHP8tcadS3ahgYks1yZLDNAI39qTA1OmhST7TMGLxDX9uO/+bBDaTozkoDJJLEtIkxop4jQnNxnhuquq4t3Row0akY2m+X/fsX3Y4+Qs/wAO3+UVUaDNLP8Acbvbf9unY7fVej6ZhcubQjVpgGBpNW7ylaGxdHP7ph/4Fn/bWrDjVO+yRzUyFwr60hMKNKYJ2F0uTQTUrj7Znp+B/lUJ6GrC98lqpOkdFABWFMQQrQDCOAN5A9dOxFyS1Gt7F2l+ep9Un2U1FlUsRTjqxnd2snAMfwH4mpdWyl42G4lccrdQsRmRDcgg5SrawG5iq1a5pnJ9Xda2uRewL9y4buaAhQjNuAb5u/fxqU0kUYapUqXvoI4hLgcI7EEkQZ01MAipK1itqpGajJg7dZFzNDBwVExCsSOHgKqu7G3q4OpfeipbW2mLABIz3XMWrUgFz/JRxNCTbsi2UlFZmZt0jsXxdFzE9o3fRZGLKI+YogRE6AfjrUpwcHtKqdWNW9txK2dti3bm0ClxltplAC2kFtLiF0ZGDOxzzDggHNOaEIgXICzmdzdxAZ2y5gDALKNGddIbKBOXSd54zfShbbJfziZK9Vy7MHvs3/ryvxHGGtteJURlzZnuLmU3MqkTl3KSrMCQIJgE662xTqbF8+JmqSjQtJ66KPD9yMxGHyMVkGDvBBBHAgjmKyzjlk4nRpVOsgpWsaHsgfIWf4dv8oqJYZthyP7OxGmvxmxrrEdXdgchx9c91W7ynca90e/umH/gWf8AbWrDjVO8x/TKzqQHUABFMB7su8FY5iAIO/1ioSV0asLNRneRJNtBBzPqHvqCgzY8VTQk20+S+Zp9WVvGcEIPtBzugeHvqSgiqWKqbiLuY26d7t4GPZUkkZpVqktWNitSKntCkUCsFIoY7C1zaN0p1Zc5N0d3KoZVqX+0VHHJfYBh9sCzZuoyZ5DOq66sF4xrEhZPCqq0sqzHS6KpdbNUpK0W1d8L/wA2EhtFnukMqQoUQJEgHUEiZAPDw51KCsiiu3KV4rQituYu6LZZlzm2rOqMyW5EZixdyAFCwS3LnIqEkloa6EpON5GVC/eXG9di1JuW3YOgygoUlSigtGUFuBg8zNVSrZHse1Gt4DEV6TcErO+9LTXV8i6YG3ZxTpirYZ2Um31JuWvkWckZupQl1JKkCQJ9e/XGNKr2nvW3/hxqtCtRTpSW+2zjwK+dgYhiboyXGnrFTrbDFrZLOGyZ+0CFY5VnQNuioRhZXj8jU6i8J7Nm1/YHGWbouKHPVW76i4sutxH+a0XEZtGKkTI7xU3UzS1sn/GVQw7UVaOaS0tr5O3kL3LFwqBYDtEKkOFIe2M5W3aaGa6F0OSZDSRrFOdWKVofYKeEm5XrJb76O9/NNq3oJY7oribS52QEBSzEXLZKwnWsIzSSLZD6CYrMdAtOyP2Fn+Hb/KKAMvtYq2MFdtEnrXv22Ag5erRHBMzE5n3VbvKdxsvR7+6Yb+BZ/wBtatWhx6neY/oKjqAOoA6gDqQCymmWIGgZ1Ahm6UFTAIoGJtQNIIaB2EWFIdhM4YPM74KyN8N6Q8YHkKrnBS1NeFxdTD93S6dnpdaMNtzpMMHaDtq3ZCKIz3Cmqr9kQJPcN+lN2SHTz1JGZbW6VYrF/tnmVupoirCXnV3URrHYQDkFAqo6SGuLxb3ne5cMs5JbSJJgnTwFQcVe5fGvNRyp7LNfPX0JzYm32tJ1ZYIMwK3FWSr52cO4zQ4BY6QZGhkCKtpKC2P9jNi6lacs61bu+L5DrHdJyjZMMqC0LQtRlyg9m4txkCOYRutYhCzAQv0RTlN6EIUk+09X8xptfbIvAdhQQiKoVY6sIAAuszAURlgQTImnOUXHKt/0Fh1Vp1c+y638f5vFsJtg4a2BaKu+ZriPH7EuuRyo35iFG/dlBiqUrGqUszbslyGmI2xcZic0g5941+VsDDvO6T1Yyz3TTIly2R+ws/w7f5RQBjxTfVxnN46Oj9Uw/wDAs/7a1NHJn3mPmFMrYMUAkdFAmdFMdjopAtAbdA4ilBM6KAEnFBXYScUh2EWFAxLjSGgpFAyF6V7XfCWc9oKSfpAn2EUm7F9GnGcrMzXGYh79w3LrF2Okk7hwCgaAdwqps6cYKKsgUtCkTF0SkMOEoAOEoAHJQB2SgDslAGhbJ/YWv4dv8oo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5" name="AutoShape 17" descr="data:image/jpeg;base64,/9j/4AAQSkZJRgABAQAAAQABAAD/2wCEAAkGBxQSEhUUEhQWFhUXFxUXFhYYFRQXFBUXFhcYFhYXFBUYHCggGBwlHRQVITEhJSkrLi4uGCAzODMtNygtLisBCgoKDg0OGxAQGywkICQsLCwsLCwsLCwsLCwsLCwsLCwsLCwsLCwsLCwsLCwsLCwsLCwsLCwsLCwsLCwsLCwsLP/AABEIAQQAwgMBEQACEQEDEQH/xAAcAAAABwEBAAAAAAAAAAAAAAABAgMEBQYHAAj/xABJEAACAQIDBAYECgcIAgIDAAABAhEAAwQSIQUxQVEGEyJhgZEycbHRBxQjQlJicpKhshYkM1NzwfAVNDVDgrPS8WPhJaKTwuL/xAAbAQACAwEBAQAAAAAAAAAAAAAAAQIDBAUGB//EADkRAAIBAgMEBwYFBQEBAQAAAAABAgMRBBIxIUFRcQUTIjIzYbEUNFKRodEGFkKB8BUjJMHhcvFi/9oADAMBAAIRAxEAPwCvde/02+8ffXGu+J9S6qHwr5I7r3+m33j76LviHVU/hXyQewbrmE6xzyXOx8lprM9CM1Rpq88q52QvdwmJQS1u+o5lLoHmRUnGa1uVRq4WTspR+g1GIb6bfePvqF3xL+qp8F8kCLr/AEn82p3kJwpLa0voDnuc7nm1HaFlo/8A5+hxuXOb+bUdoFGi9LfQL17/AE2+8ffSu+JLqofCvkgUu3GMKXJ5AsT5CneTFKFKKu0l8g97rU9PrV+1nX20PMtbkY9RPu5XysxPr3+k33j76V3xJ9VT4L5I74w/02+8ffRd8Q6qn8K+SIq+957xS2bjMdyqXJMLJgDuBPhXdwngps+XdPXXSFRR/mwOcDjP3eJ3A7ru4gkH1aHyrReJyLTC/FcXJGTESAxIi7ICmGJHCDoad0LthzgMZ+7xOmp7N3dupXQ7TAbBYwHKUxAJmARcBOUS0DuGtF0FpnDA4zX5PEaZZ0u6ZvRn10XQWmcMBjP3eJ3gejd3kwB65FO6FaYW9hcWilmW+qjex6wKPE6UXQPOMvjdz94/3299MjmfE743c/eP99vfRYMz4nfG7n7x/vt76LBmZo2yLjdRa7R/Z2+J+iKpepsi9iKsa86fYkWvoP0ROMJuXSVw6GCdxuEb1U8AOJ8PVoo0c+16HF6W6V9lXV09s39Blt3pCXZreF+RwqkhEt9jOPp3CNWJ36nlxqM6rvaOxeRdguj1GKqV+1Uere23kv8A4Q9jF3EOZLjo3NWZT5g1WpNaM6E6FKatKKa5Iu3QDEYfE4lfjNtTiVzNbcAKlwjWXQdk3BqQ0a68QDWqg4yltW0890xTr4ag+pk+rexreuT1t5FYxe0btjE4nqbj25vXQ2UkTFx4nzNUZ5Rk8r3nXpYelWw9PrYp2irX5I2PoRfa5gbD3GLMyklmMk9pt5roUneCbPDdJQjTxU4QVknoZH0i21iGvYi01+4bfW3VyFjlyi4wAjloPKsFSpK7Vz2uBwWHjSp1FBZrJ333sK9D+jDY12ZiUsW9bj8TxyJ3xqTwHrp0aWfa9CPSfSSwkVGKvOWi/wBsa4/bhzFcLNixPYW2SrMBoGu3B2nY79TpUZVNto7EW0MEsqlX7c97e1LyS0S/YbYfbF9N11yOKuxuW27mR5B8qiqklvLqmCw81tgk+K2Nfuif2j0fTEYQY7CJkAkX7AkhGX0mtfV45eR05VdKkpQzxOZQx86GJeExDv8ADL0T+/EqVZzukfbv9Xic2dkiZZYzAFCpyzxIJAPCZru4Rf2UfK+nXbpGp/NxLW9tXCIOMIyqLYhbcxA0R8oIWdefYHJYut5HLz+YX+2bgZiMVrrLC3ZzTcZixDBZ4zodMx3TRlXAM74h223ckL8bB7JUfJ2AiA5SVHYgL2VECPQHICjKuAZ3xEX2k17KbuKk9osClsGblvqXlsusrC68NdImi3kLNfeLPti5AAxgh4W6Dbs5SAXaSCu4k6jcxYydaLLgPO+IZtr3VmcYDLo57FjtPbZSrN2TLDKpBM7lHzNDKuAZ3xEsTtJ7ilHxYKsCpBWzopYEgMAIEqu77XOhJIJSvvIu3grLD9rB74OhUHdpuOafVUrleVA3sDZCErdllEkaEGQIA8TE91F2DjGwhtDD20Fo27mctbVrgiOrc708P63002RlFLQvux/2Fn+Hb/KKqepqjoiu4bDm46219J2VB62OUe2vPxV2kfYKlRU6bm9Em/kbftXDrhNmXUtaC1h3C95ykSe8kz4105LJT2bkfPaE3isdGU/1SXqYUBXKPowNADrZWNNi9burvturesA6jxEjxqUJZZJlGJoqtRlTe9W+wTaF8XLt24AQHuXHAO8B2LAHzok7ttEqFN06UYPckvkjbvg+/wAPw/2D+Zq6dDw48j5/0t77U5mM7ZQti76qJLYi6AOZN1gB5mubPvvme6wslHCwk9FFehruP2eMFsm7bTeli5LfSdlOZvEk10JR6uk0uB4mlWeL6QhOe+S+V9DEq5p9BBpAaj8DtybOITgLin7yQfyVvwndaPHfiaNq1OXFejKV002OMJi7ltRCGLlvuR508CGHqArNWhlmzv8ARWL9pw0ZvvLY+a+6I3Z+z0uuikKCxjMRMHcJ/Cu1hHagmfKvxJKb6WqRUrbV6EqOiaFVYG0QxtgdkyOsiC2nZjNrV+dcDkdXUtfOC3RNAGJewAokyCCNSBII03d5oz+Q+qqa9YAeiSicxtCCwgqZOVioI04wD6mU8aM64C6qr8Zx6JrnC5rQnNqykDs3Ftxu3ktIHL1ijN5B1dS9s/8AL2A/RVOdqYBAynUEORw/8Z/CjP5D6qp8YhtPo6lkEk2mhgvZEzK5p3bvxmmpX3FdVVKavnuR3xO39BfuipWM3X1PiZ3xO39BfuiiwdfU+JnfE7f0F+6KLB11T4md8Tt/QX7oosHX1PiZdtm2F6m32R6CcPqiqHqdanUnkW3cQHQW2G2hhgfpk+Ko7D8QK4VDxEfYel5WwVS3BeqNb6cj/wCPxP8ACat9fw5cjxfRXvlL/wBIweuWfRzqQHUAdQBuvwff4fh/sH8zV1aHhx5Hzrpb32pzMw2XaDbYAO745dP3bjuPxUVhjtrfuesxEnHoq6+BfVJGo9Of8PxP8Jq3V/DlyPI9F++Uv/SMIrln0c6kBpvwNejifXa9j1uwmjPI/ibv0+T9Rr8MlsdZhm4lLoP+koR+Y1HFrRlv4Zn2akfNP1KJhcYiEZipiZUkcZ3+ddTB+AjwH4mhL+q1GldbPQeHa2H17Ca6emNBIgA+G/vrRZnEyy+AIdp2J3JofpASIjX+v5Q7CyP4Af7UscQnIQ4GnDxnj30rDyy3wA/tKxB0TfI7Q3SNPbRYWSXws47Sw8aBfXnH9TRYMj+AEbVsCTCazPbGkiNOXPxphkl8By7TsAzCndHaHITMzxB86AUJL9LBG1bG9ghOknOBMDlu1M/1vX7hkb/QwE2pYzAkJlhgVzDUkEAyeUg7uFFnxBQea+RiWM2hadyylEUxC5l0gAcIHCdw300QnSlKV1FouGzby9Tb7Q9BOP1RVL1OnTpyyLZuKt0Xxgs4zD3DuW6s9wbsE+TGuBSeWaZ9n6QpOrhKkFrb02m19LLRfBYlRvNm5HgpNdKorwfI8DgJqGJpyfxL1PP4rkn0sGgAKYB7tplOVlKnTQgg6iRoeYIPjQ01qRhOM1mi7o3P4Pv8Pw/2D+Zq6lDw48j550t75U5mStjOp2k107kxdxj9nrmDf/Umufmy1b+Z7Pqeu6PVPjBfO2z6mu9N9dn4mP3TH+ddCt4b5Hiui9mMp/8ApGD1yz6OdSA074Gh2cSfrWh+De+t2E0Z5D8TPt015P1Ij4W8cHxSWwZ6q3r3NcMx91VPjVeKleSXA2/hyi44eU3+p+hnWHS22Ki6JTtZt43WyVJIIIAYAnXdNdTCeArHjenbf1Gpf+bCXFvZsj5PERKxIeSDvBg+lBnTSIjWau7Ry/7dxDH4fBrmNtLhLG11asLo0Fx+s7Q9KV6sDlB40LMJqG4NetYE27mS3eF3LcNuetyznPVmN/oR3T3TS7QNQsGxNrAhHyWrxfL8mp60KWgTqTLAZlgwCe1IAKgPtA8ltBSxa2cTL28QAWYKqhyGQEEMCWnMfRjdrNDzDSp7xK9h8EFhLd5mU2QxIuDNlY9flgkSYgbtxgaanaBqG4Ncw2A7OUX9PSJt3O0BdQysHQm0LncCw5UryDLAa4+1heqixauNcjKWi9AuBgSQNwGRLhynXfuipK99opKNuyV+pmc6gDStj/sLP8O3+UVS9TbHRFXIrzp9jRsXQDpIuLsdRdPyyLlYH/MTcHHMxAPf666VCpnjlep4Xpjo+WFrdbBdhu68nw+xlW2Nmthr1yy+9DAP0l+a3iIrBOGSVj2WExMcRRjVjv8AXehnUDSS/RTYbYzELaAOQENdbgqDf4mIHr7jVtKm5ytuOf0ljVhaDnvexLz/AOajr4QhG0cQB/4v9m3UsR4j/Yp6Ef8AgwfP1Zqfwff4fh/sH8zVtoeHHkeQ6X99qczGNu/3rEfx7/8AuNXOqd5nvMH7vT/8x9EaN0N2wMbgrmCuN8sLT2xJ1e2VKqw5kSAfA8a20qmeDi9TyvSeElg8XHEwXZck+T3oy1kIJDCGBIYcQRoQfGsDVtjPYxakk46MCkSNN6D4pcBs65ib2nWOWRdzPACoF9ZDGeWtbqDVOm5PeeP6WpyxuPjQp/pVm+G9/IznHYtr1x7twyzsWb1ngO4aAeqsbk5O7PV0KMaNONOOiVhgdnsX6xXAOhEiYI09Vd3Bq9FHyX8SYpU+k6itw9BU2L374TwOVZHq0/qTWnKcT29cDvi13KB1i6FSDl1BXdHD38Z0pZQ/qC4AtZvER1wjllA3+oU8qD29cGBdw11v8xRoRooHpelPr40ZQ9vXAFLV4GReWZmcizOmsx9UeQoyB7euDAXD3h/ncSfRHEknzJNGVB7euAPU3v3w3R6I3TPt1oyoPb1wYbDW79vN1d4LnMtCLqYZeW6HbTdrRluC6QS3DH+xD9MeRp2Ie2x4A/2I30x5Giwe2x4F/wBlYAizaEjS2g3fVFUPU6MMQnFOxTTXnT7Wg9i8yMHRirKZVlMMDzBpptO6IzpxqRyzV0+JYcX0oTFIq42x1jKIW/aYW7wHeCCrerQd1Xusp99fucqn0ZPDScsLOyf6ZbV916jEHAjWMY31ScOs/wCoSfIVD+35/Q0NY7jTXn2n9B6OmFy0oTB20wtsEMQvbdyP3txhLeQqXXtbIqxR/SKdSTniZOpJ7NuxLkhptDbNvEYi7fv2CxuZOyt4oFKoEJnIZnKDHDvqMqilLM19S6jg6lChGjSqWtfa4p3u+ZY9lfCN8XtJZt4UZEELN8kxJOp6vvq2OKyqyj9TmV/w/wBdUdSdXa9r7P8A0rG0toWLpuOMMyXHZmzfGCyhmbMTk6sSNTpNUynF7tvM6uHw9ekoxdS8VstlS2c7kfh77W2V0Yq6mVZTBB7jUE2tqNlSEKkXGaunqSuM2tZxJz4m0y3fnXbBQdYeb2nGXN3giatc4y7y2+RgpYSth1loSTjuUr7OTW79hJLuDQyLd+8R8241u1bP2urzMR3Aio3gtzf0JuGNmrOUY+aTb/a9kI7X2vdxLBrhEKMqIoy27a/RReG4d+lKU3PUtwuDp4ZWhq9Xvb82MagaST2LcKuhET2t5IGqsN41B10I3GDXfwu2gj4x+JJZel6jXl6FhfaV2Mw6scSFzqDkyMDrpqFAiIGo31copHLdWdt38scu07qxpZ0Ns69Zw3DXWCDu+sTzNGVB10luRy7UuhjAtcDvuBSRcY7jukkkn1SaMouulfYkFfGXCSSLXeoN2SM3WkQupXQiOI56U8qDrJPgHubUuzPyW8HfcAmS0RO4ltx0Oh3LNLKDrS12CVvHXOyQtr0uuntggm2LccgII7hAOgoyoSqy4Lj9LC7bXvNLZbMDI2nWfMMgADU6mY40ZUT6+T22RH7Rd7+UEW0Cl4CFohsryZ0iCADv3DhUoqxnquVW17KwxXZzZ1TMssSAdSAQJ1076lmKepeZRvqE2hgzabKSraAypka0RlcVWnkla/yLXs79lb+wn5RVL1OnT7i5Ij/0Yw85c75omMyzExMRunjXh/ba1s1th9a/qdW9tg3PRhJOrRPMe6vT0MJTnTjN3u0meUr/AItxtOrKCUbJvc/uAejCc28x7qt9hp+ZV+ccd8MPk/uB+jSc28x7qfsFLiw/OOP+GHyf3O/RlObeY91L2GlxYfnHH/DD5P7nfoynNvMe6j2GlxYfnLH8IfJ/cEdGE5t5j3Uew0vMPzjj+EPk/uGHRZObeY91L2Gl5j/OGO4R+T+4b9FU5t5j3Uew0/Ml+cMdwj8n9ww6JpzfzHuo9hp+Yfm/HcIfJ/cEdEk5v94e6j2Gn5j/ADdjfhh8n9wf0STm/wB4f8aPYafmP83Y34YfJ/cH9EE5v94f8aXsVLiw/NuN+GHyf3FV6KoBEt5j/jWyn/bjlR5jH/5teVerq+GgP6LJzbzHuqzrGZPY4eZzdGFO8uf9Q91LrGL2OHmFPRhObeY91PrGHslPzA/RpObeY91Gdi9khxYU9G15t5j3UZ2J4SHmF/R5ebeY91Gdi9mh5hT0fXm3mPdTzsXs0PME7AU6kt5j3UZ2Hs8PMIdgLzPmPdRnYvZ4eZw2CvM+Y91Gdh7PDzLPgtnAW0GuiqOHId1VOW06EKcVFciLux8aTsjW2wzSk6EnLBXMd86GO6vDL3Zq+/Tb/wDD3j8ZDwDWvaYTwIcl6HgsZ7xPm/UBq0GYLQBwoAMFoAUVaRKwoEoJpBglA7BwtK5JIOEqNyVgwSlclYjOkOLNq2MphmOh4wN8edWU43KK83FJIadGsXce4yF865S0k6jUDTxYU5pJEaDk5Fk6uqjXYApQKwkyU7kWhNkp3ItDfGXRbRnMwqljG+AJ0qS2kHs1EsLfFxFdZhgCJ3686COoZhQJoCKBWEmqSIgCgCdw3oL9keyq3qbId1FavL+todY6v90CJBeCb3DeRl+t314aPuzXnx5bj3T8Zfb/AGPVGte0wngQ5L0PBYv3ifN+oDVoMwEUACBQCQoooJpCqLSJpCypUWyVg4SlckkHRKRNIPkoHYJiLyWxmuOqDmzBR5mgllKxtfaFnFKXsEXFtPkZx6OZgGgc947W7hrV1NNbDNi4NJMf9DcF6dyV1AXKDLCDvYfNmBFRqSWg8LTds3EsotVVc12COlAmhIpTItCbJQQsVHpa1zK4z5FGUBBvuq2jMTxg6ZfPfVsLGapfaH6LYh8i22IYZCyld6ANly3ORO8eo8qcghoTjCojYVhQJhsLg+sJAYCOeafXoI/Gk5WJ0aDqOyZ2OwXVAdqSZ0iN3fPfRGeYlXw/UpXZI4b0F+yPZSepZBdlFYv5fjlvVJ6swMzdZpniF9HLBbXXX1A14eN/Zpa68Nm7ee5duuXL9yRAr2eE8CHJeh4LF+8T5v1CmtBlZwosMYbU2h1RtgMBLAuIk5OJpkkSmHcMAymQRIPMVEmkOUWlcmkLAVEmkKKtIlYWtpQWJA3AFUsdwBPgBNK5Kxg+18U1+41xiZYk7zpJmByA4Cr0WqxKfB/jDbu4iyPRu2CxEAjNbYc+JDnyqjETyQb8i6hSVWrCLV03Zp8B18IhuWr2DxWHuPbY2erzocs9SVKyBoQRc1BEGKcFdJicrSlDLazatwNA+Dza97F4MXcRlzi46ZlEZgoXtMNwMkjTTTcKUlZlTSuWK4tRItCTW6lci0JslMg0QHSlgLaz9KfIH31ZT1MmJ2IP0JwRu2YUQquwLRz7WnPfSqSsyzC0nURYr2zrYJA1jTfP/VU52dB4SG4YXMCQdR2ZkldSByA/7qakjNLCyT2rZ5HYjHLbGW0PWY9+80KLbux1MRGkstJEVduM3pEn19++rEkjnznKW1u5M4Y9hfsj2VF6muF8qIJ2XrlGdgwXMEA7JBzCWOX16TwGleBWZUm0lZ79/wAv+HvHZzW0eDCvEhCQdZAkfhXuMI/7EOSPB4ulU6+btvfqIOsHURWkxNbdoAouBBdJEB14jT8J/r100TRN7DslLFsNvy7uUkkD8aiywlEqBNCq0iaFkFBNIc21qJYkQHT/ABws4K4J7V0dWo4nN6fks/hUoK7JWMbIq8Y42G+XEIeeZT/qRh7SKzYtXoy5G7o5/wCVT5lk6aW52fhyd63ingVuf8B5VDBybool0rBQx1S2+z+hdfgotr/ZyFd+e7n+1m/Ds5asqamJK5anSoCaE2WmRaEmFMhYaYjY3X5MzZbavmY8WABEDz3089hLDdY03oO2xSoi2rAy21AUc4AiBOvjvqttt3N8YxgrLQiXxoDBV1JIE8BrHjU4077WZauLUXlhtZL5SNxn10nHgWRrcUIXCjemB6//AHSu0WzhCXeITGZcxCeiN3lqe+r46bTiVsqk1HQlMN6C/ZHspMuh3UV69m+MJ6WXLHpgKWhz6G9jHfyPzTXhY5XQlpflt+Z7t361cCTw+KdBpuniNJr2eFinQhyXoeJxFapCvUtpmY4zJeOsq/AiSNO7/qrtseRC8K74SFxs0Nq5E8SPnd+g/kPGln4Fqwl+8Jbf6Kl0m12+JQwGg78p3HcN8URrLeKrgmtsBDqyDBBBHAiCPCp3uZXFp2YugqBNaC9taCyKHFtKTZakO7FmaiWRiUz4XtnTh7V4f5b5D9lxM+ajzqym9o5qzTKFhtgZlBd8u8toIUDfrO8QZ5VfYxzxOWWVK7I691SXU6l2cBlJZlyfO4CSd3Oqqsc0JLyZ0MJUlGrGb3NepZ+mdqdn2WG5b5nkJFwa+zxrNgX/AGUbemF/nSfkvQkvgP2pcLX8OYNoKLgM6o5OXKOYYSe4r9arqi3mKJq92xNVEnEY3BBigqkrMTYKoz3DC8Bxb1UNk4U77WRO0NqF9/ZUblH8+Zoim9CdSpGmrsir+MLaDQe311fGnY5VbFyqbFsQbZaTeTuk+Q95FSehTSV5on8Zfyr3n+jULXNkp5NpC3rhbefdTSSM1SrOfeY3apFDJnDegv2R7KgzXDuorV4H42mjR1ZlsgyjVtDc4EzMAcN4BM+Ij7tLnx/0e5a/vLkSCtG6vZYTwIcl6HhMVK2In/6fqTCYtAIQD2fhTknvN9KdO3ZCNfY8/UKhtLrioxd2ypbUKupB1Eerf5U8jZF1lHVjmxtixfHygA794HiNVpWlEL06q4hrmy9M1s514bp8CNDUlUW8olhmtsRBEjfU2VpDqxbmolkVceM+UUFz2Ig9s3luKUdVfVSQwlQVIYacSCAa42P6T6p5KWvHgdDC4HrO3U04Gb39vWkfEKx3XboAy5sweQ/dvL740NdrBuTw8M+tjk4qjbEuUFsuUZm0rSTNU2zcsDYrJdZVdrVu6gLDObhi4FUHU6yNOFZ6dLq0kvMtr4qVeq5tcF+yRBfBA7I2IuCI+TTXj6TEflrmdK4yVBwyed15G3BYaNVSzGy4HGBxp/7B5GrsNiY14Zo/uuBVWoypSysQ2pjUt/Wbgv8ANu6tDZVlW8q+Lxj3GJALnuBKr3aVONO+1mati8vZp7WR7o+9ge8wYFXxy6I5lTrG7zucBUitElsNflCeS+0j3VGWhfQ7w8xzSx7tPfUUTqO7GLipFLEGoRCRNYb0F+yPZUWaod1FYvMnxtBKZ8hgZjny9uYXLqJA1nn4+Fjf2eXC/wC3z/4e6duuXGxILXtcJ4EOS9DweL94nzfqARrWgzbx5gcUUYHeOI7qi4minWkntZOOoYEHUEEHvBqJrfaXMzi+rW3IkgqSJBI3GP5VZqc27g9g+2f0ju2jvJ9WnmNx8qrlSTNVPGzj3tpaMB0qs3oF0ANzGh8vdNUuEom6NanV1JzDqpEowYd2/wARQpcSfV20I/aGJiT4D31j6QxHUUbrV7EXYSj11az0W1kI0ncJbh3ngPOvJQ7c1feeklaMdhi+2sBfw10pibZS4e0QSDIJPaBBIIJB1r6DCyiktx5SV73ZGtdqTYrDd7lIdkb70f2IUwli4iQb6W7lwBYIuOi7wO4DyrzPS+Hq1Kqmtq0S4HW6NnClTyPXUkbmLXDKe12yIJ3qvco+c3fuFbOjsA6Ku32n8jPjcbB66L5jTAYS5iDmIOXfEwW73bgO7jXVyqOupyFUqYh8I/Um02UF0YyOCrog99Qd3qalFQVoojdrbZWxes2BbB60gTMBQWy7o1qyELxbMlWraajbUjdtWVssTuQiddw5j+udWQd1YyVoZJbBfo7cDZmUgiBBHjRMlQ3sduKgSYzuVMpYg1BBomMN6C/ZHsqDNUO6iCa4ovAZ2zlRCS2SBmMkAQDv378vdXgrSdJ2St9T3t0qnmLqK9zhPAhyXoeAxXvE+bDZa0FFhVaTJomNnXJSOWnhwqDNdJ3RUek1nLffvhvMa/iDUo6GOsrTZBvUyolNn9Gbt6CYRTuzDU/6ffFQcrF0KMpE/Z2Pew4lL7SPpLK+qQZHnUGlI1LrKW+4pc2+JCYu3B4XF494MQfECsmJwMK8bS3GvD9I9XK+hI7Lw6Fs9t1dYJEelO7Ve7XWubhejHQrZ5O6WnM6tbGqtSyx1Mf+FvE9ZtBvqW7aeuCzE+bV2MLU6yLfm18thgrRytLyKTkJDEDRRmbuGZVk+LqPEVpK0J4Wz1ty3bHz3RPvsF/nUJvYya1PTHX3HQWcPDBRlzEwsDSJG8DdH48Ky4elKnBKbuxVq+aTVJfYqtjBu+IK3zqurDgQOA7prRTrU5QzR00f7anJqUavXZauv8sX7ZBGQRxB/AxWajXVeKmjsOj1LyMcYkbquISMm6N7Wa7tKX7QuPciQDlgOUyz6MARpWmatA5cJXq7SzdOcow8tr2sum+WGn4qPKoUddhLFLs3GPQQ/IP9qB37/eanV1K6GjJx6rLBndqSKWINTK2TGGHYX7I9lQZqh3UVu8/6yg19AmM7AfOB+TiG3rqTy8fDJf48n58P9nun4q+4/Q17XCeBDkvQ8Ji/eJ836hiNa0FAdaRJEhst+0RzHsqMi+i9tiE6VrN4fYX2tTjoU4jvg7B2UNLriT8wcvrH+XnQ2OlT/UyzWTqKrZsiO8Rqh9VIuloVzamDVgUO4iR9U8xRGtHPk32uY6uHeTPuvYqmEW4t0JbJDlgoA+lMVc0nqZabmpWiyA+FHCOuJR7rZmZMpIESbRjXno661kwmIjVzRirZWdyrRnTUXN3uiQ+B3o8mI+OPcIKtaOGykSPloZmPP0Ejxq6q7WCmrq5mux8OGxFlHYgG6ilhvnMACPGKk2Rn3WentgJBeNAAqjlxrmU6sqmKqP8ATHYv9l0KSp4aPF7SBxBnFOw4o343P/dYYV7YSvJfE/qW1KN8bST+H0LLscQi6cCfM1s6Ni1h4ixbvWkL7RY9W2US0HKOZgx+MV0Y6ox1W1FtGDdGcPnxVqyzOhLFcynK6sFY6TuMitcnZNnMjHM0XTpjso2sOGF684zqGW5czLuOoBEkzHHnUKUry0HWhaOo76Ef3X/Ww8v+6KveFQ7rJpqrJjS+KkimQ2amVsmcMOwv2R7KgzVDuorN5v1lBA1Q6kGT6RhTljhMZpiTGleGW3Dy11/m/wD0e7firkSKCva4TwIcl6HhMUv8ifN+oJFaDOGUUhoe4A9sePsNJltPvDHblvNeA5hR5k0LQjWV5knbEaCol60HFtqiyxD8aj10i/VENjrcr3isGNUoOFaP6Xt5PUtw1qilRl+pbOa0IHDdnGo8T2S3jBT+YNacbiuooqequvkYcBh+txGXfZ/Ma/C7swXcPbxCQSr5T3q43+aLSwkYOo6sHskjpV5NRUJLahx8CpyYK+TGl4secdUkT901dWW1EaT2MwY3SpDrowIcHkQcw/GrWiOp6nuYoWrIy+k6z3yw1b3eFcXG1oYWnJR70v8AZuw1KVeSvoiCs2y12BxQDzaudhKcqmDnBb5IsxMlDGQk90WW3BpA09Q8K9DTgoRSW452bM83ETx98KCzEBVBZidwA1J/CrUr7CqpKxm/QbGLfx2KuqsLkgTE63CQfIVpru6Rgw8Mt773cd/CVcPVWFHzrw/BG94qFLUlX7ot0KcfFB3O0/gf51KpqU0e6TDtVZNsb3TUkVsbPTK2S2HPZX1D2VF6mqHdRBPhCby3c0ALlK5Rrv1zbxvGndXgFVSpOnb9z3vV3mpX0Hyivc4TwIckeDxXjz5v1OrSZwRSBDnBntikyyHeE8SJvg91LcOe2Y6U0iaFUNDJoe4Z9KgXwkJ4y184buNJpNWYpJp3RV8TbjEjkEfyzJ765vS8bYRJaJo0dEv/ADW3vTEelSE4C8SeyGtQOGbrF3eE+dZOgVUdRu/Z4eZ1OlMmVcSN+DrEC3hNox6QtG4Bw/Z3N3j7a9DWj2kcqk9jMge1wOg0B4kDcSBU3sIxZ6GwWKsOiMM5UouVg4MrAynVeVcer0RTqScpN3fmaYdLKmsulvIeYS5hlfMDcBiNchG+eGvGr8NhFh4uMb2bvtK61eOImpt6KxL29oWY0ePWre6tAlFbmQPTfZ9zFYZreEvWszHthmy5kAPYU8CTG+BU4TSd2V1aLkthA9C9jXMLi8QjYe6lq51YtPl6xexIh3QkCcxObdoanOSa2FUaLUrDjpvs17mIw1tZKoXuXXyv1dodjKXaI1hqKcrJlVejJ7Bx0G2RcOHYxlBuuRmDKSsLlYAiYNSqzVyvD4ecok4+xLv1fM+6q86LHhankIvsO9yX7wqSmiDwlQRbYV/6A+8vvozxIPCVeA+s7LuhQCvAfOXl66WZF8aFRJKxBV88PeIMle/wvgQ5I+e4rx5836g1oKARQMXwvpCkyUO8jr/7Xwpbhz7wsDSJJiqmgsFrTxUWTTsPkcEUi9O6IK/hv10ZR/kuY/12xTaTjZ6GazVbs8CU21sm0+DuWrpKJlzuygSuQi4WE/Z8qzUYRou1NWOnNyqR7bM4+CQLebHKRq9hVAkzlYuGETHFa11txRS3mcHBFriW01a4yKs/SuMFUHxIq17CuNz0bh+jyWLdpLYkW7aW9fqKFzRzMVmU29R1MOr5kJrYX4yQQCOqTeAfnXOHhUr9koyx62zW4j9u7PABe1Ijeo3esVKMttmU16WXbBkGMUw+cfb7ascEzMsTVjpIVw+LuEwq5j3DX8Kg6cS+GOrcLj87RvWxLZ1A4i5oPCah1a3M0LHSXej9Rez0huQDnaDukAg+NLq2Wxx1N67B2nSF+aH1iP5iouLLViaT0kOE2+/FVPqn30rFqknvFV6Q87fk/wD/ADSJD23tUEA5TqAeFAFPrwR6tB0Fe/wvgQ5I+fYrx5836g1oKDqAF8H6Y/rhSZKHeEMQ36yR9UewULQJv+4O1NIYcGkWJigNBIWt3I3VGxOMhTA2S2K6yNFslSe9nUgf/UmlJ9kspRzVM3kSm0boVDIzAgjKdxnSD3VSkbZOyKl0bwVjBuzIi2lZSHYAmAJIknWBVsrspi7My/oHhsNiNoKMRcdJuB8OUhVN1bgdFaVMAxpu5TJFWzukRglc9DOJrNvNBXr4IxD9yWxPPVz/ADq5d05801VOdqEhN7CoYm3Dso4MQPOBV99hypLtNFhs2RaUKN/zjzNVN3NsYqCsMNsN8k3h7RTitpXVfZC4UDqrYP0faTUiKtlQjdXLu3U0yuSsJi5TsRTYc3jzNLKiyNaotGydw145F1+aPZVbijdGvUstpF187PfIOhr3+F8CHJHz7FePPm/UOa0FAAoAXwfpr6/5UmTh3hniD+tt9kexaFoQqeIyN210ttYW8tl7d93Zc6i1bDyO1MDMCSMjExuFRbSdjRToymsyHey+lGFvojpeQZ82VXZUfszm7JMmIOo0pJphKjOLsDiOk1lWsrbIvC8SFa3cslQVIB3uC2p3KDuobLI03Z32CeyumWHvYc4gnqUDsgF5raMzKoaF7UE67povclKlJOw96P8AwgWLtvD9XbuA37r2hmbDKylTbBYq10Fl+VHognsnTdNT2myEMqsSjbcw1xlRMbYuG4YVVv22ZzyChtTu0FANMY3tq4PrDZOJsdYWyG31tvOWJy5MkzMmIp3I5Sj4q9svB4l7YweI6zDMrO623dbUZWW4SbkgDMsNHEU8zeo8hpuzeluEa0hOKs5iisFa6i3GVwGSUYhgSCNCBUJFiI/EdLcPcwfxtytkAuqo93D5rpQTlRluFWOugzcdYpxdiqtTzLYROzemGGvYdMQziwjsyqLzW0YlDBjtQfOrE1YyypyTstoyu7awvXLcOIsi2ziGN1MpyxMGYMGrU1lMLozdXusk8ftvDo+V79pWaCqtcQEg+iQCdQagmi6UJNuyC7UPybeHtFTWpmqaBreiW/sL7KB7kA2ulBBjPdUyByqXYKN5/omk9hKMczsWzD4RQqjXQDj3VS2dONNJIg6+eM92gbYr6BhfAhyR89xfjz5v1FDV5SBQAthD2x/XCkyUO8Mb5/W3P1R+Vaa0IT8QqvTHo9iMRi7V21bV7aWypBvNaYk9Z85dQBnU6b9RxquUW2baFWEYOLe8jsN0LxdpcGVFm49nr86l8qxd3Atk7UZmJ04xupZHZFvtFNuS2htmdDcZaGBlbJOGu3Hb5Q9pXa2wg5fqtpRlY3iINvzFNjdAMbGHPV2LpsX7lxrTXD1brcFreSp42yIjzqLVkW06kZvYSGxvg62hZGBzJhycLiXvMeuMsj9RoOx/4309VRLwmA+DPHWxZYW8OLlvHDEmLm+0OrIt5skwDbMDdrQBB9GcOV2hZ6yzdb/5C6wtLK3LbFxF64hslurAC6dZ8w98gFm6W9AMdiMdjbyWrbJiFVLbHFPbyZVtqHdFHyg+TPYMjXuoEPNh/B5iLWMW7ftYa7bTBpZXUa3rdpAtwIU7PaUrm3xr3UARGz/g2x9q3gw1vDXTh7mKzWnunI631TK5JTeGzaQfQXfwAK3tnoxisCMHavhVZVxUXVYta7cGGc22AY9oRl4gzyZB7Lt77HbO6MXL62Hs2WFs2nttau3Ql2SzlnDtaIhsxIhQRw51LLdXM7rxU3FvbcksZ0RvrctnD20tlUtIzPeW6pCgSHttb7WXKACIkKNAdaeVkPaYWak/9F22hqjf1xq5HMnoKuYCj6iflFIJhQaZEZ4ow1MVh3sXVyeQ9v8A0ahJmjDrtFotN2R6h7KqsdFaFWe+RdVI0KsZ13qVgcuJrwWROm5HsszU0hzbr3mE8CHJeh4HFe8T5sUNXlIFABL1wqrFd4BI0nhvjjG+KTJ0+8iDxm0GW7e6ohyqMVdihzkIW7IWMwBUCAOPdqr7CTgs12SF7ahViIDKCJyyWy5VY3AOK9oj1rv4AuJQTDYTaDswUqqnMVbtAlcueZAM65BBIG/jxAcEt5x2s30BIMZZMuwIVxb01gk8Ny8JkFyWVcSzbIxrBbmUJCoHzFuyxZZAzbgBuOvlVMndnRoU8kRaztl3bKqrrlAJIB7QQ58gYtl7Td3Z9IzpEuOtbYZiJUICVWXPZDAPnG4a50KDWDE+sAC3tu41sMLayc2mbNAVA+UhCYaSV15TGsUAAu27hcp1ayLnV6tE/KC31qpOYpruA/1UAAdtupbMFkPCpuJUAAmWYbzmiATodDBoASwe2bqoj3BmHVW2cZYuEkJnZQIEAuCRGmvcKAFNo4x7j9QFXNCyeCP8meBlli4dYG468pRdmV1aanGxTMPtFzfUkKsW2LIxAyn5LVmaI0d4BiefK6+w5SppTC/2oxciFILDLuQ5SltgO02852PH0Y9RcUoR1E7m05tsxyxBgg6McisFB4mWI0+ifUGmVyp7bDy3i85PowFt+iZglYKnvECfXQmFWNmhVTTK0hjjDqKaEx/sI6P6wPb76jM14beLt0gtqYk6acOFVZjeqbsNbv7ZN3oPppO9fGNR514ReE+aPXvxF+46SvdYTwIcl6HgcX7xPm/UVq8qOoAPaOopDQk3pk/1woB6hMY7BCVMGV1IzADMMxiRwmhjWu0ZPtC4EJgE6R2HhWIclG7WpGQCRvLDTWlcnlVx7ssXOtZQB1aS8dW3ohbRiQ2pLO+sT2W8IydkW0aanIsR2pec3AoAULdynKwdsvWBHSTrqq6ZeMzqBVJ0w39q3e0oCE9nq3KXFtvOfMxEmAuVQTPtFABU2nfJJVJAK6G24LS1tDkOchRq5ntAxO6gAtrauIIBPVCZjsvwTNNwZ+wAZHHUCcs6AB7u2bgZYAIKoWHVtnXOrnOe3CqGVRHf6VACf9p4krn7CwzKF6m524sZwZz7i+ggcIk0ABi8beLtbZEbJ2lJtvldh1hVkGfXKVTsid8yJFACr43EB2AynqxdJC23KOAy5VBzyHgH1SdGEGgCGcXGvo5HzIuQrAowt2iC7ExLdY2kA9njrVsJbjDiaPaVREZh8d1jsuRhE6mYPaK8QN8T4+qbUzDKNtp2MMIY4QB6tBQUyYpioDQBAEAd0ACkic+8IrTBIZYw6ii5GRD9IOlS4LDsqkHEXNLa/REQbjdw1jmfGoTkbsHTbV2NthicNYJ1JtWyefoCqTplwuWibyNwCXAdeLFCNOPomvDKS6px80emcXnTHKGvd4TwIcl6HgMV7xPm/UVmryo6gAU30DAI1NAA0AdNAFo2FhclvMd7a+HD3+NUTd2dTC08sLvVklUDSRu08XfR1Fm0LilbhYkxDKCVWeGYiNx9KeFACeIxuIVmAsZwFkQYzN1eaAWMGX7PdEnfQAnY2jiiwDYfKua0C2bNCtbm4YB3q4K8oKnnAAF3G4pc2XDqxytlggS2dlthiW5AMT9Y7txAD2toYk3ADhytssBnLCQpLalZ3wFBHDNO4UATFADXGm9p1Qt9+ct+AFAmRN/aT27i28QtsLc0LLm46AknvAp+ZGW1WZDY6wbbsh4HzHA1oi7q5xqsHCTTIvaZ7B9Y9tMpmtgpfbU0FjEXuAbzUW0WQpSloit9K+kCYVAfSuMDkT/9m5KPx9kHPgaoYPbeZleIvPddnuMWZtSSPwHIDlwqBtSSVkalsJf1ax/BtcPqCkSKufhHxnKz/wDjb/nXP/ouG8/ma/6pW8jUNjYo3LFq40Znt23aBAllDGByk11qcFCCitEjzFablUlJ72SNTEdTAEGkB1AzqAHWzcN1lwLw3t6hv93jUZOyLaNPPKxcaznYOoA6gDqAOoA6gDqAAoA6o3ApnThXzAzKQIHAHc3nK1arOOzUzyclVs9HoTNzAo6rnk5VABkzEcTxpKTjoSnRhU2yGGMwVhR6APrLH+dPOyKwtPgQO0MWo9EDwFK7LY0oLRIqnSTby4VMzdq637O3O/6zclH47qCRl2KvveuNcuEs7GSZ8gBwA3UC1D27dIZqWxR+r2f4Vv8AIKBmWi38ixgemBPHdqN27dx41dvKDbejn91w/wDBs/7a1M41TvvmS4pjBoGDSA6gZ1AFl6PYXKmc733fZG7z3+VUVHdnTwtPLHNxJaoGo6gDqAOoAAmgBF8ZbG918wfZTsK6CnHJKrOrQRodx3UWC6G7bVXUAdoGIYhZ9R3eFKwswyxG1rgMFQp75mnlE5sjNrXWuW+3uJ3QBvB3VKC3FGIk7JrcyUxeKCiKiaisbU2jyoAqPSLbqYVM79q409Xb5nmeSjnQK5nGHs3sdiNTnuNBJ4KshdByGYDKNTIABJpi1H+29n2bTKlsnMqqH0BUkDVyc5ysdOyJWIIIkqEOwwVaBo03Yw/V7P8ACt/kFAGZ28Ahwdy+ZzrfW2O0uWCmYykZp75jSrd5TbYbJ0c/uuH/AIFn/bWrDjVO++ZLg0wE3uQaCNxRWmgkmGpDFsHYzuq7gTqeQ41FuyLKUM8ki3fGEUQDu3ATwqjadhWSE2xy8ATRYMwk+0jwUeJp2E5De5tC4d0D1D307IWZjR8VcO9z5x7KBXY3eTvJProEFCHgKYDrG+haP1SPI1FDeiCXHz2iTqysNeOU6QTx1FG8NwXCrAEkwdIO4ciJ3ax50MaG20n3An5yz4VKL3lNZXtHzIvae0uVQNRVOkG2kwqZ37Vxp6u3xY8zyUcTQK5nCJext8sSWdpJYiERQCYJE5VAB08pJpi1LHj7y4MGxbBNwb2aBHZAW4VXQtkZlCmRDNOYQ1xDsM9kYHP8tcadS3ahgYks1yZLDNAI39qTA1OmhST7TMGLxDX9uO/+bBDaTozkoDJJLEtIkxop4jQnNxnhuquq4t3Row0akY2m+X/fsX3Y4+Qs/wAO3+UVUaDNLP8Acbvbf9unY7fVej6ZhcubQjVpgGBpNW7ylaGxdHP7ph/4Fn/bWrDjVO+yRzUyFwr60hMKNKYJ2F0uTQTUrj7Znp+B/lUJ6GrC98lqpOkdFABWFMQQrQDCOAN5A9dOxFyS1Gt7F2l+ep9Un2U1FlUsRTjqxnd2snAMfwH4mpdWyl42G4lccrdQsRmRDcgg5SrawG5iq1a5pnJ9Xda2uRewL9y4buaAhQjNuAb5u/fxqU0kUYapUqXvoI4hLgcI7EEkQZ01MAipK1itqpGajJg7dZFzNDBwVExCsSOHgKqu7G3q4OpfeipbW2mLABIz3XMWrUgFz/JRxNCTbsi2UlFZmZt0jsXxdFzE9o3fRZGLKI+YogRE6AfjrUpwcHtKqdWNW9txK2dti3bm0ClxltplAC2kFtLiF0ZGDOxzzDggHNOaEIgXICzmdzdxAZ2y5gDALKNGddIbKBOXSd54zfShbbJfziZK9Vy7MHvs3/ryvxHGGtteJURlzZnuLmU3MqkTl3KSrMCQIJgE662xTqbF8+JmqSjQtJ66KPD9yMxGHyMVkGDvBBBHAgjmKyzjlk4nRpVOsgpWsaHsgfIWf4dv8oqJYZthyP7OxGmvxmxrrEdXdgchx9c91W7ynca90e/umH/gWf8AbWrDjVO8x/TKzqQHUABFMB7su8FY5iAIO/1ioSV0asLNRneRJNtBBzPqHvqCgzY8VTQk20+S+Zp9WVvGcEIPtBzugeHvqSgiqWKqbiLuY26d7t4GPZUkkZpVqktWNitSKntCkUCsFIoY7C1zaN0p1Zc5N0d3KoZVqX+0VHHJfYBh9sCzZuoyZ5DOq66sF4xrEhZPCqq0sqzHS6KpdbNUpK0W1d8L/wA2EhtFnukMqQoUQJEgHUEiZAPDw51KCsiiu3KV4rQituYu6LZZlzm2rOqMyW5EZixdyAFCwS3LnIqEkloa6EpON5GVC/eXG9di1JuW3YOgygoUlSigtGUFuBg8zNVSrZHse1Gt4DEV6TcErO+9LTXV8i6YG3ZxTpirYZ2Um31JuWvkWckZupQl1JKkCQJ9e/XGNKr2nvW3/hxqtCtRTpSW+2zjwK+dgYhiboyXGnrFTrbDFrZLOGyZ+0CFY5VnQNuioRhZXj8jU6i8J7Nm1/YHGWbouKHPVW76i4sutxH+a0XEZtGKkTI7xU3UzS1sn/GVQw7UVaOaS0tr5O3kL3LFwqBYDtEKkOFIe2M5W3aaGa6F0OSZDSRrFOdWKVofYKeEm5XrJb76O9/NNq3oJY7oribS52QEBSzEXLZKwnWsIzSSLZD6CYrMdAtOyP2Fn+Hb/KKAMvtYq2MFdtEnrXv22Ag5erRHBMzE5n3VbvKdxsvR7+6Yb+BZ/wBtatWhx6neY/oKjqAOoA6gDqQCymmWIGgZ1Ahm6UFTAIoGJtQNIIaB2EWFIdhM4YPM74KyN8N6Q8YHkKrnBS1NeFxdTD93S6dnpdaMNtzpMMHaDtq3ZCKIz3Cmqr9kQJPcN+lN2SHTz1JGZbW6VYrF/tnmVupoirCXnV3URrHYQDkFAqo6SGuLxb3ne5cMs5JbSJJgnTwFQcVe5fGvNRyp7LNfPX0JzYm32tJ1ZYIMwK3FWSr52cO4zQ4BY6QZGhkCKtpKC2P9jNi6lacs61bu+L5DrHdJyjZMMqC0LQtRlyg9m4txkCOYRutYhCzAQv0RTlN6EIUk+09X8xptfbIvAdhQQiKoVY6sIAAuszAURlgQTImnOUXHKt/0Fh1Vp1c+y638f5vFsJtg4a2BaKu+ZriPH7EuuRyo35iFG/dlBiqUrGqUszbslyGmI2xcZic0g5941+VsDDvO6T1Yyz3TTIly2R+ws/w7f5RQBjxTfVxnN46Oj9Uw/wDAs/7a1NHJn3mPmFMrYMUAkdFAmdFMdjopAtAbdA4ilBM6KAEnFBXYScUh2EWFAxLjSGgpFAyF6V7XfCWc9oKSfpAn2EUm7F9GnGcrMzXGYh79w3LrF2Okk7hwCgaAdwqps6cYKKsgUtCkTF0SkMOEoAOEoAHJQB2SgDslAGhbJ/YWv4dv8oo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3746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3936" y="1447799"/>
            <a:ext cx="1265464" cy="169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676400" y="31812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2008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62700" y="33336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2012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15050" y="60768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2011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57400" y="60006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2013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 KILLER STRATEGIES</a:t>
            </a:r>
            <a:br>
              <a:rPr lang="en-US" dirty="0" smtClean="0"/>
            </a:br>
            <a:r>
              <a:rPr lang="en-US" dirty="0" smtClean="0"/>
              <a:t>FOR PUBLISHERS</a:t>
            </a:r>
            <a:endParaRPr lang="en-US" dirty="0"/>
          </a:p>
        </p:txBody>
      </p:sp>
      <p:pic>
        <p:nvPicPr>
          <p:cNvPr id="5" name="Picture 4" descr="6 d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304799"/>
            <a:ext cx="4719565" cy="4004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Diversify in digital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Six Killer Strategies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943</Words>
  <Application>Microsoft Office PowerPoint</Application>
  <PresentationFormat>On-screen Show (4:3)</PresentationFormat>
  <Paragraphs>249</Paragraphs>
  <Slides>47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Six Killer Strategies  For Magazine Publishers</vt:lpstr>
      <vt:lpstr>About me</vt:lpstr>
      <vt:lpstr>Publishing’s shifting landscape</vt:lpstr>
      <vt:lpstr>Ad spend still lags behind consumer behavior</vt:lpstr>
      <vt:lpstr>But there are signs of (digital) life</vt:lpstr>
      <vt:lpstr>It’s time to pick up the pace</vt:lpstr>
      <vt:lpstr>A transformational tipping point</vt:lpstr>
      <vt:lpstr>SIX KILLER STRATEGIES FOR PUBLISHERS</vt:lpstr>
      <vt:lpstr>1. Diversify in digital</vt:lpstr>
      <vt:lpstr>Digital Dimes ≠ Print Dollars</vt:lpstr>
      <vt:lpstr>You need to stack a lot more dimes</vt:lpstr>
      <vt:lpstr>Farm Journal Media’s broad portfolio</vt:lpstr>
      <vt:lpstr>Continuous innovation</vt:lpstr>
      <vt:lpstr>Data-driven diversification</vt:lpstr>
      <vt:lpstr>2. EMBRACE THE ‘BRAND AS PUBLISHER’ TREND</vt:lpstr>
      <vt:lpstr>Brands are becoming publishers</vt:lpstr>
      <vt:lpstr>Some are aggressively building media brands</vt:lpstr>
      <vt:lpstr>But most need help</vt:lpstr>
      <vt:lpstr>That’s why custom media and marketing services are booming  </vt:lpstr>
      <vt:lpstr>Marketing services: Beyond advertorials &amp; white papers</vt:lpstr>
      <vt:lpstr>IDG Strategic Marketing Services</vt:lpstr>
      <vt:lpstr>The native advertising opportunity</vt:lpstr>
      <vt:lpstr>Native pioneer: Forbes</vt:lpstr>
      <vt:lpstr>The Guardian’s 7-figure native ad deal</vt:lpstr>
      <vt:lpstr>Not just for large publishers</vt:lpstr>
      <vt:lpstr>3. PUBLISH WITH A (RE)PURPOSE</vt:lpstr>
      <vt:lpstr>Maximize your editorial</vt:lpstr>
      <vt:lpstr>Repackaging original content</vt:lpstr>
      <vt:lpstr>Digital first: Reversing the workflow</vt:lpstr>
      <vt:lpstr>Add aggregation &amp; curation to the mix</vt:lpstr>
      <vt:lpstr>4. TURN PRINT INTO SOMETHING SPECIAL</vt:lpstr>
      <vt:lpstr>Future of print?</vt:lpstr>
      <vt:lpstr>Special editions drive incremental $$</vt:lpstr>
      <vt:lpstr>Cautionary tale: Be proactive</vt:lpstr>
      <vt:lpstr>5. Be a mobile leader, not a laggard</vt:lpstr>
      <vt:lpstr>A game-changer</vt:lpstr>
      <vt:lpstr>Responsive design: COLE Publishing</vt:lpstr>
      <vt:lpstr>Responsive email:  Advantage Business Media</vt:lpstr>
      <vt:lpstr>Are apps necessary?</vt:lpstr>
      <vt:lpstr>Apps for events</vt:lpstr>
      <vt:lpstr>6. Amaze &amp; Delight Your Audience</vt:lpstr>
      <vt:lpstr>Old school</vt:lpstr>
      <vt:lpstr>New school</vt:lpstr>
      <vt:lpstr>A red velvet approach</vt:lpstr>
      <vt:lpstr>Get even nichier</vt:lpstr>
      <vt:lpstr>6 Killer Strategies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</dc:creator>
  <cp:lastModifiedBy>Rob</cp:lastModifiedBy>
  <cp:revision>197</cp:revision>
  <dcterms:created xsi:type="dcterms:W3CDTF">2014-04-18T20:11:00Z</dcterms:created>
  <dcterms:modified xsi:type="dcterms:W3CDTF">2014-04-25T15:44:58Z</dcterms:modified>
</cp:coreProperties>
</file>