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4"/>
  </p:notesMasterIdLst>
  <p:handoutMasterIdLst>
    <p:handoutMasterId r:id="rId45"/>
  </p:handoutMasterIdLst>
  <p:sldIdLst>
    <p:sldId id="506" r:id="rId2"/>
    <p:sldId id="532" r:id="rId3"/>
    <p:sldId id="526" r:id="rId4"/>
    <p:sldId id="528" r:id="rId5"/>
    <p:sldId id="523" r:id="rId6"/>
    <p:sldId id="527" r:id="rId7"/>
    <p:sldId id="524" r:id="rId8"/>
    <p:sldId id="529" r:id="rId9"/>
    <p:sldId id="525" r:id="rId10"/>
    <p:sldId id="530" r:id="rId11"/>
    <p:sldId id="531" r:id="rId12"/>
    <p:sldId id="533" r:id="rId13"/>
    <p:sldId id="507" r:id="rId14"/>
    <p:sldId id="509" r:id="rId15"/>
    <p:sldId id="407" r:id="rId16"/>
    <p:sldId id="408" r:id="rId17"/>
    <p:sldId id="471" r:id="rId18"/>
    <p:sldId id="510" r:id="rId19"/>
    <p:sldId id="461" r:id="rId20"/>
    <p:sldId id="508" r:id="rId21"/>
    <p:sldId id="475" r:id="rId22"/>
    <p:sldId id="474" r:id="rId23"/>
    <p:sldId id="511" r:id="rId24"/>
    <p:sldId id="477" r:id="rId25"/>
    <p:sldId id="512" r:id="rId26"/>
    <p:sldId id="521" r:id="rId27"/>
    <p:sldId id="522" r:id="rId28"/>
    <p:sldId id="487" r:id="rId29"/>
    <p:sldId id="513" r:id="rId30"/>
    <p:sldId id="488" r:id="rId31"/>
    <p:sldId id="489" r:id="rId32"/>
    <p:sldId id="514" r:id="rId33"/>
    <p:sldId id="491" r:id="rId34"/>
    <p:sldId id="515" r:id="rId35"/>
    <p:sldId id="516" r:id="rId36"/>
    <p:sldId id="520" r:id="rId37"/>
    <p:sldId id="500" r:id="rId38"/>
    <p:sldId id="517" r:id="rId39"/>
    <p:sldId id="494" r:id="rId40"/>
    <p:sldId id="495" r:id="rId41"/>
    <p:sldId id="518" r:id="rId42"/>
    <p:sldId id="519" r:id="rId43"/>
  </p:sldIdLst>
  <p:sldSz cx="9144000" cy="6858000" type="screen4x3"/>
  <p:notesSz cx="6669088" cy="9926638"/>
  <p:custDataLst>
    <p:tags r:id="rId4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01">
          <p15:clr>
            <a:srgbClr val="A4A3A4"/>
          </p15:clr>
        </p15:guide>
        <p15:guide id="2" orient="horz" pos="1194">
          <p15:clr>
            <a:srgbClr val="A4A3A4"/>
          </p15:clr>
        </p15:guide>
        <p15:guide id="3" orient="horz" pos="3452">
          <p15:clr>
            <a:srgbClr val="A4A3A4"/>
          </p15:clr>
        </p15:guide>
        <p15:guide id="4" orient="horz" pos="3794">
          <p15:clr>
            <a:srgbClr val="A4A3A4"/>
          </p15:clr>
        </p15:guide>
        <p15:guide id="5" orient="horz" pos="4319">
          <p15:clr>
            <a:srgbClr val="A4A3A4"/>
          </p15:clr>
        </p15:guide>
        <p15:guide id="6" pos="1494">
          <p15:clr>
            <a:srgbClr val="A4A3A4"/>
          </p15:clr>
        </p15:guide>
        <p15:guide id="7" pos="164">
          <p15:clr>
            <a:srgbClr val="A4A3A4"/>
          </p15:clr>
        </p15:guide>
        <p15:guide id="8" pos="1860">
          <p15:clr>
            <a:srgbClr val="A4A3A4"/>
          </p15:clr>
        </p15:guide>
        <p15:guide id="9" pos="443">
          <p15:clr>
            <a:srgbClr val="A4A3A4"/>
          </p15:clr>
        </p15:guide>
        <p15:guide id="10" pos="2589">
          <p15:clr>
            <a:srgbClr val="A4A3A4"/>
          </p15:clr>
        </p15:guide>
        <p15:guide id="11" pos="4121">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initials="T" lastIdx="72" clrIdx="0"/>
  <p:cmAuthor id="1" name="Alison" initials="A" lastIdx="2" clrIdx="1"/>
  <p:cmAuthor id="2" name="Claire" initials="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D73"/>
    <a:srgbClr val="F6C700"/>
    <a:srgbClr val="CC6600"/>
    <a:srgbClr val="F38C03"/>
    <a:srgbClr val="016891"/>
    <a:srgbClr val="FFD41D"/>
    <a:srgbClr val="1E1008"/>
    <a:srgbClr val="381E0E"/>
    <a:srgbClr val="572E15"/>
    <a:srgbClr val="C8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238" autoAdjust="0"/>
    <p:restoredTop sz="97371" autoAdjust="0"/>
  </p:normalViewPr>
  <p:slideViewPr>
    <p:cSldViewPr snapToGrid="0" showGuides="1">
      <p:cViewPr>
        <p:scale>
          <a:sx n="100" d="100"/>
          <a:sy n="100" d="100"/>
        </p:scale>
        <p:origin x="-1860" y="-312"/>
      </p:cViewPr>
      <p:guideLst>
        <p:guide orient="horz" pos="201"/>
        <p:guide orient="horz" pos="1194"/>
        <p:guide orient="horz" pos="3452"/>
        <p:guide orient="horz" pos="3794"/>
        <p:guide orient="horz" pos="4319"/>
        <p:guide pos="1494"/>
        <p:guide pos="164"/>
        <p:guide pos="1860"/>
        <p:guide pos="443"/>
        <p:guide pos="2589"/>
        <p:guide pos="412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1" d="100"/>
          <a:sy n="81" d="100"/>
        </p:scale>
        <p:origin x="-3996" y="-102"/>
      </p:cViewPr>
      <p:guideLst>
        <p:guide orient="horz" pos="3126"/>
        <p:guide pos="210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invertIfNegative val="0"/>
          <c:val>
            <c:numRef>
              <c:f>Sheet1!$A$14:$A$21</c:f>
              <c:numCache>
                <c:formatCode>General</c:formatCode>
                <c:ptCount val="8"/>
                <c:pt idx="0">
                  <c:v>1</c:v>
                </c:pt>
                <c:pt idx="1">
                  <c:v>3</c:v>
                </c:pt>
                <c:pt idx="2">
                  <c:v>5</c:v>
                </c:pt>
                <c:pt idx="3">
                  <c:v>7</c:v>
                </c:pt>
                <c:pt idx="4">
                  <c:v>9</c:v>
                </c:pt>
                <c:pt idx="5">
                  <c:v>11</c:v>
                </c:pt>
                <c:pt idx="6">
                  <c:v>13</c:v>
                </c:pt>
                <c:pt idx="7">
                  <c:v>15</c:v>
                </c:pt>
              </c:numCache>
            </c:numRef>
          </c:val>
        </c:ser>
        <c:ser>
          <c:idx val="1"/>
          <c:order val="1"/>
          <c:invertIfNegative val="0"/>
          <c:val>
            <c:numRef>
              <c:f>Sheet1!$B$14:$B$21</c:f>
              <c:numCache>
                <c:formatCode>#,##0</c:formatCode>
                <c:ptCount val="8"/>
                <c:pt idx="0">
                  <c:v>3155</c:v>
                </c:pt>
                <c:pt idx="1">
                  <c:v>4995</c:v>
                </c:pt>
                <c:pt idx="2">
                  <c:v>6012</c:v>
                </c:pt>
                <c:pt idx="3">
                  <c:v>6703</c:v>
                </c:pt>
                <c:pt idx="4">
                  <c:v>7224</c:v>
                </c:pt>
                <c:pt idx="5">
                  <c:v>7640</c:v>
                </c:pt>
                <c:pt idx="6">
                  <c:v>7987</c:v>
                </c:pt>
                <c:pt idx="7">
                  <c:v>8284</c:v>
                </c:pt>
              </c:numCache>
            </c:numRef>
          </c:val>
        </c:ser>
        <c:dLbls>
          <c:showLegendKey val="0"/>
          <c:showVal val="0"/>
          <c:showCatName val="0"/>
          <c:showSerName val="0"/>
          <c:showPercent val="0"/>
          <c:showBubbleSize val="0"/>
        </c:dLbls>
        <c:gapWidth val="150"/>
        <c:shape val="box"/>
        <c:axId val="139432704"/>
        <c:axId val="139434240"/>
        <c:axId val="0"/>
      </c:bar3DChart>
      <c:catAx>
        <c:axId val="139432704"/>
        <c:scaling>
          <c:orientation val="minMax"/>
        </c:scaling>
        <c:delete val="1"/>
        <c:axPos val="b"/>
        <c:majorTickMark val="out"/>
        <c:minorTickMark val="none"/>
        <c:tickLblPos val="nextTo"/>
        <c:crossAx val="139434240"/>
        <c:crosses val="autoZero"/>
        <c:auto val="1"/>
        <c:lblAlgn val="ctr"/>
        <c:lblOffset val="100"/>
        <c:noMultiLvlLbl val="0"/>
      </c:catAx>
      <c:valAx>
        <c:axId val="139434240"/>
        <c:scaling>
          <c:orientation val="minMax"/>
        </c:scaling>
        <c:delete val="0"/>
        <c:axPos val="l"/>
        <c:majorGridlines/>
        <c:numFmt formatCode="General" sourceLinked="1"/>
        <c:majorTickMark val="out"/>
        <c:minorTickMark val="none"/>
        <c:tickLblPos val="nextTo"/>
        <c:crossAx val="13943270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776663" y="0"/>
            <a:ext cx="2890837"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94B7C3-E66E-444A-8AA9-D2D399D2EE37}" type="datetimeFigureOut">
              <a:rPr lang="en-US"/>
              <a:pPr>
                <a:defRPr/>
              </a:pPr>
              <a:t>9/1/2013</a:t>
            </a:fld>
            <a:endParaRPr lang="en-US" dirty="0"/>
          </a:p>
        </p:txBody>
      </p:sp>
      <p:sp>
        <p:nvSpPr>
          <p:cNvPr id="4" name="Footer Placeholder 3"/>
          <p:cNvSpPr>
            <a:spLocks noGrp="1"/>
          </p:cNvSpPr>
          <p:nvPr>
            <p:ph type="ftr" sz="quarter" idx="2"/>
          </p:nvPr>
        </p:nvSpPr>
        <p:spPr>
          <a:xfrm>
            <a:off x="0" y="9428163"/>
            <a:ext cx="2890838"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776663" y="9428163"/>
            <a:ext cx="2890837"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6D2601-39F6-49DB-8301-EE7D1A8B27B3}" type="slidenum">
              <a:rPr lang="en-US"/>
              <a:pPr>
                <a:defRPr/>
              </a:pPr>
              <a:t>‹#›</a:t>
            </a:fld>
            <a:endParaRPr lang="en-US" dirty="0"/>
          </a:p>
        </p:txBody>
      </p:sp>
    </p:spTree>
    <p:extLst>
      <p:ext uri="{BB962C8B-B14F-4D97-AF65-F5344CB8AC3E}">
        <p14:creationId xmlns:p14="http://schemas.microsoft.com/office/powerpoint/2010/main" val="113486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lIns="91440" tIns="45720" rIns="91440" bIns="45720" rtlCol="0"/>
          <a:lstStyle>
            <a:lvl1pPr algn="r">
              <a:defRPr sz="1200">
                <a:latin typeface="Arial" charset="0"/>
                <a:cs typeface="+mn-cs"/>
              </a:defRPr>
            </a:lvl1pPr>
          </a:lstStyle>
          <a:p>
            <a:pPr>
              <a:defRPr/>
            </a:pPr>
            <a:fld id="{33F36C11-AB47-46FD-9D47-EA6797C624F6}" type="datetimeFigureOut">
              <a:rPr lang="en-US"/>
              <a:pPr>
                <a:defRPr/>
              </a:pPr>
              <a:t>9/1/2013</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163"/>
            <a:ext cx="2890838"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C3F0DCD-C178-42A5-AEF8-B69DFA67E20E}" type="slidenum">
              <a:rPr lang="en-US"/>
              <a:pPr>
                <a:defRPr/>
              </a:pPr>
              <a:t>‹#›</a:t>
            </a:fld>
            <a:endParaRPr lang="en-US" dirty="0"/>
          </a:p>
        </p:txBody>
      </p:sp>
    </p:spTree>
    <p:extLst>
      <p:ext uri="{BB962C8B-B14F-4D97-AF65-F5344CB8AC3E}">
        <p14:creationId xmlns:p14="http://schemas.microsoft.com/office/powerpoint/2010/main" val="2163286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1</a:t>
            </a:fld>
            <a:endParaRPr lang="en-US" dirty="0"/>
          </a:p>
        </p:txBody>
      </p:sp>
    </p:spTree>
    <p:extLst>
      <p:ext uri="{BB962C8B-B14F-4D97-AF65-F5344CB8AC3E}">
        <p14:creationId xmlns:p14="http://schemas.microsoft.com/office/powerpoint/2010/main" val="1014293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In the first instance we used WPP’s </a:t>
            </a:r>
            <a:r>
              <a:rPr lang="en-GB" sz="1000" dirty="0" err="1" smtClean="0"/>
              <a:t>BrandZ</a:t>
            </a:r>
            <a:r>
              <a:rPr lang="en-GB" sz="1000" dirty="0" smtClean="0"/>
              <a:t> survey, conducted</a:t>
            </a:r>
            <a:r>
              <a:rPr lang="en-GB" sz="1000" baseline="0" dirty="0" smtClean="0"/>
              <a:t> by Millward Brown. This is an </a:t>
            </a:r>
            <a:r>
              <a:rPr lang="en-GB" sz="1000" dirty="0" smtClean="0"/>
              <a:t>annual, international study that is</a:t>
            </a:r>
            <a:r>
              <a:rPr lang="en-GB" sz="1000" baseline="0" dirty="0" smtClean="0"/>
              <a:t> conducted to a consistent template in 31 countries</a:t>
            </a:r>
            <a:r>
              <a:rPr lang="en-GB" sz="1000" dirty="0" smtClean="0"/>
              <a:t>.  A typical </a:t>
            </a:r>
            <a:r>
              <a:rPr lang="en-GB" sz="1000" dirty="0" err="1" smtClean="0"/>
              <a:t>BrandZ</a:t>
            </a:r>
            <a:r>
              <a:rPr lang="en-GB" sz="1000" dirty="0" smtClean="0"/>
              <a:t> study interviews 400 category</a:t>
            </a:r>
            <a:r>
              <a:rPr lang="en-GB" sz="1000" baseline="0" dirty="0" smtClean="0"/>
              <a:t> consumers about their relationship with the brands in the category and evaluates brands’ across several dimensions:</a:t>
            </a:r>
            <a:endParaRPr lang="en-GB" sz="1000" dirty="0" smtClean="0"/>
          </a:p>
          <a:p>
            <a:endParaRPr lang="en-GB" sz="1000" dirty="0" smtClean="0"/>
          </a:p>
          <a:p>
            <a:r>
              <a:rPr lang="en-GB" sz="1000" dirty="0" smtClean="0"/>
              <a:t>The overall </a:t>
            </a:r>
            <a:r>
              <a:rPr lang="en-GB" sz="1000" baseline="0" dirty="0" smtClean="0"/>
              <a:t>strength of the brand </a:t>
            </a:r>
            <a:r>
              <a:rPr lang="en-GB" sz="1000" dirty="0" smtClean="0"/>
              <a:t>represented by the </a:t>
            </a:r>
            <a:r>
              <a:rPr lang="en-GB" sz="1000" b="1" dirty="0" smtClean="0"/>
              <a:t>Brand Pyramid</a:t>
            </a:r>
            <a:r>
              <a:rPr lang="en-GB" sz="1000" dirty="0" smtClean="0"/>
              <a:t>.</a:t>
            </a:r>
          </a:p>
          <a:p>
            <a:endParaRPr lang="en-GB" sz="1000" dirty="0" smtClean="0"/>
          </a:p>
          <a:p>
            <a:r>
              <a:rPr lang="en-GB" sz="1000" dirty="0" smtClean="0"/>
              <a:t>The </a:t>
            </a:r>
            <a:r>
              <a:rPr lang="en-GB" sz="1000" b="1" dirty="0" smtClean="0"/>
              <a:t>Brand </a:t>
            </a:r>
            <a:r>
              <a:rPr lang="en-GB" sz="1000" b="1" dirty="0" err="1" smtClean="0"/>
              <a:t>Lifestage</a:t>
            </a:r>
            <a:r>
              <a:rPr lang="en-GB" sz="1000" b="1" dirty="0" smtClean="0"/>
              <a:t> Typology</a:t>
            </a:r>
            <a:r>
              <a:rPr lang="en-GB" sz="1000" dirty="0" smtClean="0"/>
              <a:t>, which clusters brands against their competitors based upon their pyramid and life-stage.</a:t>
            </a:r>
          </a:p>
          <a:p>
            <a:endParaRPr lang="en-GB" sz="1000" dirty="0" smtClean="0"/>
          </a:p>
          <a:p>
            <a:r>
              <a:rPr lang="en-GB" sz="1000" dirty="0" smtClean="0"/>
              <a:t>Related to this is </a:t>
            </a:r>
            <a:r>
              <a:rPr lang="en-GB" sz="1000" b="1" dirty="0" smtClean="0"/>
              <a:t>Brand Voltage</a:t>
            </a:r>
            <a:r>
              <a:rPr lang="en-GB" sz="1000" dirty="0" smtClean="0"/>
              <a:t>, an estimate of a brand’s growth potential – based on where it is now in its life-stage and it’s scope for</a:t>
            </a:r>
            <a:r>
              <a:rPr lang="en-GB" sz="1000" baseline="0" dirty="0" smtClean="0"/>
              <a:t> share growth</a:t>
            </a:r>
            <a:r>
              <a:rPr lang="en-GB" sz="1000" dirty="0" smtClean="0"/>
              <a:t>. </a:t>
            </a:r>
          </a:p>
          <a:p>
            <a:endParaRPr lang="en-GB" sz="1000" dirty="0" smtClean="0"/>
          </a:p>
          <a:p>
            <a:r>
              <a:rPr lang="en-GB" sz="1000" dirty="0" smtClean="0"/>
              <a:t>And finally, </a:t>
            </a:r>
            <a:r>
              <a:rPr lang="en-GB" sz="1000" b="1" dirty="0" smtClean="0"/>
              <a:t>brand personality </a:t>
            </a:r>
            <a:r>
              <a:rPr lang="en-GB" sz="1000" dirty="0" smtClean="0"/>
              <a:t>– what associations do consumers have with a brand?</a:t>
            </a:r>
          </a:p>
          <a:p>
            <a:endParaRPr lang="en-US" sz="1000" dirty="0" smtClean="0"/>
          </a:p>
          <a:p>
            <a:r>
              <a:rPr lang="en-GB" sz="1000" b="1" dirty="0" smtClean="0"/>
              <a:t>(CLICK)</a:t>
            </a:r>
            <a:endParaRPr lang="en-GB" sz="1000" b="1"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20</a:t>
            </a:fld>
            <a:endParaRPr lang="en-US" dirty="0"/>
          </a:p>
        </p:txBody>
      </p:sp>
    </p:spTree>
    <p:extLst>
      <p:ext uri="{BB962C8B-B14F-4D97-AF65-F5344CB8AC3E}">
        <p14:creationId xmlns:p14="http://schemas.microsoft.com/office/powerpoint/2010/main" val="101429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000" dirty="0" err="1" smtClean="0"/>
              <a:t>BrandZ</a:t>
            </a:r>
            <a:r>
              <a:rPr lang="en-GB" sz="1000" dirty="0" smtClean="0"/>
              <a:t> is used by almost all of the WPP media and creative agencies to understand their clients situation</a:t>
            </a:r>
          </a:p>
          <a:p>
            <a:endParaRPr lang="en-GB" sz="1000" dirty="0" smtClean="0"/>
          </a:p>
          <a:p>
            <a:r>
              <a:rPr lang="en-GB" sz="1000" b="1" dirty="0" smtClean="0"/>
              <a:t>(CLICK)</a:t>
            </a:r>
            <a:endParaRPr lang="en-US" sz="1000" b="1" dirty="0" smtClean="0"/>
          </a:p>
          <a:p>
            <a:endParaRPr lang="en-US" sz="1000" dirty="0" smtClean="0"/>
          </a:p>
        </p:txBody>
      </p:sp>
      <p:sp>
        <p:nvSpPr>
          <p:cNvPr id="4" name="Slide Number Placeholder 3"/>
          <p:cNvSpPr>
            <a:spLocks noGrp="1"/>
          </p:cNvSpPr>
          <p:nvPr>
            <p:ph type="sldNum" sz="quarter" idx="5"/>
          </p:nvPr>
        </p:nvSpPr>
        <p:spPr/>
        <p:txBody>
          <a:bodyPr/>
          <a:lstStyle/>
          <a:p>
            <a:pPr>
              <a:defRPr/>
            </a:pPr>
            <a:fld id="{55F73CC1-904D-4327-9968-23C8BD5FB5ED}" type="slidenum">
              <a:rPr lang="en-US" smtClean="0"/>
              <a:pPr>
                <a:defRPr/>
              </a:pPr>
              <a:t>21</a:t>
            </a:fld>
            <a:endParaRPr lang="en-US" dirty="0"/>
          </a:p>
        </p:txBody>
      </p:sp>
    </p:spTree>
    <p:extLst>
      <p:ext uri="{BB962C8B-B14F-4D97-AF65-F5344CB8AC3E}">
        <p14:creationId xmlns:p14="http://schemas.microsoft.com/office/powerpoint/2010/main" val="193777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000" dirty="0" smtClean="0"/>
              <a:t>Here is an example of what we mean ... Ford’s 2012 Brand </a:t>
            </a:r>
            <a:r>
              <a:rPr lang="en-GB" sz="1000" dirty="0" err="1" smtClean="0"/>
              <a:t>Pyramind</a:t>
            </a:r>
            <a:endParaRPr lang="en-GB" sz="1000" dirty="0" smtClean="0"/>
          </a:p>
          <a:p>
            <a:pPr>
              <a:defRPr/>
            </a:pPr>
            <a:endParaRPr lang="en-GB" sz="1000" dirty="0" smtClean="0"/>
          </a:p>
          <a:p>
            <a:pPr>
              <a:defRPr/>
            </a:pPr>
            <a:r>
              <a:rPr lang="en-GB" sz="1000" dirty="0" smtClean="0"/>
              <a:t>Ford cars are everywhere in the UK ... they are like rain ... we just have them – I have one, (like any good Mindshare employee I might add). </a:t>
            </a:r>
          </a:p>
          <a:p>
            <a:pPr>
              <a:defRPr/>
            </a:pPr>
            <a:endParaRPr lang="en-GB" sz="1000" dirty="0" smtClean="0"/>
          </a:p>
          <a:p>
            <a:pPr>
              <a:defRPr/>
            </a:pPr>
            <a:r>
              <a:rPr lang="en-GB" sz="1000" dirty="0" smtClean="0"/>
              <a:t>So the ‘fatness’ of its’ brand pyramid at the lowest tier (CLICK) ‘PRESENCE’ reflects the strength of its brand in the UK. Everyone knows something about them.  88 out of a maximum of 100 reflects a brand with a really strong heritage in the UK.</a:t>
            </a:r>
          </a:p>
          <a:p>
            <a:pPr>
              <a:defRPr/>
            </a:pPr>
            <a:endParaRPr lang="en-GB" sz="1000" dirty="0" smtClean="0"/>
          </a:p>
          <a:p>
            <a:pPr>
              <a:defRPr/>
            </a:pPr>
            <a:r>
              <a:rPr lang="en-GB" sz="1000" dirty="0" smtClean="0"/>
              <a:t>(CLICK) The pyramid climbs up through Relevance (whether the brand suits consumers’ needs)</a:t>
            </a:r>
          </a:p>
          <a:p>
            <a:pPr>
              <a:defRPr/>
            </a:pPr>
            <a:r>
              <a:rPr lang="en-GB" sz="1000" dirty="0" smtClean="0"/>
              <a:t>to ‘Performance’ (does it meet consumers performance expectations for a brand in this category)</a:t>
            </a:r>
          </a:p>
          <a:p>
            <a:pPr>
              <a:defRPr/>
            </a:pPr>
            <a:r>
              <a:rPr lang="en-GB" sz="1000" dirty="0" smtClean="0"/>
              <a:t>to Advantage (whether it is perceived as better than other brands, or top of mind) and </a:t>
            </a:r>
          </a:p>
          <a:p>
            <a:pPr>
              <a:defRPr/>
            </a:pPr>
            <a:r>
              <a:rPr lang="en-GB" sz="1000" dirty="0" smtClean="0"/>
              <a:t>finally to Bonding (is it uniquely favoured or considered the best at what it does … for that person).</a:t>
            </a:r>
          </a:p>
          <a:p>
            <a:pPr>
              <a:defRPr/>
            </a:pPr>
            <a:endParaRPr lang="en-GB" sz="1000" dirty="0" smtClean="0"/>
          </a:p>
          <a:p>
            <a:pPr>
              <a:defRPr/>
            </a:pPr>
            <a:r>
              <a:rPr lang="en-GB" sz="1000" dirty="0" smtClean="0"/>
              <a:t>(CLICK) The pyramid helps determine a brands’ Typology. In Ford’s case it is a DEFENDER – typical of large brands in categories where share growth is difficult to achieve. </a:t>
            </a:r>
          </a:p>
          <a:p>
            <a:pPr>
              <a:defRPr/>
            </a:pPr>
            <a:endParaRPr lang="en-GB" sz="1000" dirty="0" smtClean="0"/>
          </a:p>
          <a:p>
            <a:pPr>
              <a:defRPr/>
            </a:pPr>
            <a:r>
              <a:rPr lang="en-GB" sz="1000" dirty="0" smtClean="0"/>
              <a:t>So while PRESENCE is strong, Ford struggles to BOND with consumers as advocates, relative to its competitors such as VW.  </a:t>
            </a:r>
          </a:p>
          <a:p>
            <a:pPr>
              <a:defRPr/>
            </a:pPr>
            <a:r>
              <a:rPr lang="en-GB" sz="1000" dirty="0" smtClean="0"/>
              <a:t>We can use these factors to understand where a brand is … and the challenges it needs to overcome to move forward.  </a:t>
            </a:r>
          </a:p>
          <a:p>
            <a:pPr>
              <a:defRPr/>
            </a:pPr>
            <a:endParaRPr lang="en-GB" sz="1000" dirty="0" smtClean="0"/>
          </a:p>
          <a:p>
            <a:pPr>
              <a:defRPr/>
            </a:pPr>
            <a:r>
              <a:rPr lang="en-GB" sz="1000" dirty="0" smtClean="0"/>
              <a:t>(CLICK)</a:t>
            </a:r>
          </a:p>
          <a:p>
            <a:pPr>
              <a:defRPr/>
            </a:pPr>
            <a:endParaRPr lang="en-GB" sz="1000" dirty="0" smtClean="0"/>
          </a:p>
          <a:p>
            <a:pPr>
              <a:defRPr/>
            </a:pPr>
            <a:endParaRPr lang="en-GB" sz="1000"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22</a:t>
            </a:fld>
            <a:endParaRPr lang="en-US" dirty="0"/>
          </a:p>
        </p:txBody>
      </p:sp>
    </p:spTree>
    <p:extLst>
      <p:ext uri="{BB962C8B-B14F-4D97-AF65-F5344CB8AC3E}">
        <p14:creationId xmlns:p14="http://schemas.microsoft.com/office/powerpoint/2010/main" val="381293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Bonding is regarded as the most important level of the pyramid because it has the strongest correlation with share of wallet.  Millward Brown tell us that across all of the categories a Bonded consumer will allocate 33% of choices in that category to their Bonded brand.</a:t>
            </a:r>
          </a:p>
          <a:p>
            <a:endParaRPr lang="en-GB" sz="1000" dirty="0" smtClean="0"/>
          </a:p>
          <a:p>
            <a:r>
              <a:rPr lang="en-GB" sz="1000" dirty="0" smtClean="0"/>
              <a:t>The underlying message is that the brands that drive the strongest levels of Bonding will deliver stronger business performance in hard cash terms.</a:t>
            </a:r>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23</a:t>
            </a:fld>
            <a:endParaRPr lang="en-US" dirty="0"/>
          </a:p>
        </p:txBody>
      </p:sp>
    </p:spTree>
    <p:extLst>
      <p:ext uri="{BB962C8B-B14F-4D97-AF65-F5344CB8AC3E}">
        <p14:creationId xmlns:p14="http://schemas.microsoft.com/office/powerpoint/2010/main" val="407880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To examine this in more detail we took </a:t>
            </a:r>
            <a:r>
              <a:rPr lang="en-GB" sz="1000" dirty="0" err="1" smtClean="0"/>
              <a:t>BrandZ</a:t>
            </a:r>
            <a:r>
              <a:rPr lang="en-GB" sz="1000" dirty="0" smtClean="0"/>
              <a:t> data for 136 brands researched in the UK in 2011 and combined this with their advertising investment by media channel, as estimated by Nielsen.</a:t>
            </a:r>
          </a:p>
          <a:p>
            <a:endParaRPr lang="en-GB" sz="1000" dirty="0" smtClean="0"/>
          </a:p>
          <a:p>
            <a:r>
              <a:rPr lang="en-GB" sz="1000" dirty="0" smtClean="0"/>
              <a:t>Using this we created a rich database to understand the underlying relationships between media and brand behaviour, such as Bonding.  </a:t>
            </a:r>
          </a:p>
          <a:p>
            <a:endParaRPr lang="en-GB" sz="1000" dirty="0" smtClean="0"/>
          </a:p>
          <a:p>
            <a:r>
              <a:rPr lang="en-GB" sz="1000" dirty="0" smtClean="0"/>
              <a:t>What did it show?</a:t>
            </a:r>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24</a:t>
            </a:fld>
            <a:endParaRPr lang="en-US" dirty="0"/>
          </a:p>
        </p:txBody>
      </p:sp>
    </p:spTree>
    <p:extLst>
      <p:ext uri="{BB962C8B-B14F-4D97-AF65-F5344CB8AC3E}">
        <p14:creationId xmlns:p14="http://schemas.microsoft.com/office/powerpoint/2010/main" val="197166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dirty="0" smtClean="0"/>
              <a:t>The average allocation to magazines was 7% of total media spend. Sad but true eh Marius?</a:t>
            </a:r>
          </a:p>
          <a:p>
            <a:endParaRPr lang="en-GB" sz="1000" b="0" dirty="0" smtClean="0"/>
          </a:p>
          <a:p>
            <a:r>
              <a:rPr lang="en-GB" sz="1000" b="0" dirty="0" smtClean="0"/>
              <a:t>(CLICK) We then isolated brands which invested 20% or more above this average in magazines and looked at their bonding score.  </a:t>
            </a:r>
          </a:p>
          <a:p>
            <a:endParaRPr lang="en-GB" sz="1000" b="0" dirty="0" smtClean="0"/>
          </a:p>
          <a:p>
            <a:r>
              <a:rPr lang="en-GB" sz="1000" b="0" dirty="0" smtClean="0"/>
              <a:t>(CLICK) Heavy magazine users whose overall campaign value was less than £2m, enjoyed a 25% uplift in their bonding scores versus brands which spent less than the average in magazines. </a:t>
            </a:r>
          </a:p>
          <a:p>
            <a:endParaRPr lang="en-GB" sz="1000" b="0" dirty="0" smtClean="0"/>
          </a:p>
          <a:p>
            <a:r>
              <a:rPr lang="en-GB" sz="1000" b="0" dirty="0" smtClean="0"/>
              <a:t>For brands spending between £2m and £10m … and who invest above average in magazines … then their bonding scores are even more impressive.  An average 72% above brands who underinvested in magazines.</a:t>
            </a:r>
          </a:p>
          <a:p>
            <a:endParaRPr lang="en-GB" sz="1000" b="0" dirty="0" smtClean="0"/>
          </a:p>
          <a:p>
            <a:r>
              <a:rPr lang="en-GB" sz="1000" b="0" dirty="0" smtClean="0"/>
              <a:t>So whether a high or low spending brand, allocating over 7% of media budget to magazines is associated with stronger brand bonding.</a:t>
            </a:r>
          </a:p>
          <a:p>
            <a:endParaRPr lang="en-GB" sz="1000" b="0" dirty="0" smtClean="0"/>
          </a:p>
          <a:p>
            <a:r>
              <a:rPr lang="en-GB" sz="1000" b="0" dirty="0" smtClean="0"/>
              <a:t>Why should this be the case?  From previous work, we know that one of the key facets that make magazines strong advertising vehicles is the reader-relationship.  Coming back to Marius’s earlier work, magazines are trusted by readers and the brands that use them benefit from this relationship.  That’s why, in my view, we see findings like these.</a:t>
            </a:r>
          </a:p>
          <a:p>
            <a:endParaRPr lang="en-GB" sz="1000" b="0" dirty="0" smtClean="0"/>
          </a:p>
          <a:p>
            <a:r>
              <a:rPr lang="en-GB" sz="1000" b="0" dirty="0" smtClean="0"/>
              <a:t>It’s all very well for me to talk about this in the abstract but lets look at some actual examples…</a:t>
            </a:r>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25</a:t>
            </a:fld>
            <a:endParaRPr lang="en-US" dirty="0"/>
          </a:p>
        </p:txBody>
      </p:sp>
    </p:spTree>
    <p:extLst>
      <p:ext uri="{BB962C8B-B14F-4D97-AF65-F5344CB8AC3E}">
        <p14:creationId xmlns:p14="http://schemas.microsoft.com/office/powerpoint/2010/main" val="39542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Olay</a:t>
            </a:r>
          </a:p>
          <a:p>
            <a:endParaRPr lang="en-GB" dirty="0" smtClean="0"/>
          </a:p>
          <a:p>
            <a:r>
              <a:rPr lang="en-GB" dirty="0" smtClean="0"/>
              <a:t>Olay is a well established brand and magazines have formed a key element of their media activity. In total they’ve spent more than £15m in magazines since 2008 with an average share of 17% of spend, second only to TV. </a:t>
            </a:r>
          </a:p>
          <a:p>
            <a:endParaRPr lang="en-GB" dirty="0" smtClean="0"/>
          </a:p>
          <a:p>
            <a:r>
              <a:rPr lang="en-GB" dirty="0" smtClean="0"/>
              <a:t>Looking at the lower 4 tiers of the brand pyramid, there has been very little movement since 2006. And that’s to be expected. For a well know brand it would be a challenge to boost these figures without a substantial increase in marketing spend – or indeed a change to the product.</a:t>
            </a:r>
          </a:p>
          <a:p>
            <a:endParaRPr lang="en-GB" dirty="0" smtClean="0"/>
          </a:p>
          <a:p>
            <a:r>
              <a:rPr lang="en-GB" dirty="0" smtClean="0"/>
              <a:t>What we do see though is increase in their Bonding score over time, associated with this sustained investment.</a:t>
            </a:r>
          </a:p>
          <a:p>
            <a:endParaRPr lang="en-GB" dirty="0" smtClean="0"/>
          </a:p>
          <a:p>
            <a:r>
              <a:rPr lang="en-GB" dirty="0" smtClean="0"/>
              <a:t>(CLICK) An increase, from 8 in 2006 to 11 by 2011.</a:t>
            </a:r>
          </a:p>
          <a:p>
            <a:endParaRPr lang="en-GB" dirty="0" smtClean="0"/>
          </a:p>
          <a:p>
            <a:r>
              <a:rPr lang="en-GB" dirty="0" smtClean="0"/>
              <a:t>In a competitive </a:t>
            </a:r>
            <a:r>
              <a:rPr lang="en-GB" dirty="0" err="1" smtClean="0"/>
              <a:t>fmcg</a:t>
            </a:r>
            <a:r>
              <a:rPr lang="en-GB" dirty="0" smtClean="0"/>
              <a:t> market, where emotion is a critical factor, having a higher positive bonding score is a real asset. </a:t>
            </a:r>
          </a:p>
          <a:p>
            <a:endParaRPr lang="en-GB" dirty="0" smtClean="0"/>
          </a:p>
          <a:p>
            <a:r>
              <a:rPr lang="en-GB" dirty="0" smtClean="0"/>
              <a:t>(CLICK)</a:t>
            </a:r>
          </a:p>
          <a:p>
            <a:endParaRPr lang="en-GB"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26</a:t>
            </a:fld>
            <a:endParaRPr lang="en-US" dirty="0"/>
          </a:p>
        </p:txBody>
      </p:sp>
    </p:spTree>
    <p:extLst>
      <p:ext uri="{BB962C8B-B14F-4D97-AF65-F5344CB8AC3E}">
        <p14:creationId xmlns:p14="http://schemas.microsoft.com/office/powerpoint/2010/main" val="381293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Another example is again from P&amp;G – for their Aussie brand.  I know that this one is personally relevant to Marius.</a:t>
            </a:r>
          </a:p>
          <a:p>
            <a:endParaRPr lang="en-GB" dirty="0" smtClean="0"/>
          </a:p>
          <a:p>
            <a:r>
              <a:rPr lang="en-GB" dirty="0" smtClean="0"/>
              <a:t>This is a good example of a brand built on magazines. Aussie launched less than 10 years ago since when more than 80% of their media spend has been in magazines. </a:t>
            </a:r>
          </a:p>
          <a:p>
            <a:endParaRPr lang="en-GB" dirty="0" smtClean="0"/>
          </a:p>
          <a:p>
            <a:r>
              <a:rPr lang="en-GB" dirty="0" smtClean="0"/>
              <a:t>Some may say “But that’s not enough on TV or outdoor to drive awareness or consideration”. </a:t>
            </a:r>
          </a:p>
          <a:p>
            <a:endParaRPr lang="en-GB" dirty="0" smtClean="0"/>
          </a:p>
          <a:p>
            <a:r>
              <a:rPr lang="en-GB" dirty="0" smtClean="0"/>
              <a:t>However,  the evidence suggests otherwise. Magazine’s have delivered significant increases on all tiers of the pyramid but the highest percentage increase comes (CLICK) with the bonding scores … doubling from 4 in 2007 to 8 in 2011.</a:t>
            </a:r>
          </a:p>
          <a:p>
            <a:endParaRPr lang="en-GB" dirty="0" smtClean="0"/>
          </a:p>
          <a:p>
            <a:r>
              <a:rPr lang="en-GB" dirty="0" smtClean="0"/>
              <a:t>So we can conclude that if its bonding a brand is after – you could do a lot worse than use the benefits of the magazine environment and that trusted reader relationship.</a:t>
            </a:r>
          </a:p>
          <a:p>
            <a:endParaRPr lang="en-GB" dirty="0" smtClean="0"/>
          </a:p>
          <a:p>
            <a:r>
              <a:rPr lang="en-GB" dirty="0" smtClean="0"/>
              <a:t>Your turn for a cheap jibe at my expense Marius…</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27</a:t>
            </a:fld>
            <a:endParaRPr lang="en-US" dirty="0"/>
          </a:p>
        </p:txBody>
      </p:sp>
    </p:spTree>
    <p:extLst>
      <p:ext uri="{BB962C8B-B14F-4D97-AF65-F5344CB8AC3E}">
        <p14:creationId xmlns:p14="http://schemas.microsoft.com/office/powerpoint/2010/main" val="381293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So, plenty of evidence exists to show magazines ability to drive positive brand metrics.</a:t>
            </a:r>
          </a:p>
          <a:p>
            <a:endParaRPr lang="en-GB" sz="1000" dirty="0" smtClean="0"/>
          </a:p>
          <a:p>
            <a:r>
              <a:rPr lang="en-GB" sz="1000" dirty="0" smtClean="0"/>
              <a:t>The next question is … how well</a:t>
            </a:r>
            <a:r>
              <a:rPr lang="en-GB" sz="1000" baseline="0" dirty="0" smtClean="0"/>
              <a:t> do they perform in econometrics?</a:t>
            </a:r>
          </a:p>
          <a:p>
            <a:endParaRPr lang="en-GB" sz="1000" baseline="0" dirty="0" smtClean="0"/>
          </a:p>
          <a:p>
            <a:r>
              <a:rPr lang="en-GB" sz="1000" b="1" baseline="0" dirty="0" smtClean="0"/>
              <a:t>(CLICK)</a:t>
            </a:r>
            <a:endParaRPr lang="en-GB" sz="1000" b="1"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28</a:t>
            </a:fld>
            <a:endParaRPr lang="en-US" dirty="0"/>
          </a:p>
        </p:txBody>
      </p:sp>
    </p:spTree>
    <p:extLst>
      <p:ext uri="{BB962C8B-B14F-4D97-AF65-F5344CB8AC3E}">
        <p14:creationId xmlns:p14="http://schemas.microsoft.com/office/powerpoint/2010/main" val="313908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The</a:t>
            </a:r>
            <a:r>
              <a:rPr lang="en-GB" sz="1000" baseline="0" dirty="0" smtClean="0"/>
              <a:t> role of econometrics is to identify and isolate a large number of factors which might impact on sales. </a:t>
            </a:r>
          </a:p>
          <a:p>
            <a:endParaRPr lang="en-GB" sz="1000" baseline="0" dirty="0" smtClean="0"/>
          </a:p>
          <a:p>
            <a:r>
              <a:rPr lang="en-GB" sz="1000" baseline="0" dirty="0" smtClean="0"/>
              <a:t>Each brand or product has an assumed level of base sales. I.e. is nothing in the world ever changed, and consumers’ knowledge and choices remained static a brand would in theory be able to maintain this level of sales. The grey band on this chart illustrated the assumed level of base sales. </a:t>
            </a:r>
          </a:p>
          <a:p>
            <a:endParaRPr lang="en-GB" sz="1000" baseline="0" dirty="0" smtClean="0"/>
          </a:p>
          <a:p>
            <a:r>
              <a:rPr lang="en-GB" sz="1000" baseline="0" dirty="0" smtClean="0"/>
              <a:t>But of course we live in a world where the only constant is change and brand are constantly in competition for the consumer’s attention. And as such sales levels can fluctuate greatly as a result of this, as illustrated by the black line. (Click)</a:t>
            </a:r>
          </a:p>
          <a:p>
            <a:endParaRPr lang="en-GB" sz="1000" baseline="0" dirty="0" smtClean="0"/>
          </a:p>
          <a:p>
            <a:r>
              <a:rPr lang="en-GB" sz="1000" baseline="0" dirty="0" smtClean="0"/>
              <a:t>Econometric models then drills down into the details to try and identify the factors that could be impacting on sales as the total share of sales each of these could potentially deliver. (click)</a:t>
            </a:r>
          </a:p>
          <a:p>
            <a:endParaRPr lang="en-GB" sz="1000" baseline="0" dirty="0" smtClean="0"/>
          </a:p>
          <a:p>
            <a:r>
              <a:rPr lang="en-GB" sz="1000" baseline="0" dirty="0" smtClean="0"/>
              <a:t>Competitor activity and different factors could of course also have a negative impact on a brand’s sales. </a:t>
            </a:r>
            <a:endParaRPr lang="en-US"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29</a:t>
            </a:fld>
            <a:endParaRPr lang="en-US" dirty="0"/>
          </a:p>
        </p:txBody>
      </p:sp>
    </p:spTree>
    <p:extLst>
      <p:ext uri="{BB962C8B-B14F-4D97-AF65-F5344CB8AC3E}">
        <p14:creationId xmlns:p14="http://schemas.microsoft.com/office/powerpoint/2010/main" val="107911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12</a:t>
            </a:fld>
            <a:endParaRPr lang="en-US" dirty="0"/>
          </a:p>
        </p:txBody>
      </p:sp>
    </p:spTree>
    <p:extLst>
      <p:ext uri="{BB962C8B-B14F-4D97-AF65-F5344CB8AC3E}">
        <p14:creationId xmlns:p14="http://schemas.microsoft.com/office/powerpoint/2010/main" val="101429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smtClean="0"/>
              <a:t>(CLICK) </a:t>
            </a:r>
            <a:r>
              <a:rPr lang="en-GB" sz="1000" dirty="0" smtClean="0"/>
              <a:t>We put a lot of emphasis on ATL media activity and it is generally accepted that ATL activity contributes to around 10% of total sales. </a:t>
            </a:r>
          </a:p>
          <a:p>
            <a:endParaRPr lang="en-GB" sz="1000" dirty="0" smtClean="0"/>
          </a:p>
          <a:p>
            <a:r>
              <a:rPr lang="en-GB" sz="1000" b="1" dirty="0" smtClean="0"/>
              <a:t>(CLICK) </a:t>
            </a:r>
            <a:r>
              <a:rPr lang="en-GB" sz="1000" b="0" dirty="0" smtClean="0"/>
              <a:t>And, if we </a:t>
            </a:r>
            <a:r>
              <a:rPr lang="en-GB" sz="1000" dirty="0" smtClean="0"/>
              <a:t>want to calculate the contribution each channel makes in an ATL campaign, then we look at the additional sales generated …  multiplied by the price per volume unit and divide that by the cost of media. </a:t>
            </a:r>
          </a:p>
          <a:p>
            <a:endParaRPr lang="en-GB" sz="1000" dirty="0" smtClean="0"/>
          </a:p>
          <a:p>
            <a:r>
              <a:rPr lang="en-GB" sz="1000" dirty="0" smtClean="0"/>
              <a:t>All very simple …  I’m just glad someone else did it.</a:t>
            </a:r>
            <a:r>
              <a:rPr lang="en-GB" sz="1000" b="1" dirty="0" smtClean="0"/>
              <a:t> </a:t>
            </a:r>
          </a:p>
          <a:p>
            <a:r>
              <a:rPr lang="en-GB" sz="1000" b="1" dirty="0" smtClean="0"/>
              <a:t>(CLICK) </a:t>
            </a:r>
            <a:endParaRPr lang="en-US" sz="1000" dirty="0" smtClean="0"/>
          </a:p>
          <a:p>
            <a:endParaRPr lang="en-GB"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30</a:t>
            </a:fld>
            <a:endParaRPr lang="en-US" dirty="0"/>
          </a:p>
        </p:txBody>
      </p:sp>
    </p:spTree>
    <p:extLst>
      <p:ext uri="{BB962C8B-B14F-4D97-AF65-F5344CB8AC3E}">
        <p14:creationId xmlns:p14="http://schemas.microsoft.com/office/powerpoint/2010/main" val="4083571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In our work with Mindshare we identified two key factors which can significantly effect magazine’s reported performance and which need to be carefully considered when constructing econometric models. </a:t>
            </a:r>
          </a:p>
          <a:p>
            <a:endParaRPr lang="en-GB" sz="1000" dirty="0" smtClean="0"/>
          </a:p>
          <a:p>
            <a:r>
              <a:rPr lang="en-GB" sz="1000" dirty="0" smtClean="0"/>
              <a:t>Firstly, magazines are often bundled in with newspapers into a single press category. This is a fatal error as magazines and newspapers play very different functions in a media campaign and should be separated  and measured individually. </a:t>
            </a:r>
          </a:p>
          <a:p>
            <a:endParaRPr lang="en-GB" sz="1000" dirty="0" smtClean="0"/>
          </a:p>
          <a:p>
            <a:r>
              <a:rPr lang="en-GB" sz="1000" dirty="0" smtClean="0"/>
              <a:t>Secondly, it is critical to understand the slow ratings build of magazines, and ensure that the appropriate media inputs – the real life delivery of ratings - are incorporated into models.</a:t>
            </a:r>
          </a:p>
          <a:p>
            <a:endParaRPr lang="en-GB" sz="1000" dirty="0" smtClean="0"/>
          </a:p>
          <a:p>
            <a:r>
              <a:rPr lang="en-GB" sz="1000" b="1" dirty="0" smtClean="0"/>
              <a:t>(CLICK) </a:t>
            </a:r>
            <a:endParaRPr lang="en-GB" sz="1000" dirty="0" smtClean="0"/>
          </a:p>
          <a:p>
            <a:endParaRPr lang="en-GB" sz="1000" dirty="0" smtClean="0"/>
          </a:p>
          <a:p>
            <a:endParaRPr lang="en-GB"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31</a:t>
            </a:fld>
            <a:endParaRPr lang="en-US" dirty="0"/>
          </a:p>
        </p:txBody>
      </p:sp>
    </p:spTree>
    <p:extLst>
      <p:ext uri="{BB962C8B-B14F-4D97-AF65-F5344CB8AC3E}">
        <p14:creationId xmlns:p14="http://schemas.microsoft.com/office/powerpoint/2010/main" val="3871090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Looking a little more at accumulation, we all know magazine readership does not follow directly after publication.</a:t>
            </a:r>
          </a:p>
          <a:p>
            <a:endParaRPr lang="en-GB" sz="1000" dirty="0" smtClean="0"/>
          </a:p>
          <a:p>
            <a:r>
              <a:rPr lang="en-GB" sz="1000" dirty="0" smtClean="0"/>
              <a:t>Readership is a leisurely activity and there is a time lag from cover dates to reading occasions. </a:t>
            </a:r>
          </a:p>
          <a:p>
            <a:r>
              <a:rPr lang="en-GB" sz="1000" dirty="0" smtClean="0"/>
              <a:t>In fact, the average monthly title has</a:t>
            </a:r>
            <a:r>
              <a:rPr lang="en-GB" sz="1000" baseline="0" dirty="0" smtClean="0"/>
              <a:t> acquired just 81% of its total reach after 4 weeks. </a:t>
            </a:r>
          </a:p>
          <a:p>
            <a:r>
              <a:rPr lang="en-GB" sz="1000" dirty="0" smtClean="0"/>
              <a:t>This is great from a consumers point of view – where and when they read,</a:t>
            </a:r>
            <a:r>
              <a:rPr lang="en-GB" sz="1000" baseline="0" dirty="0" smtClean="0"/>
              <a:t> </a:t>
            </a:r>
            <a:r>
              <a:rPr lang="en-GB" sz="1000" dirty="0" smtClean="0"/>
              <a:t>and for how long, is up to them. </a:t>
            </a:r>
          </a:p>
          <a:p>
            <a:endParaRPr lang="en-GB" sz="1000" dirty="0" smtClean="0"/>
          </a:p>
          <a:p>
            <a:r>
              <a:rPr lang="en-GB" sz="1000" b="1" dirty="0" smtClean="0"/>
              <a:t>(CLICK)</a:t>
            </a:r>
            <a:r>
              <a:rPr lang="en-GB" sz="1000" b="1" baseline="0" dirty="0" smtClean="0"/>
              <a:t> </a:t>
            </a:r>
            <a:r>
              <a:rPr lang="en-GB" sz="1000" dirty="0" smtClean="0"/>
              <a:t>But its a bit of problem for econometrics because magazines don’t deliver their entire audience in one ‘easy to pinpoint’ moment, like this column ...   </a:t>
            </a:r>
          </a:p>
          <a:p>
            <a:endParaRPr lang="en-GB" sz="1000" dirty="0" smtClean="0"/>
          </a:p>
          <a:p>
            <a:r>
              <a:rPr lang="en-GB" sz="1000" b="0" dirty="0" smtClean="0"/>
              <a:t>… they </a:t>
            </a:r>
            <a:r>
              <a:rPr lang="en-GB" sz="1000" dirty="0" smtClean="0"/>
              <a:t>deliver them</a:t>
            </a:r>
            <a:r>
              <a:rPr lang="en-GB" sz="1000" baseline="0" dirty="0" smtClean="0"/>
              <a:t> more like this.</a:t>
            </a:r>
            <a:r>
              <a:rPr lang="en-GB" sz="1000" b="1" dirty="0" smtClean="0"/>
              <a:t> (CLICK) </a:t>
            </a:r>
            <a:r>
              <a:rPr lang="en-GB" sz="1000" b="0" dirty="0" smtClean="0"/>
              <a:t>… across time</a:t>
            </a:r>
          </a:p>
          <a:p>
            <a:endParaRPr lang="en-GB" sz="1000" dirty="0" smtClean="0"/>
          </a:p>
          <a:p>
            <a:r>
              <a:rPr lang="en-GB" sz="1000" b="1" dirty="0" smtClean="0"/>
              <a:t>(CLICK) </a:t>
            </a:r>
            <a:r>
              <a:rPr lang="en-GB" sz="1000" dirty="0" smtClean="0"/>
              <a:t>But some econometric</a:t>
            </a:r>
            <a:r>
              <a:rPr lang="en-GB" sz="1000" baseline="0" dirty="0" smtClean="0"/>
              <a:t> </a:t>
            </a:r>
            <a:r>
              <a:rPr lang="en-GB" sz="1000" dirty="0" smtClean="0"/>
              <a:t>models make the big mistake of ignoring this. </a:t>
            </a:r>
          </a:p>
          <a:p>
            <a:r>
              <a:rPr lang="en-GB" sz="1000" dirty="0" smtClean="0"/>
              <a:t>They put ratings in the wrong place and look for impacts from advertising which hasn’t happened yet. This means the medium appears</a:t>
            </a:r>
            <a:r>
              <a:rPr lang="en-GB" sz="1000" baseline="0" dirty="0" smtClean="0"/>
              <a:t> to </a:t>
            </a:r>
            <a:r>
              <a:rPr lang="en-GB" sz="1000" dirty="0" smtClean="0"/>
              <a:t>underperform in the short term … and the audience build it does deliver in the long term, may be</a:t>
            </a:r>
            <a:r>
              <a:rPr lang="en-GB" sz="1000" baseline="0" dirty="0" smtClean="0"/>
              <a:t> discounted.</a:t>
            </a:r>
          </a:p>
          <a:p>
            <a:r>
              <a:rPr lang="en-GB" sz="1000" b="1" dirty="0" smtClean="0"/>
              <a:t>(CLICK)</a:t>
            </a:r>
            <a:endParaRPr lang="en-GB" sz="1000" b="1"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32</a:t>
            </a:fld>
            <a:endParaRPr lang="en-US" dirty="0"/>
          </a:p>
        </p:txBody>
      </p:sp>
    </p:spTree>
    <p:extLst>
      <p:ext uri="{BB962C8B-B14F-4D97-AF65-F5344CB8AC3E}">
        <p14:creationId xmlns:p14="http://schemas.microsoft.com/office/powerpoint/2010/main" val="38710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What can</a:t>
            </a:r>
            <a:r>
              <a:rPr lang="en-GB" sz="1000" baseline="0" dirty="0" smtClean="0"/>
              <a:t> </a:t>
            </a:r>
            <a:r>
              <a:rPr lang="en-GB" sz="1000" dirty="0" smtClean="0"/>
              <a:t>the effect of this be?</a:t>
            </a:r>
          </a:p>
          <a:p>
            <a:endParaRPr lang="en-GB" sz="1000" dirty="0" smtClean="0"/>
          </a:p>
          <a:p>
            <a:r>
              <a:rPr lang="en-GB" sz="1000" dirty="0" smtClean="0"/>
              <a:t>Well, Mindshare analysed 5 FMCG campaigns for us</a:t>
            </a:r>
            <a:r>
              <a:rPr lang="en-GB" sz="1000" baseline="0" dirty="0" smtClean="0"/>
              <a:t> </a:t>
            </a:r>
            <a:r>
              <a:rPr lang="en-GB" sz="1000" dirty="0" smtClean="0"/>
              <a:t>– all multimedia</a:t>
            </a:r>
            <a:r>
              <a:rPr lang="en-GB" sz="1000" baseline="0" dirty="0" smtClean="0"/>
              <a:t> </a:t>
            </a:r>
            <a:r>
              <a:rPr lang="en-GB" sz="1000" dirty="0" smtClean="0"/>
              <a:t>campaigns</a:t>
            </a:r>
            <a:r>
              <a:rPr lang="en-GB" sz="1000" baseline="0" dirty="0" smtClean="0"/>
              <a:t> with sales data </a:t>
            </a:r>
            <a:endParaRPr lang="en-GB" sz="1000" dirty="0" smtClean="0"/>
          </a:p>
          <a:p>
            <a:endParaRPr lang="en-GB" sz="1000" b="1" dirty="0" smtClean="0"/>
          </a:p>
          <a:p>
            <a:r>
              <a:rPr lang="en-GB" sz="1000" dirty="0" smtClean="0"/>
              <a:t>They analysed the campaigns both the ‘old fashioned way’ … non-accumulated … and the ‘new’ way … by correctly accumulating the ratings across time. And it showed some startling differences in performance, </a:t>
            </a:r>
            <a:r>
              <a:rPr lang="en-GB" sz="1000" b="1" dirty="0" smtClean="0"/>
              <a:t>(CLICK) </a:t>
            </a:r>
            <a:r>
              <a:rPr lang="en-GB" sz="1000" dirty="0" smtClean="0"/>
              <a:t>ranging from a positive 3% to a positive 40% uplift in defined and calculated Return</a:t>
            </a:r>
            <a:r>
              <a:rPr lang="en-GB" sz="1000" baseline="0" dirty="0" smtClean="0"/>
              <a:t> on investment</a:t>
            </a:r>
            <a:r>
              <a:rPr lang="en-GB" sz="1000" dirty="0" smtClean="0"/>
              <a:t>. </a:t>
            </a:r>
          </a:p>
          <a:p>
            <a:endParaRPr lang="en-GB" sz="1000" dirty="0" smtClean="0"/>
          </a:p>
          <a:p>
            <a:r>
              <a:rPr lang="en-GB" sz="1000" b="1" dirty="0" smtClean="0"/>
              <a:t>(CLICK) </a:t>
            </a:r>
            <a:r>
              <a:rPr lang="en-GB" sz="1000" b="0" dirty="0" smtClean="0"/>
              <a:t>On average the application of accumulated data into the models</a:t>
            </a:r>
            <a:r>
              <a:rPr lang="en-GB" sz="1000" b="0" baseline="0" dirty="0" smtClean="0"/>
              <a:t>, </a:t>
            </a:r>
            <a:r>
              <a:rPr lang="en-GB" sz="1000" b="0" dirty="0" smtClean="0"/>
              <a:t>showed an ROI uplift of 19%. </a:t>
            </a:r>
          </a:p>
          <a:p>
            <a:r>
              <a:rPr lang="en-GB" sz="1000" b="0" dirty="0" smtClean="0"/>
              <a:t>That’s a 19% better performance just from putting the ratings in the right place </a:t>
            </a:r>
          </a:p>
          <a:p>
            <a:endParaRPr lang="en-GB" sz="1000" b="0" dirty="0" smtClean="0"/>
          </a:p>
          <a:p>
            <a:r>
              <a:rPr lang="en-GB" sz="1000" b="1" dirty="0" smtClean="0"/>
              <a:t>(CLICK)</a:t>
            </a:r>
            <a:endParaRPr lang="en-GB" sz="1000" b="1"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33</a:t>
            </a:fld>
            <a:endParaRPr lang="en-US" dirty="0"/>
          </a:p>
        </p:txBody>
      </p:sp>
    </p:spTree>
    <p:extLst>
      <p:ext uri="{BB962C8B-B14F-4D97-AF65-F5344CB8AC3E}">
        <p14:creationId xmlns:p14="http://schemas.microsoft.com/office/powerpoint/2010/main" val="1646930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applied our </a:t>
            </a:r>
            <a:r>
              <a:rPr lang="en-GB" baseline="0" dirty="0" err="1" smtClean="0"/>
              <a:t>learnings</a:t>
            </a:r>
            <a:r>
              <a:rPr lang="en-GB" baseline="0" dirty="0" smtClean="0"/>
              <a:t> from the media input analysis work to 77 campaigns with a spend of up to £6m. Magazines showed the highest ROI when results were expressed against a mean index per channel. </a:t>
            </a:r>
          </a:p>
          <a:p>
            <a:endParaRPr lang="en-GB" baseline="0" dirty="0" smtClean="0"/>
          </a:p>
          <a:p>
            <a:r>
              <a:rPr lang="en-GB" baseline="0" dirty="0" smtClean="0"/>
              <a:t>In fact magazines were shown to be 11% more effective than TV, and 22% more effective than online. </a:t>
            </a:r>
          </a:p>
          <a:p>
            <a:endParaRPr lang="en-GB" baseline="0" dirty="0" smtClean="0"/>
          </a:p>
          <a:p>
            <a:r>
              <a:rPr lang="en-GB" baseline="0" dirty="0" smtClean="0"/>
              <a:t>Of course this is the point in the presentation where the agency folks in the presentation start thinking “well of course he is going to say that” he is here to market magazines after all. </a:t>
            </a:r>
          </a:p>
          <a:p>
            <a:endParaRPr lang="en-GB" baseline="0" dirty="0" smtClean="0"/>
          </a:p>
          <a:p>
            <a:r>
              <a:rPr lang="en-GB" baseline="0" dirty="0" smtClean="0"/>
              <a:t>Most medium based ROI studies would at this point of course rest on their laurels and proclaimed the job done. But at the PPA we challenged this result. We wanted to understand why we had such a high ROI. </a:t>
            </a:r>
            <a:endParaRPr lang="en-US"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34</a:t>
            </a:fld>
            <a:endParaRPr lang="en-US" dirty="0"/>
          </a:p>
        </p:txBody>
      </p:sp>
    </p:spTree>
    <p:extLst>
      <p:ext uri="{BB962C8B-B14F-4D97-AF65-F5344CB8AC3E}">
        <p14:creationId xmlns:p14="http://schemas.microsoft.com/office/powerpoint/2010/main" val="2803320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000" dirty="0" smtClean="0"/>
              <a:t>The final piece in the puzzle was to try to understand why this might be so?  We were intrigued.</a:t>
            </a:r>
          </a:p>
          <a:p>
            <a:endParaRPr lang="en-GB" sz="1000" dirty="0" smtClean="0"/>
          </a:p>
          <a:p>
            <a:r>
              <a:rPr lang="en-GB" sz="1000" dirty="0" smtClean="0"/>
              <a:t>So we took it a stage further and investigated current investment levels in different media against their diminishing return curves. </a:t>
            </a:r>
          </a:p>
          <a:p>
            <a:endParaRPr lang="en-GB" sz="1000" dirty="0" smtClean="0"/>
          </a:p>
          <a:p>
            <a:r>
              <a:rPr lang="en-GB" sz="1000" dirty="0" smtClean="0"/>
              <a:t>And we discovered that magazines’ high ROI is – in part – driven by its current level of investment. </a:t>
            </a:r>
          </a:p>
          <a:p>
            <a:endParaRPr lang="en-GB" sz="1000" dirty="0" smtClean="0"/>
          </a:p>
          <a:p>
            <a:r>
              <a:rPr lang="en-GB" sz="1000" dirty="0" smtClean="0"/>
              <a:t>In essence, advertisers are typically only tapping into a fraction of the medium’s potential. </a:t>
            </a:r>
          </a:p>
          <a:p>
            <a:endParaRPr lang="en-GB" sz="1000" dirty="0" smtClean="0"/>
          </a:p>
          <a:p>
            <a:r>
              <a:rPr lang="en-GB" sz="1000" dirty="0" smtClean="0"/>
              <a:t>(CLICK)</a:t>
            </a:r>
          </a:p>
        </p:txBody>
      </p:sp>
      <p:sp>
        <p:nvSpPr>
          <p:cNvPr id="4" name="Slide Number Placeholder 3"/>
          <p:cNvSpPr>
            <a:spLocks noGrp="1"/>
          </p:cNvSpPr>
          <p:nvPr>
            <p:ph type="sldNum" sz="quarter" idx="5"/>
          </p:nvPr>
        </p:nvSpPr>
        <p:spPr/>
        <p:txBody>
          <a:bodyPr/>
          <a:lstStyle/>
          <a:p>
            <a:pPr>
              <a:defRPr/>
            </a:pPr>
            <a:fld id="{B06F0C8A-9BC3-41B4-9596-DC6C1049C249}" type="slidenum">
              <a:rPr lang="en-US" smtClean="0"/>
              <a:pPr>
                <a:defRPr/>
              </a:pPr>
              <a:t>35</a:t>
            </a:fld>
            <a:endParaRPr lang="en-US" dirty="0"/>
          </a:p>
        </p:txBody>
      </p:sp>
    </p:spTree>
    <p:extLst>
      <p:ext uri="{BB962C8B-B14F-4D97-AF65-F5344CB8AC3E}">
        <p14:creationId xmlns:p14="http://schemas.microsoft.com/office/powerpoint/2010/main" val="1907477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GB" sz="1000" dirty="0" smtClean="0">
                <a:solidFill>
                  <a:srgbClr val="404040"/>
                </a:solidFill>
              </a:rPr>
              <a:t>Diminishing Returns Curves are standard outputs for media channels evaluated by econometrics.  In simple terms they show the additional expected level of sales generated by a given level of additional spend in a channel.</a:t>
            </a:r>
          </a:p>
          <a:p>
            <a:pPr>
              <a:spcBef>
                <a:spcPct val="20000"/>
              </a:spcBef>
            </a:pPr>
            <a:r>
              <a:rPr lang="en-GB" sz="1000" dirty="0" smtClean="0">
                <a:solidFill>
                  <a:srgbClr val="404040"/>
                </a:solidFill>
              </a:rPr>
              <a:t> </a:t>
            </a:r>
          </a:p>
          <a:p>
            <a:pPr>
              <a:spcBef>
                <a:spcPct val="20000"/>
              </a:spcBef>
            </a:pPr>
            <a:r>
              <a:rPr lang="en-GB" sz="1000" dirty="0" smtClean="0">
                <a:solidFill>
                  <a:srgbClr val="404040"/>
                </a:solidFill>
              </a:rPr>
              <a:t>We expect that as investment in a channel increases … the extra sales generated, per pound spent, declines, </a:t>
            </a:r>
            <a:r>
              <a:rPr lang="en-GB" sz="1000" dirty="0" err="1" smtClean="0">
                <a:solidFill>
                  <a:srgbClr val="404040"/>
                </a:solidFill>
              </a:rPr>
              <a:t>ceterus</a:t>
            </a:r>
            <a:r>
              <a:rPr lang="en-GB" sz="1000" dirty="0" smtClean="0">
                <a:solidFill>
                  <a:srgbClr val="404040"/>
                </a:solidFill>
              </a:rPr>
              <a:t> paribus, for all those of you who had the misfortune to study Economics at A-level.</a:t>
            </a:r>
          </a:p>
          <a:p>
            <a:pPr>
              <a:spcBef>
                <a:spcPct val="20000"/>
              </a:spcBef>
            </a:pPr>
            <a:endParaRPr lang="en-GB" sz="1000" dirty="0" smtClean="0">
              <a:solidFill>
                <a:srgbClr val="404040"/>
              </a:solidFill>
            </a:endParaRPr>
          </a:p>
          <a:p>
            <a:pPr>
              <a:spcBef>
                <a:spcPct val="20000"/>
              </a:spcBef>
            </a:pPr>
            <a:r>
              <a:rPr lang="en-GB" sz="1000" dirty="0" smtClean="0">
                <a:solidFill>
                  <a:srgbClr val="404040"/>
                </a:solidFill>
              </a:rPr>
              <a:t>In this illustration the chart tells us to start our campaign in the blue media because it’s more efficient in the beginning of its use.</a:t>
            </a:r>
          </a:p>
          <a:p>
            <a:pPr>
              <a:spcBef>
                <a:spcPct val="20000"/>
              </a:spcBef>
            </a:pPr>
            <a:r>
              <a:rPr lang="en-GB" sz="1000" dirty="0" smtClean="0">
                <a:solidFill>
                  <a:srgbClr val="404040"/>
                </a:solidFill>
              </a:rPr>
              <a:t>However at some point … in this case at the blue circle … it gets close to its maximum potential and isn’t building reach efficiently any more … its just delivering more exposures to the same audience already reached.</a:t>
            </a:r>
          </a:p>
          <a:p>
            <a:pPr>
              <a:spcBef>
                <a:spcPct val="20000"/>
              </a:spcBef>
            </a:pPr>
            <a:endParaRPr lang="en-GB" sz="1000" dirty="0" smtClean="0">
              <a:solidFill>
                <a:srgbClr val="404040"/>
              </a:solidFill>
            </a:endParaRPr>
          </a:p>
          <a:p>
            <a:pPr>
              <a:spcBef>
                <a:spcPct val="20000"/>
              </a:spcBef>
            </a:pPr>
            <a:r>
              <a:rPr lang="en-GB" sz="1000" dirty="0" smtClean="0">
                <a:solidFill>
                  <a:srgbClr val="404040"/>
                </a:solidFill>
              </a:rPr>
              <a:t>(CLICK) Any additional budget would be better spent in the yellow media where an additional £100k invested would potentially generate twice the level of sales return in comparison to the blue media.</a:t>
            </a:r>
          </a:p>
          <a:p>
            <a:pPr>
              <a:spcBef>
                <a:spcPct val="20000"/>
              </a:spcBef>
            </a:pPr>
            <a:endParaRPr lang="en-GB" sz="1000" dirty="0" smtClean="0">
              <a:solidFill>
                <a:srgbClr val="404040"/>
              </a:solidFill>
            </a:endParaRPr>
          </a:p>
          <a:p>
            <a:pPr>
              <a:spcBef>
                <a:spcPct val="20000"/>
              </a:spcBef>
            </a:pPr>
            <a:r>
              <a:rPr lang="en-GB" sz="1000" dirty="0" smtClean="0">
                <a:solidFill>
                  <a:srgbClr val="404040"/>
                </a:solidFill>
              </a:rPr>
              <a:t>On a diminishing returns curve, the lower and to the left the curve at your starting point, the more return you get for each £ invested.</a:t>
            </a:r>
          </a:p>
          <a:p>
            <a:pPr>
              <a:spcBef>
                <a:spcPct val="20000"/>
              </a:spcBef>
            </a:pPr>
            <a:endParaRPr lang="en-GB" sz="1000" dirty="0" smtClean="0">
              <a:solidFill>
                <a:srgbClr val="404040"/>
              </a:solidFill>
            </a:endParaRPr>
          </a:p>
          <a:p>
            <a:pPr>
              <a:spcBef>
                <a:spcPct val="20000"/>
              </a:spcBef>
            </a:pPr>
            <a:r>
              <a:rPr lang="en-GB" sz="1000" dirty="0" smtClean="0">
                <a:solidFill>
                  <a:srgbClr val="404040"/>
                </a:solidFill>
              </a:rPr>
              <a:t>(CLICK)</a:t>
            </a:r>
          </a:p>
          <a:p>
            <a:pPr>
              <a:spcBef>
                <a:spcPct val="20000"/>
              </a:spcBef>
            </a:pPr>
            <a:endParaRPr lang="en-GB" sz="1000" dirty="0" smtClean="0">
              <a:solidFill>
                <a:srgbClr val="404040"/>
              </a:solidFill>
            </a:endParaRPr>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36</a:t>
            </a:fld>
            <a:endParaRPr lang="en-US" dirty="0"/>
          </a:p>
        </p:txBody>
      </p:sp>
    </p:spTree>
    <p:extLst>
      <p:ext uri="{BB962C8B-B14F-4D97-AF65-F5344CB8AC3E}">
        <p14:creationId xmlns:p14="http://schemas.microsoft.com/office/powerpoint/2010/main" val="3885769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To understand this in more detail we took the five FMCG campaigns we talked about earlier in relation to the magazine input analysis and examined their media diminishing returns curves.</a:t>
            </a:r>
          </a:p>
          <a:p>
            <a:endParaRPr lang="en-GB" sz="1000" dirty="0" smtClean="0"/>
          </a:p>
          <a:p>
            <a:r>
              <a:rPr lang="en-GB" sz="1000" dirty="0" smtClean="0"/>
              <a:t>This graph shows the media used for one of the actual campaigns in our analysis. Real data. Real client.</a:t>
            </a:r>
          </a:p>
          <a:p>
            <a:endParaRPr lang="en-GB" sz="1000" dirty="0" smtClean="0"/>
          </a:p>
          <a:p>
            <a:r>
              <a:rPr lang="en-GB" sz="1000" dirty="0" smtClean="0"/>
              <a:t>The campaign used outdoor, Magazines, and two TV schedules (one for terrestrial TV and for satellite channels).</a:t>
            </a:r>
          </a:p>
          <a:p>
            <a:endParaRPr lang="en-GB" sz="1000" dirty="0" smtClean="0"/>
          </a:p>
          <a:p>
            <a:r>
              <a:rPr lang="en-GB" sz="1000" dirty="0" smtClean="0"/>
              <a:t>Most of the media are invested appropriately at the level just prior to when returns start to diminish - except for magazines  (CLICK)</a:t>
            </a:r>
          </a:p>
          <a:p>
            <a:endParaRPr lang="en-GB" sz="1000" dirty="0" smtClean="0"/>
          </a:p>
          <a:p>
            <a:r>
              <a:rPr lang="en-GB" sz="1000" dirty="0" smtClean="0"/>
              <a:t>This comparatively low level of investment keeps magazines at a point where each additional pound invested has the strongest sales impact. So when we carry out the analysis, magazines are actually delivering a fantastic ROI compared to other channels.</a:t>
            </a:r>
          </a:p>
          <a:p>
            <a:endParaRPr lang="en-GB" sz="1000" dirty="0" smtClean="0"/>
          </a:p>
          <a:p>
            <a:r>
              <a:rPr lang="en-GB" sz="1000" dirty="0" smtClean="0"/>
              <a:t>And this was the case for most of the campaigns we looked at. </a:t>
            </a:r>
          </a:p>
          <a:p>
            <a:endParaRPr lang="en-GB" sz="1000" dirty="0" smtClean="0"/>
          </a:p>
          <a:p>
            <a:r>
              <a:rPr lang="en-GB" sz="1000" dirty="0" smtClean="0"/>
              <a:t>(CLICK)</a:t>
            </a:r>
          </a:p>
          <a:p>
            <a:endParaRPr lang="en-GB" sz="1000"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37</a:t>
            </a:fld>
            <a:endParaRPr lang="en-US" dirty="0"/>
          </a:p>
        </p:txBody>
      </p:sp>
    </p:spTree>
    <p:extLst>
      <p:ext uri="{BB962C8B-B14F-4D97-AF65-F5344CB8AC3E}">
        <p14:creationId xmlns:p14="http://schemas.microsoft.com/office/powerpoint/2010/main" val="3780922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So, given that magazine investment still has some way to go before it the ROI per pound invested starts to drop off, we examined several reallocations of media budget … not applying extra money … but just using the same money differently.  </a:t>
            </a:r>
          </a:p>
          <a:p>
            <a:endParaRPr lang="en-GB" sz="1000" dirty="0" smtClean="0"/>
          </a:p>
          <a:p>
            <a:r>
              <a:rPr lang="en-GB" sz="1000" dirty="0" smtClean="0"/>
              <a:t>We increased the weekly weight of magazine budget by 10%, by 20% and 30% respectively, in all cases reallocating from the current least efficient media in ROI terms. </a:t>
            </a:r>
          </a:p>
          <a:p>
            <a:endParaRPr lang="en-GB" sz="1000" dirty="0" smtClean="0"/>
          </a:p>
          <a:p>
            <a:r>
              <a:rPr lang="en-GB" sz="1000" dirty="0" smtClean="0"/>
              <a:t>And this resulted in an estimated average sales uplift of 1% … 1.9% ... and 2.6%. </a:t>
            </a:r>
          </a:p>
          <a:p>
            <a:endParaRPr lang="en-GB" sz="1000" dirty="0" smtClean="0"/>
          </a:p>
          <a:p>
            <a:r>
              <a:rPr lang="en-GB" sz="1000" dirty="0" smtClean="0"/>
              <a:t>Although these figures may appear small, it needs to be born in mind that above the line media normally contributes about 10% of total sales, so from that perspective the uplift is quite significant. </a:t>
            </a:r>
          </a:p>
          <a:p>
            <a:endParaRPr lang="en-GB" sz="1000" dirty="0" smtClean="0"/>
          </a:p>
          <a:p>
            <a:r>
              <a:rPr lang="en-GB" sz="1000" dirty="0" smtClean="0"/>
              <a:t>In addition, the gains made by reallocating budget to magazines was far greater than what was lost from the host medium. </a:t>
            </a:r>
          </a:p>
          <a:p>
            <a:endParaRPr lang="en-GB" sz="1000" dirty="0" smtClean="0"/>
          </a:p>
          <a:p>
            <a:r>
              <a:rPr lang="en-GB" sz="1000" dirty="0" smtClean="0"/>
              <a:t>So, moving some money around can have a very beneficial effect. </a:t>
            </a:r>
          </a:p>
          <a:p>
            <a:endParaRPr lang="en-GB" sz="1000" dirty="0" smtClean="0"/>
          </a:p>
          <a:p>
            <a:r>
              <a:rPr lang="en-GB" sz="1000" dirty="0" smtClean="0"/>
              <a:t>(CLICK)</a:t>
            </a:r>
          </a:p>
          <a:p>
            <a:endParaRPr lang="en-GB" sz="1000" dirty="0" smtClean="0"/>
          </a:p>
          <a:p>
            <a:endParaRPr lang="en-GB" sz="1000"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38</a:t>
            </a:fld>
            <a:endParaRPr lang="en-US" dirty="0"/>
          </a:p>
        </p:txBody>
      </p:sp>
    </p:spTree>
    <p:extLst>
      <p:ext uri="{BB962C8B-B14F-4D97-AF65-F5344CB8AC3E}">
        <p14:creationId xmlns:p14="http://schemas.microsoft.com/office/powerpoint/2010/main" val="212933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Well, as the final step of we calculated by how much magazine spend would need to be increased by before its ROI dropped to the same level as that for TV. </a:t>
            </a:r>
          </a:p>
          <a:p>
            <a:endParaRPr lang="en-GB" sz="1000" dirty="0" smtClean="0"/>
          </a:p>
          <a:p>
            <a:r>
              <a:rPr lang="en-GB" sz="1000" dirty="0" smtClean="0"/>
              <a:t>(CLICK) The results varied for each campaign but … at a minimum … magazine spend needed to be doubled before the ROI dropped to the same level as TV. </a:t>
            </a:r>
          </a:p>
          <a:p>
            <a:endParaRPr lang="en-GB" sz="1000" dirty="0" smtClean="0"/>
          </a:p>
          <a:p>
            <a:r>
              <a:rPr lang="en-GB" sz="1000" dirty="0" smtClean="0"/>
              <a:t>I’ll leave Marius and James to emphasise the implications of this. </a:t>
            </a:r>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39</a:t>
            </a:fld>
            <a:endParaRPr lang="en-US" dirty="0"/>
          </a:p>
        </p:txBody>
      </p:sp>
    </p:spTree>
    <p:extLst>
      <p:ext uri="{BB962C8B-B14F-4D97-AF65-F5344CB8AC3E}">
        <p14:creationId xmlns:p14="http://schemas.microsoft.com/office/powerpoint/2010/main" val="21299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 the UK its been some time since we have actively invested in numerical metrics to support printed magazine advertising. </a:t>
            </a:r>
          </a:p>
          <a:p>
            <a:endParaRPr lang="en-US" sz="1000" dirty="0" smtClean="0"/>
          </a:p>
          <a:p>
            <a:r>
              <a:rPr lang="en-US" sz="1000" dirty="0" smtClean="0"/>
              <a:t>We have plenty of claimed </a:t>
            </a:r>
            <a:r>
              <a:rPr lang="en-US" sz="1000" dirty="0" err="1" smtClean="0"/>
              <a:t>behaviour</a:t>
            </a:r>
            <a:r>
              <a:rPr lang="en-US" sz="1000" dirty="0" smtClean="0"/>
              <a:t> </a:t>
            </a:r>
            <a:r>
              <a:rPr lang="en-US" sz="1000" baseline="0" dirty="0" smtClean="0"/>
              <a:t>- </a:t>
            </a:r>
            <a:r>
              <a:rPr lang="en-US" sz="1000" dirty="0" smtClean="0"/>
              <a:t>but we were lacking any measured </a:t>
            </a:r>
            <a:r>
              <a:rPr lang="en-US" sz="1000" i="1" dirty="0" smtClean="0"/>
              <a:t>effectiveness</a:t>
            </a:r>
            <a:r>
              <a:rPr lang="en-US" sz="1000" dirty="0" smtClean="0"/>
              <a:t> data from the past 10 years. </a:t>
            </a:r>
          </a:p>
          <a:p>
            <a:endParaRPr lang="en-US" sz="1000" dirty="0" smtClean="0"/>
          </a:p>
          <a:p>
            <a:r>
              <a:rPr lang="en-US" sz="1000" dirty="0" smtClean="0"/>
              <a:t>We could have carried out our own work but it would have been very difficult to find the data – and anything we did could have been perceived as biased.</a:t>
            </a:r>
          </a:p>
          <a:p>
            <a:endParaRPr lang="en-US" sz="1000" dirty="0" smtClean="0"/>
          </a:p>
          <a:p>
            <a:r>
              <a:rPr lang="en-US" sz="1000" b="1" dirty="0" smtClean="0"/>
              <a:t>(CLICK) </a:t>
            </a:r>
            <a:r>
              <a:rPr lang="en-US" sz="1000" dirty="0" smtClean="0"/>
              <a:t>So we commissioned </a:t>
            </a:r>
            <a:r>
              <a:rPr lang="en-US" sz="1000" dirty="0" err="1" smtClean="0"/>
              <a:t>Mindshare’s</a:t>
            </a:r>
            <a:r>
              <a:rPr lang="en-US" sz="1000" dirty="0" smtClean="0"/>
              <a:t> business planning unit and it’s sister WPP Marketing Sciences Agency </a:t>
            </a:r>
            <a:r>
              <a:rPr lang="en-US" sz="1000" dirty="0" err="1" smtClean="0"/>
              <a:t>Ohal</a:t>
            </a:r>
            <a:r>
              <a:rPr lang="en-US" sz="1000" baseline="0" dirty="0" smtClean="0"/>
              <a:t> </a:t>
            </a:r>
            <a:r>
              <a:rPr lang="en-US" sz="1000" dirty="0" smtClean="0"/>
              <a:t>to carry out a study on our behalf. </a:t>
            </a:r>
          </a:p>
          <a:p>
            <a:r>
              <a:rPr lang="en-US" sz="1000" dirty="0" smtClean="0"/>
              <a:t>They used their own data</a:t>
            </a:r>
            <a:r>
              <a:rPr lang="en-US" sz="1000" baseline="0" dirty="0" smtClean="0"/>
              <a:t>  </a:t>
            </a:r>
            <a:r>
              <a:rPr lang="en-US" sz="1000" dirty="0" smtClean="0"/>
              <a:t>from real campaigns they had run … so we can be assured that what we are sharing is accurate and impartial. </a:t>
            </a:r>
          </a:p>
          <a:p>
            <a:r>
              <a:rPr lang="en-US" sz="1000" dirty="0" smtClean="0"/>
              <a:t>It is what it is … and we … the PPA … are just the messengers.</a:t>
            </a:r>
          </a:p>
          <a:p>
            <a:endParaRPr lang="en-US" sz="1000" dirty="0" smtClean="0"/>
          </a:p>
          <a:p>
            <a:r>
              <a:rPr lang="en-US" sz="1000" b="1" dirty="0" smtClean="0"/>
              <a:t>(CLICK)</a:t>
            </a:r>
            <a:r>
              <a:rPr lang="en-US" sz="1000" b="1" baseline="0" dirty="0" smtClean="0"/>
              <a:t> </a:t>
            </a:r>
            <a:r>
              <a:rPr lang="en-US" sz="1000" dirty="0" smtClean="0"/>
              <a:t>When we started to reinvest in research in 2010 we </a:t>
            </a:r>
            <a:r>
              <a:rPr lang="en-US" sz="1000" dirty="0" err="1" smtClean="0"/>
              <a:t>realised</a:t>
            </a:r>
            <a:r>
              <a:rPr lang="en-US" sz="1000" dirty="0" smtClean="0"/>
              <a:t> that one of the key points to focus on was the Customer Journey and magazines role within it. </a:t>
            </a:r>
          </a:p>
          <a:p>
            <a:endParaRPr lang="en-US" sz="1000" dirty="0" smtClean="0"/>
          </a:p>
          <a:p>
            <a:r>
              <a:rPr lang="en-US" sz="1000" dirty="0" smtClean="0"/>
              <a:t>So for the purposes of today  … and before I get into </a:t>
            </a:r>
            <a:r>
              <a:rPr lang="en-US" sz="1000" dirty="0" err="1" smtClean="0"/>
              <a:t>Mindshare’s</a:t>
            </a:r>
            <a:r>
              <a:rPr lang="en-US" sz="1000" dirty="0" smtClean="0"/>
              <a:t> work … I’d just like to touch on this because it’s new work in this area – it’s a project c</a:t>
            </a:r>
            <a:r>
              <a:rPr lang="en-US" sz="1000" baseline="0" dirty="0" smtClean="0"/>
              <a:t>alled Magnify – and also </a:t>
            </a:r>
            <a:r>
              <a:rPr lang="en-US" sz="1000" dirty="0" smtClean="0"/>
              <a:t>because its the research step that came before the findings from Mindshare … which are, </a:t>
            </a:r>
          </a:p>
          <a:p>
            <a:endParaRPr lang="en-US" sz="1000" dirty="0" smtClean="0"/>
          </a:p>
          <a:p>
            <a:r>
              <a:rPr lang="en-US" sz="1000" b="1" dirty="0" smtClean="0"/>
              <a:t>(CLICK)</a:t>
            </a:r>
            <a:r>
              <a:rPr lang="en-US" sz="1000" b="1" baseline="0" dirty="0" smtClean="0"/>
              <a:t> 	</a:t>
            </a:r>
            <a:r>
              <a:rPr lang="en-US" sz="1000" dirty="0" smtClean="0"/>
              <a:t>: Magazines impact on Brand metrics … </a:t>
            </a:r>
          </a:p>
          <a:p>
            <a:r>
              <a:rPr lang="en-US" sz="1000" dirty="0" smtClean="0"/>
              <a:t>	: Magazines reported performance in econometrics …</a:t>
            </a:r>
          </a:p>
          <a:p>
            <a:r>
              <a:rPr lang="en-US" sz="1000" dirty="0" smtClean="0"/>
              <a:t>	: and finally, the impact of current magazine investment levels … and what happens when you change them </a:t>
            </a:r>
          </a:p>
          <a:p>
            <a:endParaRPr lang="en-US" sz="1000" dirty="0" smtClean="0"/>
          </a:p>
          <a:p>
            <a:r>
              <a:rPr lang="en-US" sz="1000" b="1" dirty="0" smtClean="0"/>
              <a:t>(CLICK)</a:t>
            </a:r>
          </a:p>
          <a:p>
            <a:endParaRPr lang="en-US" sz="1000" dirty="0" smtClean="0"/>
          </a:p>
          <a:p>
            <a:endParaRPr lang="en-US" sz="1000" dirty="0" smtClean="0"/>
          </a:p>
          <a:p>
            <a:endParaRPr lang="en-US" sz="1000" dirty="0" smtClean="0"/>
          </a:p>
          <a:p>
            <a:endParaRPr lang="en-US" sz="1000" dirty="0" smtClean="0"/>
          </a:p>
          <a:p>
            <a:r>
              <a:rPr lang="en-US" sz="1000" dirty="0" smtClean="0"/>
              <a:t>   </a:t>
            </a:r>
          </a:p>
          <a:p>
            <a:endParaRPr lang="en-GB"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13</a:t>
            </a:fld>
            <a:endParaRPr lang="en-US" dirty="0"/>
          </a:p>
        </p:txBody>
      </p:sp>
    </p:spTree>
    <p:extLst>
      <p:ext uri="{BB962C8B-B14F-4D97-AF65-F5344CB8AC3E}">
        <p14:creationId xmlns:p14="http://schemas.microsoft.com/office/powerpoint/2010/main" val="101429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Well, as the final step of we calculated by how much magazine spend would need to be increased by before its ROI dropped to the same level as that for TV. </a:t>
            </a:r>
          </a:p>
          <a:p>
            <a:endParaRPr lang="en-GB" sz="1000" dirty="0" smtClean="0"/>
          </a:p>
          <a:p>
            <a:r>
              <a:rPr lang="en-GB" sz="1000" b="1" dirty="0" smtClean="0"/>
              <a:t>(CLICK) </a:t>
            </a:r>
            <a:r>
              <a:rPr lang="en-GB" sz="1000" dirty="0" smtClean="0"/>
              <a:t>The results varied for each campaign</a:t>
            </a:r>
            <a:r>
              <a:rPr lang="en-GB" sz="1000" baseline="0" dirty="0" smtClean="0"/>
              <a:t> </a:t>
            </a:r>
            <a:r>
              <a:rPr lang="en-GB" sz="1000" dirty="0" smtClean="0"/>
              <a:t>but … </a:t>
            </a:r>
            <a:r>
              <a:rPr lang="en-GB" sz="1000" b="0" dirty="0" smtClean="0"/>
              <a:t>at a minimum … </a:t>
            </a:r>
            <a:r>
              <a:rPr lang="en-GB" sz="1000" dirty="0" smtClean="0"/>
              <a:t>magazine spend needs to </a:t>
            </a:r>
            <a:r>
              <a:rPr lang="en-GB" sz="1000" b="1" dirty="0" smtClean="0"/>
              <a:t>be doubled </a:t>
            </a:r>
            <a:r>
              <a:rPr lang="en-GB" sz="1000" dirty="0" smtClean="0"/>
              <a:t>before the ROI drops to the same level of TV. </a:t>
            </a:r>
          </a:p>
          <a:p>
            <a:endParaRPr lang="en-GB" sz="1000" dirty="0" smtClean="0"/>
          </a:p>
          <a:p>
            <a:r>
              <a:rPr lang="en-GB" sz="1000" dirty="0" smtClean="0"/>
              <a:t>So we can conclude that there is plenty of room left in spend allocations for magazines to continue delivering top rate ROI.</a:t>
            </a:r>
          </a:p>
          <a:p>
            <a:r>
              <a:rPr lang="en-GB" sz="1000" dirty="0" smtClean="0"/>
              <a:t> </a:t>
            </a:r>
            <a:endParaRPr lang="en-US" sz="1000" dirty="0" smtClean="0"/>
          </a:p>
          <a:p>
            <a:endParaRPr lang="en-GB"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40</a:t>
            </a:fld>
            <a:endParaRPr lang="en-US" dirty="0"/>
          </a:p>
        </p:txBody>
      </p:sp>
    </p:spTree>
    <p:extLst>
      <p:ext uri="{BB962C8B-B14F-4D97-AF65-F5344CB8AC3E}">
        <p14:creationId xmlns:p14="http://schemas.microsoft.com/office/powerpoint/2010/main" val="2188774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smtClean="0"/>
              <a:t>Magazines get consumers closer to brands. Brands who are heavy magazine users enjoy higher bonding scores</a:t>
            </a:r>
          </a:p>
          <a:p>
            <a:endParaRPr lang="en-GB"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smtClean="0"/>
              <a:t>It is easy to underestimate magazine ROI</a:t>
            </a:r>
          </a:p>
          <a:p>
            <a:endParaRPr lang="en-GB"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smtClean="0"/>
              <a:t>Magazines ROI is </a:t>
            </a:r>
            <a:r>
              <a:rPr lang="en-GB" sz="1000" b="1" dirty="0" smtClean="0"/>
              <a:t>proven</a:t>
            </a:r>
            <a:r>
              <a:rPr lang="en-GB" sz="1000" dirty="0" smtClean="0"/>
              <a:t> to be higher than all other media channels</a:t>
            </a:r>
          </a:p>
          <a:p>
            <a:endParaRPr lang="en-GB"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smtClean="0"/>
              <a:t>To address the level of underinvestment in magazines budgets need to be more than doubled before ROI starts dropping off.</a:t>
            </a:r>
          </a:p>
          <a:p>
            <a:endParaRPr lang="en-GB"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41</a:t>
            </a:fld>
            <a:endParaRPr lang="en-US" dirty="0"/>
          </a:p>
        </p:txBody>
      </p:sp>
    </p:spTree>
    <p:extLst>
      <p:ext uri="{BB962C8B-B14F-4D97-AF65-F5344CB8AC3E}">
        <p14:creationId xmlns:p14="http://schemas.microsoft.com/office/powerpoint/2010/main" val="4142163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42</a:t>
            </a:fld>
            <a:endParaRPr lang="en-US" dirty="0"/>
          </a:p>
        </p:txBody>
      </p:sp>
    </p:spTree>
    <p:extLst>
      <p:ext uri="{BB962C8B-B14F-4D97-AF65-F5344CB8AC3E}">
        <p14:creationId xmlns:p14="http://schemas.microsoft.com/office/powerpoint/2010/main" val="101429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re-launched</a:t>
            </a:r>
            <a:r>
              <a:rPr lang="en-GB" baseline="0" dirty="0" smtClean="0"/>
              <a:t> the PPA’s research function in 2010, we identified the consumer journey, and the role magazines play within this journey as a critical element of our research. </a:t>
            </a:r>
          </a:p>
          <a:p>
            <a:endParaRPr lang="en-GB" baseline="0" dirty="0" smtClean="0"/>
          </a:p>
          <a:p>
            <a:r>
              <a:rPr lang="en-GB" baseline="0" dirty="0" smtClean="0"/>
              <a:t>You are all probably familiar with the basic model of the consumer journey. At the very top we have basic awareness. Broadcast and online media, and to a lesser extend daily newspaper are excellent drivers of basic awareness due to their ability to deliver large audiences in a short space of time. </a:t>
            </a:r>
          </a:p>
          <a:p>
            <a:endParaRPr lang="en-GB" baseline="0" dirty="0" smtClean="0"/>
          </a:p>
          <a:p>
            <a:r>
              <a:rPr lang="en-GB" baseline="0" dirty="0" smtClean="0"/>
              <a:t>Awareness in itself, however is not sufficient to stimulate product purchase, as purchase intent can only be established once consumers move beyond basic awareness and move into the secondary phase of the journey. Targeted media such as magazines have been shown to be excellent drivers in the latter phases of the journey. </a:t>
            </a:r>
            <a:endParaRPr lang="en-US"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14</a:t>
            </a:fld>
            <a:endParaRPr lang="en-US" dirty="0"/>
          </a:p>
        </p:txBody>
      </p:sp>
    </p:spTree>
    <p:extLst>
      <p:ext uri="{BB962C8B-B14F-4D97-AF65-F5344CB8AC3E}">
        <p14:creationId xmlns:p14="http://schemas.microsoft.com/office/powerpoint/2010/main" val="309164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000" dirty="0" smtClean="0"/>
              <a:t>In the UK last year we backed-up</a:t>
            </a:r>
            <a:r>
              <a:rPr lang="en-GB" sz="1000" baseline="0" dirty="0" smtClean="0"/>
              <a:t> </a:t>
            </a:r>
            <a:r>
              <a:rPr lang="en-GB" sz="1000" dirty="0" smtClean="0"/>
              <a:t>that thinking up with our Magnify study, which looked at how readers consumed both </a:t>
            </a:r>
            <a:r>
              <a:rPr lang="en-GB" sz="1000" i="1" dirty="0" smtClean="0"/>
              <a:t>editorial</a:t>
            </a:r>
            <a:r>
              <a:rPr lang="en-GB" sz="1000" dirty="0" smtClean="0"/>
              <a:t> and </a:t>
            </a:r>
            <a:r>
              <a:rPr lang="en-GB" sz="1000" i="1" dirty="0" smtClean="0"/>
              <a:t>advertising</a:t>
            </a:r>
            <a:r>
              <a:rPr lang="en-GB" sz="1000" dirty="0" smtClean="0"/>
              <a:t> content. </a:t>
            </a:r>
          </a:p>
          <a:p>
            <a:endParaRPr lang="en-GB" sz="1000" dirty="0" smtClean="0"/>
          </a:p>
          <a:p>
            <a:r>
              <a:rPr lang="en-GB" sz="1000" dirty="0" smtClean="0"/>
              <a:t>I’m pleased to say that yet again we can show that magazines offer a highly </a:t>
            </a:r>
            <a:r>
              <a:rPr lang="en-GB" sz="1000" b="1" i="1" dirty="0" smtClean="0"/>
              <a:t>hospitable</a:t>
            </a:r>
            <a:r>
              <a:rPr lang="en-GB" sz="1000" dirty="0" smtClean="0"/>
              <a:t> advertising environment. </a:t>
            </a:r>
          </a:p>
          <a:p>
            <a:endParaRPr lang="en-GB" sz="1000" b="1" dirty="0" smtClean="0"/>
          </a:p>
          <a:p>
            <a:r>
              <a:rPr lang="en-GB" sz="1000" b="1" dirty="0" smtClean="0"/>
              <a:t>(CLICK) </a:t>
            </a:r>
            <a:r>
              <a:rPr lang="en-GB" sz="1000" dirty="0" smtClean="0"/>
              <a:t>In fact, on average respondents were able to recall 54% of adverts contained in any edition. The exact same level of as editorial. </a:t>
            </a:r>
          </a:p>
          <a:p>
            <a:endParaRPr lang="en-GB" sz="1000" b="1" dirty="0" smtClean="0"/>
          </a:p>
          <a:p>
            <a:r>
              <a:rPr lang="en-GB" sz="1000" b="1" dirty="0" smtClean="0"/>
              <a:t>(CLICK) </a:t>
            </a:r>
            <a:r>
              <a:rPr lang="en-GB" sz="1000" dirty="0" smtClean="0"/>
              <a:t>In addition consumers were almost as likely to act upon advertising as they were on editorial. 63% of those who a recalled a specific ad stated that they took further action as a result of that exposure ... much in line with the 66% who</a:t>
            </a:r>
            <a:r>
              <a:rPr lang="en-GB" sz="1000" baseline="0" dirty="0" smtClean="0"/>
              <a:t> </a:t>
            </a:r>
            <a:r>
              <a:rPr lang="en-GB" sz="1000" dirty="0" smtClean="0"/>
              <a:t>were spurred into action by editorial. </a:t>
            </a:r>
          </a:p>
          <a:p>
            <a:endParaRPr lang="en-GB" sz="1000" b="1" dirty="0" smtClean="0"/>
          </a:p>
          <a:p>
            <a:r>
              <a:rPr lang="en-GB" sz="1000" b="1" dirty="0" smtClean="0"/>
              <a:t>(CLICK)</a:t>
            </a:r>
            <a:endParaRPr lang="en-US" sz="1000" b="1" dirty="0" smtClean="0"/>
          </a:p>
        </p:txBody>
      </p:sp>
      <p:sp>
        <p:nvSpPr>
          <p:cNvPr id="4" name="Slide Number Placeholder 3"/>
          <p:cNvSpPr>
            <a:spLocks noGrp="1"/>
          </p:cNvSpPr>
          <p:nvPr>
            <p:ph type="sldNum" sz="quarter" idx="5"/>
          </p:nvPr>
        </p:nvSpPr>
        <p:spPr/>
        <p:txBody>
          <a:bodyPr/>
          <a:lstStyle/>
          <a:p>
            <a:pPr>
              <a:defRPr/>
            </a:pPr>
            <a:fld id="{150DC293-F120-4D2C-9012-4C7CC4AC267C}" type="slidenum">
              <a:rPr lang="en-US" smtClean="0"/>
              <a:pPr>
                <a:defRPr/>
              </a:pPr>
              <a:t>15</a:t>
            </a:fld>
            <a:endParaRPr lang="en-US" dirty="0"/>
          </a:p>
        </p:txBody>
      </p:sp>
    </p:spTree>
    <p:extLst>
      <p:ext uri="{BB962C8B-B14F-4D97-AF65-F5344CB8AC3E}">
        <p14:creationId xmlns:p14="http://schemas.microsoft.com/office/powerpoint/2010/main" val="1879269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dirty="0" smtClean="0"/>
              <a:t>Magnify also tracked the particular actions respondents took as a result of that exposure … and plotted these against the basic steps of the purchase cycle. </a:t>
            </a:r>
          </a:p>
          <a:p>
            <a:pPr eaLnBrk="1" hangingPunct="1">
              <a:spcBef>
                <a:spcPct val="0"/>
              </a:spcBef>
            </a:pPr>
            <a:endParaRPr lang="en-GB" sz="1000" dirty="0" smtClean="0"/>
          </a:p>
          <a:p>
            <a:pPr eaLnBrk="1" hangingPunct="1">
              <a:spcBef>
                <a:spcPct val="0"/>
              </a:spcBef>
            </a:pPr>
            <a:r>
              <a:rPr lang="en-GB" sz="1000" b="1" dirty="0" smtClean="0"/>
              <a:t>(CLICK) </a:t>
            </a:r>
            <a:r>
              <a:rPr lang="en-GB" sz="1000" dirty="0" smtClean="0"/>
              <a:t>Engagement levels for advertising and editorial content are very similar. We often think of Ed: and Ad: as different things but readers</a:t>
            </a:r>
            <a:r>
              <a:rPr lang="en-GB" sz="1000" baseline="0" dirty="0" smtClean="0"/>
              <a:t> </a:t>
            </a:r>
            <a:r>
              <a:rPr lang="en-GB" sz="1000" dirty="0" smtClean="0"/>
              <a:t> don’t. To them,</a:t>
            </a:r>
            <a:r>
              <a:rPr lang="en-GB" sz="1000" baseline="0" dirty="0" smtClean="0"/>
              <a:t> a magazine is a </a:t>
            </a:r>
            <a:r>
              <a:rPr lang="en-GB" sz="1000" dirty="0" smtClean="0"/>
              <a:t>seamless blend of relevant copy. Each page gets evaluated on its</a:t>
            </a:r>
            <a:r>
              <a:rPr lang="en-GB" sz="1000" baseline="0" dirty="0" smtClean="0"/>
              <a:t> own merit and each has the chance to be influential</a:t>
            </a:r>
            <a:r>
              <a:rPr lang="en-GB" sz="1000" dirty="0" smtClean="0"/>
              <a:t>. </a:t>
            </a:r>
          </a:p>
          <a:p>
            <a:pPr eaLnBrk="1" hangingPunct="1">
              <a:spcBef>
                <a:spcPct val="0"/>
              </a:spcBef>
            </a:pPr>
            <a:endParaRPr lang="en-GB" sz="1000" dirty="0" smtClean="0"/>
          </a:p>
          <a:p>
            <a:pPr eaLnBrk="1" hangingPunct="1">
              <a:spcBef>
                <a:spcPct val="0"/>
              </a:spcBef>
            </a:pPr>
            <a:r>
              <a:rPr lang="en-GB" sz="1000" b="1" dirty="0" smtClean="0"/>
              <a:t>(CLICK) </a:t>
            </a:r>
            <a:r>
              <a:rPr lang="en-GB" sz="1000" dirty="0" smtClean="0"/>
              <a:t>Then looking at reference actions, advertising and editorial have similar strengths. 18% of respondents look for more information after seeing an advert. 18% use editorial for ideas. Both advertising and editorial drive high numbers of respondents to visit websites ... and to cut out a keep the copy. </a:t>
            </a:r>
          </a:p>
          <a:p>
            <a:pPr eaLnBrk="1" hangingPunct="1">
              <a:spcBef>
                <a:spcPct val="0"/>
              </a:spcBef>
            </a:pPr>
            <a:endParaRPr lang="en-GB" sz="1000" dirty="0" smtClean="0"/>
          </a:p>
          <a:p>
            <a:pPr eaLnBrk="1" hangingPunct="1">
              <a:spcBef>
                <a:spcPct val="0"/>
              </a:spcBef>
            </a:pPr>
            <a:r>
              <a:rPr lang="en-GB" sz="1000" b="1" dirty="0" smtClean="0"/>
              <a:t>(CLICK) </a:t>
            </a:r>
            <a:r>
              <a:rPr lang="en-GB" sz="1000" dirty="0" smtClean="0"/>
              <a:t>Impact actions refer to any action which could influence how the brand is perceived, either by the respondent themselves or through WOM. And again, advertising and editorial have similar impacts.</a:t>
            </a:r>
          </a:p>
          <a:p>
            <a:pPr eaLnBrk="1" hangingPunct="1">
              <a:spcBef>
                <a:spcPct val="0"/>
              </a:spcBef>
            </a:pPr>
            <a:endParaRPr lang="en-GB" sz="1000" dirty="0" smtClean="0"/>
          </a:p>
          <a:p>
            <a:pPr eaLnBrk="1" hangingPunct="1">
              <a:spcBef>
                <a:spcPct val="0"/>
              </a:spcBef>
            </a:pPr>
            <a:r>
              <a:rPr lang="en-GB" sz="1000" b="1" dirty="0" smtClean="0"/>
              <a:t>(CLICK) </a:t>
            </a:r>
            <a:r>
              <a:rPr lang="en-GB" sz="1000" dirty="0" smtClean="0"/>
              <a:t>Its only at the end where scores begin to differ. Advertising is far more likely to drive consideration – among 22% of those exposed to it - and also be a direct influence on purchasing … in 9% of cases. Basically, advertising is doing its job.</a:t>
            </a:r>
          </a:p>
          <a:p>
            <a:pPr eaLnBrk="1" hangingPunct="1">
              <a:spcBef>
                <a:spcPct val="0"/>
              </a:spcBef>
            </a:pPr>
            <a:endParaRPr lang="en-GB" sz="1000" dirty="0" smtClean="0"/>
          </a:p>
          <a:p>
            <a:pPr eaLnBrk="1" hangingPunct="1">
              <a:spcBef>
                <a:spcPct val="0"/>
              </a:spcBef>
            </a:pPr>
            <a:r>
              <a:rPr lang="en-GB" sz="1000" b="1" dirty="0" smtClean="0"/>
              <a:t>(CLICK)</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DC6F22-A254-4A5D-BA84-6DDA369D1564}" type="slidenum">
              <a:rPr lang="en-US" smtClean="0"/>
              <a:pPr>
                <a:defRPr/>
              </a:pPr>
              <a:t>16</a:t>
            </a:fld>
            <a:endParaRPr lang="en-US" dirty="0" smtClean="0"/>
          </a:p>
        </p:txBody>
      </p:sp>
    </p:spTree>
    <p:extLst>
      <p:ext uri="{BB962C8B-B14F-4D97-AF65-F5344CB8AC3E}">
        <p14:creationId xmlns:p14="http://schemas.microsoft.com/office/powerpoint/2010/main" val="187873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dirty="0" smtClean="0"/>
              <a:t>So we know a lot about how well magazines perform</a:t>
            </a:r>
            <a:r>
              <a:rPr lang="en-GB" sz="1000" baseline="0" dirty="0" smtClean="0"/>
              <a:t> in their own right.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The question we always get asked next, is how well do they perform in comparison to other media?</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 </a:t>
            </a:r>
          </a:p>
          <a:p>
            <a:r>
              <a:rPr lang="en-GB" sz="1000" dirty="0" smtClean="0"/>
              <a:t>All media are different so we can’t do a comparison based on Magnify</a:t>
            </a:r>
            <a:r>
              <a:rPr lang="en-GB" sz="1000" baseline="0" dirty="0" smtClean="0"/>
              <a:t>. The common denominator in media comparisons is Return on Investment.</a:t>
            </a:r>
          </a:p>
          <a:p>
            <a:endParaRPr lang="en-GB" sz="1000" baseline="0" dirty="0" smtClean="0"/>
          </a:p>
          <a:p>
            <a:r>
              <a:rPr lang="en-GB" sz="1000" baseline="0" dirty="0" smtClean="0"/>
              <a:t>So that’s what we did. We are not experts in that field but we know some people who are ... and that’s where Mindshare came in.</a:t>
            </a:r>
          </a:p>
          <a:p>
            <a:endParaRPr lang="en-GB" sz="1000" baseline="0" dirty="0" smtClean="0"/>
          </a:p>
          <a:p>
            <a:r>
              <a:rPr lang="en-GB" sz="1000" b="1" baseline="0" dirty="0" smtClean="0"/>
              <a:t>(CLICK)</a:t>
            </a:r>
            <a:endParaRPr lang="en-GB" sz="1000" b="1" dirty="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17</a:t>
            </a:fld>
            <a:endParaRPr lang="en-US" dirty="0"/>
          </a:p>
        </p:txBody>
      </p:sp>
    </p:spTree>
    <p:extLst>
      <p:ext uri="{BB962C8B-B14F-4D97-AF65-F5344CB8AC3E}">
        <p14:creationId xmlns:p14="http://schemas.microsoft.com/office/powerpoint/2010/main" val="101429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000" dirty="0" smtClean="0"/>
              <a:t>As I mentioned, the Mindshare data used is from real campaigns,</a:t>
            </a:r>
            <a:r>
              <a:rPr lang="en-GB" sz="1000" baseline="0" dirty="0" smtClean="0"/>
              <a:t> planned and executed by Mindshare planners and evaluated by Mindshare econometricians. We commissioned the work, but it’s their data and their findings. </a:t>
            </a:r>
          </a:p>
          <a:p>
            <a:endParaRPr lang="en-GB" sz="1000" baseline="0" dirty="0" smtClean="0"/>
          </a:p>
          <a:p>
            <a:r>
              <a:rPr lang="en-GB" sz="1000" baseline="0" dirty="0" smtClean="0"/>
              <a:t>And what I can share today is,</a:t>
            </a:r>
          </a:p>
          <a:p>
            <a:endParaRPr lang="en-GB" sz="1000" baseline="0" dirty="0" smtClean="0"/>
          </a:p>
          <a:p>
            <a:r>
              <a:rPr lang="en-GB" sz="1000" b="1" baseline="0" dirty="0" smtClean="0"/>
              <a:t>(CLICK) </a:t>
            </a:r>
            <a:r>
              <a:rPr lang="en-GB" sz="1000" b="0" baseline="0" dirty="0" smtClean="0"/>
              <a:t>Magazines ability to drive brand metrics … the softer side of marketing … and in particular, customer bonding. This uses </a:t>
            </a:r>
            <a:r>
              <a:rPr lang="en-GB" sz="1000" b="0" baseline="0" dirty="0" err="1" smtClean="0"/>
              <a:t>Mindshare’s</a:t>
            </a:r>
            <a:r>
              <a:rPr lang="en-GB" sz="1000" b="0" baseline="0" dirty="0" smtClean="0"/>
              <a:t> </a:t>
            </a:r>
            <a:r>
              <a:rPr lang="en-GB" sz="1000" b="0" baseline="0" dirty="0" err="1" smtClean="0"/>
              <a:t>BrandZ</a:t>
            </a:r>
            <a:r>
              <a:rPr lang="en-GB" sz="1000" b="0" baseline="0" dirty="0" smtClean="0"/>
              <a:t> planning tool.</a:t>
            </a:r>
            <a:r>
              <a:rPr lang="en-GB" sz="1000" baseline="0" dirty="0" smtClean="0"/>
              <a:t/>
            </a:r>
            <a:br>
              <a:rPr lang="en-GB" sz="1000" baseline="0" dirty="0" smtClean="0"/>
            </a:br>
            <a:endParaRPr lang="en-GB" sz="1000" baseline="0" dirty="0" smtClean="0"/>
          </a:p>
          <a:p>
            <a:r>
              <a:rPr lang="en-GB" sz="1000" b="0" baseline="0" dirty="0" smtClean="0"/>
              <a:t>An examination of magazines Return on Investment ... how to gauge that accurately ... what can happen if things get muddled … and very importantly, magazines place in comparison to other media ... and that’s sourced from 77 case studies </a:t>
            </a:r>
          </a:p>
          <a:p>
            <a:endParaRPr lang="en-GB" sz="1000" b="0" baseline="0" dirty="0" smtClean="0"/>
          </a:p>
          <a:p>
            <a:r>
              <a:rPr lang="en-GB" sz="1000" b="0" baseline="0" dirty="0" smtClean="0"/>
              <a:t>We were pleasantly surprised by those findings, so lastly we looked to explain what’s going on behind these numbers … and that involves diminishing returns curves and looking at the current levels of investment in magazines … and what happens if you change them. </a:t>
            </a:r>
          </a:p>
          <a:p>
            <a:endParaRPr lang="en-GB" sz="1000" b="0" baseline="0" dirty="0" smtClean="0"/>
          </a:p>
        </p:txBody>
      </p:sp>
      <p:sp>
        <p:nvSpPr>
          <p:cNvPr id="4" name="Slide Number Placeholder 3"/>
          <p:cNvSpPr>
            <a:spLocks noGrp="1"/>
          </p:cNvSpPr>
          <p:nvPr>
            <p:ph type="sldNum" sz="quarter" idx="10"/>
          </p:nvPr>
        </p:nvSpPr>
        <p:spPr/>
        <p:txBody>
          <a:bodyPr/>
          <a:lstStyle/>
          <a:p>
            <a:pPr>
              <a:defRPr/>
            </a:pPr>
            <a:fld id="{2C3F0DCD-C178-42A5-AEF8-B69DFA67E20E}" type="slidenum">
              <a:rPr lang="en-US" smtClean="0"/>
              <a:pPr>
                <a:defRPr/>
              </a:pPr>
              <a:t>18</a:t>
            </a:fld>
            <a:endParaRPr lang="en-US" dirty="0"/>
          </a:p>
        </p:txBody>
      </p:sp>
    </p:spTree>
    <p:extLst>
      <p:ext uri="{BB962C8B-B14F-4D97-AF65-F5344CB8AC3E}">
        <p14:creationId xmlns:p14="http://schemas.microsoft.com/office/powerpoint/2010/main" val="193897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000" dirty="0" smtClean="0"/>
              <a:t>So, when we talk about ROI we need to be quite clear about what we mean as it can be defined in a number of ways.  We usually talk about this in terms of SOFT and HARD metrics. </a:t>
            </a:r>
          </a:p>
          <a:p>
            <a:endParaRPr lang="en-GB" sz="1000" dirty="0" smtClean="0"/>
          </a:p>
          <a:p>
            <a:r>
              <a:rPr lang="en-GB" sz="1000" dirty="0" smtClean="0"/>
              <a:t>Soft metrics are traditionally those associated with brand equity such as brand consideration, brand image and intention to purchase  - for instance the association of Nike with the word COOL, whereas hard metrics are things like sales, web visits, profitability and so on that are key business metrics.  </a:t>
            </a:r>
          </a:p>
          <a:p>
            <a:endParaRPr lang="en-GB" sz="1000" dirty="0" smtClean="0"/>
          </a:p>
          <a:p>
            <a:r>
              <a:rPr lang="en-GB" sz="1000" dirty="0" smtClean="0"/>
              <a:t>At Mindshare we use both for our clients and for this study we used both to understand the relationship between magazines and brands.</a:t>
            </a:r>
          </a:p>
        </p:txBody>
      </p:sp>
      <p:sp>
        <p:nvSpPr>
          <p:cNvPr id="4" name="Slide Number Placeholder 3"/>
          <p:cNvSpPr>
            <a:spLocks noGrp="1"/>
          </p:cNvSpPr>
          <p:nvPr>
            <p:ph type="sldNum" sz="quarter" idx="5"/>
          </p:nvPr>
        </p:nvSpPr>
        <p:spPr/>
        <p:txBody>
          <a:bodyPr/>
          <a:lstStyle/>
          <a:p>
            <a:pPr>
              <a:defRPr/>
            </a:pPr>
            <a:fld id="{55F73CC1-904D-4327-9968-23C8BD5FB5ED}" type="slidenum">
              <a:rPr lang="en-US" smtClean="0"/>
              <a:pPr>
                <a:defRPr/>
              </a:pPr>
              <a:t>19</a:t>
            </a:fld>
            <a:endParaRPr lang="en-US" dirty="0"/>
          </a:p>
        </p:txBody>
      </p:sp>
    </p:spTree>
    <p:extLst>
      <p:ext uri="{BB962C8B-B14F-4D97-AF65-F5344CB8AC3E}">
        <p14:creationId xmlns:p14="http://schemas.microsoft.com/office/powerpoint/2010/main" val="118938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2172F66-53A2-4159-8E9D-C529034BD761}" type="datetimeFigureOut">
              <a:rPr lang="en-GB"/>
              <a:pPr>
                <a:defRPr/>
              </a:pPr>
              <a:t>01/09/2013</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A5154CC-B305-496A-827C-3755626A95F0}" type="slidenum">
              <a:rPr lang="en-GB"/>
              <a:pPr>
                <a:defRPr/>
              </a:pPr>
              <a:t>‹#›</a:t>
            </a:fld>
            <a:endParaRPr lang="en-GB" dirty="0"/>
          </a:p>
        </p:txBody>
      </p:sp>
    </p:spTree>
    <p:extLst>
      <p:ext uri="{BB962C8B-B14F-4D97-AF65-F5344CB8AC3E}">
        <p14:creationId xmlns:p14="http://schemas.microsoft.com/office/powerpoint/2010/main" val="403194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E934772-636E-4863-8F2E-87F2C8A0F1A4}" type="datetimeFigureOut">
              <a:rPr lang="en-GB"/>
              <a:pPr>
                <a:defRPr/>
              </a:pPr>
              <a:t>01/09/2013</a:t>
            </a:fld>
            <a:endParaRPr lang="en-GB"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6701D11-77BD-453E-8442-59ADC022412E}" type="slidenum">
              <a:rPr lang="en-GB"/>
              <a:pPr>
                <a:defRPr/>
              </a:pPr>
              <a:t>‹#›</a:t>
            </a:fld>
            <a:endParaRPr lang="en-GB" dirty="0"/>
          </a:p>
        </p:txBody>
      </p:sp>
    </p:spTree>
    <p:extLst>
      <p:ext uri="{BB962C8B-B14F-4D97-AF65-F5344CB8AC3E}">
        <p14:creationId xmlns:p14="http://schemas.microsoft.com/office/powerpoint/2010/main" val="393809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B79946B-6095-4E95-9EFF-EDF6F82C4FE0}" type="datetimeFigureOut">
              <a:rPr lang="en-GB"/>
              <a:pPr>
                <a:defRPr/>
              </a:pPr>
              <a:t>01/09/2013</a:t>
            </a:fld>
            <a:endParaRPr lang="en-GB"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2E6A01-4C71-47A8-8052-0952B912ED98}" type="slidenum">
              <a:rPr lang="en-GB"/>
              <a:pPr>
                <a:defRPr/>
              </a:pPr>
              <a:t>‹#›</a:t>
            </a:fld>
            <a:endParaRPr lang="en-GB" dirty="0"/>
          </a:p>
        </p:txBody>
      </p:sp>
    </p:spTree>
    <p:extLst>
      <p:ext uri="{BB962C8B-B14F-4D97-AF65-F5344CB8AC3E}">
        <p14:creationId xmlns:p14="http://schemas.microsoft.com/office/powerpoint/2010/main" val="1166520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PPA_MARKETING"/>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260350"/>
            <a:ext cx="172878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2051050" y="125413"/>
            <a:ext cx="69342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791824"/>
            <a:ext cx="4680427" cy="3066176"/>
          </a:xfrm>
          <a:prstGeom prst="rect">
            <a:avLst/>
          </a:prstGeom>
        </p:spPr>
      </p:pic>
      <p:sp>
        <p:nvSpPr>
          <p:cNvPr id="8" name="Freeform 17"/>
          <p:cNvSpPr>
            <a:spLocks noEditPoints="1"/>
          </p:cNvSpPr>
          <p:nvPr userDrawn="1"/>
        </p:nvSpPr>
        <p:spPr bwMode="auto">
          <a:xfrm>
            <a:off x="1631137" y="6561138"/>
            <a:ext cx="499288" cy="49928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21"/>
          <p:cNvSpPr>
            <a:spLocks noEditPoints="1"/>
          </p:cNvSpPr>
          <p:nvPr userDrawn="1"/>
        </p:nvSpPr>
        <p:spPr bwMode="auto">
          <a:xfrm>
            <a:off x="821614" y="6114796"/>
            <a:ext cx="446342" cy="4463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25"/>
          <p:cNvSpPr>
            <a:spLocks/>
          </p:cNvSpPr>
          <p:nvPr userDrawn="1"/>
        </p:nvSpPr>
        <p:spPr bwMode="auto">
          <a:xfrm>
            <a:off x="93841" y="5434554"/>
            <a:ext cx="313967" cy="3139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25"/>
          <p:cNvSpPr>
            <a:spLocks/>
          </p:cNvSpPr>
          <p:nvPr userDrawn="1"/>
        </p:nvSpPr>
        <p:spPr bwMode="auto">
          <a:xfrm>
            <a:off x="297949" y="5940199"/>
            <a:ext cx="397773" cy="3977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bg1">
              <a:alpha val="5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21"/>
          <p:cNvSpPr>
            <a:spLocks noEditPoints="1"/>
          </p:cNvSpPr>
          <p:nvPr userDrawn="1"/>
        </p:nvSpPr>
        <p:spPr bwMode="auto">
          <a:xfrm>
            <a:off x="109773" y="6489765"/>
            <a:ext cx="224477" cy="22447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21"/>
          <p:cNvSpPr>
            <a:spLocks noEditPoints="1"/>
          </p:cNvSpPr>
          <p:nvPr userDrawn="1"/>
        </p:nvSpPr>
        <p:spPr bwMode="auto">
          <a:xfrm>
            <a:off x="2227974" y="6698543"/>
            <a:ext cx="224477" cy="22447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21"/>
          <p:cNvSpPr>
            <a:spLocks noEditPoints="1"/>
          </p:cNvSpPr>
          <p:nvPr userDrawn="1"/>
        </p:nvSpPr>
        <p:spPr bwMode="auto">
          <a:xfrm>
            <a:off x="597137" y="5827960"/>
            <a:ext cx="224477" cy="22447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iming>
    <p:tnLst>
      <p:par>
        <p:cTn id="1" dur="indefinite" restart="never" nodeType="tmRoot"/>
      </p:par>
    </p:tnLst>
  </p:timing>
  <p:txStyles>
    <p:title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40404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rgbClr val="40404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6.xml"/><Relationship Id="rId7"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26.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s>
</file>

<file path=ppt/slides/_rels/slide37.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notesSlide" Target="../notesSlides/notesSlide27.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2.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chart" Target="../charts/char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946201" y="637175"/>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2003261" y="762296"/>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p:cNvGrpSpPr/>
          <p:nvPr/>
        </p:nvGrpSpPr>
        <p:grpSpPr>
          <a:xfrm>
            <a:off x="1937414" y="1216619"/>
            <a:ext cx="5190870" cy="4005508"/>
            <a:chOff x="2583772" y="1612362"/>
            <a:chExt cx="4888052" cy="3771841"/>
          </a:xfrm>
        </p:grpSpPr>
        <p:sp>
          <p:nvSpPr>
            <p:cNvPr id="36"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8" name="Freeform 25"/>
          <p:cNvSpPr>
            <a:spLocks/>
          </p:cNvSpPr>
          <p:nvPr/>
        </p:nvSpPr>
        <p:spPr bwMode="auto">
          <a:xfrm>
            <a:off x="2636733" y="3888026"/>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5538177" y="203119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7499961" y="3305956"/>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1338647" y="2301309"/>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TextBox 26"/>
          <p:cNvSpPr txBox="1">
            <a:spLocks noChangeArrowheads="1"/>
          </p:cNvSpPr>
          <p:nvPr/>
        </p:nvSpPr>
        <p:spPr bwMode="auto">
          <a:xfrm>
            <a:off x="3267517" y="4237152"/>
            <a:ext cx="1420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GB" sz="1600" dirty="0">
              <a:solidFill>
                <a:schemeClr val="bg1"/>
              </a:solidFill>
            </a:endParaRPr>
          </a:p>
          <a:p>
            <a:pPr algn="r" eaLnBrk="1" hangingPunct="1"/>
            <a:r>
              <a:rPr lang="en-GB" sz="1400" b="1" dirty="0">
                <a:solidFill>
                  <a:schemeClr val="bg1"/>
                </a:solidFill>
              </a:rPr>
              <a:t>Magazines &amp; </a:t>
            </a:r>
            <a:r>
              <a:rPr lang="en-GB" sz="1400" dirty="0">
                <a:solidFill>
                  <a:schemeClr val="bg1"/>
                </a:solidFill>
              </a:rPr>
              <a:t>Brand Metrics</a:t>
            </a:r>
            <a:endParaRPr lang="en-US" sz="1400" dirty="0">
              <a:solidFill>
                <a:schemeClr val="bg1"/>
              </a:solidFill>
            </a:endParaRPr>
          </a:p>
        </p:txBody>
      </p:sp>
      <p:sp>
        <p:nvSpPr>
          <p:cNvPr id="124"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a:solidFill>
                  <a:schemeClr val="bg1"/>
                </a:solidFill>
              </a:rPr>
              <a:t>The impact </a:t>
            </a:r>
            <a:r>
              <a:rPr lang="en-GB" sz="1400" b="1" dirty="0" smtClean="0">
                <a:solidFill>
                  <a:schemeClr val="bg1"/>
                </a:solidFill>
              </a:rPr>
              <a:t>of </a:t>
            </a:r>
            <a:r>
              <a:rPr lang="en-GB" sz="1400" dirty="0" smtClean="0">
                <a:solidFill>
                  <a:schemeClr val="bg1"/>
                </a:solidFill>
              </a:rPr>
              <a:t>investment</a:t>
            </a:r>
            <a:endParaRPr lang="en-US" sz="1400" dirty="0">
              <a:solidFill>
                <a:schemeClr val="bg1"/>
              </a:solidFill>
            </a:endParaRPr>
          </a:p>
        </p:txBody>
      </p:sp>
      <p:sp>
        <p:nvSpPr>
          <p:cNvPr id="125" name="TextBox 32"/>
          <p:cNvSpPr txBox="1">
            <a:spLocks noChangeArrowheads="1"/>
          </p:cNvSpPr>
          <p:nvPr/>
        </p:nvSpPr>
        <p:spPr bwMode="auto">
          <a:xfrm>
            <a:off x="4778536" y="3206482"/>
            <a:ext cx="1312608" cy="5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dirty="0">
                <a:solidFill>
                  <a:schemeClr val="bg1"/>
                </a:solidFill>
              </a:rPr>
              <a:t>Econometrics </a:t>
            </a:r>
            <a:r>
              <a:rPr lang="en-GB" sz="1400" b="1" dirty="0">
                <a:solidFill>
                  <a:schemeClr val="bg1"/>
                </a:solidFill>
              </a:rPr>
              <a:t>&amp; ROI</a:t>
            </a:r>
            <a:endParaRPr lang="en-US" sz="1400" b="1" dirty="0">
              <a:solidFill>
                <a:schemeClr val="bg1"/>
              </a:solidFill>
            </a:endParaRPr>
          </a:p>
        </p:txBody>
      </p:sp>
      <p:sp>
        <p:nvSpPr>
          <p:cNvPr id="42" name="Freeform 41"/>
          <p:cNvSpPr>
            <a:spLocks/>
          </p:cNvSpPr>
          <p:nvPr/>
        </p:nvSpPr>
        <p:spPr bwMode="auto">
          <a:xfrm>
            <a:off x="3039098" y="1924285"/>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3" name="Freeform 42"/>
          <p:cNvSpPr>
            <a:spLocks/>
          </p:cNvSpPr>
          <p:nvPr/>
        </p:nvSpPr>
        <p:spPr bwMode="auto">
          <a:xfrm>
            <a:off x="7902326" y="1342215"/>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pic>
        <p:nvPicPr>
          <p:cNvPr id="44" name="Picture 43" descr="C:\Users\James.Papworth\AppData\Local\Temp\Temp1_PPA MAGONOMICS LOGO.zip\PPA MAGONOMICS LOGO\PPA_MAGONOMICS_LOGO_RGB.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526"/>
          <a:stretch/>
        </p:blipFill>
        <p:spPr bwMode="auto">
          <a:xfrm>
            <a:off x="2051835" y="3496402"/>
            <a:ext cx="6193581" cy="3686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James.Papworth\AppData\Local\Temp\Temp1_PPA MAGONOMICS LOGO.zip\PPA MAGONOMICS LOGO\PPA_MAGONOMICS_LOGO_RGB.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436"/>
          <a:stretch/>
        </p:blipFill>
        <p:spPr bwMode="auto">
          <a:xfrm>
            <a:off x="1224052" y="2819261"/>
            <a:ext cx="6193581" cy="7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8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77946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40" name="Rectangle 39"/>
          <p:cNvSpPr/>
          <p:nvPr/>
        </p:nvSpPr>
        <p:spPr>
          <a:xfrm>
            <a:off x="627162" y="1533182"/>
            <a:ext cx="835808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How are these measures used?</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30" name="TextBox 29"/>
          <p:cNvSpPr txBox="1">
            <a:spLocks noChangeArrowheads="1"/>
          </p:cNvSpPr>
          <p:nvPr/>
        </p:nvSpPr>
        <p:spPr bwMode="auto">
          <a:xfrm>
            <a:off x="712825" y="2403286"/>
            <a:ext cx="77549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itchFamily="34" charset="0"/>
              <a:buChar char="•"/>
              <a:defRPr/>
            </a:pPr>
            <a:r>
              <a:rPr lang="en-GB" sz="1600" dirty="0" smtClean="0">
                <a:latin typeface="Arial" charset="0"/>
                <a:cs typeface="+mn-cs"/>
              </a:rPr>
              <a:t>CAMPAIGN LEVEL: </a:t>
            </a:r>
            <a:r>
              <a:rPr lang="en-GB" sz="1600" dirty="0" smtClean="0">
                <a:solidFill>
                  <a:schemeClr val="bg2">
                    <a:lumMod val="50000"/>
                  </a:schemeClr>
                </a:solidFill>
                <a:latin typeface="Arial" charset="0"/>
                <a:cs typeface="+mn-cs"/>
              </a:rPr>
              <a:t>DID OUR MESSAGE RESONATE WITH CONSUMERS?</a:t>
            </a: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COMPETITOR LEVEL: </a:t>
            </a:r>
            <a:r>
              <a:rPr lang="en-GB" sz="1600" dirty="0" smtClean="0">
                <a:solidFill>
                  <a:schemeClr val="bg2">
                    <a:lumMod val="50000"/>
                  </a:schemeClr>
                </a:solidFill>
                <a:latin typeface="Arial" charset="0"/>
                <a:cs typeface="+mn-cs"/>
              </a:rPr>
              <a:t>WHAT ADVANTAGE HAVE WE GAINED?</a:t>
            </a: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ROI LEVEL: </a:t>
            </a:r>
            <a:r>
              <a:rPr lang="en-GB" sz="1600" dirty="0" smtClean="0">
                <a:solidFill>
                  <a:schemeClr val="tx2"/>
                </a:solidFill>
                <a:latin typeface="Arial" charset="0"/>
                <a:cs typeface="+mn-cs"/>
              </a:rPr>
              <a:t>HOW DID THE CAMPAIGN AFFECT SALES/BRAND MEASURES?</a:t>
            </a: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rPr>
              <a:t>CHANNEL LEVEL: </a:t>
            </a:r>
            <a:r>
              <a:rPr lang="en-GB" sz="1600" dirty="0" smtClean="0">
                <a:solidFill>
                  <a:schemeClr val="bg2">
                    <a:lumMod val="50000"/>
                  </a:schemeClr>
                </a:solidFill>
                <a:latin typeface="Arial" charset="0"/>
              </a:rPr>
              <a:t>WHICH CHANNELS WORKED BEST?</a:t>
            </a: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DECISION MAKING: </a:t>
            </a:r>
          </a:p>
          <a:p>
            <a:pPr marL="1028700" lvl="1" eaLnBrk="1" hangingPunct="1">
              <a:buFont typeface="Arial" pitchFamily="34" charset="0"/>
              <a:buChar char="•"/>
              <a:defRPr/>
            </a:pPr>
            <a:r>
              <a:rPr lang="en-GB" sz="1600" dirty="0" smtClean="0">
                <a:solidFill>
                  <a:schemeClr val="bg2">
                    <a:lumMod val="50000"/>
                  </a:schemeClr>
                </a:solidFill>
                <a:latin typeface="Arial" charset="0"/>
                <a:cs typeface="+mn-cs"/>
              </a:rPr>
              <a:t>DID OUT CAMPAIGN FULFIL IT’S OBJECTIVES?</a:t>
            </a:r>
          </a:p>
          <a:p>
            <a:pPr marL="1028700" lvl="1" eaLnBrk="1" hangingPunct="1">
              <a:buFont typeface="Arial" pitchFamily="34" charset="0"/>
              <a:buChar char="•"/>
              <a:defRPr/>
            </a:pPr>
            <a:r>
              <a:rPr lang="en-GB" sz="1600" dirty="0" smtClean="0">
                <a:solidFill>
                  <a:schemeClr val="bg2">
                    <a:lumMod val="50000"/>
                  </a:schemeClr>
                </a:solidFill>
                <a:latin typeface="Arial" charset="0"/>
                <a:cs typeface="+mn-cs"/>
              </a:rPr>
              <a:t>WHAT SHOULD BE OUR KEY FOCUS POINTS MOVING FORWARD?</a:t>
            </a:r>
          </a:p>
          <a:p>
            <a:pPr marL="1028700" lvl="1" eaLnBrk="1" hangingPunct="1">
              <a:buFont typeface="Arial" pitchFamily="34" charset="0"/>
              <a:buChar char="•"/>
              <a:defRPr/>
            </a:pPr>
            <a:r>
              <a:rPr lang="en-GB" sz="1600" dirty="0" smtClean="0">
                <a:solidFill>
                  <a:schemeClr val="bg2">
                    <a:lumMod val="50000"/>
                  </a:schemeClr>
                </a:solidFill>
                <a:latin typeface="Arial" charset="0"/>
                <a:cs typeface="+mn-cs"/>
              </a:rPr>
              <a:t>WHICH MEDIA CHANNELS ARE GOING TO WORK BEST?</a:t>
            </a:r>
          </a:p>
          <a:p>
            <a:pPr eaLnBrk="1" hangingPunct="1">
              <a:defRPr/>
            </a:pPr>
            <a:endParaRPr lang="en-US" dirty="0">
              <a:solidFill>
                <a:schemeClr val="accent4"/>
              </a:solidFill>
              <a:latin typeface="Arial" charset="0"/>
              <a:cs typeface="+mn-cs"/>
            </a:endParaRPr>
          </a:p>
        </p:txBody>
      </p:sp>
    </p:spTree>
    <p:extLst>
      <p:ext uri="{BB962C8B-B14F-4D97-AF65-F5344CB8AC3E}">
        <p14:creationId xmlns:p14="http://schemas.microsoft.com/office/powerpoint/2010/main" val="4499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wipe(left)">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wipe(left)">
                                      <p:cBhvr>
                                        <p:cTn id="17" dur="500"/>
                                        <p:tgtEl>
                                          <p:spTgt spid="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xEl>
                                              <p:pRg st="6" end="6"/>
                                            </p:txEl>
                                          </p:spTgt>
                                        </p:tgtEl>
                                        <p:attrNameLst>
                                          <p:attrName>style.visibility</p:attrName>
                                        </p:attrNameLst>
                                      </p:cBhvr>
                                      <p:to>
                                        <p:strVal val="visible"/>
                                      </p:to>
                                    </p:set>
                                    <p:animEffect transition="in" filter="wipe(left)">
                                      <p:cBhvr>
                                        <p:cTn id="22" dur="500"/>
                                        <p:tgtEl>
                                          <p:spTgt spid="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animEffect transition="in" filter="wipe(left)">
                                      <p:cBhvr>
                                        <p:cTn id="27"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77946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40" name="Rectangle 39"/>
          <p:cNvSpPr/>
          <p:nvPr/>
        </p:nvSpPr>
        <p:spPr>
          <a:xfrm>
            <a:off x="627162" y="1533182"/>
            <a:ext cx="835808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Why have we done </a:t>
            </a:r>
            <a:r>
              <a:rPr lang="en-GB" sz="4000" dirty="0" err="1" smtClean="0">
                <a:gradFill>
                  <a:gsLst>
                    <a:gs pos="0">
                      <a:schemeClr val="accent6"/>
                    </a:gs>
                    <a:gs pos="100000">
                      <a:schemeClr val="accent6">
                        <a:lumMod val="75000"/>
                      </a:schemeClr>
                    </a:gs>
                  </a:gsLst>
                  <a:lin ang="5400000" scaled="1"/>
                </a:gradFill>
                <a:latin typeface="Impact" pitchFamily="34" charset="0"/>
              </a:rPr>
              <a:t>Magonomics</a:t>
            </a:r>
            <a:r>
              <a:rPr lang="en-GB" sz="4000" dirty="0" smtClean="0">
                <a:gradFill>
                  <a:gsLst>
                    <a:gs pos="0">
                      <a:schemeClr val="accent6"/>
                    </a:gs>
                    <a:gs pos="100000">
                      <a:schemeClr val="accent6">
                        <a:lumMod val="75000"/>
                      </a:schemeClr>
                    </a:gs>
                  </a:gsLst>
                  <a:lin ang="5400000" scaled="1"/>
                </a:gradFill>
                <a:latin typeface="Impact" pitchFamily="34" charset="0"/>
              </a:rPr>
              <a:t>?</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30" name="TextBox 29"/>
          <p:cNvSpPr txBox="1">
            <a:spLocks noChangeArrowheads="1"/>
          </p:cNvSpPr>
          <p:nvPr/>
        </p:nvSpPr>
        <p:spPr bwMode="auto">
          <a:xfrm>
            <a:off x="712825" y="2403286"/>
            <a:ext cx="819305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itchFamily="34" charset="0"/>
              <a:buChar char="•"/>
              <a:defRPr/>
            </a:pPr>
            <a:r>
              <a:rPr lang="en-GB" sz="1600" dirty="0" smtClean="0">
                <a:latin typeface="Arial" charset="0"/>
                <a:cs typeface="+mn-cs"/>
              </a:rPr>
              <a:t>TO UNDERSTAND HOW MAGAZINE INFLUENCE THE CONSUMER JOURNEY</a:t>
            </a:r>
            <a:endParaRPr lang="en-GB" sz="1600" dirty="0" smtClean="0">
              <a:solidFill>
                <a:schemeClr val="bg2">
                  <a:lumMod val="50000"/>
                </a:schemeClr>
              </a:solidFill>
              <a:latin typeface="Arial" charset="0"/>
              <a:cs typeface="+mn-cs"/>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TO ESTABLISH BEST PRACTICE FOR MEASURING MAGAZINES</a:t>
            </a:r>
            <a:endParaRPr lang="en-GB" sz="1600" dirty="0" smtClean="0">
              <a:solidFill>
                <a:schemeClr val="bg2">
                  <a:lumMod val="50000"/>
                </a:schemeClr>
              </a:solidFill>
              <a:latin typeface="Arial" charset="0"/>
              <a:cs typeface="+mn-cs"/>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TO CALCULATE THE ROI OF MAGAZINES</a:t>
            </a:r>
            <a:endParaRPr lang="en-GB" sz="1600" dirty="0" smtClean="0">
              <a:solidFill>
                <a:schemeClr val="tx2"/>
              </a:solidFill>
              <a:latin typeface="Arial" charset="0"/>
              <a:cs typeface="+mn-cs"/>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rPr>
              <a:t>TO SHOW ADVERTISERS HOW TO GET THE MOST OUT OF MAGAZINES</a:t>
            </a:r>
            <a:endParaRPr lang="en-GB" sz="1600" dirty="0" smtClean="0">
              <a:solidFill>
                <a:schemeClr val="bg2">
                  <a:lumMod val="50000"/>
                </a:schemeClr>
              </a:solidFill>
              <a:latin typeface="Arial" charset="0"/>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TO START CHANGING INCORRECT PERCEPTIONS ABOUT MAGAZINE EFFECTIVENESS</a:t>
            </a:r>
            <a:endParaRPr lang="en-GB" sz="1600" dirty="0" smtClean="0">
              <a:solidFill>
                <a:schemeClr val="bg2">
                  <a:lumMod val="50000"/>
                </a:schemeClr>
              </a:solidFill>
              <a:latin typeface="Arial" charset="0"/>
              <a:cs typeface="+mn-cs"/>
            </a:endParaRPr>
          </a:p>
          <a:p>
            <a:pPr eaLnBrk="1" hangingPunct="1">
              <a:defRPr/>
            </a:pPr>
            <a:endParaRPr lang="en-US" dirty="0">
              <a:solidFill>
                <a:schemeClr val="accent4"/>
              </a:solidFill>
              <a:latin typeface="Arial" charset="0"/>
              <a:cs typeface="+mn-cs"/>
            </a:endParaRPr>
          </a:p>
        </p:txBody>
      </p:sp>
    </p:spTree>
    <p:extLst>
      <p:ext uri="{BB962C8B-B14F-4D97-AF65-F5344CB8AC3E}">
        <p14:creationId xmlns:p14="http://schemas.microsoft.com/office/powerpoint/2010/main" val="30529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wipe(left)">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wipe(left)">
                                      <p:cBhvr>
                                        <p:cTn id="17" dur="500"/>
                                        <p:tgtEl>
                                          <p:spTgt spid="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xEl>
                                              <p:pRg st="6" end="6"/>
                                            </p:txEl>
                                          </p:spTgt>
                                        </p:tgtEl>
                                        <p:attrNameLst>
                                          <p:attrName>style.visibility</p:attrName>
                                        </p:attrNameLst>
                                      </p:cBhvr>
                                      <p:to>
                                        <p:strVal val="visible"/>
                                      </p:to>
                                    </p:set>
                                    <p:animEffect transition="in" filter="wipe(left)">
                                      <p:cBhvr>
                                        <p:cTn id="22" dur="500"/>
                                        <p:tgtEl>
                                          <p:spTgt spid="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animEffect transition="in" filter="wipe(left)">
                                      <p:cBhvr>
                                        <p:cTn id="27"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946201" y="637175"/>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2003261" y="762296"/>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p:cNvGrpSpPr/>
          <p:nvPr/>
        </p:nvGrpSpPr>
        <p:grpSpPr>
          <a:xfrm>
            <a:off x="1937414" y="1216619"/>
            <a:ext cx="5190870" cy="4005508"/>
            <a:chOff x="2583772" y="1612362"/>
            <a:chExt cx="4888052" cy="3771841"/>
          </a:xfrm>
        </p:grpSpPr>
        <p:sp>
          <p:nvSpPr>
            <p:cNvPr id="36"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8" name="Freeform 25"/>
          <p:cNvSpPr>
            <a:spLocks/>
          </p:cNvSpPr>
          <p:nvPr/>
        </p:nvSpPr>
        <p:spPr bwMode="auto">
          <a:xfrm>
            <a:off x="2636733" y="3888026"/>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5538177" y="203119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7499961" y="3305956"/>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1338647" y="2301309"/>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TextBox 26"/>
          <p:cNvSpPr txBox="1">
            <a:spLocks noChangeArrowheads="1"/>
          </p:cNvSpPr>
          <p:nvPr/>
        </p:nvSpPr>
        <p:spPr bwMode="auto">
          <a:xfrm>
            <a:off x="3267517" y="4237152"/>
            <a:ext cx="1420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GB" sz="1600" dirty="0">
              <a:solidFill>
                <a:schemeClr val="bg1"/>
              </a:solidFill>
            </a:endParaRPr>
          </a:p>
          <a:p>
            <a:pPr algn="r" eaLnBrk="1" hangingPunct="1"/>
            <a:r>
              <a:rPr lang="en-GB" sz="1400" b="1" dirty="0">
                <a:solidFill>
                  <a:schemeClr val="bg1"/>
                </a:solidFill>
              </a:rPr>
              <a:t>Magazines &amp; </a:t>
            </a:r>
            <a:r>
              <a:rPr lang="en-GB" sz="1400" dirty="0">
                <a:solidFill>
                  <a:schemeClr val="bg1"/>
                </a:solidFill>
              </a:rPr>
              <a:t>Brand Metrics</a:t>
            </a:r>
            <a:endParaRPr lang="en-US" sz="1400" dirty="0">
              <a:solidFill>
                <a:schemeClr val="bg1"/>
              </a:solidFill>
            </a:endParaRPr>
          </a:p>
        </p:txBody>
      </p:sp>
      <p:sp>
        <p:nvSpPr>
          <p:cNvPr id="124"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a:solidFill>
                  <a:schemeClr val="bg1"/>
                </a:solidFill>
              </a:rPr>
              <a:t>The impact </a:t>
            </a:r>
            <a:r>
              <a:rPr lang="en-GB" sz="1400" b="1" dirty="0" smtClean="0">
                <a:solidFill>
                  <a:schemeClr val="bg1"/>
                </a:solidFill>
              </a:rPr>
              <a:t>of </a:t>
            </a:r>
            <a:r>
              <a:rPr lang="en-GB" sz="1400" dirty="0" smtClean="0">
                <a:solidFill>
                  <a:schemeClr val="bg1"/>
                </a:solidFill>
              </a:rPr>
              <a:t>investment</a:t>
            </a:r>
            <a:endParaRPr lang="en-US" sz="1400" dirty="0">
              <a:solidFill>
                <a:schemeClr val="bg1"/>
              </a:solidFill>
            </a:endParaRPr>
          </a:p>
        </p:txBody>
      </p:sp>
      <p:sp>
        <p:nvSpPr>
          <p:cNvPr id="125" name="TextBox 32"/>
          <p:cNvSpPr txBox="1">
            <a:spLocks noChangeArrowheads="1"/>
          </p:cNvSpPr>
          <p:nvPr/>
        </p:nvSpPr>
        <p:spPr bwMode="auto">
          <a:xfrm>
            <a:off x="4778536" y="3206482"/>
            <a:ext cx="1312608" cy="5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dirty="0">
                <a:solidFill>
                  <a:schemeClr val="bg1"/>
                </a:solidFill>
              </a:rPr>
              <a:t>Econometrics </a:t>
            </a:r>
            <a:r>
              <a:rPr lang="en-GB" sz="1400" b="1" dirty="0">
                <a:solidFill>
                  <a:schemeClr val="bg1"/>
                </a:solidFill>
              </a:rPr>
              <a:t>&amp; ROI</a:t>
            </a:r>
            <a:endParaRPr lang="en-US" sz="1400" b="1" dirty="0">
              <a:solidFill>
                <a:schemeClr val="bg1"/>
              </a:solidFill>
            </a:endParaRPr>
          </a:p>
        </p:txBody>
      </p:sp>
      <p:sp>
        <p:nvSpPr>
          <p:cNvPr id="42" name="Freeform 41"/>
          <p:cNvSpPr>
            <a:spLocks/>
          </p:cNvSpPr>
          <p:nvPr/>
        </p:nvSpPr>
        <p:spPr bwMode="auto">
          <a:xfrm>
            <a:off x="3039098" y="1924285"/>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3" name="Freeform 42"/>
          <p:cNvSpPr>
            <a:spLocks/>
          </p:cNvSpPr>
          <p:nvPr/>
        </p:nvSpPr>
        <p:spPr bwMode="auto">
          <a:xfrm>
            <a:off x="7902326" y="1342215"/>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pic>
        <p:nvPicPr>
          <p:cNvPr id="44" name="Picture 43" descr="C:\Users\James.Papworth\AppData\Local\Temp\Temp1_PPA MAGONOMICS LOGO.zip\PPA MAGONOMICS LOGO\PPA_MAGONOMICS_LOGO_RGB.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526"/>
          <a:stretch/>
        </p:blipFill>
        <p:spPr bwMode="auto">
          <a:xfrm>
            <a:off x="2051835" y="3496402"/>
            <a:ext cx="6193581" cy="3686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James.Papworth\AppData\Local\Temp\Temp1_PPA MAGONOMICS LOGO.zip\PPA MAGONOMICS LOGO\PPA_MAGONOMICS_LOGO_RGB.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436"/>
          <a:stretch/>
        </p:blipFill>
        <p:spPr bwMode="auto">
          <a:xfrm>
            <a:off x="1224052" y="2819261"/>
            <a:ext cx="6193581" cy="7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11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946201" y="637175"/>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2003261" y="833248"/>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p:cNvGrpSpPr/>
          <p:nvPr/>
        </p:nvGrpSpPr>
        <p:grpSpPr>
          <a:xfrm>
            <a:off x="1937414" y="1216619"/>
            <a:ext cx="5190870" cy="4005508"/>
            <a:chOff x="2583772" y="1612362"/>
            <a:chExt cx="4888052" cy="3771841"/>
          </a:xfrm>
        </p:grpSpPr>
        <p:sp>
          <p:nvSpPr>
            <p:cNvPr id="36"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9" name="Freeform 25"/>
          <p:cNvSpPr>
            <a:spLocks/>
          </p:cNvSpPr>
          <p:nvPr/>
        </p:nvSpPr>
        <p:spPr bwMode="auto">
          <a:xfrm>
            <a:off x="4807564" y="2529909"/>
            <a:ext cx="1322535" cy="13225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nvGrpSpPr>
          <p:cNvPr id="47" name="Group 46"/>
          <p:cNvGrpSpPr/>
          <p:nvPr/>
        </p:nvGrpSpPr>
        <p:grpSpPr>
          <a:xfrm>
            <a:off x="3200188" y="3588766"/>
            <a:ext cx="1679532" cy="1679532"/>
            <a:chOff x="5594383" y="1947292"/>
            <a:chExt cx="1427856" cy="1427856"/>
          </a:xfrm>
        </p:grpSpPr>
        <p:sp>
          <p:nvSpPr>
            <p:cNvPr id="79"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77"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3" name="Group 42"/>
          <p:cNvGrpSpPr/>
          <p:nvPr/>
        </p:nvGrpSpPr>
        <p:grpSpPr>
          <a:xfrm>
            <a:off x="1758954" y="2284274"/>
            <a:ext cx="1561325" cy="1561325"/>
            <a:chOff x="3716954" y="1639229"/>
            <a:chExt cx="1420472" cy="1420472"/>
          </a:xfrm>
        </p:grpSpPr>
        <p:sp>
          <p:nvSpPr>
            <p:cNvPr id="80"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6"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4" name="Group 43"/>
          <p:cNvGrpSpPr/>
          <p:nvPr/>
        </p:nvGrpSpPr>
        <p:grpSpPr>
          <a:xfrm>
            <a:off x="6130099" y="1438578"/>
            <a:ext cx="1796932" cy="1796932"/>
            <a:chOff x="2469026" y="3059701"/>
            <a:chExt cx="1796932" cy="1796932"/>
          </a:xfrm>
        </p:grpSpPr>
        <p:sp>
          <p:nvSpPr>
            <p:cNvPr id="37"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2"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18" name="Freeform 25"/>
          <p:cNvSpPr>
            <a:spLocks/>
          </p:cNvSpPr>
          <p:nvPr/>
        </p:nvSpPr>
        <p:spPr bwMode="auto">
          <a:xfrm>
            <a:off x="2636733" y="3888026"/>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5538177" y="203119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7499961" y="3305956"/>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1338647" y="2301309"/>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TextBox 23"/>
          <p:cNvSpPr txBox="1">
            <a:spLocks noChangeArrowheads="1"/>
          </p:cNvSpPr>
          <p:nvPr/>
        </p:nvSpPr>
        <p:spPr bwMode="auto">
          <a:xfrm>
            <a:off x="1622887" y="2797095"/>
            <a:ext cx="14412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a:solidFill>
                  <a:schemeClr val="accent1">
                    <a:lumMod val="75000"/>
                  </a:schemeClr>
                </a:solidFill>
              </a:rPr>
              <a:t>Magazines &amp; </a:t>
            </a:r>
            <a:r>
              <a:rPr lang="en-GB" sz="1400" dirty="0" smtClean="0">
                <a:solidFill>
                  <a:schemeClr val="accent1">
                    <a:lumMod val="75000"/>
                  </a:schemeClr>
                </a:solidFill>
              </a:rPr>
              <a:t>the Customer Journey -  ‘MAGNIFY’ </a:t>
            </a:r>
            <a:endParaRPr lang="en-US" sz="1400" dirty="0">
              <a:solidFill>
                <a:schemeClr val="accent1">
                  <a:lumMod val="75000"/>
                </a:schemeClr>
              </a:solidFill>
            </a:endParaRPr>
          </a:p>
        </p:txBody>
      </p:sp>
      <p:sp>
        <p:nvSpPr>
          <p:cNvPr id="123" name="TextBox 26"/>
          <p:cNvSpPr txBox="1">
            <a:spLocks noChangeArrowheads="1"/>
          </p:cNvSpPr>
          <p:nvPr/>
        </p:nvSpPr>
        <p:spPr bwMode="auto">
          <a:xfrm>
            <a:off x="3267517" y="4237152"/>
            <a:ext cx="1420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GB" sz="1600" dirty="0">
              <a:solidFill>
                <a:schemeClr val="bg1"/>
              </a:solidFill>
            </a:endParaRPr>
          </a:p>
          <a:p>
            <a:pPr algn="r" eaLnBrk="1" hangingPunct="1"/>
            <a:r>
              <a:rPr lang="en-GB" sz="1400" b="1" dirty="0">
                <a:solidFill>
                  <a:schemeClr val="bg1"/>
                </a:solidFill>
              </a:rPr>
              <a:t>Magazines &amp; </a:t>
            </a:r>
            <a:r>
              <a:rPr lang="en-GB" sz="1400" dirty="0">
                <a:solidFill>
                  <a:schemeClr val="bg1"/>
                </a:solidFill>
              </a:rPr>
              <a:t>Brand Metrics</a:t>
            </a:r>
            <a:endParaRPr lang="en-US" sz="1400" dirty="0">
              <a:solidFill>
                <a:schemeClr val="bg1"/>
              </a:solidFill>
            </a:endParaRPr>
          </a:p>
        </p:txBody>
      </p:sp>
      <p:sp>
        <p:nvSpPr>
          <p:cNvPr id="124"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a:solidFill>
                  <a:schemeClr val="bg1"/>
                </a:solidFill>
              </a:rPr>
              <a:t>The impact </a:t>
            </a:r>
            <a:r>
              <a:rPr lang="en-GB" sz="1400" b="1" dirty="0" smtClean="0">
                <a:solidFill>
                  <a:schemeClr val="bg1"/>
                </a:solidFill>
              </a:rPr>
              <a:t>of </a:t>
            </a:r>
            <a:r>
              <a:rPr lang="en-GB" sz="1400" dirty="0" smtClean="0">
                <a:solidFill>
                  <a:schemeClr val="bg1"/>
                </a:solidFill>
              </a:rPr>
              <a:t>investment</a:t>
            </a:r>
            <a:endParaRPr lang="en-US" sz="1400" dirty="0">
              <a:solidFill>
                <a:schemeClr val="bg1"/>
              </a:solidFill>
            </a:endParaRPr>
          </a:p>
        </p:txBody>
      </p:sp>
      <p:sp>
        <p:nvSpPr>
          <p:cNvPr id="125" name="TextBox 32"/>
          <p:cNvSpPr txBox="1">
            <a:spLocks noChangeArrowheads="1"/>
          </p:cNvSpPr>
          <p:nvPr/>
        </p:nvSpPr>
        <p:spPr bwMode="auto">
          <a:xfrm>
            <a:off x="4778536" y="3206482"/>
            <a:ext cx="1312608" cy="5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dirty="0">
                <a:solidFill>
                  <a:schemeClr val="bg1"/>
                </a:solidFill>
              </a:rPr>
              <a:t>Econometrics </a:t>
            </a:r>
            <a:r>
              <a:rPr lang="en-GB" sz="1400" b="1" dirty="0">
                <a:solidFill>
                  <a:schemeClr val="bg1"/>
                </a:solidFill>
              </a:rPr>
              <a:t>&amp; ROI</a:t>
            </a:r>
            <a:endParaRPr lang="en-US" sz="1400" b="1" dirty="0">
              <a:solidFill>
                <a:schemeClr val="bg1"/>
              </a:solidFill>
            </a:endParaRPr>
          </a:p>
        </p:txBody>
      </p:sp>
      <p:grpSp>
        <p:nvGrpSpPr>
          <p:cNvPr id="76" name="Group 20"/>
          <p:cNvGrpSpPr>
            <a:grpSpLocks/>
          </p:cNvGrpSpPr>
          <p:nvPr/>
        </p:nvGrpSpPr>
        <p:grpSpPr bwMode="auto">
          <a:xfrm>
            <a:off x="5269707" y="3916363"/>
            <a:ext cx="2544762" cy="711200"/>
            <a:chOff x="566670" y="258275"/>
            <a:chExt cx="1704044" cy="475487"/>
          </a:xfrm>
        </p:grpSpPr>
        <p:pic>
          <p:nvPicPr>
            <p:cNvPr id="81" name="logo graphic"/>
            <p:cNvPicPr>
              <a:picLocks noChangeAspect="1"/>
            </p:cNvPicPr>
            <p:nvPr/>
          </p:nvPicPr>
          <p:blipFill>
            <a:blip r:embed="rId3" cstate="print"/>
            <a:srcRect/>
            <a:stretch>
              <a:fillRect/>
            </a:stretch>
          </p:blipFill>
          <p:spPr bwMode="auto">
            <a:xfrm>
              <a:off x="1795226" y="258275"/>
              <a:ext cx="475488" cy="475487"/>
            </a:xfrm>
            <a:prstGeom prst="rect">
              <a:avLst/>
            </a:prstGeom>
            <a:noFill/>
            <a:ln w="9525">
              <a:noFill/>
              <a:miter lim="800000"/>
              <a:headEnd/>
              <a:tailEnd/>
            </a:ln>
          </p:spPr>
        </p:pic>
        <p:grpSp>
          <p:nvGrpSpPr>
            <p:cNvPr id="83" name="letters"/>
            <p:cNvGrpSpPr>
              <a:grpSpLocks/>
            </p:cNvGrpSpPr>
            <p:nvPr/>
          </p:nvGrpSpPr>
          <p:grpSpPr bwMode="auto">
            <a:xfrm>
              <a:off x="566670" y="431006"/>
              <a:ext cx="1169700" cy="130025"/>
              <a:chOff x="566670" y="435864"/>
              <a:chExt cx="1169700" cy="130025"/>
            </a:xfrm>
          </p:grpSpPr>
          <p:sp>
            <p:nvSpPr>
              <p:cNvPr id="84" name="Freeform 6"/>
              <p:cNvSpPr>
                <a:spLocks/>
              </p:cNvSpPr>
              <p:nvPr/>
            </p:nvSpPr>
            <p:spPr bwMode="auto">
              <a:xfrm>
                <a:off x="566670" y="437296"/>
                <a:ext cx="146069" cy="127448"/>
              </a:xfrm>
              <a:custGeom>
                <a:avLst/>
                <a:gdLst>
                  <a:gd name="T0" fmla="*/ 2147483647 w 216"/>
                  <a:gd name="T1" fmla="*/ 2147483647 h 188"/>
                  <a:gd name="T2" fmla="*/ 2147483647 w 216"/>
                  <a:gd name="T3" fmla="*/ 2147483647 h 188"/>
                  <a:gd name="T4" fmla="*/ 2147483647 w 216"/>
                  <a:gd name="T5" fmla="*/ 2147483647 h 188"/>
                  <a:gd name="T6" fmla="*/ 2147483647 w 216"/>
                  <a:gd name="T7" fmla="*/ 2147483647 h 188"/>
                  <a:gd name="T8" fmla="*/ 2147483647 w 216"/>
                  <a:gd name="T9" fmla="*/ 2147483647 h 188"/>
                  <a:gd name="T10" fmla="*/ 2147483647 w 216"/>
                  <a:gd name="T11" fmla="*/ 2147483647 h 188"/>
                  <a:gd name="T12" fmla="*/ 2147483647 w 216"/>
                  <a:gd name="T13" fmla="*/ 2147483647 h 188"/>
                  <a:gd name="T14" fmla="*/ 0 w 216"/>
                  <a:gd name="T15" fmla="*/ 2147483647 h 188"/>
                  <a:gd name="T16" fmla="*/ 0 w 216"/>
                  <a:gd name="T17" fmla="*/ 2147483647 h 188"/>
                  <a:gd name="T18" fmla="*/ 2147483647 w 216"/>
                  <a:gd name="T19" fmla="*/ 0 h 188"/>
                  <a:gd name="T20" fmla="*/ 2147483647 w 216"/>
                  <a:gd name="T21" fmla="*/ 0 h 188"/>
                  <a:gd name="T22" fmla="*/ 2147483647 w 216"/>
                  <a:gd name="T23" fmla="*/ 2147483647 h 188"/>
                  <a:gd name="T24" fmla="*/ 2147483647 w 216"/>
                  <a:gd name="T25" fmla="*/ 2147483647 h 188"/>
                  <a:gd name="T26" fmla="*/ 2147483647 w 216"/>
                  <a:gd name="T27" fmla="*/ 2147483647 h 188"/>
                  <a:gd name="T28" fmla="*/ 2147483647 w 216"/>
                  <a:gd name="T29" fmla="*/ 0 h 188"/>
                  <a:gd name="T30" fmla="*/ 2147483647 w 216"/>
                  <a:gd name="T31" fmla="*/ 0 h 188"/>
                  <a:gd name="T32" fmla="*/ 2147483647 w 216"/>
                  <a:gd name="T33" fmla="*/ 2147483647 h 188"/>
                  <a:gd name="T34" fmla="*/ 2147483647 w 216"/>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 h="188">
                    <a:moveTo>
                      <a:pt x="216" y="188"/>
                    </a:moveTo>
                    <a:cubicBezTo>
                      <a:pt x="178" y="188"/>
                      <a:pt x="178" y="188"/>
                      <a:pt x="178" y="188"/>
                    </a:cubicBezTo>
                    <a:cubicBezTo>
                      <a:pt x="178" y="66"/>
                      <a:pt x="178" y="66"/>
                      <a:pt x="178" y="66"/>
                    </a:cubicBezTo>
                    <a:cubicBezTo>
                      <a:pt x="113" y="145"/>
                      <a:pt x="113" y="145"/>
                      <a:pt x="113" y="145"/>
                    </a:cubicBezTo>
                    <a:cubicBezTo>
                      <a:pt x="110" y="148"/>
                      <a:pt x="106" y="148"/>
                      <a:pt x="103" y="145"/>
                    </a:cubicBezTo>
                    <a:cubicBezTo>
                      <a:pt x="38" y="66"/>
                      <a:pt x="38" y="66"/>
                      <a:pt x="38" y="66"/>
                    </a:cubicBezTo>
                    <a:cubicBezTo>
                      <a:pt x="38" y="188"/>
                      <a:pt x="38" y="188"/>
                      <a:pt x="38" y="188"/>
                    </a:cubicBezTo>
                    <a:cubicBezTo>
                      <a:pt x="0" y="188"/>
                      <a:pt x="0" y="188"/>
                      <a:pt x="0" y="188"/>
                    </a:cubicBezTo>
                    <a:cubicBezTo>
                      <a:pt x="0" y="20"/>
                      <a:pt x="0" y="20"/>
                      <a:pt x="0" y="20"/>
                    </a:cubicBezTo>
                    <a:cubicBezTo>
                      <a:pt x="0" y="9"/>
                      <a:pt x="9" y="0"/>
                      <a:pt x="20" y="0"/>
                    </a:cubicBezTo>
                    <a:cubicBezTo>
                      <a:pt x="20" y="0"/>
                      <a:pt x="20" y="0"/>
                      <a:pt x="20" y="0"/>
                    </a:cubicBezTo>
                    <a:cubicBezTo>
                      <a:pt x="28" y="0"/>
                      <a:pt x="32" y="3"/>
                      <a:pt x="38" y="9"/>
                    </a:cubicBezTo>
                    <a:cubicBezTo>
                      <a:pt x="108" y="94"/>
                      <a:pt x="108" y="94"/>
                      <a:pt x="108" y="94"/>
                    </a:cubicBezTo>
                    <a:cubicBezTo>
                      <a:pt x="182" y="6"/>
                      <a:pt x="182" y="6"/>
                      <a:pt x="182" y="6"/>
                    </a:cubicBezTo>
                    <a:cubicBezTo>
                      <a:pt x="185" y="2"/>
                      <a:pt x="190" y="0"/>
                      <a:pt x="196" y="0"/>
                    </a:cubicBezTo>
                    <a:cubicBezTo>
                      <a:pt x="196" y="0"/>
                      <a:pt x="196" y="0"/>
                      <a:pt x="196" y="0"/>
                    </a:cubicBezTo>
                    <a:cubicBezTo>
                      <a:pt x="207" y="0"/>
                      <a:pt x="216" y="8"/>
                      <a:pt x="216" y="19"/>
                    </a:cubicBezTo>
                    <a:lnTo>
                      <a:pt x="216" y="188"/>
                    </a:lnTo>
                    <a:close/>
                  </a:path>
                </a:pathLst>
              </a:custGeom>
              <a:solidFill>
                <a:schemeClr val="tx1"/>
              </a:solidFill>
              <a:ln w="9525">
                <a:noFill/>
                <a:round/>
                <a:headEnd/>
                <a:tailEnd/>
              </a:ln>
            </p:spPr>
            <p:txBody>
              <a:bodyPr/>
              <a:lstStyle/>
              <a:p>
                <a:endParaRPr lang="en-GB"/>
              </a:p>
            </p:txBody>
          </p:sp>
          <p:sp>
            <p:nvSpPr>
              <p:cNvPr id="86" name="Freeform 7"/>
              <p:cNvSpPr>
                <a:spLocks noEditPoints="1"/>
              </p:cNvSpPr>
              <p:nvPr/>
            </p:nvSpPr>
            <p:spPr bwMode="auto">
              <a:xfrm>
                <a:off x="1350862" y="436723"/>
                <a:ext cx="146069" cy="128020"/>
              </a:xfrm>
              <a:custGeom>
                <a:avLst/>
                <a:gdLst>
                  <a:gd name="T0" fmla="*/ 0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0 h 189"/>
                  <a:gd name="T16" fmla="*/ 2147483647 w 216"/>
                  <a:gd name="T17" fmla="*/ 0 h 189"/>
                  <a:gd name="T18" fmla="*/ 2147483647 w 216"/>
                  <a:gd name="T19" fmla="*/ 2147483647 h 189"/>
                  <a:gd name="T20" fmla="*/ 0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a:lstStyle/>
              <a:p>
                <a:endParaRPr lang="en-GB"/>
              </a:p>
            </p:txBody>
          </p:sp>
          <p:sp>
            <p:nvSpPr>
              <p:cNvPr id="87" name="Freeform 8"/>
              <p:cNvSpPr>
                <a:spLocks/>
              </p:cNvSpPr>
              <p:nvPr/>
            </p:nvSpPr>
            <p:spPr bwMode="auto">
              <a:xfrm>
                <a:off x="789211" y="437296"/>
                <a:ext cx="128598" cy="127448"/>
              </a:xfrm>
              <a:custGeom>
                <a:avLst/>
                <a:gdLst>
                  <a:gd name="T0" fmla="*/ 2147483647 w 190"/>
                  <a:gd name="T1" fmla="*/ 2147483647 h 188"/>
                  <a:gd name="T2" fmla="*/ 2147483647 w 190"/>
                  <a:gd name="T3" fmla="*/ 2147483647 h 188"/>
                  <a:gd name="T4" fmla="*/ 2147483647 w 190"/>
                  <a:gd name="T5" fmla="*/ 2147483647 h 188"/>
                  <a:gd name="T6" fmla="*/ 2147483647 w 190"/>
                  <a:gd name="T7" fmla="*/ 2147483647 h 188"/>
                  <a:gd name="T8" fmla="*/ 0 w 190"/>
                  <a:gd name="T9" fmla="*/ 2147483647 h 188"/>
                  <a:gd name="T10" fmla="*/ 0 w 190"/>
                  <a:gd name="T11" fmla="*/ 2147483647 h 188"/>
                  <a:gd name="T12" fmla="*/ 2147483647 w 190"/>
                  <a:gd name="T13" fmla="*/ 0 h 188"/>
                  <a:gd name="T14" fmla="*/ 2147483647 w 190"/>
                  <a:gd name="T15" fmla="*/ 0 h 188"/>
                  <a:gd name="T16" fmla="*/ 2147483647 w 190"/>
                  <a:gd name="T17" fmla="*/ 2147483647 h 188"/>
                  <a:gd name="T18" fmla="*/ 2147483647 w 190"/>
                  <a:gd name="T19" fmla="*/ 2147483647 h 188"/>
                  <a:gd name="T20" fmla="*/ 2147483647 w 190"/>
                  <a:gd name="T21" fmla="*/ 2147483647 h 188"/>
                  <a:gd name="T22" fmla="*/ 2147483647 w 190"/>
                  <a:gd name="T23" fmla="*/ 0 h 188"/>
                  <a:gd name="T24" fmla="*/ 2147483647 w 190"/>
                  <a:gd name="T25" fmla="*/ 0 h 188"/>
                  <a:gd name="T26" fmla="*/ 2147483647 w 190"/>
                  <a:gd name="T27" fmla="*/ 2147483647 h 188"/>
                  <a:gd name="T28" fmla="*/ 2147483647 w 190"/>
                  <a:gd name="T29" fmla="*/ 2147483647 h 1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188">
                    <a:moveTo>
                      <a:pt x="190" y="188"/>
                    </a:moveTo>
                    <a:cubicBezTo>
                      <a:pt x="163" y="188"/>
                      <a:pt x="163" y="188"/>
                      <a:pt x="163" y="188"/>
                    </a:cubicBezTo>
                    <a:cubicBezTo>
                      <a:pt x="38" y="62"/>
                      <a:pt x="38" y="62"/>
                      <a:pt x="38" y="62"/>
                    </a:cubicBezTo>
                    <a:cubicBezTo>
                      <a:pt x="38" y="188"/>
                      <a:pt x="38" y="188"/>
                      <a:pt x="38" y="188"/>
                    </a:cubicBezTo>
                    <a:cubicBezTo>
                      <a:pt x="0" y="188"/>
                      <a:pt x="0" y="188"/>
                      <a:pt x="0" y="188"/>
                    </a:cubicBezTo>
                    <a:cubicBezTo>
                      <a:pt x="0" y="20"/>
                      <a:pt x="0" y="20"/>
                      <a:pt x="0" y="20"/>
                    </a:cubicBezTo>
                    <a:cubicBezTo>
                      <a:pt x="0" y="9"/>
                      <a:pt x="9" y="0"/>
                      <a:pt x="21" y="0"/>
                    </a:cubicBezTo>
                    <a:cubicBezTo>
                      <a:pt x="21" y="0"/>
                      <a:pt x="21" y="0"/>
                      <a:pt x="21" y="0"/>
                    </a:cubicBezTo>
                    <a:cubicBezTo>
                      <a:pt x="27" y="0"/>
                      <a:pt x="32" y="2"/>
                      <a:pt x="36" y="6"/>
                    </a:cubicBezTo>
                    <a:cubicBezTo>
                      <a:pt x="152" y="123"/>
                      <a:pt x="152" y="123"/>
                      <a:pt x="152" y="123"/>
                    </a:cubicBezTo>
                    <a:cubicBezTo>
                      <a:pt x="152" y="12"/>
                      <a:pt x="152" y="12"/>
                      <a:pt x="152" y="12"/>
                    </a:cubicBezTo>
                    <a:cubicBezTo>
                      <a:pt x="152" y="5"/>
                      <a:pt x="158" y="0"/>
                      <a:pt x="165" y="0"/>
                    </a:cubicBezTo>
                    <a:cubicBezTo>
                      <a:pt x="178" y="0"/>
                      <a:pt x="178" y="0"/>
                      <a:pt x="178" y="0"/>
                    </a:cubicBezTo>
                    <a:cubicBezTo>
                      <a:pt x="185" y="0"/>
                      <a:pt x="190" y="5"/>
                      <a:pt x="190" y="12"/>
                    </a:cubicBezTo>
                    <a:lnTo>
                      <a:pt x="190" y="188"/>
                    </a:lnTo>
                    <a:close/>
                  </a:path>
                </a:pathLst>
              </a:custGeom>
              <a:solidFill>
                <a:schemeClr val="tx1"/>
              </a:solidFill>
              <a:ln w="9525">
                <a:noFill/>
                <a:round/>
                <a:headEnd/>
                <a:tailEnd/>
              </a:ln>
            </p:spPr>
            <p:txBody>
              <a:bodyPr/>
              <a:lstStyle/>
              <a:p>
                <a:endParaRPr lang="en-GB"/>
              </a:p>
            </p:txBody>
          </p:sp>
          <p:sp>
            <p:nvSpPr>
              <p:cNvPr id="88" name="Freeform 9"/>
              <p:cNvSpPr>
                <a:spLocks noEditPoints="1"/>
              </p:cNvSpPr>
              <p:nvPr/>
            </p:nvSpPr>
            <p:spPr bwMode="auto">
              <a:xfrm>
                <a:off x="943586" y="437296"/>
                <a:ext cx="127739" cy="127448"/>
              </a:xfrm>
              <a:custGeom>
                <a:avLst/>
                <a:gdLst>
                  <a:gd name="T0" fmla="*/ 2147483647 w 189"/>
                  <a:gd name="T1" fmla="*/ 2147483647 h 188"/>
                  <a:gd name="T2" fmla="*/ 2147483647 w 189"/>
                  <a:gd name="T3" fmla="*/ 0 h 188"/>
                  <a:gd name="T4" fmla="*/ 2147483647 w 189"/>
                  <a:gd name="T5" fmla="*/ 0 h 188"/>
                  <a:gd name="T6" fmla="*/ 0 w 189"/>
                  <a:gd name="T7" fmla="*/ 2147483647 h 188"/>
                  <a:gd name="T8" fmla="*/ 0 w 189"/>
                  <a:gd name="T9" fmla="*/ 2147483647 h 188"/>
                  <a:gd name="T10" fmla="*/ 2147483647 w 189"/>
                  <a:gd name="T11" fmla="*/ 2147483647 h 188"/>
                  <a:gd name="T12" fmla="*/ 2147483647 w 189"/>
                  <a:gd name="T13" fmla="*/ 2147483647 h 188"/>
                  <a:gd name="T14" fmla="*/ 2147483647 w 189"/>
                  <a:gd name="T15" fmla="*/ 2147483647 h 188"/>
                  <a:gd name="T16" fmla="*/ 2147483647 w 189"/>
                  <a:gd name="T17" fmla="*/ 2147483647 h 188"/>
                  <a:gd name="T18" fmla="*/ 2147483647 w 189"/>
                  <a:gd name="T19" fmla="*/ 2147483647 h 188"/>
                  <a:gd name="T20" fmla="*/ 2147483647 w 189"/>
                  <a:gd name="T21" fmla="*/ 2147483647 h 188"/>
                  <a:gd name="T22" fmla="*/ 2147483647 w 189"/>
                  <a:gd name="T23" fmla="*/ 2147483647 h 188"/>
                  <a:gd name="T24" fmla="*/ 2147483647 w 189"/>
                  <a:gd name="T25" fmla="*/ 2147483647 h 188"/>
                  <a:gd name="T26" fmla="*/ 2147483647 w 189"/>
                  <a:gd name="T27" fmla="*/ 2147483647 h 188"/>
                  <a:gd name="T28" fmla="*/ 2147483647 w 189"/>
                  <a:gd name="T29" fmla="*/ 2147483647 h 188"/>
                  <a:gd name="T30" fmla="*/ 2147483647 w 189"/>
                  <a:gd name="T31" fmla="*/ 2147483647 h 188"/>
                  <a:gd name="T32" fmla="*/ 2147483647 w 189"/>
                  <a:gd name="T33" fmla="*/ 2147483647 h 188"/>
                  <a:gd name="T34" fmla="*/ 2147483647 w 189"/>
                  <a:gd name="T35" fmla="*/ 2147483647 h 188"/>
                  <a:gd name="T36" fmla="*/ 2147483647 w 189"/>
                  <a:gd name="T37" fmla="*/ 2147483647 h 188"/>
                  <a:gd name="T38" fmla="*/ 2147483647 w 189"/>
                  <a:gd name="T39" fmla="*/ 2147483647 h 188"/>
                  <a:gd name="T40" fmla="*/ 2147483647 w 189"/>
                  <a:gd name="T41" fmla="*/ 2147483647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9" h="188">
                    <a:moveTo>
                      <a:pt x="117" y="4"/>
                    </a:moveTo>
                    <a:cubicBezTo>
                      <a:pt x="104" y="1"/>
                      <a:pt x="89" y="0"/>
                      <a:pt x="72" y="0"/>
                    </a:cubicBezTo>
                    <a:cubicBezTo>
                      <a:pt x="19" y="0"/>
                      <a:pt x="19" y="0"/>
                      <a:pt x="19" y="0"/>
                    </a:cubicBezTo>
                    <a:cubicBezTo>
                      <a:pt x="9" y="0"/>
                      <a:pt x="0" y="8"/>
                      <a:pt x="0" y="18"/>
                    </a:cubicBezTo>
                    <a:cubicBezTo>
                      <a:pt x="0" y="188"/>
                      <a:pt x="0" y="188"/>
                      <a:pt x="0" y="188"/>
                    </a:cubicBezTo>
                    <a:cubicBezTo>
                      <a:pt x="62" y="188"/>
                      <a:pt x="62" y="188"/>
                      <a:pt x="62" y="188"/>
                    </a:cubicBezTo>
                    <a:cubicBezTo>
                      <a:pt x="84" y="188"/>
                      <a:pt x="100" y="186"/>
                      <a:pt x="115" y="182"/>
                    </a:cubicBezTo>
                    <a:cubicBezTo>
                      <a:pt x="163" y="168"/>
                      <a:pt x="189" y="136"/>
                      <a:pt x="189" y="91"/>
                    </a:cubicBezTo>
                    <a:cubicBezTo>
                      <a:pt x="189" y="46"/>
                      <a:pt x="164" y="15"/>
                      <a:pt x="117" y="4"/>
                    </a:cubicBezTo>
                    <a:close/>
                    <a:moveTo>
                      <a:pt x="105" y="148"/>
                    </a:moveTo>
                    <a:cubicBezTo>
                      <a:pt x="94" y="151"/>
                      <a:pt x="79" y="153"/>
                      <a:pt x="62" y="153"/>
                    </a:cubicBezTo>
                    <a:cubicBezTo>
                      <a:pt x="62" y="153"/>
                      <a:pt x="62" y="153"/>
                      <a:pt x="62" y="153"/>
                    </a:cubicBezTo>
                    <a:cubicBezTo>
                      <a:pt x="38" y="153"/>
                      <a:pt x="38" y="153"/>
                      <a:pt x="38" y="153"/>
                    </a:cubicBezTo>
                    <a:cubicBezTo>
                      <a:pt x="38" y="153"/>
                      <a:pt x="38" y="153"/>
                      <a:pt x="38" y="153"/>
                    </a:cubicBezTo>
                    <a:cubicBezTo>
                      <a:pt x="38" y="34"/>
                      <a:pt x="38" y="34"/>
                      <a:pt x="38" y="34"/>
                    </a:cubicBezTo>
                    <a:cubicBezTo>
                      <a:pt x="38" y="34"/>
                      <a:pt x="38" y="34"/>
                      <a:pt x="38" y="34"/>
                    </a:cubicBezTo>
                    <a:cubicBezTo>
                      <a:pt x="68" y="34"/>
                      <a:pt x="68" y="34"/>
                      <a:pt x="68" y="34"/>
                    </a:cubicBezTo>
                    <a:cubicBezTo>
                      <a:pt x="68" y="34"/>
                      <a:pt x="68" y="34"/>
                      <a:pt x="68" y="34"/>
                    </a:cubicBezTo>
                    <a:cubicBezTo>
                      <a:pt x="86" y="34"/>
                      <a:pt x="97" y="35"/>
                      <a:pt x="107" y="38"/>
                    </a:cubicBezTo>
                    <a:cubicBezTo>
                      <a:pt x="136" y="46"/>
                      <a:pt x="150" y="63"/>
                      <a:pt x="150" y="91"/>
                    </a:cubicBezTo>
                    <a:cubicBezTo>
                      <a:pt x="150" y="120"/>
                      <a:pt x="135" y="139"/>
                      <a:pt x="105" y="148"/>
                    </a:cubicBezTo>
                    <a:close/>
                  </a:path>
                </a:pathLst>
              </a:custGeom>
              <a:solidFill>
                <a:schemeClr val="tx1"/>
              </a:solidFill>
              <a:ln w="9525">
                <a:noFill/>
                <a:round/>
                <a:headEnd/>
                <a:tailEnd/>
              </a:ln>
            </p:spPr>
            <p:txBody>
              <a:bodyPr/>
              <a:lstStyle/>
              <a:p>
                <a:endParaRPr lang="en-GB"/>
              </a:p>
            </p:txBody>
          </p:sp>
          <p:sp>
            <p:nvSpPr>
              <p:cNvPr id="89" name="Freeform 10"/>
              <p:cNvSpPr>
                <a:spLocks noEditPoints="1"/>
              </p:cNvSpPr>
              <p:nvPr/>
            </p:nvSpPr>
            <p:spPr bwMode="auto">
              <a:xfrm>
                <a:off x="1513256" y="437296"/>
                <a:ext cx="110841" cy="127448"/>
              </a:xfrm>
              <a:custGeom>
                <a:avLst/>
                <a:gdLst>
                  <a:gd name="T0" fmla="*/ 2147483647 w 164"/>
                  <a:gd name="T1" fmla="*/ 2147483647 h 188"/>
                  <a:gd name="T2" fmla="*/ 2147483647 w 164"/>
                  <a:gd name="T3" fmla="*/ 2147483647 h 188"/>
                  <a:gd name="T4" fmla="*/ 2147483647 w 164"/>
                  <a:gd name="T5" fmla="*/ 0 h 188"/>
                  <a:gd name="T6" fmla="*/ 2147483647 w 164"/>
                  <a:gd name="T7" fmla="*/ 0 h 188"/>
                  <a:gd name="T8" fmla="*/ 0 w 164"/>
                  <a:gd name="T9" fmla="*/ 2147483647 h 188"/>
                  <a:gd name="T10" fmla="*/ 0 w 164"/>
                  <a:gd name="T11" fmla="*/ 2147483647 h 188"/>
                  <a:gd name="T12" fmla="*/ 2147483647 w 164"/>
                  <a:gd name="T13" fmla="*/ 2147483647 h 188"/>
                  <a:gd name="T14" fmla="*/ 2147483647 w 164"/>
                  <a:gd name="T15" fmla="*/ 2147483647 h 188"/>
                  <a:gd name="T16" fmla="*/ 2147483647 w 164"/>
                  <a:gd name="T17" fmla="*/ 2147483647 h 188"/>
                  <a:gd name="T18" fmla="*/ 2147483647 w 164"/>
                  <a:gd name="T19" fmla="*/ 2147483647 h 188"/>
                  <a:gd name="T20" fmla="*/ 2147483647 w 164"/>
                  <a:gd name="T21" fmla="*/ 2147483647 h 188"/>
                  <a:gd name="T22" fmla="*/ 2147483647 w 164"/>
                  <a:gd name="T23" fmla="*/ 2147483647 h 188"/>
                  <a:gd name="T24" fmla="*/ 2147483647 w 164"/>
                  <a:gd name="T25" fmla="*/ 2147483647 h 188"/>
                  <a:gd name="T26" fmla="*/ 2147483647 w 164"/>
                  <a:gd name="T27" fmla="*/ 2147483647 h 188"/>
                  <a:gd name="T28" fmla="*/ 2147483647 w 164"/>
                  <a:gd name="T29" fmla="*/ 2147483647 h 188"/>
                  <a:gd name="T30" fmla="*/ 2147483647 w 164"/>
                  <a:gd name="T31" fmla="*/ 2147483647 h 188"/>
                  <a:gd name="T32" fmla="*/ 2147483647 w 164"/>
                  <a:gd name="T33" fmla="*/ 2147483647 h 188"/>
                  <a:gd name="T34" fmla="*/ 2147483647 w 164"/>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4" h="188">
                    <a:moveTo>
                      <a:pt x="113" y="113"/>
                    </a:moveTo>
                    <a:cubicBezTo>
                      <a:pt x="142" y="105"/>
                      <a:pt x="158" y="86"/>
                      <a:pt x="158" y="58"/>
                    </a:cubicBezTo>
                    <a:cubicBezTo>
                      <a:pt x="158" y="22"/>
                      <a:pt x="129" y="0"/>
                      <a:pt x="82" y="0"/>
                    </a:cubicBezTo>
                    <a:cubicBezTo>
                      <a:pt x="19" y="0"/>
                      <a:pt x="19" y="0"/>
                      <a:pt x="19" y="0"/>
                    </a:cubicBezTo>
                    <a:cubicBezTo>
                      <a:pt x="8" y="0"/>
                      <a:pt x="0" y="8"/>
                      <a:pt x="0" y="18"/>
                    </a:cubicBezTo>
                    <a:cubicBezTo>
                      <a:pt x="0" y="188"/>
                      <a:pt x="0" y="188"/>
                      <a:pt x="0" y="188"/>
                    </a:cubicBezTo>
                    <a:cubicBezTo>
                      <a:pt x="38" y="188"/>
                      <a:pt x="38" y="188"/>
                      <a:pt x="38" y="188"/>
                    </a:cubicBezTo>
                    <a:cubicBezTo>
                      <a:pt x="38" y="118"/>
                      <a:pt x="38" y="118"/>
                      <a:pt x="38" y="118"/>
                    </a:cubicBezTo>
                    <a:cubicBezTo>
                      <a:pt x="72" y="118"/>
                      <a:pt x="72" y="118"/>
                      <a:pt x="72" y="118"/>
                    </a:cubicBezTo>
                    <a:cubicBezTo>
                      <a:pt x="119" y="188"/>
                      <a:pt x="119" y="188"/>
                      <a:pt x="119" y="188"/>
                    </a:cubicBezTo>
                    <a:cubicBezTo>
                      <a:pt x="164" y="188"/>
                      <a:pt x="164" y="188"/>
                      <a:pt x="164" y="188"/>
                    </a:cubicBezTo>
                    <a:lnTo>
                      <a:pt x="113" y="113"/>
                    </a:lnTo>
                    <a:close/>
                    <a:moveTo>
                      <a:pt x="38" y="83"/>
                    </a:moveTo>
                    <a:cubicBezTo>
                      <a:pt x="38" y="34"/>
                      <a:pt x="38" y="34"/>
                      <a:pt x="38" y="34"/>
                    </a:cubicBezTo>
                    <a:cubicBezTo>
                      <a:pt x="85" y="34"/>
                      <a:pt x="85" y="34"/>
                      <a:pt x="85" y="34"/>
                    </a:cubicBezTo>
                    <a:cubicBezTo>
                      <a:pt x="98" y="34"/>
                      <a:pt x="118" y="38"/>
                      <a:pt x="118" y="59"/>
                    </a:cubicBezTo>
                    <a:cubicBezTo>
                      <a:pt x="118" y="69"/>
                      <a:pt x="114" y="83"/>
                      <a:pt x="77" y="83"/>
                    </a:cubicBezTo>
                    <a:lnTo>
                      <a:pt x="38" y="83"/>
                    </a:lnTo>
                    <a:close/>
                  </a:path>
                </a:pathLst>
              </a:custGeom>
              <a:solidFill>
                <a:schemeClr val="tx1"/>
              </a:solidFill>
              <a:ln w="9525">
                <a:noFill/>
                <a:round/>
                <a:headEnd/>
                <a:tailEnd/>
              </a:ln>
            </p:spPr>
            <p:txBody>
              <a:bodyPr/>
              <a:lstStyle/>
              <a:p>
                <a:endParaRPr lang="en-GB"/>
              </a:p>
            </p:txBody>
          </p:sp>
          <p:sp>
            <p:nvSpPr>
              <p:cNvPr id="90" name="Freeform 11"/>
              <p:cNvSpPr>
                <a:spLocks/>
              </p:cNvSpPr>
              <p:nvPr/>
            </p:nvSpPr>
            <p:spPr bwMode="auto">
              <a:xfrm>
                <a:off x="738516" y="437296"/>
                <a:ext cx="25777" cy="127448"/>
              </a:xfrm>
              <a:custGeom>
                <a:avLst/>
                <a:gdLst>
                  <a:gd name="T0" fmla="*/ 0 w 38"/>
                  <a:gd name="T1" fmla="*/ 2147483647 h 188"/>
                  <a:gd name="T2" fmla="*/ 2147483647 w 38"/>
                  <a:gd name="T3" fmla="*/ 2147483647 h 188"/>
                  <a:gd name="T4" fmla="*/ 2147483647 w 38"/>
                  <a:gd name="T5" fmla="*/ 2147483647 h 188"/>
                  <a:gd name="T6" fmla="*/ 2147483647 w 38"/>
                  <a:gd name="T7" fmla="*/ 0 h 188"/>
                  <a:gd name="T8" fmla="*/ 2147483647 w 38"/>
                  <a:gd name="T9" fmla="*/ 0 h 188"/>
                  <a:gd name="T10" fmla="*/ 0 w 38"/>
                  <a:gd name="T11" fmla="*/ 2147483647 h 188"/>
                  <a:gd name="T12" fmla="*/ 0 w 38"/>
                  <a:gd name="T13" fmla="*/ 214748364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88">
                    <a:moveTo>
                      <a:pt x="0" y="188"/>
                    </a:moveTo>
                    <a:cubicBezTo>
                      <a:pt x="38" y="188"/>
                      <a:pt x="38" y="188"/>
                      <a:pt x="38" y="188"/>
                    </a:cubicBezTo>
                    <a:cubicBezTo>
                      <a:pt x="38" y="12"/>
                      <a:pt x="38" y="12"/>
                      <a:pt x="38" y="12"/>
                    </a:cubicBezTo>
                    <a:cubicBezTo>
                      <a:pt x="38" y="5"/>
                      <a:pt x="32" y="0"/>
                      <a:pt x="25" y="0"/>
                    </a:cubicBezTo>
                    <a:cubicBezTo>
                      <a:pt x="13" y="0"/>
                      <a:pt x="13" y="0"/>
                      <a:pt x="13" y="0"/>
                    </a:cubicBezTo>
                    <a:cubicBezTo>
                      <a:pt x="6" y="0"/>
                      <a:pt x="0" y="5"/>
                      <a:pt x="0" y="12"/>
                    </a:cubicBezTo>
                    <a:lnTo>
                      <a:pt x="0" y="188"/>
                    </a:lnTo>
                    <a:close/>
                  </a:path>
                </a:pathLst>
              </a:custGeom>
              <a:solidFill>
                <a:schemeClr val="tx1"/>
              </a:solidFill>
              <a:ln w="9525">
                <a:noFill/>
                <a:round/>
                <a:headEnd/>
                <a:tailEnd/>
              </a:ln>
            </p:spPr>
            <p:txBody>
              <a:bodyPr/>
              <a:lstStyle/>
              <a:p>
                <a:endParaRPr lang="en-GB"/>
              </a:p>
            </p:txBody>
          </p:sp>
          <p:sp>
            <p:nvSpPr>
              <p:cNvPr id="91" name="Freeform 12"/>
              <p:cNvSpPr>
                <a:spLocks/>
              </p:cNvSpPr>
              <p:nvPr/>
            </p:nvSpPr>
            <p:spPr bwMode="auto">
              <a:xfrm>
                <a:off x="1217394" y="437296"/>
                <a:ext cx="118001" cy="127448"/>
              </a:xfrm>
              <a:custGeom>
                <a:avLst/>
                <a:gdLst>
                  <a:gd name="T0" fmla="*/ 2147483647 w 174"/>
                  <a:gd name="T1" fmla="*/ 2147483647 h 188"/>
                  <a:gd name="T2" fmla="*/ 2147483647 w 174"/>
                  <a:gd name="T3" fmla="*/ 2147483647 h 188"/>
                  <a:gd name="T4" fmla="*/ 2147483647 w 174"/>
                  <a:gd name="T5" fmla="*/ 2147483647 h 188"/>
                  <a:gd name="T6" fmla="*/ 2147483647 w 174"/>
                  <a:gd name="T7" fmla="*/ 2147483647 h 188"/>
                  <a:gd name="T8" fmla="*/ 2147483647 w 174"/>
                  <a:gd name="T9" fmla="*/ 2147483647 h 188"/>
                  <a:gd name="T10" fmla="*/ 0 w 174"/>
                  <a:gd name="T11" fmla="*/ 2147483647 h 188"/>
                  <a:gd name="T12" fmla="*/ 0 w 174"/>
                  <a:gd name="T13" fmla="*/ 2147483647 h 188"/>
                  <a:gd name="T14" fmla="*/ 2147483647 w 174"/>
                  <a:gd name="T15" fmla="*/ 0 h 188"/>
                  <a:gd name="T16" fmla="*/ 2147483647 w 174"/>
                  <a:gd name="T17" fmla="*/ 0 h 188"/>
                  <a:gd name="T18" fmla="*/ 2147483647 w 174"/>
                  <a:gd name="T19" fmla="*/ 2147483647 h 188"/>
                  <a:gd name="T20" fmla="*/ 2147483647 w 174"/>
                  <a:gd name="T21" fmla="*/ 2147483647 h 188"/>
                  <a:gd name="T22" fmla="*/ 2147483647 w 174"/>
                  <a:gd name="T23" fmla="*/ 2147483647 h 188"/>
                  <a:gd name="T24" fmla="*/ 2147483647 w 174"/>
                  <a:gd name="T25" fmla="*/ 2147483647 h 188"/>
                  <a:gd name="T26" fmla="*/ 2147483647 w 174"/>
                  <a:gd name="T27" fmla="*/ 0 h 188"/>
                  <a:gd name="T28" fmla="*/ 2147483647 w 174"/>
                  <a:gd name="T29" fmla="*/ 0 h 188"/>
                  <a:gd name="T30" fmla="*/ 2147483647 w 174"/>
                  <a:gd name="T31" fmla="*/ 2147483647 h 188"/>
                  <a:gd name="T32" fmla="*/ 2147483647 w 174"/>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4" h="188">
                    <a:moveTo>
                      <a:pt x="174" y="188"/>
                    </a:moveTo>
                    <a:cubicBezTo>
                      <a:pt x="137" y="188"/>
                      <a:pt x="137" y="188"/>
                      <a:pt x="137" y="188"/>
                    </a:cubicBezTo>
                    <a:cubicBezTo>
                      <a:pt x="137" y="110"/>
                      <a:pt x="137" y="110"/>
                      <a:pt x="137" y="110"/>
                    </a:cubicBezTo>
                    <a:cubicBezTo>
                      <a:pt x="38" y="110"/>
                      <a:pt x="38" y="110"/>
                      <a:pt x="38" y="110"/>
                    </a:cubicBezTo>
                    <a:cubicBezTo>
                      <a:pt x="38" y="188"/>
                      <a:pt x="38" y="188"/>
                      <a:pt x="38" y="188"/>
                    </a:cubicBezTo>
                    <a:cubicBezTo>
                      <a:pt x="0" y="188"/>
                      <a:pt x="0" y="188"/>
                      <a:pt x="0" y="188"/>
                    </a:cubicBezTo>
                    <a:cubicBezTo>
                      <a:pt x="0" y="12"/>
                      <a:pt x="0" y="12"/>
                      <a:pt x="0" y="12"/>
                    </a:cubicBezTo>
                    <a:cubicBezTo>
                      <a:pt x="0" y="5"/>
                      <a:pt x="6" y="0"/>
                      <a:pt x="13" y="0"/>
                    </a:cubicBezTo>
                    <a:cubicBezTo>
                      <a:pt x="25" y="0"/>
                      <a:pt x="25" y="0"/>
                      <a:pt x="25" y="0"/>
                    </a:cubicBezTo>
                    <a:cubicBezTo>
                      <a:pt x="32" y="0"/>
                      <a:pt x="38" y="5"/>
                      <a:pt x="38" y="12"/>
                    </a:cubicBezTo>
                    <a:cubicBezTo>
                      <a:pt x="38" y="75"/>
                      <a:pt x="38" y="75"/>
                      <a:pt x="38" y="75"/>
                    </a:cubicBezTo>
                    <a:cubicBezTo>
                      <a:pt x="137" y="75"/>
                      <a:pt x="137" y="75"/>
                      <a:pt x="137" y="75"/>
                    </a:cubicBezTo>
                    <a:cubicBezTo>
                      <a:pt x="137" y="12"/>
                      <a:pt x="137" y="12"/>
                      <a:pt x="137" y="12"/>
                    </a:cubicBezTo>
                    <a:cubicBezTo>
                      <a:pt x="137" y="5"/>
                      <a:pt x="142" y="0"/>
                      <a:pt x="149" y="0"/>
                    </a:cubicBezTo>
                    <a:cubicBezTo>
                      <a:pt x="162" y="0"/>
                      <a:pt x="162" y="0"/>
                      <a:pt x="162" y="0"/>
                    </a:cubicBezTo>
                    <a:cubicBezTo>
                      <a:pt x="169" y="0"/>
                      <a:pt x="174" y="5"/>
                      <a:pt x="174" y="12"/>
                    </a:cubicBezTo>
                    <a:lnTo>
                      <a:pt x="174" y="188"/>
                    </a:lnTo>
                    <a:close/>
                  </a:path>
                </a:pathLst>
              </a:custGeom>
              <a:solidFill>
                <a:schemeClr val="tx1"/>
              </a:solidFill>
              <a:ln w="9525">
                <a:noFill/>
                <a:round/>
                <a:headEnd/>
                <a:tailEnd/>
              </a:ln>
            </p:spPr>
            <p:txBody>
              <a:bodyPr/>
              <a:lstStyle/>
              <a:p>
                <a:endParaRPr lang="en-GB"/>
              </a:p>
            </p:txBody>
          </p:sp>
          <p:sp>
            <p:nvSpPr>
              <p:cNvPr id="92" name="Freeform 13"/>
              <p:cNvSpPr>
                <a:spLocks/>
              </p:cNvSpPr>
              <p:nvPr/>
            </p:nvSpPr>
            <p:spPr bwMode="auto">
              <a:xfrm>
                <a:off x="1085646" y="435864"/>
                <a:ext cx="108836" cy="130025"/>
              </a:xfrm>
              <a:custGeom>
                <a:avLst/>
                <a:gdLst>
                  <a:gd name="T0" fmla="*/ 2147483647 w 161"/>
                  <a:gd name="T1" fmla="*/ 2147483647 h 192"/>
                  <a:gd name="T2" fmla="*/ 2147483647 w 161"/>
                  <a:gd name="T3" fmla="*/ 2147483647 h 192"/>
                  <a:gd name="T4" fmla="*/ 2147483647 w 161"/>
                  <a:gd name="T5" fmla="*/ 2147483647 h 192"/>
                  <a:gd name="T6" fmla="*/ 2147483647 w 161"/>
                  <a:gd name="T7" fmla="*/ 2147483647 h 192"/>
                  <a:gd name="T8" fmla="*/ 2147483647 w 161"/>
                  <a:gd name="T9" fmla="*/ 2147483647 h 192"/>
                  <a:gd name="T10" fmla="*/ 2147483647 w 161"/>
                  <a:gd name="T11" fmla="*/ 2147483647 h 192"/>
                  <a:gd name="T12" fmla="*/ 2147483647 w 161"/>
                  <a:gd name="T13" fmla="*/ 2147483647 h 192"/>
                  <a:gd name="T14" fmla="*/ 2147483647 w 161"/>
                  <a:gd name="T15" fmla="*/ 2147483647 h 192"/>
                  <a:gd name="T16" fmla="*/ 2147483647 w 161"/>
                  <a:gd name="T17" fmla="*/ 2147483647 h 192"/>
                  <a:gd name="T18" fmla="*/ 2147483647 w 161"/>
                  <a:gd name="T19" fmla="*/ 2147483647 h 192"/>
                  <a:gd name="T20" fmla="*/ 2147483647 w 161"/>
                  <a:gd name="T21" fmla="*/ 0 h 192"/>
                  <a:gd name="T22" fmla="*/ 2147483647 w 161"/>
                  <a:gd name="T23" fmla="*/ 2147483647 h 192"/>
                  <a:gd name="T24" fmla="*/ 2147483647 w 161"/>
                  <a:gd name="T25" fmla="*/ 2147483647 h 192"/>
                  <a:gd name="T26" fmla="*/ 2147483647 w 161"/>
                  <a:gd name="T27" fmla="*/ 2147483647 h 192"/>
                  <a:gd name="T28" fmla="*/ 2147483647 w 161"/>
                  <a:gd name="T29" fmla="*/ 2147483647 h 192"/>
                  <a:gd name="T30" fmla="*/ 2147483647 w 161"/>
                  <a:gd name="T31" fmla="*/ 2147483647 h 192"/>
                  <a:gd name="T32" fmla="*/ 2147483647 w 161"/>
                  <a:gd name="T33" fmla="*/ 2147483647 h 192"/>
                  <a:gd name="T34" fmla="*/ 2147483647 w 161"/>
                  <a:gd name="T35" fmla="*/ 2147483647 h 192"/>
                  <a:gd name="T36" fmla="*/ 2147483647 w 161"/>
                  <a:gd name="T37" fmla="*/ 2147483647 h 192"/>
                  <a:gd name="T38" fmla="*/ 2147483647 w 161"/>
                  <a:gd name="T39" fmla="*/ 2147483647 h 192"/>
                  <a:gd name="T40" fmla="*/ 0 w 161"/>
                  <a:gd name="T41" fmla="*/ 2147483647 h 192"/>
                  <a:gd name="T42" fmla="*/ 2147483647 w 161"/>
                  <a:gd name="T43" fmla="*/ 2147483647 h 192"/>
                  <a:gd name="T44" fmla="*/ 2147483647 w 161"/>
                  <a:gd name="T45" fmla="*/ 2147483647 h 192"/>
                  <a:gd name="T46" fmla="*/ 2147483647 w 161"/>
                  <a:gd name="T47" fmla="*/ 2147483647 h 192"/>
                  <a:gd name="T48" fmla="*/ 2147483647 w 161"/>
                  <a:gd name="T49" fmla="*/ 2147483647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7"/>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a:lstStyle/>
              <a:p>
                <a:endParaRPr lang="en-GB"/>
              </a:p>
            </p:txBody>
          </p:sp>
          <p:sp>
            <p:nvSpPr>
              <p:cNvPr id="93" name="Freeform 14"/>
              <p:cNvSpPr>
                <a:spLocks/>
              </p:cNvSpPr>
              <p:nvPr/>
            </p:nvSpPr>
            <p:spPr bwMode="auto">
              <a:xfrm>
                <a:off x="1642427" y="437296"/>
                <a:ext cx="93943" cy="127448"/>
              </a:xfrm>
              <a:custGeom>
                <a:avLst/>
                <a:gdLst>
                  <a:gd name="T0" fmla="*/ 2147483647 w 139"/>
                  <a:gd name="T1" fmla="*/ 2147483647 h 188"/>
                  <a:gd name="T2" fmla="*/ 2147483647 w 139"/>
                  <a:gd name="T3" fmla="*/ 2147483647 h 188"/>
                  <a:gd name="T4" fmla="*/ 2147483647 w 139"/>
                  <a:gd name="T5" fmla="*/ 2147483647 h 188"/>
                  <a:gd name="T6" fmla="*/ 2147483647 w 139"/>
                  <a:gd name="T7" fmla="*/ 2147483647 h 188"/>
                  <a:gd name="T8" fmla="*/ 2147483647 w 139"/>
                  <a:gd name="T9" fmla="*/ 2147483647 h 188"/>
                  <a:gd name="T10" fmla="*/ 2147483647 w 139"/>
                  <a:gd name="T11" fmla="*/ 2147483647 h 188"/>
                  <a:gd name="T12" fmla="*/ 0 w 139"/>
                  <a:gd name="T13" fmla="*/ 2147483647 h 188"/>
                  <a:gd name="T14" fmla="*/ 0 w 139"/>
                  <a:gd name="T15" fmla="*/ 2147483647 h 188"/>
                  <a:gd name="T16" fmla="*/ 2147483647 w 139"/>
                  <a:gd name="T17" fmla="*/ 0 h 188"/>
                  <a:gd name="T18" fmla="*/ 2147483647 w 139"/>
                  <a:gd name="T19" fmla="*/ 0 h 188"/>
                  <a:gd name="T20" fmla="*/ 2147483647 w 139"/>
                  <a:gd name="T21" fmla="*/ 2147483647 h 188"/>
                  <a:gd name="T22" fmla="*/ 2147483647 w 139"/>
                  <a:gd name="T23" fmla="*/ 2147483647 h 188"/>
                  <a:gd name="T24" fmla="*/ 2147483647 w 139"/>
                  <a:gd name="T25" fmla="*/ 2147483647 h 188"/>
                  <a:gd name="T26" fmla="*/ 2147483647 w 139"/>
                  <a:gd name="T27" fmla="*/ 2147483647 h 188"/>
                  <a:gd name="T28" fmla="*/ 2147483647 w 139"/>
                  <a:gd name="T29" fmla="*/ 2147483647 h 188"/>
                  <a:gd name="T30" fmla="*/ 2147483647 w 139"/>
                  <a:gd name="T31" fmla="*/ 2147483647 h 188"/>
                  <a:gd name="T32" fmla="*/ 2147483647 w 139"/>
                  <a:gd name="T33" fmla="*/ 2147483647 h 188"/>
                  <a:gd name="T34" fmla="*/ 2147483647 w 139"/>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9" h="188">
                    <a:moveTo>
                      <a:pt x="128" y="103"/>
                    </a:moveTo>
                    <a:cubicBezTo>
                      <a:pt x="128" y="107"/>
                      <a:pt x="124" y="110"/>
                      <a:pt x="121" y="110"/>
                    </a:cubicBezTo>
                    <a:cubicBezTo>
                      <a:pt x="38" y="110"/>
                      <a:pt x="38" y="110"/>
                      <a:pt x="38" y="110"/>
                    </a:cubicBezTo>
                    <a:cubicBezTo>
                      <a:pt x="38" y="153"/>
                      <a:pt x="38" y="153"/>
                      <a:pt x="38" y="153"/>
                    </a:cubicBezTo>
                    <a:cubicBezTo>
                      <a:pt x="139" y="153"/>
                      <a:pt x="139" y="153"/>
                      <a:pt x="139" y="153"/>
                    </a:cubicBezTo>
                    <a:cubicBezTo>
                      <a:pt x="139" y="188"/>
                      <a:pt x="139" y="188"/>
                      <a:pt x="139" y="188"/>
                    </a:cubicBezTo>
                    <a:cubicBezTo>
                      <a:pt x="0" y="188"/>
                      <a:pt x="0" y="188"/>
                      <a:pt x="0" y="188"/>
                    </a:cubicBezTo>
                    <a:cubicBezTo>
                      <a:pt x="0" y="18"/>
                      <a:pt x="0" y="18"/>
                      <a:pt x="0" y="18"/>
                    </a:cubicBezTo>
                    <a:cubicBezTo>
                      <a:pt x="0" y="8"/>
                      <a:pt x="9" y="0"/>
                      <a:pt x="19" y="0"/>
                    </a:cubicBezTo>
                    <a:cubicBezTo>
                      <a:pt x="130" y="0"/>
                      <a:pt x="130" y="0"/>
                      <a:pt x="130" y="0"/>
                    </a:cubicBezTo>
                    <a:cubicBezTo>
                      <a:pt x="134" y="0"/>
                      <a:pt x="137" y="2"/>
                      <a:pt x="137" y="6"/>
                    </a:cubicBezTo>
                    <a:cubicBezTo>
                      <a:pt x="137" y="27"/>
                      <a:pt x="137" y="27"/>
                      <a:pt x="137" y="27"/>
                    </a:cubicBezTo>
                    <a:cubicBezTo>
                      <a:pt x="137" y="32"/>
                      <a:pt x="134" y="34"/>
                      <a:pt x="130" y="34"/>
                    </a:cubicBezTo>
                    <a:cubicBezTo>
                      <a:pt x="38" y="34"/>
                      <a:pt x="38" y="34"/>
                      <a:pt x="38" y="34"/>
                    </a:cubicBezTo>
                    <a:cubicBezTo>
                      <a:pt x="38" y="75"/>
                      <a:pt x="38" y="75"/>
                      <a:pt x="38" y="75"/>
                    </a:cubicBezTo>
                    <a:cubicBezTo>
                      <a:pt x="121" y="75"/>
                      <a:pt x="121" y="75"/>
                      <a:pt x="121" y="75"/>
                    </a:cubicBezTo>
                    <a:cubicBezTo>
                      <a:pt x="124" y="75"/>
                      <a:pt x="128" y="77"/>
                      <a:pt x="128" y="82"/>
                    </a:cubicBezTo>
                    <a:lnTo>
                      <a:pt x="128" y="103"/>
                    </a:lnTo>
                    <a:close/>
                  </a:path>
                </a:pathLst>
              </a:custGeom>
              <a:solidFill>
                <a:schemeClr val="tx1"/>
              </a:solidFill>
              <a:ln w="9525">
                <a:noFill/>
                <a:round/>
                <a:headEnd/>
                <a:tailEnd/>
              </a:ln>
            </p:spPr>
            <p:txBody>
              <a:bodyPr/>
              <a:lstStyle/>
              <a:p>
                <a:endParaRPr lang="en-GB"/>
              </a:p>
            </p:txBody>
          </p:sp>
        </p:grpSp>
      </p:grpSp>
      <p:pic>
        <p:nvPicPr>
          <p:cNvPr id="96" name="Picture 95" descr="C:\Users\James.Papworth\AppData\Local\Temp\Temp1_PPA MAGONOMICS LOGO.zip\PPA MAGONOMICS LOGO\PPA_MAGONOMICS_LOGO_RGB.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0526"/>
          <a:stretch/>
        </p:blipFill>
        <p:spPr bwMode="auto">
          <a:xfrm>
            <a:off x="3452787" y="806964"/>
            <a:ext cx="5526528" cy="3289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descr="C:\Users\James.Papworth\AppData\Local\Temp\Temp1_PPA MAGONOMICS LOGO.zip\PPA MAGONOMICS LOGO\PPA_MAGONOMICS_LOGO_RGB.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9436"/>
          <a:stretch/>
        </p:blipFill>
        <p:spPr bwMode="auto">
          <a:xfrm>
            <a:off x="4390121" y="249039"/>
            <a:ext cx="4493243" cy="54946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5909" y="4582561"/>
            <a:ext cx="2649845" cy="611104"/>
          </a:xfrm>
          <a:prstGeom prst="rect">
            <a:avLst/>
          </a:prstGeom>
        </p:spPr>
      </p:pic>
    </p:spTree>
    <p:extLst>
      <p:ext uri="{BB962C8B-B14F-4D97-AF65-F5344CB8AC3E}">
        <p14:creationId xmlns:p14="http://schemas.microsoft.com/office/powerpoint/2010/main" val="7630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animEffect transition="in" filter="fade">
                                      <p:cBhvr>
                                        <p:cTn id="13" dur="500"/>
                                        <p:tgtEl>
                                          <p:spTgt spid="120"/>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500" fill="hold"/>
                                        <p:tgtEl>
                                          <p:spTgt spid="43"/>
                                        </p:tgtEl>
                                        <p:attrNameLst>
                                          <p:attrName>ppt_w</p:attrName>
                                        </p:attrNameLst>
                                      </p:cBhvr>
                                      <p:tavLst>
                                        <p:tav tm="0">
                                          <p:val>
                                            <p:fltVal val="0"/>
                                          </p:val>
                                        </p:tav>
                                        <p:tav tm="100000">
                                          <p:val>
                                            <p:strVal val="#ppt_w"/>
                                          </p:val>
                                        </p:tav>
                                      </p:tavLst>
                                    </p:anim>
                                    <p:anim calcmode="lin" valueType="num">
                                      <p:cBhvr>
                                        <p:cTn id="19" dur="500" fill="hold"/>
                                        <p:tgtEl>
                                          <p:spTgt spid="4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6" presetClass="emph" presetSubtype="0" autoRev="1" fill="hold" nodeType="afterEffect">
                                  <p:stCondLst>
                                    <p:cond delay="0"/>
                                  </p:stCondLst>
                                  <p:childTnLst>
                                    <p:animScale>
                                      <p:cBhvr>
                                        <p:cTn id="22" dur="200" fill="hold"/>
                                        <p:tgtEl>
                                          <p:spTgt spid="43"/>
                                        </p:tgtEl>
                                      </p:cBhvr>
                                      <p:by x="87000" y="87000"/>
                                    </p:animScale>
                                  </p:childTnLst>
                                </p:cTn>
                              </p:par>
                            </p:childTnLst>
                          </p:cTn>
                        </p:par>
                        <p:par>
                          <p:cTn id="23" fill="hold">
                            <p:stCondLst>
                              <p:cond delay="900"/>
                            </p:stCondLst>
                            <p:childTnLst>
                              <p:par>
                                <p:cTn id="24" presetID="10" presetClass="entr" presetSubtype="0" fill="hold" grpId="0" nodeType="afterEffect">
                                  <p:stCondLst>
                                    <p:cond delay="0"/>
                                  </p:stCondLst>
                                  <p:childTnLst>
                                    <p:set>
                                      <p:cBhvr>
                                        <p:cTn id="25" dur="1" fill="hold">
                                          <p:stCondLst>
                                            <p:cond delay="0"/>
                                          </p:stCondLst>
                                        </p:cTn>
                                        <p:tgtEl>
                                          <p:spTgt spid="122"/>
                                        </p:tgtEl>
                                        <p:attrNameLst>
                                          <p:attrName>style.visibility</p:attrName>
                                        </p:attrNameLst>
                                      </p:cBhvr>
                                      <p:to>
                                        <p:strVal val="visible"/>
                                      </p:to>
                                    </p:set>
                                    <p:animEffect transition="in" filter="fade">
                                      <p:cBhvr>
                                        <p:cTn id="26" dur="500"/>
                                        <p:tgtEl>
                                          <p:spTgt spid="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500" fill="hold"/>
                                        <p:tgtEl>
                                          <p:spTgt spid="47"/>
                                        </p:tgtEl>
                                        <p:attrNameLst>
                                          <p:attrName>ppt_w</p:attrName>
                                        </p:attrNameLst>
                                      </p:cBhvr>
                                      <p:tavLst>
                                        <p:tav tm="0">
                                          <p:val>
                                            <p:fltVal val="0"/>
                                          </p:val>
                                        </p:tav>
                                        <p:tav tm="100000">
                                          <p:val>
                                            <p:strVal val="#ppt_w"/>
                                          </p:val>
                                        </p:tav>
                                      </p:tavLst>
                                    </p:anim>
                                    <p:anim calcmode="lin" valueType="num">
                                      <p:cBhvr>
                                        <p:cTn id="39" dur="500" fill="hold"/>
                                        <p:tgtEl>
                                          <p:spTgt spid="47"/>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6" presetClass="emph" presetSubtype="0" autoRev="1" fill="hold" nodeType="afterEffect">
                                  <p:stCondLst>
                                    <p:cond delay="0"/>
                                  </p:stCondLst>
                                  <p:childTnLst>
                                    <p:animScale>
                                      <p:cBhvr>
                                        <p:cTn id="42" dur="200" fill="hold"/>
                                        <p:tgtEl>
                                          <p:spTgt spid="47"/>
                                        </p:tgtEl>
                                      </p:cBhvr>
                                      <p:by x="87000" y="87000"/>
                                    </p:animScale>
                                  </p:childTnLst>
                                </p:cTn>
                              </p:par>
                            </p:childTnLst>
                          </p:cTn>
                        </p:par>
                        <p:par>
                          <p:cTn id="43" fill="hold">
                            <p:stCondLst>
                              <p:cond delay="900"/>
                            </p:stCondLst>
                            <p:childTnLst>
                              <p:par>
                                <p:cTn id="44" presetID="10" presetClass="entr" presetSubtype="0" fill="hold" grpId="0" nodeType="after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fade">
                                      <p:cBhvr>
                                        <p:cTn id="46" dur="500"/>
                                        <p:tgtEl>
                                          <p:spTgt spid="1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fade">
                                      <p:cBhvr>
                                        <p:cTn id="49" dur="500"/>
                                        <p:tgtEl>
                                          <p:spTgt spid="118"/>
                                        </p:tgtEl>
                                      </p:cBhvr>
                                    </p:animEffect>
                                  </p:childTnLst>
                                </p:cTn>
                              </p:par>
                            </p:childTnLst>
                          </p:cTn>
                        </p:par>
                        <p:par>
                          <p:cTn id="50" fill="hold">
                            <p:stCondLst>
                              <p:cond delay="1400"/>
                            </p:stCondLst>
                            <p:childTnLst>
                              <p:par>
                                <p:cTn id="51" presetID="2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childTnLst>
                                </p:cTn>
                              </p:par>
                            </p:childTnLst>
                          </p:cTn>
                        </p:par>
                        <p:par>
                          <p:cTn id="55" fill="hold">
                            <p:stCondLst>
                              <p:cond delay="1900"/>
                            </p:stCondLst>
                            <p:childTnLst>
                              <p:par>
                                <p:cTn id="56" presetID="6" presetClass="emph" presetSubtype="0" autoRev="1" fill="hold" grpId="1" nodeType="afterEffect">
                                  <p:stCondLst>
                                    <p:cond delay="0"/>
                                  </p:stCondLst>
                                  <p:childTnLst>
                                    <p:animScale>
                                      <p:cBhvr>
                                        <p:cTn id="57" dur="200" fill="hold"/>
                                        <p:tgtEl>
                                          <p:spTgt spid="69"/>
                                        </p:tgtEl>
                                      </p:cBhvr>
                                      <p:by x="87000" y="87000"/>
                                    </p:animScale>
                                  </p:childTnLst>
                                </p:cTn>
                              </p:par>
                            </p:childTnLst>
                          </p:cTn>
                        </p:par>
                        <p:par>
                          <p:cTn id="58" fill="hold">
                            <p:stCondLst>
                              <p:cond delay="2300"/>
                            </p:stCondLst>
                            <p:childTnLst>
                              <p:par>
                                <p:cTn id="59" presetID="10" presetClass="entr" presetSubtype="0" fill="hold" grpId="0" nodeType="after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fade">
                                      <p:cBhvr>
                                        <p:cTn id="61" dur="500"/>
                                        <p:tgtEl>
                                          <p:spTgt spid="1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fade">
                                      <p:cBhvr>
                                        <p:cTn id="64" dur="500"/>
                                        <p:tgtEl>
                                          <p:spTgt spid="119"/>
                                        </p:tgtEl>
                                      </p:cBhvr>
                                    </p:animEffect>
                                  </p:childTnLst>
                                </p:cTn>
                              </p:par>
                            </p:childTnLst>
                          </p:cTn>
                        </p:par>
                        <p:par>
                          <p:cTn id="65" fill="hold">
                            <p:stCondLst>
                              <p:cond delay="2800"/>
                            </p:stCondLst>
                            <p:childTnLst>
                              <p:par>
                                <p:cTn id="66" presetID="23" presetClass="entr" presetSubtype="16"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p:cTn id="68" dur="500" fill="hold"/>
                                        <p:tgtEl>
                                          <p:spTgt spid="44"/>
                                        </p:tgtEl>
                                        <p:attrNameLst>
                                          <p:attrName>ppt_w</p:attrName>
                                        </p:attrNameLst>
                                      </p:cBhvr>
                                      <p:tavLst>
                                        <p:tav tm="0">
                                          <p:val>
                                            <p:fltVal val="0"/>
                                          </p:val>
                                        </p:tav>
                                        <p:tav tm="100000">
                                          <p:val>
                                            <p:strVal val="#ppt_w"/>
                                          </p:val>
                                        </p:tav>
                                      </p:tavLst>
                                    </p:anim>
                                    <p:anim calcmode="lin" valueType="num">
                                      <p:cBhvr>
                                        <p:cTn id="69" dur="500" fill="hold"/>
                                        <p:tgtEl>
                                          <p:spTgt spid="44"/>
                                        </p:tgtEl>
                                        <p:attrNameLst>
                                          <p:attrName>ppt_h</p:attrName>
                                        </p:attrNameLst>
                                      </p:cBhvr>
                                      <p:tavLst>
                                        <p:tav tm="0">
                                          <p:val>
                                            <p:fltVal val="0"/>
                                          </p:val>
                                        </p:tav>
                                        <p:tav tm="100000">
                                          <p:val>
                                            <p:strVal val="#ppt_h"/>
                                          </p:val>
                                        </p:tav>
                                      </p:tavLst>
                                    </p:anim>
                                  </p:childTnLst>
                                </p:cTn>
                              </p:par>
                            </p:childTnLst>
                          </p:cTn>
                        </p:par>
                        <p:par>
                          <p:cTn id="70" fill="hold">
                            <p:stCondLst>
                              <p:cond delay="3300"/>
                            </p:stCondLst>
                            <p:childTnLst>
                              <p:par>
                                <p:cTn id="71" presetID="6" presetClass="emph" presetSubtype="0" autoRev="1" fill="hold" nodeType="afterEffect">
                                  <p:stCondLst>
                                    <p:cond delay="0"/>
                                  </p:stCondLst>
                                  <p:childTnLst>
                                    <p:animScale>
                                      <p:cBhvr>
                                        <p:cTn id="72" dur="200" fill="hold"/>
                                        <p:tgtEl>
                                          <p:spTgt spid="44"/>
                                        </p:tgtEl>
                                      </p:cBhvr>
                                      <p:by x="87000" y="87000"/>
                                    </p:animScale>
                                  </p:childTnLst>
                                </p:cTn>
                              </p:par>
                            </p:childTnLst>
                          </p:cTn>
                        </p:par>
                        <p:par>
                          <p:cTn id="73" fill="hold">
                            <p:stCondLst>
                              <p:cond delay="3700"/>
                            </p:stCondLst>
                            <p:childTnLst>
                              <p:par>
                                <p:cTn id="74" presetID="10" presetClass="entr" presetSubtype="0" fill="hold" grpId="0" nodeType="after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118" grpId="0" animBg="1"/>
      <p:bldP spid="119" grpId="0" animBg="1"/>
      <p:bldP spid="120" grpId="0" animBg="1"/>
      <p:bldP spid="121" grpId="0" animBg="1"/>
      <p:bldP spid="122" grpId="0"/>
      <p:bldP spid="123" grpId="0"/>
      <p:bldP spid="124"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1251896" y="3000375"/>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Understanding the consumer journey</a:t>
            </a:r>
            <a:endParaRPr lang="en-GB" dirty="0"/>
          </a:p>
        </p:txBody>
      </p:sp>
      <p:sp>
        <p:nvSpPr>
          <p:cNvPr id="8" name="Donut 7"/>
          <p:cNvSpPr/>
          <p:nvPr/>
        </p:nvSpPr>
        <p:spPr>
          <a:xfrm>
            <a:off x="3024423" y="4631635"/>
            <a:ext cx="1331844" cy="1331844"/>
          </a:xfrm>
          <a:prstGeom prst="donut">
            <a:avLst>
              <a:gd name="adj" fmla="val 9849"/>
            </a:avLst>
          </a:prstGeom>
          <a:scene3d>
            <a:camera prst="isometricOffAxis2To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Donut 8"/>
          <p:cNvSpPr/>
          <p:nvPr/>
        </p:nvSpPr>
        <p:spPr>
          <a:xfrm>
            <a:off x="2775945" y="3707295"/>
            <a:ext cx="1828800" cy="1828800"/>
          </a:xfrm>
          <a:prstGeom prst="donut">
            <a:avLst>
              <a:gd name="adj" fmla="val 9849"/>
            </a:avLst>
          </a:prstGeom>
          <a:scene3d>
            <a:camera prst="isometricOffAxis2To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2567223" y="2832651"/>
            <a:ext cx="2246244" cy="2246244"/>
          </a:xfrm>
          <a:prstGeom prst="donut">
            <a:avLst>
              <a:gd name="adj" fmla="val 9849"/>
            </a:avLst>
          </a:prstGeom>
          <a:scene3d>
            <a:camera prst="isometricOffAxis2To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Donut 10"/>
          <p:cNvSpPr/>
          <p:nvPr/>
        </p:nvSpPr>
        <p:spPr>
          <a:xfrm>
            <a:off x="2368441" y="1937183"/>
            <a:ext cx="2643808" cy="2643808"/>
          </a:xfrm>
          <a:prstGeom prst="donut">
            <a:avLst>
              <a:gd name="adj" fmla="val 9849"/>
            </a:avLst>
          </a:prstGeom>
          <a:scene3d>
            <a:camera prst="isometricOffAxis2To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rapezoid 31"/>
          <p:cNvSpPr/>
          <p:nvPr/>
        </p:nvSpPr>
        <p:spPr>
          <a:xfrm>
            <a:off x="1185684" y="2650271"/>
            <a:ext cx="5019261" cy="1057024"/>
          </a:xfrm>
          <a:prstGeom prst="trapezoid">
            <a:avLst>
              <a:gd name="adj" fmla="val 14996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nut 11"/>
          <p:cNvSpPr/>
          <p:nvPr/>
        </p:nvSpPr>
        <p:spPr>
          <a:xfrm>
            <a:off x="2269049" y="1028699"/>
            <a:ext cx="2842592" cy="2842592"/>
          </a:xfrm>
          <a:prstGeom prst="donut">
            <a:avLst>
              <a:gd name="adj" fmla="val 9849"/>
            </a:avLst>
          </a:prstGeom>
          <a:scene3d>
            <a:camera prst="isometricOffAxis2Top"/>
            <a:lightRig rig="threePt" dir="t"/>
          </a:scene3d>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38058" r="36914"/>
          <a:stretch/>
        </p:blipFill>
        <p:spPr>
          <a:xfrm>
            <a:off x="3054240" y="1145416"/>
            <a:ext cx="1351723" cy="5400675"/>
          </a:xfrm>
          <a:prstGeom prst="rect">
            <a:avLst/>
          </a:prstGeom>
        </p:spPr>
      </p:pic>
      <p:sp>
        <p:nvSpPr>
          <p:cNvPr id="25" name="TextBox 24"/>
          <p:cNvSpPr txBox="1">
            <a:spLocks noChangeArrowheads="1"/>
          </p:cNvSpPr>
          <p:nvPr/>
        </p:nvSpPr>
        <p:spPr bwMode="auto">
          <a:xfrm>
            <a:off x="5418175" y="2322616"/>
            <a:ext cx="13222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400" dirty="0">
                <a:solidFill>
                  <a:schemeClr val="accent4"/>
                </a:solidFill>
                <a:latin typeface="Arial" charset="0"/>
                <a:cs typeface="+mn-cs"/>
              </a:rPr>
              <a:t>AWARENESS</a:t>
            </a:r>
            <a:endParaRPr lang="en-US" sz="1400" dirty="0">
              <a:solidFill>
                <a:schemeClr val="accent4"/>
              </a:solidFill>
              <a:latin typeface="Arial" charset="0"/>
              <a:cs typeface="+mn-cs"/>
            </a:endParaRPr>
          </a:p>
        </p:txBody>
      </p:sp>
      <p:sp>
        <p:nvSpPr>
          <p:cNvPr id="26" name="TextBox 25"/>
          <p:cNvSpPr txBox="1"/>
          <p:nvPr/>
        </p:nvSpPr>
        <p:spPr>
          <a:xfrm>
            <a:off x="5418175" y="3073021"/>
            <a:ext cx="2500749" cy="307777"/>
          </a:xfrm>
          <a:prstGeom prst="rect">
            <a:avLst/>
          </a:prstGeom>
          <a:noFill/>
        </p:spPr>
        <p:txBody>
          <a:bodyPr wrap="none">
            <a:spAutoFit/>
          </a:bodyPr>
          <a:lstStyle/>
          <a:p>
            <a:pPr>
              <a:defRPr/>
            </a:pPr>
            <a:r>
              <a:rPr lang="en-GB" sz="1400" dirty="0">
                <a:solidFill>
                  <a:schemeClr val="accent1"/>
                </a:solidFill>
              </a:rPr>
              <a:t>RESEARCH &amp; FAMILIARITY</a:t>
            </a:r>
            <a:endParaRPr lang="en-US" sz="1400" dirty="0">
              <a:solidFill>
                <a:schemeClr val="accent1"/>
              </a:solidFill>
            </a:endParaRPr>
          </a:p>
        </p:txBody>
      </p:sp>
      <p:sp>
        <p:nvSpPr>
          <p:cNvPr id="27" name="TextBox 26"/>
          <p:cNvSpPr txBox="1">
            <a:spLocks noChangeArrowheads="1"/>
          </p:cNvSpPr>
          <p:nvPr/>
        </p:nvSpPr>
        <p:spPr bwMode="auto">
          <a:xfrm>
            <a:off x="5418175" y="3823426"/>
            <a:ext cx="2212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400" dirty="0">
                <a:solidFill>
                  <a:schemeClr val="accent4"/>
                </a:solidFill>
                <a:latin typeface="Arial" charset="0"/>
                <a:cs typeface="+mn-cs"/>
              </a:rPr>
              <a:t>OPINION &amp; SHORT LIST</a:t>
            </a:r>
            <a:endParaRPr lang="en-US" sz="1400" dirty="0">
              <a:solidFill>
                <a:schemeClr val="accent4"/>
              </a:solidFill>
              <a:latin typeface="Arial" charset="0"/>
              <a:cs typeface="+mn-cs"/>
            </a:endParaRPr>
          </a:p>
        </p:txBody>
      </p:sp>
      <p:sp>
        <p:nvSpPr>
          <p:cNvPr id="28" name="TextBox 27"/>
          <p:cNvSpPr txBox="1"/>
          <p:nvPr/>
        </p:nvSpPr>
        <p:spPr>
          <a:xfrm>
            <a:off x="5418175" y="4573831"/>
            <a:ext cx="1668534" cy="307777"/>
          </a:xfrm>
          <a:prstGeom prst="rect">
            <a:avLst/>
          </a:prstGeom>
          <a:noFill/>
        </p:spPr>
        <p:txBody>
          <a:bodyPr wrap="none">
            <a:spAutoFit/>
          </a:bodyPr>
          <a:lstStyle/>
          <a:p>
            <a:pPr>
              <a:defRPr/>
            </a:pPr>
            <a:r>
              <a:rPr lang="en-GB" sz="1400" dirty="0">
                <a:solidFill>
                  <a:schemeClr val="accent1"/>
                </a:solidFill>
              </a:rPr>
              <a:t>CONSIDERATION</a:t>
            </a:r>
            <a:endParaRPr lang="en-US" sz="1400" dirty="0">
              <a:solidFill>
                <a:schemeClr val="accent1"/>
              </a:solidFill>
            </a:endParaRPr>
          </a:p>
        </p:txBody>
      </p:sp>
      <p:sp>
        <p:nvSpPr>
          <p:cNvPr id="29" name="TextBox 28"/>
          <p:cNvSpPr txBox="1"/>
          <p:nvPr/>
        </p:nvSpPr>
        <p:spPr>
          <a:xfrm>
            <a:off x="5418175" y="5324235"/>
            <a:ext cx="1184940" cy="307777"/>
          </a:xfrm>
          <a:prstGeom prst="rect">
            <a:avLst/>
          </a:prstGeom>
          <a:noFill/>
        </p:spPr>
        <p:txBody>
          <a:bodyPr wrap="none">
            <a:spAutoFit/>
          </a:bodyPr>
          <a:lstStyle/>
          <a:p>
            <a:pPr>
              <a:defRPr/>
            </a:pPr>
            <a:r>
              <a:rPr lang="en-GB" sz="1400" dirty="0">
                <a:solidFill>
                  <a:schemeClr val="accent4"/>
                </a:solidFill>
                <a:latin typeface="Arial" charset="0"/>
                <a:cs typeface="+mn-cs"/>
              </a:rPr>
              <a:t>PURCHASE</a:t>
            </a:r>
            <a:endParaRPr lang="en-US" sz="1400" dirty="0">
              <a:solidFill>
                <a:schemeClr val="accent4"/>
              </a:solidFill>
              <a:latin typeface="Arial" charset="0"/>
              <a:cs typeface="+mn-cs"/>
            </a:endParaRPr>
          </a:p>
        </p:txBody>
      </p:sp>
      <p:sp>
        <p:nvSpPr>
          <p:cNvPr id="30" name="TextBox 29"/>
          <p:cNvSpPr txBox="1"/>
          <p:nvPr/>
        </p:nvSpPr>
        <p:spPr>
          <a:xfrm>
            <a:off x="2863218" y="1507611"/>
            <a:ext cx="1751890" cy="307777"/>
          </a:xfrm>
          <a:prstGeom prst="rect">
            <a:avLst/>
          </a:prstGeom>
          <a:noFill/>
        </p:spPr>
        <p:txBody>
          <a:bodyPr wrap="none">
            <a:spAutoFit/>
          </a:bodyPr>
          <a:lstStyle/>
          <a:p>
            <a:pPr>
              <a:defRPr/>
            </a:pPr>
            <a:r>
              <a:rPr lang="en-GB" sz="1400" dirty="0">
                <a:solidFill>
                  <a:schemeClr val="accent1"/>
                </a:solidFill>
              </a:rPr>
              <a:t>PRE-AWARENESS</a:t>
            </a:r>
            <a:endParaRPr lang="en-US" sz="1400" dirty="0">
              <a:solidFill>
                <a:schemeClr val="accent1"/>
              </a:solidFill>
            </a:endParaRPr>
          </a:p>
        </p:txBody>
      </p:sp>
      <p:sp>
        <p:nvSpPr>
          <p:cNvPr id="31" name="TextBox 30"/>
          <p:cNvSpPr txBox="1">
            <a:spLocks noChangeArrowheads="1"/>
          </p:cNvSpPr>
          <p:nvPr/>
        </p:nvSpPr>
        <p:spPr bwMode="auto">
          <a:xfrm>
            <a:off x="234860" y="3293341"/>
            <a:ext cx="15074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400" dirty="0" smtClean="0">
                <a:latin typeface="Arial" charset="0"/>
                <a:cs typeface="+mn-cs"/>
              </a:rPr>
              <a:t>PURCHASE INTENT TRIGGER</a:t>
            </a:r>
            <a:endParaRPr lang="en-US" sz="1400" dirty="0">
              <a:latin typeface="Arial" charset="0"/>
              <a:cs typeface="+mn-cs"/>
            </a:endParaRPr>
          </a:p>
        </p:txBody>
      </p:sp>
      <p:grpSp>
        <p:nvGrpSpPr>
          <p:cNvPr id="18" name="Group 17"/>
          <p:cNvGrpSpPr/>
          <p:nvPr/>
        </p:nvGrpSpPr>
        <p:grpSpPr>
          <a:xfrm>
            <a:off x="6625757" y="1145416"/>
            <a:ext cx="1106184" cy="1093822"/>
            <a:chOff x="2525182" y="2045778"/>
            <a:chExt cx="1106184" cy="1093822"/>
          </a:xfrm>
        </p:grpSpPr>
        <p:sp>
          <p:nvSpPr>
            <p:cNvPr id="19" name="Rounded Rectangle 18"/>
            <p:cNvSpPr/>
            <p:nvPr/>
          </p:nvSpPr>
          <p:spPr>
            <a:xfrm>
              <a:off x="2555777" y="2353718"/>
              <a:ext cx="1016690" cy="699510"/>
            </a:xfrm>
            <a:prstGeom prst="roundRect">
              <a:avLst/>
            </a:prstGeom>
            <a:pattFill prst="dkHorz">
              <a:fgClr>
                <a:schemeClr val="accent6"/>
              </a:fgClr>
              <a:bgClr>
                <a:schemeClr val="accent6">
                  <a:lumMod val="40000"/>
                  <a:lumOff val="6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22"/>
            <p:cNvSpPr/>
            <p:nvPr/>
          </p:nvSpPr>
          <p:spPr>
            <a:xfrm>
              <a:off x="2525182" y="2045778"/>
              <a:ext cx="1106184" cy="1093822"/>
            </a:xfrm>
            <a:custGeom>
              <a:avLst/>
              <a:gdLst/>
              <a:ahLst/>
              <a:cxnLst/>
              <a:rect l="l" t="t" r="r" b="b"/>
              <a:pathLst>
                <a:path w="1106184" h="1093822">
                  <a:moveTo>
                    <a:pt x="298620" y="1032000"/>
                  </a:moveTo>
                  <a:lnTo>
                    <a:pt x="807568" y="1032000"/>
                  </a:lnTo>
                  <a:cubicBezTo>
                    <a:pt x="813259" y="1032000"/>
                    <a:pt x="817872" y="1036613"/>
                    <a:pt x="817872" y="1042304"/>
                  </a:cubicBezTo>
                  <a:lnTo>
                    <a:pt x="817872" y="1062911"/>
                  </a:lnTo>
                  <a:cubicBezTo>
                    <a:pt x="817872" y="1079983"/>
                    <a:pt x="804033" y="1093822"/>
                    <a:pt x="786961" y="1093822"/>
                  </a:cubicBezTo>
                  <a:lnTo>
                    <a:pt x="319227" y="1093822"/>
                  </a:lnTo>
                  <a:cubicBezTo>
                    <a:pt x="302155" y="1093822"/>
                    <a:pt x="288316" y="1079983"/>
                    <a:pt x="288316" y="1062911"/>
                  </a:cubicBezTo>
                  <a:lnTo>
                    <a:pt x="288316" y="1042304"/>
                  </a:lnTo>
                  <a:cubicBezTo>
                    <a:pt x="288316" y="1036613"/>
                    <a:pt x="292929" y="1032000"/>
                    <a:pt x="298620" y="1032000"/>
                  </a:cubicBezTo>
                  <a:close/>
                  <a:moveTo>
                    <a:pt x="104919" y="357660"/>
                  </a:moveTo>
                  <a:cubicBezTo>
                    <a:pt x="86339" y="357660"/>
                    <a:pt x="71276" y="372722"/>
                    <a:pt x="71276" y="391303"/>
                  </a:cubicBezTo>
                  <a:lnTo>
                    <a:pt x="71276" y="919467"/>
                  </a:lnTo>
                  <a:cubicBezTo>
                    <a:pt x="71276" y="938048"/>
                    <a:pt x="86339" y="953110"/>
                    <a:pt x="104919" y="953110"/>
                  </a:cubicBezTo>
                  <a:lnTo>
                    <a:pt x="1001263" y="953110"/>
                  </a:lnTo>
                  <a:cubicBezTo>
                    <a:pt x="1019844" y="953110"/>
                    <a:pt x="1034906" y="938048"/>
                    <a:pt x="1034906" y="919467"/>
                  </a:cubicBezTo>
                  <a:lnTo>
                    <a:pt x="1034906" y="391303"/>
                  </a:lnTo>
                  <a:cubicBezTo>
                    <a:pt x="1034906" y="372722"/>
                    <a:pt x="1019844" y="357660"/>
                    <a:pt x="1001263" y="357660"/>
                  </a:cubicBezTo>
                  <a:close/>
                  <a:moveTo>
                    <a:pt x="440866" y="962"/>
                  </a:moveTo>
                  <a:cubicBezTo>
                    <a:pt x="455824" y="-3046"/>
                    <a:pt x="471199" y="5830"/>
                    <a:pt x="475207" y="20789"/>
                  </a:cubicBezTo>
                  <a:cubicBezTo>
                    <a:pt x="478339" y="32478"/>
                    <a:pt x="473603" y="44421"/>
                    <a:pt x="464105" y="50796"/>
                  </a:cubicBezTo>
                  <a:lnTo>
                    <a:pt x="518835" y="255051"/>
                  </a:lnTo>
                  <a:cubicBezTo>
                    <a:pt x="528154" y="248878"/>
                    <a:pt x="539198" y="246875"/>
                    <a:pt x="550710" y="246875"/>
                  </a:cubicBezTo>
                  <a:lnTo>
                    <a:pt x="577882" y="253845"/>
                  </a:lnTo>
                  <a:lnTo>
                    <a:pt x="632289" y="50796"/>
                  </a:lnTo>
                  <a:cubicBezTo>
                    <a:pt x="622791" y="44421"/>
                    <a:pt x="618055" y="32478"/>
                    <a:pt x="621187" y="20789"/>
                  </a:cubicBezTo>
                  <a:cubicBezTo>
                    <a:pt x="625195" y="5830"/>
                    <a:pt x="640570" y="-3046"/>
                    <a:pt x="655529" y="962"/>
                  </a:cubicBezTo>
                  <a:cubicBezTo>
                    <a:pt x="670487" y="4970"/>
                    <a:pt x="679363" y="20345"/>
                    <a:pt x="675355" y="35303"/>
                  </a:cubicBezTo>
                  <a:cubicBezTo>
                    <a:pt x="672223" y="46992"/>
                    <a:pt x="662151" y="54967"/>
                    <a:pt x="650738" y="55739"/>
                  </a:cubicBezTo>
                  <a:lnTo>
                    <a:pt x="596384" y="258590"/>
                  </a:lnTo>
                  <a:cubicBezTo>
                    <a:pt x="610466" y="266051"/>
                    <a:pt x="622274" y="277121"/>
                    <a:pt x="630710" y="290621"/>
                  </a:cubicBezTo>
                  <a:lnTo>
                    <a:pt x="1049771" y="290621"/>
                  </a:lnTo>
                  <a:cubicBezTo>
                    <a:pt x="1080927" y="290621"/>
                    <a:pt x="1106184" y="315878"/>
                    <a:pt x="1106184" y="347034"/>
                  </a:cubicBezTo>
                  <a:lnTo>
                    <a:pt x="1106184" y="963814"/>
                  </a:lnTo>
                  <a:cubicBezTo>
                    <a:pt x="1106184" y="994970"/>
                    <a:pt x="1080927" y="1020227"/>
                    <a:pt x="1049771" y="1020227"/>
                  </a:cubicBezTo>
                  <a:lnTo>
                    <a:pt x="56413" y="1020227"/>
                  </a:lnTo>
                  <a:cubicBezTo>
                    <a:pt x="25257" y="1020227"/>
                    <a:pt x="0" y="994970"/>
                    <a:pt x="0" y="963814"/>
                  </a:cubicBezTo>
                  <a:lnTo>
                    <a:pt x="0" y="347034"/>
                  </a:lnTo>
                  <a:cubicBezTo>
                    <a:pt x="0" y="315878"/>
                    <a:pt x="25257" y="290621"/>
                    <a:pt x="56413" y="290621"/>
                  </a:cubicBezTo>
                  <a:lnTo>
                    <a:pt x="470711" y="290621"/>
                  </a:lnTo>
                  <a:lnTo>
                    <a:pt x="500920" y="261986"/>
                  </a:lnTo>
                  <a:lnTo>
                    <a:pt x="445657" y="55739"/>
                  </a:lnTo>
                  <a:cubicBezTo>
                    <a:pt x="434244" y="54967"/>
                    <a:pt x="424171" y="46992"/>
                    <a:pt x="421039" y="35303"/>
                  </a:cubicBezTo>
                  <a:cubicBezTo>
                    <a:pt x="417031" y="20345"/>
                    <a:pt x="425907" y="4970"/>
                    <a:pt x="440866" y="962"/>
                  </a:cubicBezTo>
                  <a:close/>
                </a:path>
              </a:pathLst>
            </a:custGeom>
            <a:solidFill>
              <a:schemeClr val="accent6"/>
            </a:solidFill>
            <a:ln w="19050">
              <a:solidFill>
                <a:schemeClr val="bg1"/>
              </a:solidFill>
              <a:round/>
              <a:headEnd/>
              <a:tailEnd/>
            </a:ln>
            <a:effectLst>
              <a:outerShdw blurRad="63500" sx="102000" sy="102000" algn="ctr" rotWithShape="0">
                <a:prstClr val="black">
                  <a:alpha val="40000"/>
                </a:prstClr>
              </a:outerShdw>
            </a:effectLst>
          </p:spPr>
          <p:txBody>
            <a:bodyPr/>
            <a:lstStyle/>
            <a:p>
              <a:endParaRPr lang="en-GB">
                <a:solidFill>
                  <a:schemeClr val="tx1"/>
                </a:solidFill>
                <a:latin typeface="Arial" charset="0"/>
                <a:cs typeface="Arial" charset="0"/>
              </a:endParaRPr>
            </a:p>
          </p:txBody>
        </p:sp>
      </p:grpSp>
      <p:grpSp>
        <p:nvGrpSpPr>
          <p:cNvPr id="21" name="Group 20"/>
          <p:cNvGrpSpPr/>
          <p:nvPr/>
        </p:nvGrpSpPr>
        <p:grpSpPr>
          <a:xfrm>
            <a:off x="7621585" y="2010874"/>
            <a:ext cx="1092861" cy="829893"/>
            <a:chOff x="3490553" y="4004875"/>
            <a:chExt cx="1183708" cy="898880"/>
          </a:xfrm>
          <a:solidFill>
            <a:schemeClr val="accent6"/>
          </a:solidFill>
        </p:grpSpPr>
        <p:sp>
          <p:nvSpPr>
            <p:cNvPr id="22" name="Rounded Rectangle 2"/>
            <p:cNvSpPr/>
            <p:nvPr/>
          </p:nvSpPr>
          <p:spPr>
            <a:xfrm>
              <a:off x="3490553" y="4004875"/>
              <a:ext cx="1183708" cy="898880"/>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grpFill/>
            <a:ln w="190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GB">
                <a:solidFill>
                  <a:schemeClr val="tx1"/>
                </a:solidFill>
                <a:latin typeface="Arial" pitchFamily="34" charset="0"/>
                <a:cs typeface="Arial" pitchFamily="34" charset="0"/>
              </a:endParaRPr>
            </a:p>
          </p:txBody>
        </p:sp>
        <p:sp>
          <p:nvSpPr>
            <p:cNvPr id="33" name="Freeform 46"/>
            <p:cNvSpPr>
              <a:spLocks noEditPoints="1"/>
            </p:cNvSpPr>
            <p:nvPr/>
          </p:nvSpPr>
          <p:spPr bwMode="auto">
            <a:xfrm>
              <a:off x="3823917" y="4085920"/>
              <a:ext cx="560634" cy="558396"/>
            </a:xfrm>
            <a:custGeom>
              <a:avLst/>
              <a:gdLst>
                <a:gd name="T0" fmla="*/ 0 w 318"/>
                <a:gd name="T1" fmla="*/ 159 h 317"/>
                <a:gd name="T2" fmla="*/ 318 w 318"/>
                <a:gd name="T3" fmla="*/ 159 h 317"/>
                <a:gd name="T4" fmla="*/ 131 w 318"/>
                <a:gd name="T5" fmla="*/ 303 h 317"/>
                <a:gd name="T6" fmla="*/ 153 w 318"/>
                <a:gd name="T7" fmla="*/ 241 h 317"/>
                <a:gd name="T8" fmla="*/ 131 w 318"/>
                <a:gd name="T9" fmla="*/ 303 h 317"/>
                <a:gd name="T10" fmla="*/ 73 w 318"/>
                <a:gd name="T11" fmla="*/ 164 h 317"/>
                <a:gd name="T12" fmla="*/ 30 w 318"/>
                <a:gd name="T13" fmla="*/ 231 h 317"/>
                <a:gd name="T14" fmla="*/ 165 w 318"/>
                <a:gd name="T15" fmla="*/ 76 h 317"/>
                <a:gd name="T16" fmla="*/ 183 w 318"/>
                <a:gd name="T17" fmla="*/ 13 h 317"/>
                <a:gd name="T18" fmla="*/ 165 w 318"/>
                <a:gd name="T19" fmla="*/ 76 h 317"/>
                <a:gd name="T20" fmla="*/ 231 w 318"/>
                <a:gd name="T21" fmla="*/ 153 h 317"/>
                <a:gd name="T22" fmla="*/ 165 w 318"/>
                <a:gd name="T23" fmla="*/ 86 h 317"/>
                <a:gd name="T24" fmla="*/ 153 w 318"/>
                <a:gd name="T25" fmla="*/ 76 h 317"/>
                <a:gd name="T26" fmla="*/ 131 w 318"/>
                <a:gd name="T27" fmla="*/ 14 h 317"/>
                <a:gd name="T28" fmla="*/ 153 w 318"/>
                <a:gd name="T29" fmla="*/ 76 h 317"/>
                <a:gd name="T30" fmla="*/ 153 w 318"/>
                <a:gd name="T31" fmla="*/ 153 h 317"/>
                <a:gd name="T32" fmla="*/ 94 w 318"/>
                <a:gd name="T33" fmla="*/ 86 h 317"/>
                <a:gd name="T34" fmla="*/ 73 w 318"/>
                <a:gd name="T35" fmla="*/ 153 h 317"/>
                <a:gd name="T36" fmla="*/ 30 w 318"/>
                <a:gd name="T37" fmla="*/ 86 h 317"/>
                <a:gd name="T38" fmla="*/ 73 w 318"/>
                <a:gd name="T39" fmla="*/ 153 h 317"/>
                <a:gd name="T40" fmla="*/ 153 w 318"/>
                <a:gd name="T41" fmla="*/ 164 h 317"/>
                <a:gd name="T42" fmla="*/ 94 w 318"/>
                <a:gd name="T43" fmla="*/ 231 h 317"/>
                <a:gd name="T44" fmla="*/ 165 w 318"/>
                <a:gd name="T45" fmla="*/ 241 h 317"/>
                <a:gd name="T46" fmla="*/ 183 w 318"/>
                <a:gd name="T47" fmla="*/ 304 h 317"/>
                <a:gd name="T48" fmla="*/ 165 w 318"/>
                <a:gd name="T49" fmla="*/ 241 h 317"/>
                <a:gd name="T50" fmla="*/ 165 w 318"/>
                <a:gd name="T51" fmla="*/ 164 h 317"/>
                <a:gd name="T52" fmla="*/ 221 w 318"/>
                <a:gd name="T53" fmla="*/ 231 h 317"/>
                <a:gd name="T54" fmla="*/ 242 w 318"/>
                <a:gd name="T55" fmla="*/ 164 h 317"/>
                <a:gd name="T56" fmla="*/ 287 w 318"/>
                <a:gd name="T57" fmla="*/ 231 h 317"/>
                <a:gd name="T58" fmla="*/ 232 w 318"/>
                <a:gd name="T59" fmla="*/ 231 h 317"/>
                <a:gd name="T60" fmla="*/ 242 w 318"/>
                <a:gd name="T61" fmla="*/ 153 h 317"/>
                <a:gd name="T62" fmla="*/ 288 w 318"/>
                <a:gd name="T63" fmla="*/ 86 h 317"/>
                <a:gd name="T64" fmla="*/ 242 w 318"/>
                <a:gd name="T65" fmla="*/ 153 h 317"/>
                <a:gd name="T66" fmla="*/ 229 w 318"/>
                <a:gd name="T67" fmla="*/ 76 h 317"/>
                <a:gd name="T68" fmla="*/ 263 w 318"/>
                <a:gd name="T69" fmla="*/ 54 h 317"/>
                <a:gd name="T70" fmla="*/ 55 w 318"/>
                <a:gd name="T71" fmla="*/ 54 h 317"/>
                <a:gd name="T72" fmla="*/ 86 w 318"/>
                <a:gd name="T73" fmla="*/ 76 h 317"/>
                <a:gd name="T74" fmla="*/ 55 w 318"/>
                <a:gd name="T75" fmla="*/ 54 h 317"/>
                <a:gd name="T76" fmla="*/ 86 w 318"/>
                <a:gd name="T77" fmla="*/ 241 h 317"/>
                <a:gd name="T78" fmla="*/ 55 w 318"/>
                <a:gd name="T79" fmla="*/ 263 h 317"/>
                <a:gd name="T80" fmla="*/ 263 w 318"/>
                <a:gd name="T81" fmla="*/ 263 h 317"/>
                <a:gd name="T82" fmla="*/ 229 w 318"/>
                <a:gd name="T83" fmla="*/ 241 h 317"/>
                <a:gd name="T84" fmla="*/ 263 w 318"/>
                <a:gd name="T85" fmla="*/ 2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131" y="303"/>
                  </a:moveTo>
                  <a:cubicBezTo>
                    <a:pt x="117" y="286"/>
                    <a:pt x="105" y="265"/>
                    <a:pt x="97" y="241"/>
                  </a:cubicBezTo>
                  <a:cubicBezTo>
                    <a:pt x="153" y="241"/>
                    <a:pt x="153" y="241"/>
                    <a:pt x="153" y="241"/>
                  </a:cubicBezTo>
                  <a:cubicBezTo>
                    <a:pt x="153" y="306"/>
                    <a:pt x="153" y="306"/>
                    <a:pt x="153" y="306"/>
                  </a:cubicBezTo>
                  <a:cubicBezTo>
                    <a:pt x="146" y="306"/>
                    <a:pt x="138" y="305"/>
                    <a:pt x="131" y="303"/>
                  </a:cubicBezTo>
                  <a:close/>
                  <a:moveTo>
                    <a:pt x="12" y="164"/>
                  </a:moveTo>
                  <a:cubicBezTo>
                    <a:pt x="73" y="164"/>
                    <a:pt x="73" y="164"/>
                    <a:pt x="73" y="164"/>
                  </a:cubicBezTo>
                  <a:cubicBezTo>
                    <a:pt x="73" y="187"/>
                    <a:pt x="76" y="210"/>
                    <a:pt x="82" y="231"/>
                  </a:cubicBezTo>
                  <a:cubicBezTo>
                    <a:pt x="30" y="231"/>
                    <a:pt x="30" y="231"/>
                    <a:pt x="30" y="231"/>
                  </a:cubicBezTo>
                  <a:cubicBezTo>
                    <a:pt x="19" y="211"/>
                    <a:pt x="13" y="188"/>
                    <a:pt x="12" y="164"/>
                  </a:cubicBezTo>
                  <a:close/>
                  <a:moveTo>
                    <a:pt x="165" y="76"/>
                  </a:moveTo>
                  <a:cubicBezTo>
                    <a:pt x="165" y="11"/>
                    <a:pt x="165" y="11"/>
                    <a:pt x="165" y="11"/>
                  </a:cubicBezTo>
                  <a:cubicBezTo>
                    <a:pt x="171" y="11"/>
                    <a:pt x="177" y="12"/>
                    <a:pt x="183" y="13"/>
                  </a:cubicBezTo>
                  <a:cubicBezTo>
                    <a:pt x="197" y="31"/>
                    <a:pt x="209" y="52"/>
                    <a:pt x="217" y="76"/>
                  </a:cubicBezTo>
                  <a:lnTo>
                    <a:pt x="165" y="76"/>
                  </a:lnTo>
                  <a:close/>
                  <a:moveTo>
                    <a:pt x="221" y="86"/>
                  </a:moveTo>
                  <a:cubicBezTo>
                    <a:pt x="227" y="107"/>
                    <a:pt x="231" y="130"/>
                    <a:pt x="231" y="153"/>
                  </a:cubicBezTo>
                  <a:cubicBezTo>
                    <a:pt x="165" y="153"/>
                    <a:pt x="165" y="153"/>
                    <a:pt x="165" y="153"/>
                  </a:cubicBezTo>
                  <a:cubicBezTo>
                    <a:pt x="165" y="86"/>
                    <a:pt x="165" y="86"/>
                    <a:pt x="165" y="86"/>
                  </a:cubicBezTo>
                  <a:lnTo>
                    <a:pt x="221" y="86"/>
                  </a:lnTo>
                  <a:close/>
                  <a:moveTo>
                    <a:pt x="153" y="76"/>
                  </a:moveTo>
                  <a:cubicBezTo>
                    <a:pt x="97" y="76"/>
                    <a:pt x="97" y="76"/>
                    <a:pt x="97" y="76"/>
                  </a:cubicBezTo>
                  <a:cubicBezTo>
                    <a:pt x="106" y="52"/>
                    <a:pt x="117" y="31"/>
                    <a:pt x="131" y="14"/>
                  </a:cubicBezTo>
                  <a:cubicBezTo>
                    <a:pt x="138" y="12"/>
                    <a:pt x="146" y="12"/>
                    <a:pt x="153" y="11"/>
                  </a:cubicBezTo>
                  <a:lnTo>
                    <a:pt x="153" y="76"/>
                  </a:lnTo>
                  <a:close/>
                  <a:moveTo>
                    <a:pt x="153" y="86"/>
                  </a:moveTo>
                  <a:cubicBezTo>
                    <a:pt x="153" y="153"/>
                    <a:pt x="153" y="153"/>
                    <a:pt x="153" y="153"/>
                  </a:cubicBezTo>
                  <a:cubicBezTo>
                    <a:pt x="83" y="153"/>
                    <a:pt x="83" y="153"/>
                    <a:pt x="83" y="153"/>
                  </a:cubicBezTo>
                  <a:cubicBezTo>
                    <a:pt x="84" y="130"/>
                    <a:pt x="88" y="107"/>
                    <a:pt x="94" y="86"/>
                  </a:cubicBezTo>
                  <a:lnTo>
                    <a:pt x="153" y="86"/>
                  </a:lnTo>
                  <a:close/>
                  <a:moveTo>
                    <a:pt x="73" y="153"/>
                  </a:moveTo>
                  <a:cubicBezTo>
                    <a:pt x="12" y="153"/>
                    <a:pt x="12" y="153"/>
                    <a:pt x="12" y="153"/>
                  </a:cubicBezTo>
                  <a:cubicBezTo>
                    <a:pt x="13" y="129"/>
                    <a:pt x="19" y="106"/>
                    <a:pt x="30" y="86"/>
                  </a:cubicBezTo>
                  <a:cubicBezTo>
                    <a:pt x="82" y="86"/>
                    <a:pt x="82" y="86"/>
                    <a:pt x="82" y="86"/>
                  </a:cubicBezTo>
                  <a:cubicBezTo>
                    <a:pt x="76" y="107"/>
                    <a:pt x="73" y="130"/>
                    <a:pt x="73" y="153"/>
                  </a:cubicBezTo>
                  <a:close/>
                  <a:moveTo>
                    <a:pt x="83" y="164"/>
                  </a:moveTo>
                  <a:cubicBezTo>
                    <a:pt x="153" y="164"/>
                    <a:pt x="153" y="164"/>
                    <a:pt x="153" y="164"/>
                  </a:cubicBezTo>
                  <a:cubicBezTo>
                    <a:pt x="153" y="231"/>
                    <a:pt x="153" y="231"/>
                    <a:pt x="153" y="231"/>
                  </a:cubicBezTo>
                  <a:cubicBezTo>
                    <a:pt x="94" y="231"/>
                    <a:pt x="94" y="231"/>
                    <a:pt x="94" y="231"/>
                  </a:cubicBezTo>
                  <a:cubicBezTo>
                    <a:pt x="87" y="210"/>
                    <a:pt x="84" y="187"/>
                    <a:pt x="83" y="164"/>
                  </a:cubicBezTo>
                  <a:close/>
                  <a:moveTo>
                    <a:pt x="165" y="241"/>
                  </a:moveTo>
                  <a:cubicBezTo>
                    <a:pt x="217" y="241"/>
                    <a:pt x="217" y="241"/>
                    <a:pt x="217" y="241"/>
                  </a:cubicBezTo>
                  <a:cubicBezTo>
                    <a:pt x="209" y="265"/>
                    <a:pt x="197" y="286"/>
                    <a:pt x="183" y="304"/>
                  </a:cubicBezTo>
                  <a:cubicBezTo>
                    <a:pt x="177" y="305"/>
                    <a:pt x="171" y="306"/>
                    <a:pt x="165" y="306"/>
                  </a:cubicBezTo>
                  <a:lnTo>
                    <a:pt x="165" y="241"/>
                  </a:lnTo>
                  <a:close/>
                  <a:moveTo>
                    <a:pt x="165" y="231"/>
                  </a:moveTo>
                  <a:cubicBezTo>
                    <a:pt x="165" y="164"/>
                    <a:pt x="165" y="164"/>
                    <a:pt x="165" y="164"/>
                  </a:cubicBezTo>
                  <a:cubicBezTo>
                    <a:pt x="231" y="164"/>
                    <a:pt x="231" y="164"/>
                    <a:pt x="231" y="164"/>
                  </a:cubicBezTo>
                  <a:cubicBezTo>
                    <a:pt x="231" y="187"/>
                    <a:pt x="227" y="210"/>
                    <a:pt x="221" y="231"/>
                  </a:cubicBezTo>
                  <a:lnTo>
                    <a:pt x="165" y="231"/>
                  </a:lnTo>
                  <a:close/>
                  <a:moveTo>
                    <a:pt x="242" y="164"/>
                  </a:moveTo>
                  <a:cubicBezTo>
                    <a:pt x="306" y="164"/>
                    <a:pt x="306" y="164"/>
                    <a:pt x="306" y="164"/>
                  </a:cubicBezTo>
                  <a:cubicBezTo>
                    <a:pt x="305" y="188"/>
                    <a:pt x="299" y="211"/>
                    <a:pt x="287" y="231"/>
                  </a:cubicBezTo>
                  <a:cubicBezTo>
                    <a:pt x="287" y="231"/>
                    <a:pt x="287" y="231"/>
                    <a:pt x="287" y="231"/>
                  </a:cubicBezTo>
                  <a:cubicBezTo>
                    <a:pt x="232" y="231"/>
                    <a:pt x="232" y="231"/>
                    <a:pt x="232" y="231"/>
                  </a:cubicBezTo>
                  <a:cubicBezTo>
                    <a:pt x="238" y="210"/>
                    <a:pt x="242" y="187"/>
                    <a:pt x="242" y="164"/>
                  </a:cubicBezTo>
                  <a:close/>
                  <a:moveTo>
                    <a:pt x="242" y="153"/>
                  </a:moveTo>
                  <a:cubicBezTo>
                    <a:pt x="242" y="130"/>
                    <a:pt x="238" y="107"/>
                    <a:pt x="232" y="86"/>
                  </a:cubicBezTo>
                  <a:cubicBezTo>
                    <a:pt x="288" y="86"/>
                    <a:pt x="288" y="86"/>
                    <a:pt x="288" y="86"/>
                  </a:cubicBezTo>
                  <a:cubicBezTo>
                    <a:pt x="299" y="106"/>
                    <a:pt x="305" y="129"/>
                    <a:pt x="306" y="153"/>
                  </a:cubicBezTo>
                  <a:lnTo>
                    <a:pt x="242" y="153"/>
                  </a:lnTo>
                  <a:close/>
                  <a:moveTo>
                    <a:pt x="281" y="76"/>
                  </a:moveTo>
                  <a:cubicBezTo>
                    <a:pt x="229" y="76"/>
                    <a:pt x="229" y="76"/>
                    <a:pt x="229" y="76"/>
                  </a:cubicBezTo>
                  <a:cubicBezTo>
                    <a:pt x="221" y="54"/>
                    <a:pt x="211" y="34"/>
                    <a:pt x="199" y="17"/>
                  </a:cubicBezTo>
                  <a:cubicBezTo>
                    <a:pt x="224" y="24"/>
                    <a:pt x="246" y="37"/>
                    <a:pt x="263" y="54"/>
                  </a:cubicBezTo>
                  <a:cubicBezTo>
                    <a:pt x="270" y="61"/>
                    <a:pt x="276" y="68"/>
                    <a:pt x="281" y="76"/>
                  </a:cubicBezTo>
                  <a:close/>
                  <a:moveTo>
                    <a:pt x="55" y="54"/>
                  </a:moveTo>
                  <a:cubicBezTo>
                    <a:pt x="71" y="38"/>
                    <a:pt x="92" y="25"/>
                    <a:pt x="115" y="18"/>
                  </a:cubicBezTo>
                  <a:cubicBezTo>
                    <a:pt x="103" y="35"/>
                    <a:pt x="93" y="55"/>
                    <a:pt x="86" y="76"/>
                  </a:cubicBezTo>
                  <a:cubicBezTo>
                    <a:pt x="37" y="76"/>
                    <a:pt x="37" y="76"/>
                    <a:pt x="37" y="76"/>
                  </a:cubicBezTo>
                  <a:cubicBezTo>
                    <a:pt x="42" y="68"/>
                    <a:pt x="48" y="61"/>
                    <a:pt x="55" y="54"/>
                  </a:cubicBezTo>
                  <a:close/>
                  <a:moveTo>
                    <a:pt x="37" y="241"/>
                  </a:moveTo>
                  <a:cubicBezTo>
                    <a:pt x="86" y="241"/>
                    <a:pt x="86" y="241"/>
                    <a:pt x="86" y="241"/>
                  </a:cubicBezTo>
                  <a:cubicBezTo>
                    <a:pt x="93" y="263"/>
                    <a:pt x="103" y="282"/>
                    <a:pt x="115" y="299"/>
                  </a:cubicBezTo>
                  <a:cubicBezTo>
                    <a:pt x="92" y="292"/>
                    <a:pt x="71" y="279"/>
                    <a:pt x="55" y="263"/>
                  </a:cubicBezTo>
                  <a:cubicBezTo>
                    <a:pt x="48" y="256"/>
                    <a:pt x="42" y="249"/>
                    <a:pt x="37" y="241"/>
                  </a:cubicBezTo>
                  <a:close/>
                  <a:moveTo>
                    <a:pt x="263" y="263"/>
                  </a:moveTo>
                  <a:cubicBezTo>
                    <a:pt x="246" y="280"/>
                    <a:pt x="224" y="294"/>
                    <a:pt x="199" y="300"/>
                  </a:cubicBezTo>
                  <a:cubicBezTo>
                    <a:pt x="211" y="283"/>
                    <a:pt x="222" y="263"/>
                    <a:pt x="229" y="241"/>
                  </a:cubicBezTo>
                  <a:cubicBezTo>
                    <a:pt x="281" y="241"/>
                    <a:pt x="281" y="241"/>
                    <a:pt x="281" y="241"/>
                  </a:cubicBezTo>
                  <a:cubicBezTo>
                    <a:pt x="276" y="249"/>
                    <a:pt x="270" y="256"/>
                    <a:pt x="263" y="263"/>
                  </a:cubicBezTo>
                  <a:close/>
                </a:path>
              </a:pathLst>
            </a:custGeom>
            <a:grpFill/>
            <a:ln w="19050" cap="flat">
              <a:solidFill>
                <a:schemeClr val="accent6"/>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dirty="0"/>
            </a:p>
          </p:txBody>
        </p:sp>
      </p:grpSp>
      <p:sp>
        <p:nvSpPr>
          <p:cNvPr id="43" name="Freeform 21"/>
          <p:cNvSpPr>
            <a:spLocks noEditPoints="1"/>
          </p:cNvSpPr>
          <p:nvPr/>
        </p:nvSpPr>
        <p:spPr bwMode="auto">
          <a:xfrm>
            <a:off x="7210614" y="5195829"/>
            <a:ext cx="1503832" cy="680532"/>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5"/>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7527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2" presetClass="entr" presetSubtype="4"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750"/>
                                        <p:tgtEl>
                                          <p:spTgt spid="18"/>
                                        </p:tgtEl>
                                      </p:cBhvr>
                                    </p:animEffect>
                                  </p:childTnLst>
                                </p:cTn>
                              </p:par>
                              <p:par>
                                <p:cTn id="25" presetID="10" presetClass="entr" presetSubtype="0" fill="hold" nodeType="withEffect">
                                  <p:stCondLst>
                                    <p:cond delay="3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750"/>
                                        <p:tgtEl>
                                          <p:spTgt spid="21"/>
                                        </p:tgtEl>
                                      </p:cBhvr>
                                    </p:animEffect>
                                  </p:childTnLst>
                                </p:cTn>
                              </p:par>
                            </p:childTnLst>
                          </p:cTn>
                        </p:par>
                        <p:par>
                          <p:cTn id="28" fill="hold">
                            <p:stCondLst>
                              <p:cond delay="2050"/>
                            </p:stCondLst>
                            <p:childTnLst>
                              <p:par>
                                <p:cTn id="29" presetID="2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2550"/>
                            </p:stCondLst>
                            <p:childTnLst>
                              <p:par>
                                <p:cTn id="36" presetID="22" presetClass="entr" presetSubtype="1"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16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2" presetClass="entr" presetSubtype="4" fill="hold" grpId="1"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2" presetClass="entr" presetSubtype="4" fill="hold" grpId="1"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500" fill="hold"/>
                                        <p:tgtEl>
                                          <p:spTgt spid="10"/>
                                        </p:tgtEl>
                                        <p:attrNameLst>
                                          <p:attrName>ppt_x</p:attrName>
                                        </p:attrNameLst>
                                      </p:cBhvr>
                                      <p:tavLst>
                                        <p:tav tm="0">
                                          <p:val>
                                            <p:strVal val="#ppt_x"/>
                                          </p:val>
                                        </p:tav>
                                        <p:tav tm="100000">
                                          <p:val>
                                            <p:strVal val="#ppt_x"/>
                                          </p:val>
                                        </p:tav>
                                      </p:tavLst>
                                    </p:anim>
                                    <p:anim calcmode="lin" valueType="num">
                                      <p:cBhvr additive="base">
                                        <p:cTn id="63" dur="500" fill="hold"/>
                                        <p:tgtEl>
                                          <p:spTgt spid="10"/>
                                        </p:tgtEl>
                                        <p:attrNameLst>
                                          <p:attrName>ppt_y</p:attrName>
                                        </p:attrNameLst>
                                      </p:cBhvr>
                                      <p:tavLst>
                                        <p:tav tm="0">
                                          <p:val>
                                            <p:strVal val="1+#ppt_h/2"/>
                                          </p:val>
                                        </p:tav>
                                        <p:tav tm="100000">
                                          <p:val>
                                            <p:strVal val="#ppt_y"/>
                                          </p:val>
                                        </p:tav>
                                      </p:tavLst>
                                    </p:anim>
                                  </p:childTnLst>
                                </p:cTn>
                              </p:par>
                              <p:par>
                                <p:cTn id="64" presetID="22" presetClass="entr" presetSubtype="8"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par>
                          <p:cTn id="67" fill="hold">
                            <p:stCondLst>
                              <p:cond delay="1500"/>
                            </p:stCondLst>
                            <p:childTnLst>
                              <p:par>
                                <p:cTn id="68" presetID="53" presetClass="entr" presetSubtype="16"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par>
                                <p:cTn id="73" presetID="2" presetClass="entr" presetSubtype="4" fill="hold" grpId="1"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par>
                                <p:cTn id="77" presetID="22" presetClass="entr" presetSubtype="8"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childTnLst>
                          </p:cTn>
                        </p:par>
                        <p:par>
                          <p:cTn id="80" fill="hold">
                            <p:stCondLst>
                              <p:cond delay="2000"/>
                            </p:stCondLst>
                            <p:childTnLst>
                              <p:par>
                                <p:cTn id="81" presetID="53" presetClass="entr" presetSubtype="16"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Effect transition="in" filter="fade">
                                      <p:cBhvr>
                                        <p:cTn id="85" dur="500"/>
                                        <p:tgtEl>
                                          <p:spTgt spid="8"/>
                                        </p:tgtEl>
                                      </p:cBhvr>
                                    </p:animEffect>
                                  </p:childTnLst>
                                </p:cTn>
                              </p:par>
                              <p:par>
                                <p:cTn id="86" presetID="2" presetClass="entr" presetSubtype="4" fill="hold" grpId="1" nodeType="with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1+#ppt_h/2"/>
                                          </p:val>
                                        </p:tav>
                                        <p:tav tm="100000">
                                          <p:val>
                                            <p:strVal val="#ppt_y"/>
                                          </p:val>
                                        </p:tav>
                                      </p:tavLst>
                                    </p:anim>
                                  </p:childTnLst>
                                </p:cTn>
                              </p:par>
                              <p:par>
                                <p:cTn id="90" presetID="22" presetClass="entr" presetSubtype="8"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par>
                                <p:cTn id="93" presetID="10" presetClass="entr" presetSubtype="0" fill="hold" grpId="0" nodeType="withEffect">
                                  <p:stCondLst>
                                    <p:cond delay="70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32" grpId="0" animBg="1"/>
      <p:bldP spid="12" grpId="0" animBg="1"/>
      <p:bldP spid="12" grpId="1" animBg="1"/>
      <p:bldP spid="25" grpId="0"/>
      <p:bldP spid="26" grpId="0"/>
      <p:bldP spid="27" grpId="0"/>
      <p:bldP spid="28" grpId="0"/>
      <p:bldP spid="29" grpId="0"/>
      <p:bldP spid="30" grpId="0"/>
      <p:bldP spid="31" grpId="0"/>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a:xfrm>
            <a:off x="4607185" y="-129438"/>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rot="2911460">
            <a:off x="3128214" y="1431234"/>
            <a:ext cx="4058560" cy="3420661"/>
          </a:xfrm>
          <a:prstGeom prst="rect">
            <a:avLst/>
          </a:prstGeom>
          <a:noFill/>
        </p:spPr>
        <p:txBody>
          <a:bodyPr spcFirstLastPara="1" wrap="none">
            <a:prstTxWarp prst="textArchUp">
              <a:avLst/>
            </a:prstTxWarp>
            <a:spAutoFit/>
          </a:bodyPr>
          <a:lstStyle/>
          <a:p>
            <a:pPr algn="ctr">
              <a:defRPr/>
            </a:pPr>
            <a:r>
              <a:rPr lang="en-GB" sz="2000" dirty="0">
                <a:solidFill>
                  <a:schemeClr val="accent1"/>
                </a:solidFill>
                <a:latin typeface="Arial" charset="0"/>
                <a:cs typeface="+mn-cs"/>
              </a:rPr>
              <a:t>A hospitable advertising environment</a:t>
            </a:r>
            <a:endParaRPr lang="en-US" sz="2000" dirty="0">
              <a:solidFill>
                <a:schemeClr val="accent1"/>
              </a:solidFill>
              <a:latin typeface="Arial" charset="0"/>
              <a:cs typeface="+mn-cs"/>
            </a:endParaRPr>
          </a:p>
        </p:txBody>
      </p:sp>
      <p:sp>
        <p:nvSpPr>
          <p:cNvPr id="39" name="Oval 38"/>
          <p:cNvSpPr/>
          <p:nvPr/>
        </p:nvSpPr>
        <p:spPr>
          <a:xfrm>
            <a:off x="1404296" y="1019175"/>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50813" y="1446213"/>
            <a:ext cx="2031325" cy="369332"/>
          </a:xfrm>
          <a:prstGeom prst="rect">
            <a:avLst/>
          </a:prstGeom>
          <a:noFill/>
        </p:spPr>
        <p:txBody>
          <a:bodyPr wrap="none">
            <a:spAutoFit/>
          </a:bodyPr>
          <a:lstStyle/>
          <a:p>
            <a:pPr>
              <a:defRPr/>
            </a:pPr>
            <a:r>
              <a:rPr lang="en-GB" b="1" dirty="0">
                <a:gradFill flip="none" rotWithShape="1">
                  <a:gsLst>
                    <a:gs pos="100000">
                      <a:schemeClr val="tx1">
                        <a:lumMod val="75000"/>
                        <a:lumOff val="25000"/>
                      </a:schemeClr>
                    </a:gs>
                    <a:gs pos="0">
                      <a:schemeClr val="tx1"/>
                    </a:gs>
                  </a:gsLst>
                  <a:lin ang="5400000" scaled="1"/>
                  <a:tileRect/>
                </a:gradFill>
                <a:latin typeface="Arial" charset="0"/>
                <a:cs typeface="+mn-cs"/>
              </a:rPr>
              <a:t>NOTED</a:t>
            </a:r>
            <a:r>
              <a:rPr lang="en-GB" dirty="0">
                <a:gradFill flip="none" rotWithShape="1">
                  <a:gsLst>
                    <a:gs pos="100000">
                      <a:schemeClr val="tx1">
                        <a:lumMod val="75000"/>
                        <a:lumOff val="25000"/>
                      </a:schemeClr>
                    </a:gs>
                    <a:gs pos="0">
                      <a:schemeClr val="tx1"/>
                    </a:gs>
                  </a:gsLst>
                  <a:lin ang="5400000" scaled="1"/>
                  <a:tileRect/>
                </a:gradFill>
                <a:latin typeface="Arial" charset="0"/>
                <a:cs typeface="+mn-cs"/>
              </a:rPr>
              <a:t> SCORES</a:t>
            </a:r>
            <a:endParaRPr lang="en-US" dirty="0">
              <a:gradFill flip="none" rotWithShape="1">
                <a:gsLst>
                  <a:gs pos="100000">
                    <a:schemeClr val="tx1">
                      <a:lumMod val="75000"/>
                      <a:lumOff val="25000"/>
                    </a:schemeClr>
                  </a:gs>
                  <a:gs pos="0">
                    <a:schemeClr val="tx1"/>
                  </a:gs>
                </a:gsLst>
                <a:lin ang="5400000" scaled="1"/>
                <a:tileRect/>
              </a:gradFill>
              <a:latin typeface="Arial" charset="0"/>
              <a:cs typeface="+mn-cs"/>
            </a:endParaRPr>
          </a:p>
        </p:txBody>
      </p:sp>
      <p:sp>
        <p:nvSpPr>
          <p:cNvPr id="25" name="TextBox 24"/>
          <p:cNvSpPr txBox="1">
            <a:spLocks noChangeArrowheads="1"/>
          </p:cNvSpPr>
          <p:nvPr/>
        </p:nvSpPr>
        <p:spPr bwMode="auto">
          <a:xfrm>
            <a:off x="150813" y="3362325"/>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dirty="0">
                <a:solidFill>
                  <a:schemeClr val="accent1"/>
                </a:solidFill>
              </a:rPr>
              <a:t>ADVERTISING</a:t>
            </a:r>
            <a:endParaRPr lang="en-US" sz="1400" dirty="0">
              <a:solidFill>
                <a:schemeClr val="accent1"/>
              </a:solidFill>
            </a:endParaRPr>
          </a:p>
        </p:txBody>
      </p:sp>
      <p:sp>
        <p:nvSpPr>
          <p:cNvPr id="26" name="TextBox 25"/>
          <p:cNvSpPr txBox="1"/>
          <p:nvPr/>
        </p:nvSpPr>
        <p:spPr>
          <a:xfrm>
            <a:off x="1779588" y="3357563"/>
            <a:ext cx="1128712" cy="307975"/>
          </a:xfrm>
          <a:prstGeom prst="rect">
            <a:avLst/>
          </a:prstGeom>
          <a:noFill/>
        </p:spPr>
        <p:txBody>
          <a:bodyPr wrap="none">
            <a:spAutoFit/>
          </a:bodyPr>
          <a:lstStyle/>
          <a:p>
            <a:pPr>
              <a:defRPr/>
            </a:pPr>
            <a:r>
              <a:rPr lang="en-GB" sz="1400" dirty="0">
                <a:solidFill>
                  <a:schemeClr val="accent4"/>
                </a:solidFill>
                <a:latin typeface="Arial" charset="0"/>
                <a:cs typeface="+mn-cs"/>
              </a:rPr>
              <a:t>EDITORIAL</a:t>
            </a:r>
            <a:endParaRPr lang="en-US" sz="1400" dirty="0">
              <a:solidFill>
                <a:schemeClr val="accent4"/>
              </a:solidFill>
              <a:latin typeface="Arial" charset="0"/>
              <a:cs typeface="+mn-cs"/>
            </a:endParaRPr>
          </a:p>
        </p:txBody>
      </p:sp>
      <p:grpSp>
        <p:nvGrpSpPr>
          <p:cNvPr id="11" name="Group 11"/>
          <p:cNvGrpSpPr>
            <a:grpSpLocks/>
          </p:cNvGrpSpPr>
          <p:nvPr/>
        </p:nvGrpSpPr>
        <p:grpSpPr bwMode="auto">
          <a:xfrm>
            <a:off x="3598863" y="2019300"/>
            <a:ext cx="2039937" cy="3351213"/>
            <a:chOff x="3598806" y="2019693"/>
            <a:chExt cx="2040673" cy="3350239"/>
          </a:xfrm>
          <a:solidFill>
            <a:schemeClr val="accent2"/>
          </a:solidFill>
        </p:grpSpPr>
        <p:sp>
          <p:nvSpPr>
            <p:cNvPr id="7" name="Freeform 6"/>
            <p:cNvSpPr/>
            <p:nvPr/>
          </p:nvSpPr>
          <p:spPr>
            <a:xfrm>
              <a:off x="3875131" y="2019693"/>
              <a:ext cx="1434029" cy="2132980"/>
            </a:xfrm>
            <a:custGeom>
              <a:avLst/>
              <a:gdLst>
                <a:gd name="connsiteX0" fmla="*/ 1181100 w 1435100"/>
                <a:gd name="connsiteY0" fmla="*/ 2133600 h 2133600"/>
                <a:gd name="connsiteX1" fmla="*/ 317500 w 1435100"/>
                <a:gd name="connsiteY1" fmla="*/ 1892300 h 2133600"/>
                <a:gd name="connsiteX2" fmla="*/ 0 w 1435100"/>
                <a:gd name="connsiteY2" fmla="*/ 0 h 2133600"/>
                <a:gd name="connsiteX3" fmla="*/ 1435100 w 1435100"/>
                <a:gd name="connsiteY3" fmla="*/ 241300 h 2133600"/>
                <a:gd name="connsiteX4" fmla="*/ 1181100 w 1435100"/>
                <a:gd name="connsiteY4" fmla="*/ 213360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00" h="2133600">
                  <a:moveTo>
                    <a:pt x="1181100" y="2133600"/>
                  </a:moveTo>
                  <a:lnTo>
                    <a:pt x="317500" y="1892300"/>
                  </a:lnTo>
                  <a:lnTo>
                    <a:pt x="0" y="0"/>
                  </a:lnTo>
                  <a:lnTo>
                    <a:pt x="1435100" y="241300"/>
                  </a:lnTo>
                  <a:lnTo>
                    <a:pt x="1181100" y="2133600"/>
                  </a:lnTo>
                  <a:close/>
                </a:path>
              </a:pathLst>
            </a:custGeom>
            <a:grp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sp>
          <p:nvSpPr>
            <p:cNvPr id="8" name="Freeform 7"/>
            <p:cNvSpPr/>
            <p:nvPr/>
          </p:nvSpPr>
          <p:spPr>
            <a:xfrm>
              <a:off x="4102225" y="4074908"/>
              <a:ext cx="1537254" cy="1295024"/>
            </a:xfrm>
            <a:custGeom>
              <a:avLst/>
              <a:gdLst>
                <a:gd name="connsiteX0" fmla="*/ 381000 w 1536700"/>
                <a:gd name="connsiteY0" fmla="*/ 1295400 h 1295400"/>
                <a:gd name="connsiteX1" fmla="*/ 0 w 1536700"/>
                <a:gd name="connsiteY1" fmla="*/ 622300 h 1295400"/>
                <a:gd name="connsiteX2" fmla="*/ 1028700 w 1536700"/>
                <a:gd name="connsiteY2" fmla="*/ 0 h 1295400"/>
                <a:gd name="connsiteX3" fmla="*/ 1536700 w 1536700"/>
                <a:gd name="connsiteY3" fmla="*/ 482600 h 1295400"/>
                <a:gd name="connsiteX4" fmla="*/ 381000 w 1536700"/>
                <a:gd name="connsiteY4" fmla="*/ 129540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1295400">
                  <a:moveTo>
                    <a:pt x="381000" y="1295400"/>
                  </a:moveTo>
                  <a:lnTo>
                    <a:pt x="0" y="622300"/>
                  </a:lnTo>
                  <a:lnTo>
                    <a:pt x="1028700" y="0"/>
                  </a:lnTo>
                  <a:lnTo>
                    <a:pt x="1536700" y="482600"/>
                  </a:lnTo>
                  <a:lnTo>
                    <a:pt x="381000" y="1295400"/>
                  </a:lnTo>
                  <a:close/>
                </a:path>
              </a:pathLst>
            </a:custGeom>
            <a:grp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sp>
          <p:nvSpPr>
            <p:cNvPr id="5" name="TextBox 4"/>
            <p:cNvSpPr txBox="1"/>
            <p:nvPr/>
          </p:nvSpPr>
          <p:spPr>
            <a:xfrm rot="19686549">
              <a:off x="4385995" y="4504030"/>
              <a:ext cx="970266" cy="338554"/>
            </a:xfrm>
            <a:prstGeom prst="rect">
              <a:avLst/>
            </a:prstGeom>
            <a:grpFill/>
            <a:scene3d>
              <a:camera prst="orthographicFront"/>
              <a:lightRig rig="soft" dir="t"/>
            </a:scene3d>
          </p:spPr>
          <p:txBody>
            <a:bodyPr wrap="none">
              <a:spAutoFit/>
            </a:bodyPr>
            <a:lstStyle/>
            <a:p>
              <a:pPr algn="ctr">
                <a:defRPr/>
              </a:pPr>
              <a:r>
                <a:rPr lang="en-GB" sz="1600" dirty="0">
                  <a:solidFill>
                    <a:schemeClr val="bg1"/>
                  </a:solidFill>
                  <a:latin typeface="Impact" pitchFamily="34" charset="0"/>
                  <a:cs typeface="+mn-cs"/>
                </a:rPr>
                <a:t>WELCOME</a:t>
              </a:r>
              <a:endParaRPr lang="en-US" sz="1600" dirty="0">
                <a:solidFill>
                  <a:schemeClr val="bg1"/>
                </a:solidFill>
                <a:latin typeface="Impact" pitchFamily="34" charset="0"/>
                <a:cs typeface="+mn-cs"/>
              </a:endParaRPr>
            </a:p>
          </p:txBody>
        </p:sp>
        <p:sp>
          <p:nvSpPr>
            <p:cNvPr id="4" name="Freeform 3"/>
            <p:cNvSpPr/>
            <p:nvPr/>
          </p:nvSpPr>
          <p:spPr>
            <a:xfrm>
              <a:off x="3598806" y="2019693"/>
              <a:ext cx="1804051" cy="2615440"/>
            </a:xfrm>
            <a:custGeom>
              <a:avLst/>
              <a:gdLst/>
              <a:ahLst/>
              <a:cxnLst/>
              <a:rect l="l" t="t" r="r" b="b"/>
              <a:pathLst>
                <a:path w="1803400" h="2616200">
                  <a:moveTo>
                    <a:pt x="1803400" y="0"/>
                  </a:moveTo>
                  <a:lnTo>
                    <a:pt x="1524000" y="2082800"/>
                  </a:lnTo>
                  <a:lnTo>
                    <a:pt x="859002" y="2445526"/>
                  </a:lnTo>
                  <a:lnTo>
                    <a:pt x="1475767" y="2099764"/>
                  </a:lnTo>
                  <a:lnTo>
                    <a:pt x="1704367" y="232864"/>
                  </a:lnTo>
                  <a:lnTo>
                    <a:pt x="256567" y="829764"/>
                  </a:lnTo>
                  <a:lnTo>
                    <a:pt x="636911" y="2566667"/>
                  </a:lnTo>
                  <a:lnTo>
                    <a:pt x="546100" y="2616200"/>
                  </a:lnTo>
                  <a:lnTo>
                    <a:pt x="0" y="622300"/>
                  </a:lnTo>
                  <a:close/>
                </a:path>
              </a:pathLst>
            </a:custGeom>
            <a:grp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grpSp>
          <p:nvGrpSpPr>
            <p:cNvPr id="5146" name="Group 10"/>
            <p:cNvGrpSpPr>
              <a:grpSpLocks/>
            </p:cNvGrpSpPr>
            <p:nvPr/>
          </p:nvGrpSpPr>
          <p:grpSpPr bwMode="auto">
            <a:xfrm>
              <a:off x="4042388" y="3021471"/>
              <a:ext cx="132574" cy="130044"/>
              <a:chOff x="6232520" y="1611951"/>
              <a:chExt cx="859677" cy="843276"/>
            </a:xfrm>
            <a:grpFill/>
          </p:grpSpPr>
          <p:sp>
            <p:nvSpPr>
              <p:cNvPr id="40" name="Oval 39"/>
              <p:cNvSpPr/>
              <p:nvPr/>
            </p:nvSpPr>
            <p:spPr>
              <a:xfrm>
                <a:off x="6702914" y="1609643"/>
                <a:ext cx="391320" cy="442519"/>
              </a:xfrm>
              <a:prstGeom prst="ellipse">
                <a:avLst/>
              </a:prstGeom>
              <a:grp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sp>
            <p:nvSpPr>
              <p:cNvPr id="9" name="Oval 8"/>
              <p:cNvSpPr/>
              <p:nvPr/>
            </p:nvSpPr>
            <p:spPr>
              <a:xfrm>
                <a:off x="6229212" y="1650808"/>
                <a:ext cx="803235" cy="802714"/>
              </a:xfrm>
              <a:prstGeom prst="ellipse">
                <a:avLst/>
              </a:prstGeom>
              <a:grp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grpSp>
      </p:grpSp>
      <p:grpSp>
        <p:nvGrpSpPr>
          <p:cNvPr id="13" name="Group 43"/>
          <p:cNvGrpSpPr>
            <a:grpSpLocks/>
          </p:cNvGrpSpPr>
          <p:nvPr/>
        </p:nvGrpSpPr>
        <p:grpSpPr bwMode="auto">
          <a:xfrm>
            <a:off x="2640013" y="1525588"/>
            <a:ext cx="4178300" cy="4178300"/>
            <a:chOff x="2639996" y="1525519"/>
            <a:chExt cx="4177666" cy="4177664"/>
          </a:xfrm>
        </p:grpSpPr>
        <p:sp>
          <p:nvSpPr>
            <p:cNvPr id="41" name="Arc 40"/>
            <p:cNvSpPr/>
            <p:nvPr/>
          </p:nvSpPr>
          <p:spPr>
            <a:xfrm rot="19886644">
              <a:off x="2639996" y="1525519"/>
              <a:ext cx="4177666" cy="4177664"/>
            </a:xfrm>
            <a:prstGeom prst="arc">
              <a:avLst>
                <a:gd name="adj1" fmla="val 15937610"/>
                <a:gd name="adj2" fmla="val 2925413"/>
              </a:avLst>
            </a:prstGeom>
            <a:ln w="12700" cap="rnd">
              <a:solidFill>
                <a:schemeClr val="accent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endParaRPr lang="en-US" dirty="0"/>
            </a:p>
          </p:txBody>
        </p:sp>
        <p:sp>
          <p:nvSpPr>
            <p:cNvPr id="42" name="Arc 41"/>
            <p:cNvSpPr/>
            <p:nvPr/>
          </p:nvSpPr>
          <p:spPr>
            <a:xfrm rot="19886644">
              <a:off x="2639996" y="1525519"/>
              <a:ext cx="4177666" cy="4177664"/>
            </a:xfrm>
            <a:prstGeom prst="arc">
              <a:avLst>
                <a:gd name="adj1" fmla="val 6082415"/>
                <a:gd name="adj2" fmla="val 12284678"/>
              </a:avLst>
            </a:prstGeom>
            <a:ln w="12700" cap="rnd">
              <a:solidFill>
                <a:schemeClr val="accent6"/>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sp>
        <p:nvSpPr>
          <p:cNvPr id="50" name="Freeform 25"/>
          <p:cNvSpPr>
            <a:spLocks/>
          </p:cNvSpPr>
          <p:nvPr/>
        </p:nvSpPr>
        <p:spPr bwMode="auto">
          <a:xfrm>
            <a:off x="141370" y="1823372"/>
            <a:ext cx="1467531" cy="146751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a:p>
        </p:txBody>
      </p:sp>
      <p:grpSp>
        <p:nvGrpSpPr>
          <p:cNvPr id="15" name="Group 14"/>
          <p:cNvGrpSpPr/>
          <p:nvPr/>
        </p:nvGrpSpPr>
        <p:grpSpPr>
          <a:xfrm>
            <a:off x="219045" y="2433955"/>
            <a:ext cx="805029" cy="789656"/>
            <a:chOff x="-2040267" y="1671999"/>
            <a:chExt cx="939776" cy="921830"/>
          </a:xfrm>
        </p:grpSpPr>
        <p:sp>
          <p:nvSpPr>
            <p:cNvPr id="53" name="Freeform 17"/>
            <p:cNvSpPr>
              <a:spLocks noEditPoints="1"/>
            </p:cNvSpPr>
            <p:nvPr/>
          </p:nvSpPr>
          <p:spPr bwMode="auto">
            <a:xfrm>
              <a:off x="-2038462" y="1671999"/>
              <a:ext cx="921830" cy="92183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1">
                    <a:alpha val="82000"/>
                  </a:schemeClr>
                </a:gs>
                <a:gs pos="0">
                  <a:schemeClr val="accent1"/>
                </a:gs>
              </a:gsLst>
              <a:lin ang="5400000" scaled="0"/>
            </a:gradFill>
            <a:ln>
              <a:noFill/>
            </a:ln>
          </p:spPr>
          <p:txBody>
            <a:bodyPr vert="horz" wrap="square" lIns="91440" tIns="45720" rIns="91440" bIns="45720" numCol="1" anchor="t" anchorCtr="0" compatLnSpc="1">
              <a:prstTxWarp prst="textNoShape">
                <a:avLst/>
              </a:prstTxWarp>
            </a:bodyPr>
            <a:lstStyle/>
            <a:p>
              <a:endParaRPr lang="en-GB" sz="1600"/>
            </a:p>
          </p:txBody>
        </p:sp>
        <p:sp>
          <p:nvSpPr>
            <p:cNvPr id="54" name="TextBox 53"/>
            <p:cNvSpPr txBox="1"/>
            <p:nvPr/>
          </p:nvSpPr>
          <p:spPr>
            <a:xfrm>
              <a:off x="-2040267" y="1880519"/>
              <a:ext cx="939776" cy="610797"/>
            </a:xfrm>
            <a:prstGeom prst="rect">
              <a:avLst/>
            </a:prstGeom>
            <a:noFill/>
          </p:spPr>
          <p:txBody>
            <a:bodyPr wrap="none" rtlCol="0">
              <a:spAutoFit/>
            </a:bodyPr>
            <a:lstStyle/>
            <a:p>
              <a:pPr algn="ctr"/>
              <a:r>
                <a:rPr lang="en-GB" sz="2800" dirty="0">
                  <a:gradFill>
                    <a:gsLst>
                      <a:gs pos="100000">
                        <a:schemeClr val="accent1">
                          <a:alpha val="82000"/>
                        </a:schemeClr>
                      </a:gs>
                      <a:gs pos="0">
                        <a:schemeClr val="accent1"/>
                      </a:gs>
                    </a:gsLst>
                    <a:lin ang="5400000" scaled="0"/>
                  </a:gradFill>
                  <a:latin typeface="Impact" pitchFamily="34" charset="0"/>
                </a:rPr>
                <a:t>54%</a:t>
              </a:r>
              <a:endParaRPr lang="en-US" sz="2800" dirty="0">
                <a:gradFill>
                  <a:gsLst>
                    <a:gs pos="100000">
                      <a:schemeClr val="accent1">
                        <a:alpha val="82000"/>
                      </a:schemeClr>
                    </a:gs>
                    <a:gs pos="0">
                      <a:schemeClr val="accent1"/>
                    </a:gs>
                  </a:gsLst>
                  <a:lin ang="5400000" scaled="0"/>
                </a:gradFill>
                <a:latin typeface="Impact" pitchFamily="34" charset="0"/>
              </a:endParaRPr>
            </a:p>
          </p:txBody>
        </p:sp>
      </p:grpSp>
      <p:sp>
        <p:nvSpPr>
          <p:cNvPr id="55" name="Freeform 25"/>
          <p:cNvSpPr>
            <a:spLocks/>
          </p:cNvSpPr>
          <p:nvPr/>
        </p:nvSpPr>
        <p:spPr bwMode="auto">
          <a:xfrm>
            <a:off x="1606696" y="1823372"/>
            <a:ext cx="1467531" cy="146751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a:p>
        </p:txBody>
      </p:sp>
      <p:grpSp>
        <p:nvGrpSpPr>
          <p:cNvPr id="19" name="Group 18"/>
          <p:cNvGrpSpPr/>
          <p:nvPr/>
        </p:nvGrpSpPr>
        <p:grpSpPr>
          <a:xfrm>
            <a:off x="1694620" y="2469947"/>
            <a:ext cx="805029" cy="709008"/>
            <a:chOff x="1694620" y="2469947"/>
            <a:chExt cx="805029" cy="709008"/>
          </a:xfrm>
        </p:grpSpPr>
        <p:sp>
          <p:nvSpPr>
            <p:cNvPr id="58" name="Freeform 25"/>
            <p:cNvSpPr>
              <a:spLocks/>
            </p:cNvSpPr>
            <p:nvPr/>
          </p:nvSpPr>
          <p:spPr bwMode="auto">
            <a:xfrm>
              <a:off x="1721496" y="2469947"/>
              <a:ext cx="709017" cy="70900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3">
                <a:alpha val="8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7" name="TextBox 56"/>
            <p:cNvSpPr txBox="1"/>
            <p:nvPr/>
          </p:nvSpPr>
          <p:spPr>
            <a:xfrm>
              <a:off x="1694620" y="2568795"/>
              <a:ext cx="805029" cy="523220"/>
            </a:xfrm>
            <a:prstGeom prst="rect">
              <a:avLst/>
            </a:prstGeom>
            <a:noFill/>
          </p:spPr>
          <p:txBody>
            <a:bodyPr wrap="none" rtlCol="0" anchor="ctr">
              <a:spAutoFit/>
            </a:bodyPr>
            <a:lstStyle/>
            <a:p>
              <a:pPr algn="ctr"/>
              <a:r>
                <a:rPr lang="en-GB" sz="2800" dirty="0" smtClean="0">
                  <a:gradFill>
                    <a:gsLst>
                      <a:gs pos="100000">
                        <a:schemeClr val="bg1">
                          <a:alpha val="71000"/>
                        </a:schemeClr>
                      </a:gs>
                      <a:gs pos="0">
                        <a:schemeClr val="bg1"/>
                      </a:gs>
                    </a:gsLst>
                    <a:lin ang="5400000" scaled="0"/>
                  </a:gradFill>
                  <a:latin typeface="Impact" pitchFamily="34" charset="0"/>
                </a:rPr>
                <a:t>54%</a:t>
              </a:r>
              <a:endParaRPr lang="en-US" sz="2800" dirty="0" smtClean="0">
                <a:gradFill>
                  <a:gsLst>
                    <a:gs pos="100000">
                      <a:schemeClr val="bg1">
                        <a:alpha val="71000"/>
                      </a:schemeClr>
                    </a:gs>
                    <a:gs pos="0">
                      <a:schemeClr val="bg1"/>
                    </a:gs>
                  </a:gsLst>
                  <a:lin ang="5400000" scaled="0"/>
                </a:gradFill>
                <a:latin typeface="Impact" pitchFamily="34" charset="0"/>
              </a:endParaRPr>
            </a:p>
          </p:txBody>
        </p:sp>
      </p:grpSp>
      <p:sp>
        <p:nvSpPr>
          <p:cNvPr id="59" name="TextBox 58"/>
          <p:cNvSpPr txBox="1"/>
          <p:nvPr/>
        </p:nvSpPr>
        <p:spPr>
          <a:xfrm>
            <a:off x="6010875" y="4419993"/>
            <a:ext cx="2689582" cy="369332"/>
          </a:xfrm>
          <a:prstGeom prst="rect">
            <a:avLst/>
          </a:prstGeom>
          <a:noFill/>
        </p:spPr>
        <p:txBody>
          <a:bodyPr wrap="none">
            <a:spAutoFit/>
          </a:bodyPr>
          <a:lstStyle/>
          <a:p>
            <a:pPr algn="r">
              <a:defRPr/>
            </a:pPr>
            <a:r>
              <a:rPr lang="en-GB" b="1" dirty="0">
                <a:gradFill flip="none" rotWithShape="1">
                  <a:gsLst>
                    <a:gs pos="100000">
                      <a:schemeClr val="tx1">
                        <a:lumMod val="75000"/>
                        <a:lumOff val="25000"/>
                      </a:schemeClr>
                    </a:gs>
                    <a:gs pos="0">
                      <a:schemeClr val="tx1"/>
                    </a:gs>
                  </a:gsLst>
                  <a:lin ang="5400000" scaled="1"/>
                  <a:tileRect/>
                </a:gradFill>
                <a:latin typeface="Arial" charset="0"/>
                <a:cs typeface="+mn-cs"/>
              </a:rPr>
              <a:t>NET ACTION </a:t>
            </a:r>
            <a:r>
              <a:rPr lang="en-GB" dirty="0" smtClean="0">
                <a:gradFill flip="none" rotWithShape="1">
                  <a:gsLst>
                    <a:gs pos="100000">
                      <a:schemeClr val="tx1">
                        <a:lumMod val="75000"/>
                        <a:lumOff val="25000"/>
                      </a:schemeClr>
                    </a:gs>
                    <a:gs pos="0">
                      <a:schemeClr val="tx1"/>
                    </a:gs>
                  </a:gsLst>
                  <a:lin ang="5400000" scaled="1"/>
                  <a:tileRect/>
                </a:gradFill>
                <a:latin typeface="Arial" charset="0"/>
                <a:cs typeface="+mn-cs"/>
              </a:rPr>
              <a:t> </a:t>
            </a:r>
            <a:r>
              <a:rPr lang="en-GB" dirty="0">
                <a:gradFill flip="none" rotWithShape="1">
                  <a:gsLst>
                    <a:gs pos="100000">
                      <a:schemeClr val="tx1">
                        <a:lumMod val="75000"/>
                        <a:lumOff val="25000"/>
                      </a:schemeClr>
                    </a:gs>
                    <a:gs pos="0">
                      <a:schemeClr val="tx1"/>
                    </a:gs>
                  </a:gsLst>
                  <a:lin ang="5400000" scaled="1"/>
                  <a:tileRect/>
                </a:gradFill>
                <a:latin typeface="Arial" charset="0"/>
                <a:cs typeface="+mn-cs"/>
              </a:rPr>
              <a:t>SCORES</a:t>
            </a:r>
            <a:endParaRPr lang="en-US" dirty="0">
              <a:gradFill flip="none" rotWithShape="1">
                <a:gsLst>
                  <a:gs pos="100000">
                    <a:schemeClr val="tx1">
                      <a:lumMod val="75000"/>
                      <a:lumOff val="25000"/>
                    </a:schemeClr>
                  </a:gs>
                  <a:gs pos="0">
                    <a:schemeClr val="tx1"/>
                  </a:gs>
                </a:gsLst>
                <a:lin ang="5400000" scaled="1"/>
                <a:tileRect/>
              </a:gradFill>
              <a:latin typeface="Arial" charset="0"/>
              <a:cs typeface="+mn-cs"/>
            </a:endParaRPr>
          </a:p>
        </p:txBody>
      </p:sp>
      <p:sp>
        <p:nvSpPr>
          <p:cNvPr id="60" name="TextBox 59"/>
          <p:cNvSpPr txBox="1">
            <a:spLocks noChangeArrowheads="1"/>
          </p:cNvSpPr>
          <p:nvPr/>
        </p:nvSpPr>
        <p:spPr bwMode="auto">
          <a:xfrm>
            <a:off x="5769575" y="6336105"/>
            <a:ext cx="140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dirty="0">
                <a:solidFill>
                  <a:schemeClr val="accent1"/>
                </a:solidFill>
              </a:rPr>
              <a:t>ADVERTISING</a:t>
            </a:r>
            <a:endParaRPr lang="en-US" sz="1400" dirty="0">
              <a:solidFill>
                <a:schemeClr val="accent1"/>
              </a:solidFill>
            </a:endParaRPr>
          </a:p>
        </p:txBody>
      </p:sp>
      <p:sp>
        <p:nvSpPr>
          <p:cNvPr id="61" name="TextBox 60"/>
          <p:cNvSpPr txBox="1"/>
          <p:nvPr/>
        </p:nvSpPr>
        <p:spPr>
          <a:xfrm>
            <a:off x="7398350" y="6331343"/>
            <a:ext cx="1128712" cy="307975"/>
          </a:xfrm>
          <a:prstGeom prst="rect">
            <a:avLst/>
          </a:prstGeom>
          <a:noFill/>
        </p:spPr>
        <p:txBody>
          <a:bodyPr wrap="none">
            <a:spAutoFit/>
          </a:bodyPr>
          <a:lstStyle/>
          <a:p>
            <a:pPr>
              <a:defRPr/>
            </a:pPr>
            <a:r>
              <a:rPr lang="en-GB" sz="1400" dirty="0">
                <a:solidFill>
                  <a:schemeClr val="accent4"/>
                </a:solidFill>
                <a:latin typeface="Arial" charset="0"/>
                <a:cs typeface="+mn-cs"/>
              </a:rPr>
              <a:t>EDITORIAL</a:t>
            </a:r>
            <a:endParaRPr lang="en-US" sz="1400" dirty="0">
              <a:solidFill>
                <a:schemeClr val="accent4"/>
              </a:solidFill>
              <a:latin typeface="Arial" charset="0"/>
              <a:cs typeface="+mn-cs"/>
            </a:endParaRPr>
          </a:p>
        </p:txBody>
      </p:sp>
      <p:sp>
        <p:nvSpPr>
          <p:cNvPr id="62" name="Freeform 25"/>
          <p:cNvSpPr>
            <a:spLocks/>
          </p:cNvSpPr>
          <p:nvPr/>
        </p:nvSpPr>
        <p:spPr bwMode="auto">
          <a:xfrm>
            <a:off x="5760132" y="4797152"/>
            <a:ext cx="1467531" cy="146751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a:p>
        </p:txBody>
      </p:sp>
      <p:grpSp>
        <p:nvGrpSpPr>
          <p:cNvPr id="63" name="Group 62"/>
          <p:cNvGrpSpPr/>
          <p:nvPr/>
        </p:nvGrpSpPr>
        <p:grpSpPr>
          <a:xfrm>
            <a:off x="5822828" y="5174804"/>
            <a:ext cx="1063588" cy="1026918"/>
            <a:chOff x="-2047753" y="1671999"/>
            <a:chExt cx="954747" cy="921830"/>
          </a:xfrm>
        </p:grpSpPr>
        <p:sp>
          <p:nvSpPr>
            <p:cNvPr id="64" name="Freeform 17"/>
            <p:cNvSpPr>
              <a:spLocks noEditPoints="1"/>
            </p:cNvSpPr>
            <p:nvPr/>
          </p:nvSpPr>
          <p:spPr bwMode="auto">
            <a:xfrm>
              <a:off x="-2038462" y="1671999"/>
              <a:ext cx="921830" cy="92183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1">
                    <a:alpha val="82000"/>
                  </a:schemeClr>
                </a:gs>
                <a:gs pos="0">
                  <a:schemeClr val="accent1"/>
                </a:gs>
              </a:gsLst>
              <a:lin ang="5400000" scaled="0"/>
            </a:gradFill>
            <a:ln>
              <a:noFill/>
            </a:ln>
          </p:spPr>
          <p:txBody>
            <a:bodyPr vert="horz" wrap="square" lIns="91440" tIns="45720" rIns="91440" bIns="45720" numCol="1" anchor="t" anchorCtr="0" compatLnSpc="1">
              <a:prstTxWarp prst="textNoShape">
                <a:avLst/>
              </a:prstTxWarp>
            </a:bodyPr>
            <a:lstStyle/>
            <a:p>
              <a:endParaRPr lang="en-GB" sz="1600"/>
            </a:p>
          </p:txBody>
        </p:sp>
        <p:sp>
          <p:nvSpPr>
            <p:cNvPr id="65" name="TextBox 64"/>
            <p:cNvSpPr txBox="1"/>
            <p:nvPr/>
          </p:nvSpPr>
          <p:spPr>
            <a:xfrm>
              <a:off x="-2047753" y="1880519"/>
              <a:ext cx="954747" cy="610797"/>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63%</a:t>
              </a:r>
              <a:endParaRPr lang="en-US" sz="2800" dirty="0">
                <a:gradFill>
                  <a:gsLst>
                    <a:gs pos="100000">
                      <a:schemeClr val="accent1">
                        <a:alpha val="82000"/>
                      </a:schemeClr>
                    </a:gs>
                    <a:gs pos="0">
                      <a:schemeClr val="accent1"/>
                    </a:gs>
                  </a:gsLst>
                  <a:lin ang="5400000" scaled="0"/>
                </a:gradFill>
                <a:latin typeface="Impact" pitchFamily="34" charset="0"/>
              </a:endParaRPr>
            </a:p>
          </p:txBody>
        </p:sp>
      </p:grpSp>
      <p:sp>
        <p:nvSpPr>
          <p:cNvPr id="66" name="Freeform 25"/>
          <p:cNvSpPr>
            <a:spLocks/>
          </p:cNvSpPr>
          <p:nvPr/>
        </p:nvSpPr>
        <p:spPr bwMode="auto">
          <a:xfrm>
            <a:off x="7225458" y="4797152"/>
            <a:ext cx="1467531" cy="146751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1600"/>
          </a:p>
        </p:txBody>
      </p:sp>
      <p:grpSp>
        <p:nvGrpSpPr>
          <p:cNvPr id="67" name="Group 66"/>
          <p:cNvGrpSpPr/>
          <p:nvPr/>
        </p:nvGrpSpPr>
        <p:grpSpPr>
          <a:xfrm>
            <a:off x="7303593" y="5261012"/>
            <a:ext cx="922051" cy="922038"/>
            <a:chOff x="1721496" y="2469947"/>
            <a:chExt cx="709017" cy="709008"/>
          </a:xfrm>
        </p:grpSpPr>
        <p:sp>
          <p:nvSpPr>
            <p:cNvPr id="68" name="Freeform 25"/>
            <p:cNvSpPr>
              <a:spLocks/>
            </p:cNvSpPr>
            <p:nvPr/>
          </p:nvSpPr>
          <p:spPr bwMode="auto">
            <a:xfrm>
              <a:off x="1721496" y="2469947"/>
              <a:ext cx="709017" cy="70900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3">
                <a:alpha val="8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69" name="TextBox 68"/>
            <p:cNvSpPr txBox="1"/>
            <p:nvPr/>
          </p:nvSpPr>
          <p:spPr>
            <a:xfrm>
              <a:off x="1781455" y="2629238"/>
              <a:ext cx="631359" cy="402334"/>
            </a:xfrm>
            <a:prstGeom prst="rect">
              <a:avLst/>
            </a:prstGeom>
            <a:noFill/>
          </p:spPr>
          <p:txBody>
            <a:bodyPr wrap="none" rtlCol="0" anchor="ctr">
              <a:spAutoFit/>
            </a:bodyPr>
            <a:lstStyle/>
            <a:p>
              <a:pPr algn="ctr"/>
              <a:r>
                <a:rPr lang="en-GB" sz="2800" dirty="0" smtClean="0">
                  <a:gradFill>
                    <a:gsLst>
                      <a:gs pos="100000">
                        <a:schemeClr val="bg1">
                          <a:alpha val="71000"/>
                        </a:schemeClr>
                      </a:gs>
                      <a:gs pos="0">
                        <a:schemeClr val="bg1"/>
                      </a:gs>
                    </a:gsLst>
                    <a:lin ang="5400000" scaled="0"/>
                  </a:gradFill>
                  <a:latin typeface="Impact" pitchFamily="34" charset="0"/>
                </a:rPr>
                <a:t>66%</a:t>
              </a:r>
              <a:endParaRPr lang="en-US" sz="2800" dirty="0" smtClean="0">
                <a:gradFill>
                  <a:gsLst>
                    <a:gs pos="100000">
                      <a:schemeClr val="bg1">
                        <a:alpha val="71000"/>
                      </a:schemeClr>
                    </a:gs>
                    <a:gs pos="0">
                      <a:schemeClr val="bg1"/>
                    </a:gs>
                  </a:gsLst>
                  <a:lin ang="5400000" scaled="0"/>
                </a:gradFill>
                <a:latin typeface="Impact" pitchFamily="34" charset="0"/>
              </a:endParaRPr>
            </a:p>
          </p:txBody>
        </p:sp>
      </p:grpSp>
      <p:sp>
        <p:nvSpPr>
          <p:cNvPr id="44" name="TextBox 141"/>
          <p:cNvSpPr txBox="1">
            <a:spLocks noChangeArrowheads="1"/>
          </p:cNvSpPr>
          <p:nvPr/>
        </p:nvSpPr>
        <p:spPr bwMode="auto">
          <a:xfrm>
            <a:off x="2728912" y="6613525"/>
            <a:ext cx="2787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dirty="0">
                <a:solidFill>
                  <a:schemeClr val="accent5"/>
                </a:solidFill>
              </a:rPr>
              <a:t>SOURCE: MAGNIFY</a:t>
            </a:r>
            <a:endParaRPr lang="en-US" sz="1100" dirty="0">
              <a:solidFill>
                <a:schemeClr val="accent5"/>
              </a:solidFill>
            </a:endParaRPr>
          </a:p>
        </p:txBody>
      </p:sp>
      <p:sp>
        <p:nvSpPr>
          <p:cNvPr id="45" name="TextBox 44"/>
          <p:cNvSpPr txBox="1"/>
          <p:nvPr/>
        </p:nvSpPr>
        <p:spPr>
          <a:xfrm>
            <a:off x="8635363" y="0"/>
            <a:ext cx="380232" cy="707886"/>
          </a:xfrm>
          <a:prstGeom prst="rect">
            <a:avLst/>
          </a:prstGeom>
          <a:noFill/>
        </p:spPr>
        <p:txBody>
          <a:bodyPr wrap="none" rtlCol="0">
            <a:spAutoFit/>
          </a:bodyPr>
          <a:lstStyle/>
          <a:p>
            <a:r>
              <a:rPr lang="en-GB" sz="4000" dirty="0" smtClean="0">
                <a:solidFill>
                  <a:schemeClr val="accent5"/>
                </a:solidFill>
                <a:latin typeface="Impact" pitchFamily="34" charset="0"/>
              </a:rPr>
              <a:t>1</a:t>
            </a:r>
            <a:endParaRPr lang="en-GB" sz="4000" dirty="0">
              <a:solidFill>
                <a:schemeClr val="accent5"/>
              </a:solidFill>
              <a:latin typeface="Impact" pitchFamily="34" charset="0"/>
            </a:endParaRPr>
          </a:p>
        </p:txBody>
      </p:sp>
      <p:sp>
        <p:nvSpPr>
          <p:cNvPr id="46" name="Title 1"/>
          <p:cNvSpPr>
            <a:spLocks noGrp="1"/>
          </p:cNvSpPr>
          <p:nvPr>
            <p:ph type="title"/>
          </p:nvPr>
        </p:nvSpPr>
        <p:spPr>
          <a:xfrm>
            <a:off x="2051050" y="125413"/>
            <a:ext cx="6934200" cy="1000125"/>
          </a:xfrm>
        </p:spPr>
        <p:txBody>
          <a:bodyPr/>
          <a:lstStyle/>
          <a:p>
            <a:r>
              <a:rPr lang="en-GB" dirty="0" smtClean="0"/>
              <a:t>Magazine Influence</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2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1500"/>
                            </p:stCondLst>
                            <p:childTnLst>
                              <p:par>
                                <p:cTn id="37" presetID="6" presetClass="emph" presetSubtype="0" autoRev="1" fill="hold" nodeType="afterEffect">
                                  <p:stCondLst>
                                    <p:cond delay="0"/>
                                  </p:stCondLst>
                                  <p:childTnLst>
                                    <p:animScale>
                                      <p:cBhvr>
                                        <p:cTn id="38" dur="200" fill="hold"/>
                                        <p:tgtEl>
                                          <p:spTgt spid="15"/>
                                        </p:tgtEl>
                                      </p:cBhvr>
                                      <p:by x="87000" y="87000"/>
                                    </p:animScale>
                                  </p:childTnLst>
                                </p:cTn>
                              </p:par>
                            </p:childTnLst>
                          </p:cTn>
                        </p:par>
                        <p:par>
                          <p:cTn id="39" fill="hold">
                            <p:stCondLst>
                              <p:cond delay="1900"/>
                            </p:stCondLst>
                            <p:childTnLst>
                              <p:par>
                                <p:cTn id="40" presetID="23" presetClass="entr" presetSubtype="16"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childTnLst>
                                </p:cTn>
                              </p:par>
                            </p:childTnLst>
                          </p:cTn>
                        </p:par>
                        <p:par>
                          <p:cTn id="44" fill="hold">
                            <p:stCondLst>
                              <p:cond delay="2400"/>
                            </p:stCondLst>
                            <p:childTnLst>
                              <p:par>
                                <p:cTn id="45" presetID="23" presetClass="entr" presetSubtype="16"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2900"/>
                            </p:stCondLst>
                            <p:childTnLst>
                              <p:par>
                                <p:cTn id="53" presetID="6" presetClass="emph" presetSubtype="0" autoRev="1" fill="hold" nodeType="afterEffect">
                                  <p:stCondLst>
                                    <p:cond delay="0"/>
                                  </p:stCondLst>
                                  <p:childTnLst>
                                    <p:animScale>
                                      <p:cBhvr>
                                        <p:cTn id="54" dur="200" fill="hold"/>
                                        <p:tgtEl>
                                          <p:spTgt spid="19"/>
                                        </p:tgtEl>
                                      </p:cBhvr>
                                      <p:by x="87000" y="87000"/>
                                    </p:animScale>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500"/>
                                        <p:tgtEl>
                                          <p:spTgt spid="59"/>
                                        </p:tgtEl>
                                      </p:cBhvr>
                                    </p:animEffect>
                                  </p:childTnLst>
                                </p:cTn>
                              </p:par>
                            </p:childTnLst>
                          </p:cTn>
                        </p:par>
                        <p:par>
                          <p:cTn id="60" fill="hold">
                            <p:stCondLst>
                              <p:cond delay="500"/>
                            </p:stCondLst>
                            <p:childTnLst>
                              <p:par>
                                <p:cTn id="61" presetID="23" presetClass="entr" presetSubtype="16"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anim calcmode="lin" valueType="num">
                                      <p:cBhvr>
                                        <p:cTn id="63" dur="500" fill="hold"/>
                                        <p:tgtEl>
                                          <p:spTgt spid="62"/>
                                        </p:tgtEl>
                                        <p:attrNameLst>
                                          <p:attrName>ppt_w</p:attrName>
                                        </p:attrNameLst>
                                      </p:cBhvr>
                                      <p:tavLst>
                                        <p:tav tm="0">
                                          <p:val>
                                            <p:fltVal val="0"/>
                                          </p:val>
                                        </p:tav>
                                        <p:tav tm="100000">
                                          <p:val>
                                            <p:strVal val="#ppt_w"/>
                                          </p:val>
                                        </p:tav>
                                      </p:tavLst>
                                    </p:anim>
                                    <p:anim calcmode="lin" valueType="num">
                                      <p:cBhvr>
                                        <p:cTn id="64" dur="500" fill="hold"/>
                                        <p:tgtEl>
                                          <p:spTgt spid="62"/>
                                        </p:tgtEl>
                                        <p:attrNameLst>
                                          <p:attrName>ppt_h</p:attrName>
                                        </p:attrNameLst>
                                      </p:cBhvr>
                                      <p:tavLst>
                                        <p:tav tm="0">
                                          <p:val>
                                            <p:fltVal val="0"/>
                                          </p:val>
                                        </p:tav>
                                        <p:tav tm="100000">
                                          <p:val>
                                            <p:strVal val="#ppt_h"/>
                                          </p:val>
                                        </p:tav>
                                      </p:tavLst>
                                    </p:anim>
                                  </p:childTnLst>
                                </p:cTn>
                              </p:par>
                            </p:childTnLst>
                          </p:cTn>
                        </p:par>
                        <p:par>
                          <p:cTn id="65" fill="hold">
                            <p:stCondLst>
                              <p:cond delay="1000"/>
                            </p:stCondLst>
                            <p:childTnLst>
                              <p:par>
                                <p:cTn id="66" presetID="23" presetClass="entr" presetSubtype="16"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childTnLst>
                                </p:cTn>
                              </p:par>
                              <p:par>
                                <p:cTn id="70" presetID="22" presetClass="entr" presetSubtype="8"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par>
                          <p:cTn id="73" fill="hold">
                            <p:stCondLst>
                              <p:cond delay="1500"/>
                            </p:stCondLst>
                            <p:childTnLst>
                              <p:par>
                                <p:cTn id="74" presetID="6" presetClass="emph" presetSubtype="0" autoRev="1" fill="hold" nodeType="afterEffect">
                                  <p:stCondLst>
                                    <p:cond delay="0"/>
                                  </p:stCondLst>
                                  <p:childTnLst>
                                    <p:animScale>
                                      <p:cBhvr>
                                        <p:cTn id="75" dur="200" fill="hold"/>
                                        <p:tgtEl>
                                          <p:spTgt spid="63"/>
                                        </p:tgtEl>
                                      </p:cBhvr>
                                      <p:by x="87000" y="87000"/>
                                    </p:animScale>
                                  </p:childTnLst>
                                </p:cTn>
                              </p:par>
                            </p:childTnLst>
                          </p:cTn>
                        </p:par>
                        <p:par>
                          <p:cTn id="76" fill="hold">
                            <p:stCondLst>
                              <p:cond delay="1900"/>
                            </p:stCondLst>
                            <p:childTnLst>
                              <p:par>
                                <p:cTn id="77" presetID="23" presetClass="entr" presetSubtype="16"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childTnLst>
                                </p:cTn>
                              </p:par>
                            </p:childTnLst>
                          </p:cTn>
                        </p:par>
                        <p:par>
                          <p:cTn id="81" fill="hold">
                            <p:stCondLst>
                              <p:cond delay="2400"/>
                            </p:stCondLst>
                            <p:childTnLst>
                              <p:par>
                                <p:cTn id="82" presetID="23" presetClass="entr" presetSubtype="16"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childTnLst>
                                </p:cTn>
                              </p:par>
                              <p:par>
                                <p:cTn id="86" presetID="22" presetClass="entr" presetSubtype="8" fill="hold" grpId="0" nodeType="withEffect">
                                  <p:stCondLst>
                                    <p:cond delay="0"/>
                                  </p:stCondLst>
                                  <p:childTnLst>
                                    <p:set>
                                      <p:cBhvr>
                                        <p:cTn id="87" dur="1" fill="hold">
                                          <p:stCondLst>
                                            <p:cond delay="0"/>
                                          </p:stCondLst>
                                        </p:cTn>
                                        <p:tgtEl>
                                          <p:spTgt spid="61"/>
                                        </p:tgtEl>
                                        <p:attrNameLst>
                                          <p:attrName>style.visibility</p:attrName>
                                        </p:attrNameLst>
                                      </p:cBhvr>
                                      <p:to>
                                        <p:strVal val="visible"/>
                                      </p:to>
                                    </p:set>
                                    <p:animEffect transition="in" filter="wipe(left)">
                                      <p:cBhvr>
                                        <p:cTn id="88" dur="500"/>
                                        <p:tgtEl>
                                          <p:spTgt spid="61"/>
                                        </p:tgtEl>
                                      </p:cBhvr>
                                    </p:animEffect>
                                  </p:childTnLst>
                                </p:cTn>
                              </p:par>
                            </p:childTnLst>
                          </p:cTn>
                        </p:par>
                        <p:par>
                          <p:cTn id="89" fill="hold">
                            <p:stCondLst>
                              <p:cond delay="2900"/>
                            </p:stCondLst>
                            <p:childTnLst>
                              <p:par>
                                <p:cTn id="90" presetID="6" presetClass="emph" presetSubtype="0" autoRev="1" fill="hold" nodeType="afterEffect">
                                  <p:stCondLst>
                                    <p:cond delay="0"/>
                                  </p:stCondLst>
                                  <p:childTnLst>
                                    <p:animScale>
                                      <p:cBhvr>
                                        <p:cTn id="91" dur="200" fill="hold"/>
                                        <p:tgtEl>
                                          <p:spTgt spid="67"/>
                                        </p:tgtEl>
                                      </p:cBhvr>
                                      <p:by x="87000" y="87000"/>
                                    </p:animScale>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P spid="50" grpId="0" animBg="1"/>
      <p:bldP spid="55" grpId="0" animBg="1"/>
      <p:bldP spid="59" grpId="0"/>
      <p:bldP spid="60" grpId="0"/>
      <p:bldP spid="61" grpId="0"/>
      <p:bldP spid="62" grpId="0" animBg="1"/>
      <p:bldP spid="66" grpId="0"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35775" y="1287463"/>
            <a:ext cx="1865313" cy="4792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a:spLocks noChangeArrowheads="1"/>
          </p:cNvSpPr>
          <p:nvPr/>
        </p:nvSpPr>
        <p:spPr bwMode="auto">
          <a:xfrm>
            <a:off x="6818313" y="3214688"/>
            <a:ext cx="1900237" cy="506412"/>
          </a:xfrm>
          <a:prstGeom prst="rect">
            <a:avLst/>
          </a:prstGeom>
          <a:solidFill>
            <a:schemeClr val="accent6"/>
          </a:solidFill>
          <a:ln w="38100">
            <a:solidFill>
              <a:schemeClr val="bg1"/>
            </a:solidFill>
            <a:miter lim="800000"/>
            <a:headEnd/>
            <a:tailEnd/>
          </a:ln>
        </p:spPr>
        <p:txBody>
          <a:bodyPr lIns="72000" rIns="0" anchor="ctr"/>
          <a:lstStyle/>
          <a:p>
            <a:pPr algn="ctr"/>
            <a:r>
              <a:rPr lang="en-GB" sz="1400">
                <a:solidFill>
                  <a:schemeClr val="bg1"/>
                </a:solidFill>
              </a:rPr>
              <a:t>Purchase actions</a:t>
            </a:r>
            <a:endParaRPr lang="en-US" sz="1400">
              <a:solidFill>
                <a:schemeClr val="bg1"/>
              </a:solidFill>
            </a:endParaRPr>
          </a:p>
        </p:txBody>
      </p:sp>
      <p:sp>
        <p:nvSpPr>
          <p:cNvPr id="13" name="Rectangle 12"/>
          <p:cNvSpPr/>
          <p:nvPr/>
        </p:nvSpPr>
        <p:spPr>
          <a:xfrm>
            <a:off x="1125538" y="1285875"/>
            <a:ext cx="1865312" cy="4791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3036888" y="1285875"/>
            <a:ext cx="1865312" cy="4791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54" name="Title 1"/>
          <p:cNvSpPr>
            <a:spLocks noGrp="1"/>
          </p:cNvSpPr>
          <p:nvPr>
            <p:ph type="title"/>
          </p:nvPr>
        </p:nvSpPr>
        <p:spPr>
          <a:xfrm>
            <a:off x="1589088" y="125413"/>
            <a:ext cx="7396162" cy="1000125"/>
          </a:xfrm>
        </p:spPr>
        <p:txBody>
          <a:bodyPr/>
          <a:lstStyle/>
          <a:p>
            <a:r>
              <a:rPr lang="en-GB" dirty="0" smtClean="0"/>
              <a:t>How magazines drive </a:t>
            </a:r>
            <a:r>
              <a:rPr lang="en-GB" b="1" dirty="0" smtClean="0"/>
              <a:t>consumer behaviour</a:t>
            </a:r>
            <a:endParaRPr lang="en-US" b="1" dirty="0" smtClean="0"/>
          </a:p>
        </p:txBody>
      </p:sp>
      <p:sp>
        <p:nvSpPr>
          <p:cNvPr id="6" name="Rectangle 5"/>
          <p:cNvSpPr>
            <a:spLocks noChangeArrowheads="1"/>
          </p:cNvSpPr>
          <p:nvPr/>
        </p:nvSpPr>
        <p:spPr bwMode="auto">
          <a:xfrm>
            <a:off x="1106488" y="3213100"/>
            <a:ext cx="1900237" cy="506413"/>
          </a:xfrm>
          <a:prstGeom prst="rect">
            <a:avLst/>
          </a:prstGeom>
          <a:solidFill>
            <a:schemeClr val="accent1"/>
          </a:solidFill>
          <a:ln w="38100">
            <a:solidFill>
              <a:schemeClr val="bg1"/>
            </a:solidFill>
            <a:miter lim="800000"/>
            <a:headEnd/>
            <a:tailEnd/>
          </a:ln>
        </p:spPr>
        <p:txBody>
          <a:bodyPr lIns="72000" rIns="0" anchor="ctr"/>
          <a:lstStyle/>
          <a:p>
            <a:pPr algn="ctr"/>
            <a:r>
              <a:rPr lang="en-GB" sz="1400" dirty="0">
                <a:solidFill>
                  <a:schemeClr val="bg1"/>
                </a:solidFill>
              </a:rPr>
              <a:t>Engagement</a:t>
            </a:r>
            <a:endParaRPr lang="en-US" sz="1400" dirty="0">
              <a:solidFill>
                <a:schemeClr val="bg1"/>
              </a:solidFill>
            </a:endParaRPr>
          </a:p>
        </p:txBody>
      </p:sp>
      <p:sp>
        <p:nvSpPr>
          <p:cNvPr id="7" name="Rectangle 6"/>
          <p:cNvSpPr/>
          <p:nvPr/>
        </p:nvSpPr>
        <p:spPr>
          <a:xfrm>
            <a:off x="3019425" y="3213100"/>
            <a:ext cx="1900238" cy="506413"/>
          </a:xfrm>
          <a:prstGeom prst="rect">
            <a:avLst/>
          </a:prstGeom>
          <a:solidFill>
            <a:schemeClr val="accent2"/>
          </a:solidFill>
          <a:ln w="38100" cap="flat">
            <a:solidFill>
              <a:schemeClr val="bg1"/>
            </a:solidFill>
            <a:prstDash val="solid"/>
            <a:miter lim="800000"/>
            <a:headEnd/>
            <a:tailEnd/>
          </a:ln>
        </p:spPr>
        <p:txBody>
          <a:bodyPr lIns="72000" rIns="0" anchor="ctr">
            <a:normAutofit/>
          </a:bodyPr>
          <a:lstStyle/>
          <a:p>
            <a:pPr algn="ctr">
              <a:defRPr/>
            </a:pPr>
            <a:r>
              <a:rPr lang="en-GB" sz="1400" dirty="0">
                <a:solidFill>
                  <a:schemeClr val="bg1"/>
                </a:solidFill>
                <a:latin typeface="Arial" charset="0"/>
                <a:cs typeface="+mn-cs"/>
              </a:rPr>
              <a:t>Reference actions</a:t>
            </a:r>
            <a:endParaRPr lang="en-US" sz="1400" dirty="0">
              <a:solidFill>
                <a:schemeClr val="bg1"/>
              </a:solidFill>
              <a:latin typeface="Arial" charset="0"/>
              <a:cs typeface="+mn-cs"/>
            </a:endParaRPr>
          </a:p>
        </p:txBody>
      </p:sp>
      <p:sp>
        <p:nvSpPr>
          <p:cNvPr id="3" name="Rectangle 2"/>
          <p:cNvSpPr/>
          <p:nvPr/>
        </p:nvSpPr>
        <p:spPr bwMode="auto">
          <a:xfrm>
            <a:off x="204788" y="1289050"/>
            <a:ext cx="874712" cy="1898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bwMode="auto">
          <a:xfrm>
            <a:off x="204788" y="3727450"/>
            <a:ext cx="874712" cy="1898650"/>
          </a:xfrm>
          <a:prstGeom prst="rect">
            <a:avLst/>
          </a:prstGeom>
          <a:gradFill flip="none" rotWithShape="1">
            <a:gsLst>
              <a:gs pos="0">
                <a:schemeClr val="bg1">
                  <a:lumMod val="94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bwMode="auto">
          <a:xfrm>
            <a:off x="204788" y="3240088"/>
            <a:ext cx="874712" cy="4429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TextBox 39"/>
          <p:cNvSpPr txBox="1"/>
          <p:nvPr/>
        </p:nvSpPr>
        <p:spPr bwMode="auto">
          <a:xfrm rot="16200000">
            <a:off x="-57696" y="2104330"/>
            <a:ext cx="1399679" cy="307777"/>
          </a:xfrm>
          <a:prstGeom prst="rect">
            <a:avLst/>
          </a:prstGeom>
          <a:noFill/>
        </p:spPr>
        <p:txBody>
          <a:bodyPr wrap="none">
            <a:spAutoFit/>
          </a:bodyPr>
          <a:lstStyle/>
          <a:p>
            <a:pPr>
              <a:defRPr/>
            </a:pPr>
            <a:r>
              <a:rPr lang="en-GB" sz="1400" b="1" dirty="0">
                <a:solidFill>
                  <a:schemeClr val="tx1">
                    <a:lumMod val="50000"/>
                    <a:lumOff val="50000"/>
                  </a:schemeClr>
                </a:solidFill>
                <a:latin typeface="Arial" charset="0"/>
                <a:cs typeface="+mn-cs"/>
              </a:rPr>
              <a:t>ADVERTISING</a:t>
            </a:r>
            <a:endParaRPr lang="en-US" sz="1400" b="1" dirty="0">
              <a:solidFill>
                <a:schemeClr val="tx1">
                  <a:lumMod val="50000"/>
                  <a:lumOff val="50000"/>
                </a:schemeClr>
              </a:solidFill>
              <a:latin typeface="Arial" charset="0"/>
              <a:cs typeface="+mn-cs"/>
            </a:endParaRPr>
          </a:p>
        </p:txBody>
      </p:sp>
      <p:sp>
        <p:nvSpPr>
          <p:cNvPr id="41" name="TextBox 40"/>
          <p:cNvSpPr txBox="1"/>
          <p:nvPr/>
        </p:nvSpPr>
        <p:spPr bwMode="auto">
          <a:xfrm rot="16200000">
            <a:off x="68140" y="4541143"/>
            <a:ext cx="1148007" cy="307777"/>
          </a:xfrm>
          <a:prstGeom prst="rect">
            <a:avLst/>
          </a:prstGeom>
          <a:noFill/>
        </p:spPr>
        <p:txBody>
          <a:bodyPr wrap="none">
            <a:spAutoFit/>
          </a:bodyPr>
          <a:lstStyle/>
          <a:p>
            <a:pPr>
              <a:defRPr/>
            </a:pPr>
            <a:r>
              <a:rPr lang="en-GB" sz="1400" b="1" dirty="0">
                <a:solidFill>
                  <a:schemeClr val="tx1">
                    <a:lumMod val="50000"/>
                    <a:lumOff val="50000"/>
                  </a:schemeClr>
                </a:solidFill>
                <a:latin typeface="Arial" charset="0"/>
                <a:cs typeface="+mn-cs"/>
              </a:rPr>
              <a:t>EDITORIAL</a:t>
            </a:r>
            <a:endParaRPr lang="en-US" sz="1400" b="1" dirty="0">
              <a:solidFill>
                <a:schemeClr val="tx1">
                  <a:lumMod val="50000"/>
                  <a:lumOff val="50000"/>
                </a:schemeClr>
              </a:solidFill>
              <a:latin typeface="Arial" charset="0"/>
              <a:cs typeface="+mn-cs"/>
            </a:endParaRPr>
          </a:p>
        </p:txBody>
      </p:sp>
      <p:sp>
        <p:nvSpPr>
          <p:cNvPr id="119" name="TextBox 118"/>
          <p:cNvSpPr txBox="1">
            <a:spLocks noChangeArrowheads="1"/>
          </p:cNvSpPr>
          <p:nvPr/>
        </p:nvSpPr>
        <p:spPr bwMode="auto">
          <a:xfrm>
            <a:off x="1396192" y="6070699"/>
            <a:ext cx="13097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b="1" dirty="0">
                <a:solidFill>
                  <a:schemeClr val="accent1"/>
                </a:solidFill>
              </a:rPr>
              <a:t>FAMILIARITY</a:t>
            </a:r>
            <a:endParaRPr lang="en-US" sz="1400" b="1" dirty="0">
              <a:solidFill>
                <a:schemeClr val="accent1"/>
              </a:solidFill>
            </a:endParaRPr>
          </a:p>
        </p:txBody>
      </p:sp>
      <p:sp>
        <p:nvSpPr>
          <p:cNvPr id="120" name="TextBox 119"/>
          <p:cNvSpPr txBox="1"/>
          <p:nvPr/>
        </p:nvSpPr>
        <p:spPr>
          <a:xfrm>
            <a:off x="3329403" y="6070699"/>
            <a:ext cx="1194558" cy="307777"/>
          </a:xfrm>
          <a:prstGeom prst="rect">
            <a:avLst/>
          </a:prstGeom>
          <a:noFill/>
        </p:spPr>
        <p:txBody>
          <a:bodyPr wrap="none" anchor="ctr">
            <a:spAutoFit/>
          </a:bodyPr>
          <a:lstStyle/>
          <a:p>
            <a:pPr algn="ctr">
              <a:defRPr/>
            </a:pPr>
            <a:r>
              <a:rPr lang="en-GB" sz="1400" b="1" dirty="0">
                <a:solidFill>
                  <a:schemeClr val="accent2"/>
                </a:solidFill>
                <a:latin typeface="Arial" charset="0"/>
                <a:cs typeface="+mn-cs"/>
              </a:rPr>
              <a:t>RESEARCH</a:t>
            </a:r>
            <a:endParaRPr lang="en-US" sz="1400" b="1" dirty="0">
              <a:solidFill>
                <a:schemeClr val="accent2"/>
              </a:solidFill>
              <a:latin typeface="Arial" charset="0"/>
              <a:cs typeface="+mn-cs"/>
            </a:endParaRPr>
          </a:p>
        </p:txBody>
      </p:sp>
      <p:sp>
        <p:nvSpPr>
          <p:cNvPr id="121" name="TextBox 120"/>
          <p:cNvSpPr txBox="1">
            <a:spLocks noChangeArrowheads="1"/>
          </p:cNvSpPr>
          <p:nvPr/>
        </p:nvSpPr>
        <p:spPr bwMode="auto">
          <a:xfrm>
            <a:off x="6913563" y="6057434"/>
            <a:ext cx="1665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b="1" dirty="0">
                <a:solidFill>
                  <a:schemeClr val="accent4"/>
                </a:solidFill>
              </a:rPr>
              <a:t>CONSIDERATION &amp; PURCHASE</a:t>
            </a:r>
            <a:endParaRPr lang="en-US" sz="1400" b="1" dirty="0">
              <a:solidFill>
                <a:schemeClr val="accent4"/>
              </a:solidFill>
            </a:endParaRPr>
          </a:p>
        </p:txBody>
      </p:sp>
      <p:sp>
        <p:nvSpPr>
          <p:cNvPr id="16" name="Rectangle 15"/>
          <p:cNvSpPr/>
          <p:nvPr/>
        </p:nvSpPr>
        <p:spPr>
          <a:xfrm>
            <a:off x="4937125" y="1287463"/>
            <a:ext cx="1865313" cy="4792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4932363" y="3214688"/>
            <a:ext cx="1879600" cy="506412"/>
          </a:xfrm>
          <a:prstGeom prst="rect">
            <a:avLst/>
          </a:prstGeom>
          <a:solidFill>
            <a:schemeClr val="accent3"/>
          </a:solidFill>
          <a:ln w="38100" cap="flat">
            <a:solidFill>
              <a:schemeClr val="bg1"/>
            </a:solidFill>
            <a:prstDash val="solid"/>
            <a:miter lim="800000"/>
            <a:headEnd/>
            <a:tailEnd/>
          </a:ln>
        </p:spPr>
        <p:txBody>
          <a:bodyPr lIns="72000" rIns="0" anchor="ctr">
            <a:normAutofit/>
          </a:bodyPr>
          <a:lstStyle/>
          <a:p>
            <a:pPr algn="ctr">
              <a:defRPr/>
            </a:pPr>
            <a:r>
              <a:rPr lang="en-GB" sz="1400" dirty="0">
                <a:solidFill>
                  <a:schemeClr val="bg1"/>
                </a:solidFill>
                <a:latin typeface="Arial" charset="0"/>
                <a:cs typeface="+mn-cs"/>
              </a:rPr>
              <a:t>Impact actions</a:t>
            </a:r>
            <a:endParaRPr lang="en-US" sz="1400" dirty="0">
              <a:solidFill>
                <a:schemeClr val="bg1"/>
              </a:solidFill>
              <a:latin typeface="Arial" charset="0"/>
              <a:cs typeface="+mn-cs"/>
            </a:endParaRPr>
          </a:p>
        </p:txBody>
      </p:sp>
      <p:sp>
        <p:nvSpPr>
          <p:cNvPr id="122" name="TextBox 121"/>
          <p:cNvSpPr txBox="1"/>
          <p:nvPr/>
        </p:nvSpPr>
        <p:spPr>
          <a:xfrm>
            <a:off x="4978712" y="6072287"/>
            <a:ext cx="1734514" cy="307777"/>
          </a:xfrm>
          <a:prstGeom prst="rect">
            <a:avLst/>
          </a:prstGeom>
          <a:noFill/>
        </p:spPr>
        <p:txBody>
          <a:bodyPr wrap="none" anchor="ctr">
            <a:spAutoFit/>
          </a:bodyPr>
          <a:lstStyle/>
          <a:p>
            <a:pPr algn="ctr">
              <a:defRPr/>
            </a:pPr>
            <a:r>
              <a:rPr lang="en-GB" sz="1400" b="1" dirty="0">
                <a:solidFill>
                  <a:schemeClr val="accent3"/>
                </a:solidFill>
                <a:latin typeface="Arial" charset="0"/>
                <a:cs typeface="+mn-cs"/>
              </a:rPr>
              <a:t>BRAND ACTIVISM</a:t>
            </a:r>
            <a:endParaRPr lang="en-US" sz="1400" b="1" dirty="0">
              <a:solidFill>
                <a:schemeClr val="accent3"/>
              </a:solidFill>
              <a:latin typeface="Arial" charset="0"/>
              <a:cs typeface="+mn-cs"/>
            </a:endParaRPr>
          </a:p>
        </p:txBody>
      </p:sp>
      <p:sp>
        <p:nvSpPr>
          <p:cNvPr id="6192" name="TextBox 141"/>
          <p:cNvSpPr txBox="1">
            <a:spLocks noChangeArrowheads="1"/>
          </p:cNvSpPr>
          <p:nvPr/>
        </p:nvSpPr>
        <p:spPr bwMode="auto">
          <a:xfrm>
            <a:off x="2728912" y="6613525"/>
            <a:ext cx="2787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dirty="0">
                <a:solidFill>
                  <a:schemeClr val="accent5"/>
                </a:solidFill>
              </a:rPr>
              <a:t>SOURCE: MAGNIFY</a:t>
            </a:r>
            <a:endParaRPr lang="en-US" sz="1100" dirty="0">
              <a:solidFill>
                <a:schemeClr val="accent5"/>
              </a:solidFill>
            </a:endParaRPr>
          </a:p>
        </p:txBody>
      </p:sp>
      <p:grpSp>
        <p:nvGrpSpPr>
          <p:cNvPr id="12" name="Group 11"/>
          <p:cNvGrpSpPr/>
          <p:nvPr/>
        </p:nvGrpSpPr>
        <p:grpSpPr>
          <a:xfrm>
            <a:off x="1182688" y="1557952"/>
            <a:ext cx="1795462" cy="1507511"/>
            <a:chOff x="1182688" y="1557952"/>
            <a:chExt cx="1795462" cy="1507511"/>
          </a:xfrm>
        </p:grpSpPr>
        <p:cxnSp>
          <p:nvCxnSpPr>
            <p:cNvPr id="32" name="Straight Connector 31"/>
            <p:cNvCxnSpPr/>
            <p:nvPr/>
          </p:nvCxnSpPr>
          <p:spPr bwMode="auto">
            <a:xfrm>
              <a:off x="1182688" y="2085975"/>
              <a:ext cx="1736725" cy="0"/>
            </a:xfrm>
            <a:prstGeom prst="line">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2051050" y="1824038"/>
              <a:ext cx="927100" cy="276225"/>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Read most</a:t>
              </a:r>
              <a:endParaRPr lang="en-US" sz="1200" dirty="0">
                <a:solidFill>
                  <a:schemeClr val="tx1">
                    <a:lumMod val="75000"/>
                    <a:lumOff val="25000"/>
                  </a:schemeClr>
                </a:solidFill>
                <a:latin typeface="Arial" charset="0"/>
                <a:cs typeface="+mn-cs"/>
              </a:endParaRPr>
            </a:p>
          </p:txBody>
        </p:sp>
        <p:cxnSp>
          <p:nvCxnSpPr>
            <p:cNvPr id="36" name="Straight Connector 35"/>
            <p:cNvCxnSpPr/>
            <p:nvPr/>
          </p:nvCxnSpPr>
          <p:spPr bwMode="auto">
            <a:xfrm>
              <a:off x="1216025" y="3006725"/>
              <a:ext cx="1736725" cy="0"/>
            </a:xfrm>
            <a:prstGeom prst="line">
              <a:avLst/>
            </a:prstGeom>
            <a:ln>
              <a:solidFill>
                <a:schemeClr val="accent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bwMode="auto">
            <a:xfrm>
              <a:off x="1236663" y="2787650"/>
              <a:ext cx="849312" cy="277813"/>
            </a:xfrm>
            <a:prstGeom prst="rect">
              <a:avLst/>
            </a:prstGeom>
            <a:noFill/>
          </p:spPr>
          <p:txBody>
            <a:bodyPr wrap="none" anchor="b">
              <a:spAutoFit/>
            </a:bodyPr>
            <a:lstStyle/>
            <a:p>
              <a:pPr>
                <a:defRPr/>
              </a:pPr>
              <a:r>
                <a:rPr lang="en-GB" sz="1200" dirty="0">
                  <a:solidFill>
                    <a:schemeClr val="tx1">
                      <a:lumMod val="75000"/>
                      <a:lumOff val="25000"/>
                    </a:schemeClr>
                  </a:solidFill>
                  <a:latin typeface="Arial" charset="0"/>
                  <a:cs typeface="+mn-cs"/>
                </a:rPr>
                <a:t>Read Any</a:t>
              </a:r>
              <a:endParaRPr lang="en-US" sz="1200" dirty="0">
                <a:solidFill>
                  <a:schemeClr val="tx1">
                    <a:lumMod val="75000"/>
                    <a:lumOff val="25000"/>
                  </a:schemeClr>
                </a:solidFill>
                <a:latin typeface="Arial" charset="0"/>
                <a:cs typeface="+mn-cs"/>
              </a:endParaRPr>
            </a:p>
          </p:txBody>
        </p:sp>
        <p:grpSp>
          <p:nvGrpSpPr>
            <p:cNvPr id="142" name="Group 141"/>
            <p:cNvGrpSpPr/>
            <p:nvPr/>
          </p:nvGrpSpPr>
          <p:grpSpPr>
            <a:xfrm>
              <a:off x="1329612" y="1557952"/>
              <a:ext cx="540533" cy="488336"/>
              <a:chOff x="-1970369" y="1771550"/>
              <a:chExt cx="799980" cy="722729"/>
            </a:xfrm>
          </p:grpSpPr>
          <p:sp>
            <p:nvSpPr>
              <p:cNvPr id="143" name="Freeform 17"/>
              <p:cNvSpPr>
                <a:spLocks noEditPoints="1"/>
              </p:cNvSpPr>
              <p:nvPr/>
            </p:nvSpPr>
            <p:spPr bwMode="auto">
              <a:xfrm>
                <a:off x="-1938911" y="1771550"/>
                <a:ext cx="722729" cy="72272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1">
                      <a:alpha val="82000"/>
                    </a:schemeClr>
                  </a:gs>
                  <a:gs pos="0">
                    <a:schemeClr val="accent1"/>
                  </a:gs>
                </a:gsLst>
                <a:lin ang="5400000" scaled="0"/>
              </a:gradFill>
              <a:ln>
                <a:noFill/>
              </a:ln>
            </p:spPr>
            <p:txBody>
              <a:bodyPr vert="horz" wrap="square" lIns="91440" tIns="45720" rIns="91440" bIns="45720" numCol="1" anchor="t" anchorCtr="0" compatLnSpc="1">
                <a:prstTxWarp prst="textNoShape">
                  <a:avLst/>
                </a:prstTxWarp>
              </a:bodyPr>
              <a:lstStyle/>
              <a:p>
                <a:endParaRPr lang="en-GB" sz="1050"/>
              </a:p>
            </p:txBody>
          </p:sp>
          <p:sp>
            <p:nvSpPr>
              <p:cNvPr id="144" name="TextBox 143"/>
              <p:cNvSpPr txBox="1"/>
              <p:nvPr/>
            </p:nvSpPr>
            <p:spPr>
              <a:xfrm>
                <a:off x="-1970369" y="1880518"/>
                <a:ext cx="799980" cy="501054"/>
              </a:xfrm>
              <a:prstGeom prst="rect">
                <a:avLst/>
              </a:prstGeom>
              <a:noFill/>
            </p:spPr>
            <p:txBody>
              <a:bodyPr wrap="none" rtlCol="0">
                <a:spAutoFit/>
              </a:bodyPr>
              <a:lstStyle/>
              <a:p>
                <a:pPr algn="ctr"/>
                <a:r>
                  <a:rPr lang="en-GB" sz="1600" dirty="0" smtClean="0">
                    <a:gradFill>
                      <a:gsLst>
                        <a:gs pos="100000">
                          <a:schemeClr val="accent1">
                            <a:alpha val="82000"/>
                          </a:schemeClr>
                        </a:gs>
                        <a:gs pos="0">
                          <a:schemeClr val="accent1"/>
                        </a:gs>
                      </a:gsLst>
                      <a:lin ang="5400000" scaled="0"/>
                    </a:gradFill>
                    <a:latin typeface="Impact" pitchFamily="34" charset="0"/>
                  </a:rPr>
                  <a:t>25%</a:t>
                </a:r>
                <a:endParaRPr lang="en-US" sz="1600" dirty="0">
                  <a:gradFill>
                    <a:gsLst>
                      <a:gs pos="100000">
                        <a:schemeClr val="accent1">
                          <a:alpha val="82000"/>
                        </a:schemeClr>
                      </a:gs>
                      <a:gs pos="0">
                        <a:schemeClr val="accent1"/>
                      </a:gs>
                    </a:gsLst>
                    <a:lin ang="5400000" scaled="0"/>
                  </a:gradFill>
                  <a:latin typeface="Impact" pitchFamily="34" charset="0"/>
                </a:endParaRPr>
              </a:p>
            </p:txBody>
          </p:sp>
        </p:grpSp>
        <p:grpSp>
          <p:nvGrpSpPr>
            <p:cNvPr id="145" name="Group 144"/>
            <p:cNvGrpSpPr/>
            <p:nvPr/>
          </p:nvGrpSpPr>
          <p:grpSpPr>
            <a:xfrm>
              <a:off x="2186099" y="2327434"/>
              <a:ext cx="644820" cy="644822"/>
              <a:chOff x="-1938911" y="1771550"/>
              <a:chExt cx="722729" cy="722729"/>
            </a:xfrm>
          </p:grpSpPr>
          <p:sp>
            <p:nvSpPr>
              <p:cNvPr id="146" name="Freeform 17"/>
              <p:cNvSpPr>
                <a:spLocks noEditPoints="1"/>
              </p:cNvSpPr>
              <p:nvPr/>
            </p:nvSpPr>
            <p:spPr bwMode="auto">
              <a:xfrm>
                <a:off x="-1938911" y="1771550"/>
                <a:ext cx="722729" cy="72272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1">
                      <a:alpha val="82000"/>
                    </a:schemeClr>
                  </a:gs>
                  <a:gs pos="0">
                    <a:schemeClr val="accent1"/>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p>
            </p:txBody>
          </p:sp>
          <p:sp>
            <p:nvSpPr>
              <p:cNvPr id="148" name="TextBox 147"/>
              <p:cNvSpPr txBox="1"/>
              <p:nvPr/>
            </p:nvSpPr>
            <p:spPr>
              <a:xfrm>
                <a:off x="-1922707" y="1915360"/>
                <a:ext cx="704659" cy="448451"/>
              </a:xfrm>
              <a:prstGeom prst="rect">
                <a:avLst/>
              </a:prstGeom>
              <a:noFill/>
            </p:spPr>
            <p:txBody>
              <a:bodyPr wrap="none" rtlCol="0" anchor="ctr">
                <a:spAutoFit/>
              </a:bodyPr>
              <a:lstStyle/>
              <a:p>
                <a:pPr algn="ctr"/>
                <a:r>
                  <a:rPr lang="en-GB" sz="2000" dirty="0" smtClean="0">
                    <a:gradFill>
                      <a:gsLst>
                        <a:gs pos="100000">
                          <a:schemeClr val="accent1">
                            <a:alpha val="82000"/>
                          </a:schemeClr>
                        </a:gs>
                        <a:gs pos="0">
                          <a:schemeClr val="accent1"/>
                        </a:gs>
                      </a:gsLst>
                      <a:lin ang="5400000" scaled="0"/>
                    </a:gradFill>
                    <a:latin typeface="Impact" pitchFamily="34" charset="0"/>
                  </a:rPr>
                  <a:t>45%</a:t>
                </a:r>
                <a:endParaRPr lang="en-US" sz="2000" dirty="0">
                  <a:gradFill>
                    <a:gsLst>
                      <a:gs pos="100000">
                        <a:schemeClr val="accent1">
                          <a:alpha val="82000"/>
                        </a:schemeClr>
                      </a:gs>
                      <a:gs pos="0">
                        <a:schemeClr val="accent1"/>
                      </a:gs>
                    </a:gsLst>
                    <a:lin ang="5400000" scaled="0"/>
                  </a:gradFill>
                  <a:latin typeface="Impact" pitchFamily="34" charset="0"/>
                </a:endParaRPr>
              </a:p>
            </p:txBody>
          </p:sp>
        </p:grpSp>
      </p:grpSp>
      <p:grpSp>
        <p:nvGrpSpPr>
          <p:cNvPr id="18" name="Group 17"/>
          <p:cNvGrpSpPr/>
          <p:nvPr/>
        </p:nvGrpSpPr>
        <p:grpSpPr>
          <a:xfrm>
            <a:off x="1174750" y="3949996"/>
            <a:ext cx="1770063" cy="1803104"/>
            <a:chOff x="1174750" y="3949996"/>
            <a:chExt cx="1770063" cy="1803104"/>
          </a:xfrm>
        </p:grpSpPr>
        <p:cxnSp>
          <p:nvCxnSpPr>
            <p:cNvPr id="21" name="Straight Connector 20"/>
            <p:cNvCxnSpPr/>
            <p:nvPr/>
          </p:nvCxnSpPr>
          <p:spPr bwMode="auto">
            <a:xfrm>
              <a:off x="1174750" y="4730750"/>
              <a:ext cx="1736725" cy="0"/>
            </a:xfrm>
            <a:prstGeom prst="line">
              <a:avLst/>
            </a:prstGeom>
            <a:ln>
              <a:solidFill>
                <a:schemeClr val="accent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2043113" y="4502150"/>
              <a:ext cx="849312" cy="277813"/>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Read Any</a:t>
              </a:r>
              <a:endParaRPr lang="en-US" sz="1200" dirty="0">
                <a:solidFill>
                  <a:schemeClr val="tx1">
                    <a:lumMod val="75000"/>
                    <a:lumOff val="25000"/>
                  </a:schemeClr>
                </a:solidFill>
                <a:latin typeface="Arial" charset="0"/>
                <a:cs typeface="+mn-cs"/>
              </a:endParaRPr>
            </a:p>
          </p:txBody>
        </p:sp>
        <p:cxnSp>
          <p:nvCxnSpPr>
            <p:cNvPr id="26" name="Straight Connector 25"/>
            <p:cNvCxnSpPr/>
            <p:nvPr/>
          </p:nvCxnSpPr>
          <p:spPr bwMode="auto">
            <a:xfrm>
              <a:off x="1208088" y="5695950"/>
              <a:ext cx="1736725" cy="0"/>
            </a:xfrm>
            <a:prstGeom prst="line">
              <a:avLst/>
            </a:prstGeom>
            <a:ln>
              <a:solidFill>
                <a:schemeClr val="accent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1228725" y="5476875"/>
              <a:ext cx="927100" cy="276225"/>
            </a:xfrm>
            <a:prstGeom prst="rect">
              <a:avLst/>
            </a:prstGeom>
            <a:noFill/>
          </p:spPr>
          <p:txBody>
            <a:bodyPr wrap="none" anchor="b">
              <a:spAutoFit/>
            </a:bodyPr>
            <a:lstStyle/>
            <a:p>
              <a:pPr>
                <a:defRPr/>
              </a:pPr>
              <a:r>
                <a:rPr lang="en-GB" sz="1200" dirty="0">
                  <a:solidFill>
                    <a:schemeClr val="tx1">
                      <a:lumMod val="75000"/>
                      <a:lumOff val="25000"/>
                    </a:schemeClr>
                  </a:solidFill>
                  <a:latin typeface="Arial" charset="0"/>
                  <a:cs typeface="+mn-cs"/>
                </a:rPr>
                <a:t>Read Most</a:t>
              </a:r>
              <a:endParaRPr lang="en-US" sz="1200" dirty="0">
                <a:solidFill>
                  <a:schemeClr val="tx1">
                    <a:lumMod val="75000"/>
                    <a:lumOff val="25000"/>
                  </a:schemeClr>
                </a:solidFill>
                <a:latin typeface="Arial" charset="0"/>
                <a:cs typeface="+mn-cs"/>
              </a:endParaRPr>
            </a:p>
          </p:txBody>
        </p:sp>
        <p:grpSp>
          <p:nvGrpSpPr>
            <p:cNvPr id="149" name="Group 148"/>
            <p:cNvGrpSpPr/>
            <p:nvPr/>
          </p:nvGrpSpPr>
          <p:grpSpPr>
            <a:xfrm>
              <a:off x="1216025" y="3949996"/>
              <a:ext cx="767706" cy="763984"/>
              <a:chOff x="-1938911" y="1771550"/>
              <a:chExt cx="726253" cy="722729"/>
            </a:xfrm>
          </p:grpSpPr>
          <p:sp>
            <p:nvSpPr>
              <p:cNvPr id="150" name="Freeform 17"/>
              <p:cNvSpPr>
                <a:spLocks noEditPoints="1"/>
              </p:cNvSpPr>
              <p:nvPr/>
            </p:nvSpPr>
            <p:spPr bwMode="auto">
              <a:xfrm>
                <a:off x="-1938911" y="1771550"/>
                <a:ext cx="722729" cy="72272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1">
                      <a:alpha val="82000"/>
                    </a:schemeClr>
                  </a:gs>
                  <a:gs pos="0">
                    <a:schemeClr val="accent1"/>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p>
            </p:txBody>
          </p:sp>
          <p:sp>
            <p:nvSpPr>
              <p:cNvPr id="151" name="TextBox 150"/>
              <p:cNvSpPr txBox="1"/>
              <p:nvPr/>
            </p:nvSpPr>
            <p:spPr>
              <a:xfrm>
                <a:off x="-1928097" y="1915360"/>
                <a:ext cx="715439" cy="448451"/>
              </a:xfrm>
              <a:prstGeom prst="rect">
                <a:avLst/>
              </a:prstGeom>
              <a:noFill/>
            </p:spPr>
            <p:txBody>
              <a:bodyPr wrap="none" rtlCol="0" anchor="ctr">
                <a:spAutoFit/>
              </a:bodyPr>
              <a:lstStyle/>
              <a:p>
                <a:pPr algn="ctr"/>
                <a:r>
                  <a:rPr lang="en-GB" sz="2400" dirty="0" smtClean="0">
                    <a:gradFill>
                      <a:gsLst>
                        <a:gs pos="100000">
                          <a:schemeClr val="accent1">
                            <a:alpha val="82000"/>
                          </a:schemeClr>
                        </a:gs>
                        <a:gs pos="0">
                          <a:schemeClr val="accent1"/>
                        </a:gs>
                      </a:gsLst>
                      <a:lin ang="5400000" scaled="0"/>
                    </a:gradFill>
                    <a:latin typeface="Impact" pitchFamily="34" charset="0"/>
                  </a:rPr>
                  <a:t>50%</a:t>
                </a:r>
                <a:endParaRPr lang="en-US" sz="2400" dirty="0">
                  <a:gradFill>
                    <a:gsLst>
                      <a:gs pos="100000">
                        <a:schemeClr val="accent1">
                          <a:alpha val="82000"/>
                        </a:schemeClr>
                      </a:gs>
                      <a:gs pos="0">
                        <a:schemeClr val="accent1"/>
                      </a:gs>
                    </a:gsLst>
                    <a:lin ang="5400000" scaled="0"/>
                  </a:gradFill>
                  <a:latin typeface="Impact" pitchFamily="34" charset="0"/>
                </a:endParaRPr>
              </a:p>
            </p:txBody>
          </p:sp>
        </p:grpSp>
        <p:grpSp>
          <p:nvGrpSpPr>
            <p:cNvPr id="154" name="Group 153"/>
            <p:cNvGrpSpPr/>
            <p:nvPr/>
          </p:nvGrpSpPr>
          <p:grpSpPr>
            <a:xfrm>
              <a:off x="2188737" y="5015041"/>
              <a:ext cx="639544" cy="631456"/>
              <a:chOff x="-1938911" y="1771550"/>
              <a:chExt cx="731990" cy="722729"/>
            </a:xfrm>
          </p:grpSpPr>
          <p:sp>
            <p:nvSpPr>
              <p:cNvPr id="155" name="Freeform 17"/>
              <p:cNvSpPr>
                <a:spLocks noEditPoints="1"/>
              </p:cNvSpPr>
              <p:nvPr/>
            </p:nvSpPr>
            <p:spPr bwMode="auto">
              <a:xfrm>
                <a:off x="-1938911" y="1771550"/>
                <a:ext cx="722729" cy="72272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1">
                      <a:alpha val="82000"/>
                    </a:schemeClr>
                  </a:gs>
                  <a:gs pos="0">
                    <a:schemeClr val="accent1"/>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050"/>
              </a:p>
            </p:txBody>
          </p:sp>
          <p:sp>
            <p:nvSpPr>
              <p:cNvPr id="156" name="TextBox 155"/>
              <p:cNvSpPr txBox="1"/>
              <p:nvPr/>
            </p:nvSpPr>
            <p:spPr>
              <a:xfrm>
                <a:off x="-1933836" y="1910613"/>
                <a:ext cx="726915" cy="457943"/>
              </a:xfrm>
              <a:prstGeom prst="rect">
                <a:avLst/>
              </a:prstGeom>
              <a:noFill/>
            </p:spPr>
            <p:txBody>
              <a:bodyPr wrap="none" rtlCol="0" anchor="ctr">
                <a:spAutoFit/>
              </a:bodyPr>
              <a:lstStyle/>
              <a:p>
                <a:pPr algn="ctr"/>
                <a:r>
                  <a:rPr lang="en-GB" sz="2000" dirty="0" smtClean="0">
                    <a:gradFill>
                      <a:gsLst>
                        <a:gs pos="100000">
                          <a:schemeClr val="accent1">
                            <a:alpha val="82000"/>
                          </a:schemeClr>
                        </a:gs>
                        <a:gs pos="0">
                          <a:schemeClr val="accent1"/>
                        </a:gs>
                      </a:gsLst>
                      <a:lin ang="5400000" scaled="0"/>
                    </a:gradFill>
                    <a:latin typeface="Impact" pitchFamily="34" charset="0"/>
                  </a:rPr>
                  <a:t>33%</a:t>
                </a:r>
                <a:endParaRPr lang="en-US" sz="2000" dirty="0">
                  <a:gradFill>
                    <a:gsLst>
                      <a:gs pos="100000">
                        <a:schemeClr val="accent1">
                          <a:alpha val="82000"/>
                        </a:schemeClr>
                      </a:gs>
                      <a:gs pos="0">
                        <a:schemeClr val="accent1"/>
                      </a:gs>
                    </a:gsLst>
                    <a:lin ang="5400000" scaled="0"/>
                  </a:gradFill>
                  <a:latin typeface="Impact" pitchFamily="34" charset="0"/>
                </a:endParaRPr>
              </a:p>
            </p:txBody>
          </p:sp>
        </p:grpSp>
      </p:grpSp>
      <p:grpSp>
        <p:nvGrpSpPr>
          <p:cNvPr id="24" name="Group 23"/>
          <p:cNvGrpSpPr/>
          <p:nvPr/>
        </p:nvGrpSpPr>
        <p:grpSpPr>
          <a:xfrm>
            <a:off x="3094038" y="1459740"/>
            <a:ext cx="1762125" cy="1702560"/>
            <a:chOff x="3094038" y="1459740"/>
            <a:chExt cx="1762125" cy="1702560"/>
          </a:xfrm>
        </p:grpSpPr>
        <p:cxnSp>
          <p:nvCxnSpPr>
            <p:cNvPr id="45" name="Straight Connector 44"/>
            <p:cNvCxnSpPr/>
            <p:nvPr/>
          </p:nvCxnSpPr>
          <p:spPr bwMode="auto">
            <a:xfrm>
              <a:off x="3100388" y="3106738"/>
              <a:ext cx="1738312" cy="0"/>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bwMode="auto">
            <a:xfrm>
              <a:off x="4032250" y="2700338"/>
              <a:ext cx="823913" cy="461962"/>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Gathered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more info</a:t>
              </a:r>
              <a:endParaRPr lang="en-US" sz="1200" dirty="0">
                <a:solidFill>
                  <a:schemeClr val="tx1">
                    <a:lumMod val="75000"/>
                    <a:lumOff val="25000"/>
                  </a:schemeClr>
                </a:solidFill>
                <a:latin typeface="Arial" charset="0"/>
                <a:cs typeface="+mn-cs"/>
              </a:endParaRPr>
            </a:p>
          </p:txBody>
        </p:sp>
        <p:cxnSp>
          <p:nvCxnSpPr>
            <p:cNvPr id="50" name="Straight Connector 49"/>
            <p:cNvCxnSpPr/>
            <p:nvPr/>
          </p:nvCxnSpPr>
          <p:spPr bwMode="auto">
            <a:xfrm>
              <a:off x="3119438" y="2463800"/>
              <a:ext cx="1736725" cy="0"/>
            </a:xfrm>
            <a:prstGeom prst="line">
              <a:avLst/>
            </a:prstGeom>
            <a:ln>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bwMode="auto">
            <a:xfrm>
              <a:off x="3111500" y="2052638"/>
              <a:ext cx="1076325" cy="461962"/>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Visited brand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website</a:t>
              </a:r>
              <a:endParaRPr lang="en-US" sz="1200" dirty="0">
                <a:solidFill>
                  <a:schemeClr val="tx1">
                    <a:lumMod val="75000"/>
                    <a:lumOff val="25000"/>
                  </a:schemeClr>
                </a:solidFill>
                <a:latin typeface="Arial" charset="0"/>
                <a:cs typeface="+mn-cs"/>
              </a:endParaRPr>
            </a:p>
          </p:txBody>
        </p:sp>
        <p:cxnSp>
          <p:nvCxnSpPr>
            <p:cNvPr id="55" name="Straight Connector 54"/>
            <p:cNvCxnSpPr/>
            <p:nvPr/>
          </p:nvCxnSpPr>
          <p:spPr bwMode="auto">
            <a:xfrm>
              <a:off x="3094038" y="1851025"/>
              <a:ext cx="1738312" cy="0"/>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bwMode="auto">
            <a:xfrm>
              <a:off x="3962400" y="1631950"/>
              <a:ext cx="893763" cy="276225"/>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Cut out ad</a:t>
              </a:r>
              <a:endParaRPr lang="en-US" sz="1200" dirty="0">
                <a:solidFill>
                  <a:schemeClr val="tx1">
                    <a:lumMod val="75000"/>
                    <a:lumOff val="25000"/>
                  </a:schemeClr>
                </a:solidFill>
                <a:latin typeface="Arial" charset="0"/>
                <a:cs typeface="+mn-cs"/>
              </a:endParaRPr>
            </a:p>
          </p:txBody>
        </p:sp>
        <p:grpSp>
          <p:nvGrpSpPr>
            <p:cNvPr id="157" name="Group 156"/>
            <p:cNvGrpSpPr/>
            <p:nvPr/>
          </p:nvGrpSpPr>
          <p:grpSpPr>
            <a:xfrm>
              <a:off x="3193443" y="1459740"/>
              <a:ext cx="434734" cy="377128"/>
              <a:chOff x="-1892079" y="1868980"/>
              <a:chExt cx="643399" cy="558143"/>
            </a:xfrm>
          </p:grpSpPr>
          <p:sp>
            <p:nvSpPr>
              <p:cNvPr id="158"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t" anchorCtr="0" compatLnSpc="1">
                <a:prstTxWarp prst="textNoShape">
                  <a:avLst/>
                </a:prstTxWarp>
              </a:bodyPr>
              <a:lstStyle/>
              <a:p>
                <a:endParaRPr lang="en-GB" sz="1100">
                  <a:gradFill>
                    <a:gsLst>
                      <a:gs pos="100000">
                        <a:schemeClr val="accent2">
                          <a:alpha val="94000"/>
                        </a:schemeClr>
                      </a:gs>
                      <a:gs pos="0">
                        <a:schemeClr val="accent2"/>
                      </a:gs>
                    </a:gsLst>
                    <a:lin ang="5400000" scaled="0"/>
                  </a:gradFill>
                </a:endParaRPr>
              </a:p>
            </p:txBody>
          </p:sp>
          <p:sp>
            <p:nvSpPr>
              <p:cNvPr id="159" name="TextBox 158"/>
              <p:cNvSpPr txBox="1"/>
              <p:nvPr/>
            </p:nvSpPr>
            <p:spPr>
              <a:xfrm>
                <a:off x="-1892079" y="1880518"/>
                <a:ext cx="643399" cy="546605"/>
              </a:xfrm>
              <a:prstGeom prst="rect">
                <a:avLst/>
              </a:prstGeom>
              <a:noFill/>
            </p:spPr>
            <p:txBody>
              <a:bodyPr wrap="none" rtlCol="0">
                <a:spAutoFit/>
              </a:bodyPr>
              <a:lstStyle/>
              <a:p>
                <a:pPr algn="ctr"/>
                <a:r>
                  <a:rPr lang="en-GB" dirty="0" smtClean="0">
                    <a:gradFill>
                      <a:gsLst>
                        <a:gs pos="100000">
                          <a:schemeClr val="accent2">
                            <a:alpha val="94000"/>
                          </a:schemeClr>
                        </a:gs>
                        <a:gs pos="0">
                          <a:schemeClr val="accent2"/>
                        </a:gs>
                      </a:gsLst>
                      <a:lin ang="5400000" scaled="0"/>
                    </a:gradFill>
                    <a:latin typeface="Impact" pitchFamily="34" charset="0"/>
                  </a:rPr>
                  <a:t>7%</a:t>
                </a:r>
                <a:endParaRPr lang="en-US" dirty="0">
                  <a:gradFill>
                    <a:gsLst>
                      <a:gs pos="100000">
                        <a:schemeClr val="accent2">
                          <a:alpha val="94000"/>
                        </a:schemeClr>
                      </a:gs>
                      <a:gs pos="0">
                        <a:schemeClr val="accent2"/>
                      </a:gs>
                    </a:gsLst>
                    <a:lin ang="5400000" scaled="0"/>
                  </a:gradFill>
                  <a:latin typeface="Impact" pitchFamily="34" charset="0"/>
                </a:endParaRPr>
              </a:p>
            </p:txBody>
          </p:sp>
        </p:grpSp>
        <p:grpSp>
          <p:nvGrpSpPr>
            <p:cNvPr id="160" name="Group 159"/>
            <p:cNvGrpSpPr/>
            <p:nvPr/>
          </p:nvGrpSpPr>
          <p:grpSpPr>
            <a:xfrm>
              <a:off x="4277511" y="1881193"/>
              <a:ext cx="572367" cy="571061"/>
              <a:chOff x="-1841481" y="1868980"/>
              <a:chExt cx="529076" cy="527869"/>
            </a:xfrm>
          </p:grpSpPr>
          <p:sp>
            <p:nvSpPr>
              <p:cNvPr id="161"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62" name="TextBox 161"/>
              <p:cNvSpPr txBox="1"/>
              <p:nvPr/>
            </p:nvSpPr>
            <p:spPr>
              <a:xfrm>
                <a:off x="-1828354" y="1974433"/>
                <a:ext cx="515949" cy="341398"/>
              </a:xfrm>
              <a:prstGeom prst="rect">
                <a:avLst/>
              </a:prstGeom>
              <a:noFill/>
            </p:spPr>
            <p:txBody>
              <a:bodyPr wrap="none" rtlCol="0" anchor="ctr">
                <a:spAutoFit/>
              </a:bodyPr>
              <a:lstStyle/>
              <a:p>
                <a:pPr algn="ctr"/>
                <a:r>
                  <a:rPr lang="en-GB" dirty="0" smtClean="0">
                    <a:gradFill>
                      <a:gsLst>
                        <a:gs pos="100000">
                          <a:schemeClr val="accent2">
                            <a:alpha val="94000"/>
                          </a:schemeClr>
                        </a:gs>
                        <a:gs pos="0">
                          <a:schemeClr val="accent2"/>
                        </a:gs>
                      </a:gsLst>
                      <a:lin ang="5400000" scaled="0"/>
                    </a:gradFill>
                    <a:latin typeface="Impact" pitchFamily="34" charset="0"/>
                  </a:rPr>
                  <a:t>16%</a:t>
                </a:r>
                <a:endParaRPr lang="en-US" dirty="0">
                  <a:gradFill>
                    <a:gsLst>
                      <a:gs pos="100000">
                        <a:schemeClr val="accent2">
                          <a:alpha val="94000"/>
                        </a:schemeClr>
                      </a:gs>
                      <a:gs pos="0">
                        <a:schemeClr val="accent2"/>
                      </a:gs>
                    </a:gsLst>
                    <a:lin ang="5400000" scaled="0"/>
                  </a:gradFill>
                  <a:latin typeface="Impact" pitchFamily="34" charset="0"/>
                </a:endParaRPr>
              </a:p>
            </p:txBody>
          </p:sp>
        </p:grpSp>
        <p:grpSp>
          <p:nvGrpSpPr>
            <p:cNvPr id="163" name="Group 162"/>
            <p:cNvGrpSpPr/>
            <p:nvPr/>
          </p:nvGrpSpPr>
          <p:grpSpPr>
            <a:xfrm>
              <a:off x="3111884" y="2501046"/>
              <a:ext cx="606164" cy="597852"/>
              <a:chOff x="-1841481" y="1868980"/>
              <a:chExt cx="535208" cy="527869"/>
            </a:xfrm>
          </p:grpSpPr>
          <p:sp>
            <p:nvSpPr>
              <p:cNvPr id="164"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200">
                  <a:gradFill>
                    <a:gsLst>
                      <a:gs pos="100000">
                        <a:schemeClr val="accent2">
                          <a:alpha val="94000"/>
                        </a:schemeClr>
                      </a:gs>
                      <a:gs pos="0">
                        <a:schemeClr val="accent2"/>
                      </a:gs>
                    </a:gsLst>
                    <a:lin ang="5400000" scaled="0"/>
                  </a:gradFill>
                </a:endParaRPr>
              </a:p>
            </p:txBody>
          </p:sp>
          <p:sp>
            <p:nvSpPr>
              <p:cNvPr id="165" name="TextBox 164"/>
              <p:cNvSpPr txBox="1"/>
              <p:nvPr/>
            </p:nvSpPr>
            <p:spPr>
              <a:xfrm>
                <a:off x="-1834486" y="1968495"/>
                <a:ext cx="528213" cy="353274"/>
              </a:xfrm>
              <a:prstGeom prst="rect">
                <a:avLst/>
              </a:prstGeom>
              <a:noFill/>
            </p:spPr>
            <p:txBody>
              <a:bodyPr wrap="none" rtlCol="0" anchor="ctr">
                <a:spAutoFit/>
              </a:bodyPr>
              <a:lstStyle/>
              <a:p>
                <a:pPr algn="ctr"/>
                <a:r>
                  <a:rPr lang="en-GB" sz="2000" dirty="0" smtClean="0">
                    <a:gradFill>
                      <a:gsLst>
                        <a:gs pos="100000">
                          <a:schemeClr val="accent2">
                            <a:alpha val="94000"/>
                          </a:schemeClr>
                        </a:gs>
                        <a:gs pos="0">
                          <a:schemeClr val="accent2"/>
                        </a:gs>
                      </a:gsLst>
                      <a:lin ang="5400000" scaled="0"/>
                    </a:gradFill>
                    <a:latin typeface="Impact" pitchFamily="34" charset="0"/>
                  </a:rPr>
                  <a:t>18%</a:t>
                </a:r>
                <a:endParaRPr lang="en-US" sz="2000" dirty="0">
                  <a:gradFill>
                    <a:gsLst>
                      <a:gs pos="100000">
                        <a:schemeClr val="accent2">
                          <a:alpha val="94000"/>
                        </a:schemeClr>
                      </a:gs>
                      <a:gs pos="0">
                        <a:schemeClr val="accent2"/>
                      </a:gs>
                    </a:gsLst>
                    <a:lin ang="5400000" scaled="0"/>
                  </a:gradFill>
                  <a:latin typeface="Impact" pitchFamily="34" charset="0"/>
                </a:endParaRPr>
              </a:p>
            </p:txBody>
          </p:sp>
        </p:grpSp>
      </p:grpSp>
      <p:grpSp>
        <p:nvGrpSpPr>
          <p:cNvPr id="20" name="Group 19"/>
          <p:cNvGrpSpPr/>
          <p:nvPr/>
        </p:nvGrpSpPr>
        <p:grpSpPr>
          <a:xfrm>
            <a:off x="3057525" y="3734594"/>
            <a:ext cx="1785938" cy="2267744"/>
            <a:chOff x="3057525" y="3734594"/>
            <a:chExt cx="1785938" cy="2267744"/>
          </a:xfrm>
        </p:grpSpPr>
        <p:cxnSp>
          <p:nvCxnSpPr>
            <p:cNvPr id="60" name="Straight Connector 59"/>
            <p:cNvCxnSpPr/>
            <p:nvPr/>
          </p:nvCxnSpPr>
          <p:spPr bwMode="auto">
            <a:xfrm>
              <a:off x="3087688" y="4330700"/>
              <a:ext cx="1738312" cy="0"/>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3668713" y="4084638"/>
              <a:ext cx="1174750" cy="276225"/>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Used for ideas</a:t>
              </a:r>
              <a:endParaRPr lang="en-US" sz="1200" dirty="0">
                <a:solidFill>
                  <a:schemeClr val="tx1">
                    <a:lumMod val="75000"/>
                    <a:lumOff val="25000"/>
                  </a:schemeClr>
                </a:solidFill>
                <a:latin typeface="Arial" charset="0"/>
                <a:cs typeface="+mn-cs"/>
              </a:endParaRPr>
            </a:p>
          </p:txBody>
        </p:sp>
        <p:cxnSp>
          <p:nvCxnSpPr>
            <p:cNvPr id="65" name="Straight Connector 64"/>
            <p:cNvCxnSpPr/>
            <p:nvPr/>
          </p:nvCxnSpPr>
          <p:spPr bwMode="auto">
            <a:xfrm>
              <a:off x="3090863" y="4962525"/>
              <a:ext cx="1736725" cy="0"/>
            </a:xfrm>
            <a:prstGeom prst="line">
              <a:avLst/>
            </a:prstGeom>
            <a:ln>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bwMode="auto">
            <a:xfrm>
              <a:off x="3119438" y="4552950"/>
              <a:ext cx="823912" cy="460375"/>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Gathered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more info</a:t>
              </a:r>
              <a:endParaRPr lang="en-US" sz="1200" dirty="0">
                <a:solidFill>
                  <a:schemeClr val="tx1">
                    <a:lumMod val="75000"/>
                    <a:lumOff val="25000"/>
                  </a:schemeClr>
                </a:solidFill>
                <a:latin typeface="Arial" charset="0"/>
                <a:cs typeface="+mn-cs"/>
              </a:endParaRPr>
            </a:p>
          </p:txBody>
        </p:sp>
        <p:cxnSp>
          <p:nvCxnSpPr>
            <p:cNvPr id="70" name="Straight Connector 69"/>
            <p:cNvCxnSpPr/>
            <p:nvPr/>
          </p:nvCxnSpPr>
          <p:spPr bwMode="auto">
            <a:xfrm>
              <a:off x="3101975" y="5973763"/>
              <a:ext cx="1738313" cy="0"/>
            </a:xfrm>
            <a:prstGeom prst="line">
              <a:avLst/>
            </a:prstGeom>
            <a:ln>
              <a:solidFill>
                <a:schemeClr val="accent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bwMode="auto">
            <a:xfrm>
              <a:off x="3122613" y="5726113"/>
              <a:ext cx="893762" cy="276225"/>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Cut out </a:t>
              </a:r>
              <a:r>
                <a:rPr lang="en-GB" sz="1200" dirty="0" err="1">
                  <a:solidFill>
                    <a:schemeClr val="tx1">
                      <a:lumMod val="75000"/>
                      <a:lumOff val="25000"/>
                    </a:schemeClr>
                  </a:solidFill>
                  <a:latin typeface="Arial" charset="0"/>
                  <a:cs typeface="+mn-cs"/>
                </a:rPr>
                <a:t>ed</a:t>
              </a:r>
              <a:endParaRPr lang="en-US" sz="1200" dirty="0">
                <a:solidFill>
                  <a:schemeClr val="tx1">
                    <a:lumMod val="75000"/>
                    <a:lumOff val="25000"/>
                  </a:schemeClr>
                </a:solidFill>
                <a:latin typeface="Arial" charset="0"/>
                <a:cs typeface="+mn-cs"/>
              </a:endParaRPr>
            </a:p>
          </p:txBody>
        </p:sp>
        <p:cxnSp>
          <p:nvCxnSpPr>
            <p:cNvPr id="75" name="Straight Connector 74"/>
            <p:cNvCxnSpPr/>
            <p:nvPr/>
          </p:nvCxnSpPr>
          <p:spPr bwMode="auto">
            <a:xfrm>
              <a:off x="3057525" y="5505450"/>
              <a:ext cx="1736725" cy="0"/>
            </a:xfrm>
            <a:prstGeom prst="line">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bwMode="auto">
            <a:xfrm>
              <a:off x="3752850" y="5094288"/>
              <a:ext cx="1076325" cy="461962"/>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Visited brand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website</a:t>
              </a:r>
              <a:endParaRPr lang="en-US" sz="1200" dirty="0">
                <a:solidFill>
                  <a:schemeClr val="tx1">
                    <a:lumMod val="75000"/>
                    <a:lumOff val="25000"/>
                  </a:schemeClr>
                </a:solidFill>
                <a:latin typeface="Arial" charset="0"/>
                <a:cs typeface="+mn-cs"/>
              </a:endParaRPr>
            </a:p>
          </p:txBody>
        </p:sp>
        <p:grpSp>
          <p:nvGrpSpPr>
            <p:cNvPr id="166" name="Group 165"/>
            <p:cNvGrpSpPr/>
            <p:nvPr/>
          </p:nvGrpSpPr>
          <p:grpSpPr>
            <a:xfrm>
              <a:off x="3111884" y="3734594"/>
              <a:ext cx="606164" cy="597852"/>
              <a:chOff x="-1841481" y="1868980"/>
              <a:chExt cx="535208" cy="527869"/>
            </a:xfrm>
          </p:grpSpPr>
          <p:sp>
            <p:nvSpPr>
              <p:cNvPr id="167"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200">
                  <a:gradFill>
                    <a:gsLst>
                      <a:gs pos="100000">
                        <a:schemeClr val="accent2">
                          <a:alpha val="94000"/>
                        </a:schemeClr>
                      </a:gs>
                      <a:gs pos="0">
                        <a:schemeClr val="accent2"/>
                      </a:gs>
                    </a:gsLst>
                    <a:lin ang="5400000" scaled="0"/>
                  </a:gradFill>
                </a:endParaRPr>
              </a:p>
            </p:txBody>
          </p:sp>
          <p:sp>
            <p:nvSpPr>
              <p:cNvPr id="168" name="TextBox 167"/>
              <p:cNvSpPr txBox="1"/>
              <p:nvPr/>
            </p:nvSpPr>
            <p:spPr>
              <a:xfrm>
                <a:off x="-1834486" y="1968495"/>
                <a:ext cx="528213" cy="353274"/>
              </a:xfrm>
              <a:prstGeom prst="rect">
                <a:avLst/>
              </a:prstGeom>
              <a:noFill/>
            </p:spPr>
            <p:txBody>
              <a:bodyPr wrap="none" rtlCol="0" anchor="ctr">
                <a:spAutoFit/>
              </a:bodyPr>
              <a:lstStyle/>
              <a:p>
                <a:pPr algn="ctr"/>
                <a:r>
                  <a:rPr lang="en-GB" sz="2000" dirty="0" smtClean="0">
                    <a:gradFill>
                      <a:gsLst>
                        <a:gs pos="100000">
                          <a:schemeClr val="accent2">
                            <a:alpha val="94000"/>
                          </a:schemeClr>
                        </a:gs>
                        <a:gs pos="0">
                          <a:schemeClr val="accent2"/>
                        </a:gs>
                      </a:gsLst>
                      <a:lin ang="5400000" scaled="0"/>
                    </a:gradFill>
                    <a:latin typeface="Impact" pitchFamily="34" charset="0"/>
                  </a:rPr>
                  <a:t>18%</a:t>
                </a:r>
                <a:endParaRPr lang="en-US" sz="2000" dirty="0">
                  <a:gradFill>
                    <a:gsLst>
                      <a:gs pos="100000">
                        <a:schemeClr val="accent2">
                          <a:alpha val="94000"/>
                        </a:schemeClr>
                      </a:gs>
                      <a:gs pos="0">
                        <a:schemeClr val="accent2"/>
                      </a:gs>
                    </a:gsLst>
                    <a:lin ang="5400000" scaled="0"/>
                  </a:gradFill>
                  <a:latin typeface="Impact" pitchFamily="34" charset="0"/>
                </a:endParaRPr>
              </a:p>
            </p:txBody>
          </p:sp>
        </p:grpSp>
        <p:grpSp>
          <p:nvGrpSpPr>
            <p:cNvPr id="169" name="Group 168"/>
            <p:cNvGrpSpPr/>
            <p:nvPr/>
          </p:nvGrpSpPr>
          <p:grpSpPr>
            <a:xfrm>
              <a:off x="4286214" y="4412382"/>
              <a:ext cx="554960" cy="528786"/>
              <a:chOff x="-1847379" y="1868980"/>
              <a:chExt cx="553998" cy="527869"/>
            </a:xfrm>
          </p:grpSpPr>
          <p:sp>
            <p:nvSpPr>
              <p:cNvPr id="170"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71" name="TextBox 170"/>
              <p:cNvSpPr txBox="1"/>
              <p:nvPr/>
            </p:nvSpPr>
            <p:spPr>
              <a:xfrm>
                <a:off x="-1847379" y="1960786"/>
                <a:ext cx="553998" cy="368692"/>
              </a:xfrm>
              <a:prstGeom prst="rect">
                <a:avLst/>
              </a:prstGeom>
              <a:noFill/>
            </p:spPr>
            <p:txBody>
              <a:bodyPr wrap="none" rtlCol="0" anchor="ctr">
                <a:spAutoFit/>
              </a:bodyPr>
              <a:lstStyle/>
              <a:p>
                <a:pPr algn="ctr"/>
                <a:r>
                  <a:rPr lang="en-GB" dirty="0" smtClean="0">
                    <a:gradFill>
                      <a:gsLst>
                        <a:gs pos="100000">
                          <a:schemeClr val="accent2">
                            <a:alpha val="94000"/>
                          </a:schemeClr>
                        </a:gs>
                        <a:gs pos="0">
                          <a:schemeClr val="accent2"/>
                        </a:gs>
                      </a:gsLst>
                      <a:lin ang="5400000" scaled="0"/>
                    </a:gradFill>
                    <a:latin typeface="Impact" pitchFamily="34" charset="0"/>
                  </a:rPr>
                  <a:t>13%</a:t>
                </a:r>
                <a:endParaRPr lang="en-US" dirty="0">
                  <a:gradFill>
                    <a:gsLst>
                      <a:gs pos="100000">
                        <a:schemeClr val="accent2">
                          <a:alpha val="94000"/>
                        </a:schemeClr>
                      </a:gs>
                      <a:gs pos="0">
                        <a:schemeClr val="accent2"/>
                      </a:gs>
                    </a:gsLst>
                    <a:lin ang="5400000" scaled="0"/>
                  </a:gradFill>
                  <a:latin typeface="Impact" pitchFamily="34" charset="0"/>
                </a:endParaRPr>
              </a:p>
            </p:txBody>
          </p:sp>
        </p:grpSp>
        <p:grpSp>
          <p:nvGrpSpPr>
            <p:cNvPr id="172" name="Group 171"/>
            <p:cNvGrpSpPr/>
            <p:nvPr/>
          </p:nvGrpSpPr>
          <p:grpSpPr>
            <a:xfrm>
              <a:off x="3150161" y="5038401"/>
              <a:ext cx="521298" cy="435206"/>
              <a:chOff x="-1886526" y="1868980"/>
              <a:chExt cx="632292" cy="527869"/>
            </a:xfrm>
          </p:grpSpPr>
          <p:sp>
            <p:nvSpPr>
              <p:cNvPr id="173"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74" name="TextBox 173"/>
              <p:cNvSpPr txBox="1"/>
              <p:nvPr/>
            </p:nvSpPr>
            <p:spPr>
              <a:xfrm>
                <a:off x="-1886526" y="1921148"/>
                <a:ext cx="632292" cy="447969"/>
              </a:xfrm>
              <a:prstGeom prst="rect">
                <a:avLst/>
              </a:prstGeom>
              <a:noFill/>
            </p:spPr>
            <p:txBody>
              <a:bodyPr wrap="none" rtlCol="0" anchor="ctr">
                <a:spAutoFit/>
              </a:bodyPr>
              <a:lstStyle/>
              <a:p>
                <a:pPr algn="ctr"/>
                <a:r>
                  <a:rPr lang="en-GB" dirty="0" smtClean="0">
                    <a:gradFill>
                      <a:gsLst>
                        <a:gs pos="100000">
                          <a:schemeClr val="accent2">
                            <a:alpha val="94000"/>
                          </a:schemeClr>
                        </a:gs>
                        <a:gs pos="0">
                          <a:schemeClr val="accent2"/>
                        </a:gs>
                      </a:gsLst>
                      <a:lin ang="5400000" scaled="0"/>
                    </a:gradFill>
                    <a:latin typeface="Impact" pitchFamily="34" charset="0"/>
                  </a:rPr>
                  <a:t>11%</a:t>
                </a:r>
                <a:endParaRPr lang="en-US" dirty="0">
                  <a:gradFill>
                    <a:gsLst>
                      <a:gs pos="100000">
                        <a:schemeClr val="accent2">
                          <a:alpha val="94000"/>
                        </a:schemeClr>
                      </a:gs>
                      <a:gs pos="0">
                        <a:schemeClr val="accent2"/>
                      </a:gs>
                    </a:gsLst>
                    <a:lin ang="5400000" scaled="0"/>
                  </a:gradFill>
                  <a:latin typeface="Impact" pitchFamily="34" charset="0"/>
                </a:endParaRPr>
              </a:p>
            </p:txBody>
          </p:sp>
        </p:grpSp>
        <p:grpSp>
          <p:nvGrpSpPr>
            <p:cNvPr id="175" name="Group 174"/>
            <p:cNvGrpSpPr/>
            <p:nvPr/>
          </p:nvGrpSpPr>
          <p:grpSpPr>
            <a:xfrm>
              <a:off x="4346327" y="5596890"/>
              <a:ext cx="434734" cy="377128"/>
              <a:chOff x="-1892079" y="1868980"/>
              <a:chExt cx="643399" cy="558143"/>
            </a:xfrm>
          </p:grpSpPr>
          <p:sp>
            <p:nvSpPr>
              <p:cNvPr id="176"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2">
                      <a:alpha val="72000"/>
                    </a:schemeClr>
                  </a:gs>
                  <a:gs pos="0">
                    <a:schemeClr val="accent2"/>
                  </a:gs>
                </a:gsLst>
                <a:lin ang="5400000" scaled="0"/>
              </a:gradFill>
              <a:ln>
                <a:noFill/>
              </a:ln>
            </p:spPr>
            <p:txBody>
              <a:bodyPr vert="horz" wrap="square" lIns="91440" tIns="45720" rIns="91440" bIns="45720" numCol="1" anchor="t" anchorCtr="0" compatLnSpc="1">
                <a:prstTxWarp prst="textNoShape">
                  <a:avLst/>
                </a:prstTxWarp>
              </a:bodyPr>
              <a:lstStyle/>
              <a:p>
                <a:endParaRPr lang="en-GB" sz="1100">
                  <a:gradFill>
                    <a:gsLst>
                      <a:gs pos="100000">
                        <a:schemeClr val="accent2">
                          <a:alpha val="94000"/>
                        </a:schemeClr>
                      </a:gs>
                      <a:gs pos="0">
                        <a:schemeClr val="accent2"/>
                      </a:gs>
                    </a:gsLst>
                    <a:lin ang="5400000" scaled="0"/>
                  </a:gradFill>
                </a:endParaRPr>
              </a:p>
            </p:txBody>
          </p:sp>
          <p:sp>
            <p:nvSpPr>
              <p:cNvPr id="177" name="TextBox 176"/>
              <p:cNvSpPr txBox="1"/>
              <p:nvPr/>
            </p:nvSpPr>
            <p:spPr>
              <a:xfrm>
                <a:off x="-1892079" y="1880518"/>
                <a:ext cx="643399" cy="546605"/>
              </a:xfrm>
              <a:prstGeom prst="rect">
                <a:avLst/>
              </a:prstGeom>
              <a:noFill/>
            </p:spPr>
            <p:txBody>
              <a:bodyPr wrap="none" rtlCol="0">
                <a:spAutoFit/>
              </a:bodyPr>
              <a:lstStyle/>
              <a:p>
                <a:pPr algn="ctr"/>
                <a:r>
                  <a:rPr lang="en-GB" dirty="0" smtClean="0">
                    <a:gradFill>
                      <a:gsLst>
                        <a:gs pos="100000">
                          <a:schemeClr val="accent2">
                            <a:alpha val="94000"/>
                          </a:schemeClr>
                        </a:gs>
                        <a:gs pos="0">
                          <a:schemeClr val="accent2"/>
                        </a:gs>
                      </a:gsLst>
                      <a:lin ang="5400000" scaled="0"/>
                    </a:gradFill>
                    <a:latin typeface="Impact" pitchFamily="34" charset="0"/>
                  </a:rPr>
                  <a:t>7%</a:t>
                </a:r>
                <a:endParaRPr lang="en-US" dirty="0">
                  <a:gradFill>
                    <a:gsLst>
                      <a:gs pos="100000">
                        <a:schemeClr val="accent2">
                          <a:alpha val="94000"/>
                        </a:schemeClr>
                      </a:gs>
                      <a:gs pos="0">
                        <a:schemeClr val="accent2"/>
                      </a:gs>
                    </a:gsLst>
                    <a:lin ang="5400000" scaled="0"/>
                  </a:gradFill>
                  <a:latin typeface="Impact" pitchFamily="34" charset="0"/>
                </a:endParaRPr>
              </a:p>
            </p:txBody>
          </p:sp>
        </p:grpSp>
      </p:grpSp>
      <p:grpSp>
        <p:nvGrpSpPr>
          <p:cNvPr id="28" name="Group 27"/>
          <p:cNvGrpSpPr/>
          <p:nvPr/>
        </p:nvGrpSpPr>
        <p:grpSpPr>
          <a:xfrm>
            <a:off x="4978400" y="1881193"/>
            <a:ext cx="1754188" cy="1285870"/>
            <a:chOff x="4978400" y="1881193"/>
            <a:chExt cx="1754188" cy="1285870"/>
          </a:xfrm>
        </p:grpSpPr>
        <p:cxnSp>
          <p:nvCxnSpPr>
            <p:cNvPr id="102" name="Straight Connector 101"/>
            <p:cNvCxnSpPr/>
            <p:nvPr/>
          </p:nvCxnSpPr>
          <p:spPr>
            <a:xfrm>
              <a:off x="5002213" y="3122613"/>
              <a:ext cx="1717675" cy="0"/>
            </a:xfrm>
            <a:prstGeom prst="line">
              <a:avLst/>
            </a:prstGeom>
            <a:ln>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4984750" y="2520950"/>
              <a:ext cx="1063625" cy="646113"/>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Have a more</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favourable</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opinion</a:t>
              </a:r>
              <a:endParaRPr lang="en-US" sz="1200" dirty="0">
                <a:solidFill>
                  <a:schemeClr val="tx1">
                    <a:lumMod val="75000"/>
                    <a:lumOff val="25000"/>
                  </a:schemeClr>
                </a:solidFill>
                <a:latin typeface="Arial" charset="0"/>
                <a:cs typeface="+mn-cs"/>
              </a:endParaRPr>
            </a:p>
          </p:txBody>
        </p:sp>
        <p:sp>
          <p:nvSpPr>
            <p:cNvPr id="107" name="TextBox 106"/>
            <p:cNvSpPr txBox="1"/>
            <p:nvPr/>
          </p:nvSpPr>
          <p:spPr>
            <a:xfrm>
              <a:off x="5510213" y="1946275"/>
              <a:ext cx="1222375" cy="461963"/>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Recommended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the product</a:t>
              </a:r>
              <a:endParaRPr lang="en-US" sz="1200" dirty="0">
                <a:solidFill>
                  <a:schemeClr val="tx1">
                    <a:lumMod val="75000"/>
                    <a:lumOff val="25000"/>
                  </a:schemeClr>
                </a:solidFill>
                <a:latin typeface="Arial" charset="0"/>
                <a:cs typeface="+mn-cs"/>
              </a:endParaRPr>
            </a:p>
          </p:txBody>
        </p:sp>
        <p:cxnSp>
          <p:nvCxnSpPr>
            <p:cNvPr id="108" name="Straight Connector 107"/>
            <p:cNvCxnSpPr/>
            <p:nvPr/>
          </p:nvCxnSpPr>
          <p:spPr>
            <a:xfrm>
              <a:off x="4978400" y="2408238"/>
              <a:ext cx="1736725" cy="0"/>
            </a:xfrm>
            <a:prstGeom prst="line">
              <a:avLst/>
            </a:prstGeom>
            <a:ln>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78" name="Group 177"/>
            <p:cNvGrpSpPr/>
            <p:nvPr/>
          </p:nvGrpSpPr>
          <p:grpSpPr>
            <a:xfrm>
              <a:off x="5014289" y="1881193"/>
              <a:ext cx="548548" cy="501918"/>
              <a:chOff x="-1858834" y="1868980"/>
              <a:chExt cx="576910" cy="527869"/>
            </a:xfrm>
          </p:grpSpPr>
          <p:sp>
            <p:nvSpPr>
              <p:cNvPr id="179"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3">
                      <a:alpha val="83000"/>
                    </a:schemeClr>
                  </a:gs>
                  <a:gs pos="0">
                    <a:schemeClr val="accent3"/>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80" name="TextBox 179"/>
              <p:cNvSpPr txBox="1"/>
              <p:nvPr/>
            </p:nvSpPr>
            <p:spPr>
              <a:xfrm>
                <a:off x="-1858834" y="1950918"/>
                <a:ext cx="576910" cy="388428"/>
              </a:xfrm>
              <a:prstGeom prst="rect">
                <a:avLst/>
              </a:prstGeom>
              <a:noFill/>
            </p:spPr>
            <p:txBody>
              <a:bodyPr wrap="none" rtlCol="0" anchor="ctr">
                <a:spAutoFit/>
              </a:bodyPr>
              <a:lstStyle/>
              <a:p>
                <a:pPr algn="ctr"/>
                <a:r>
                  <a:rPr lang="en-GB" dirty="0" smtClean="0">
                    <a:gradFill>
                      <a:gsLst>
                        <a:gs pos="100000">
                          <a:schemeClr val="accent3">
                            <a:alpha val="87000"/>
                          </a:schemeClr>
                        </a:gs>
                        <a:gs pos="0">
                          <a:schemeClr val="accent3"/>
                        </a:gs>
                      </a:gsLst>
                      <a:lin ang="5400000" scaled="0"/>
                    </a:gradFill>
                    <a:latin typeface="Impact" pitchFamily="34" charset="0"/>
                  </a:rPr>
                  <a:t>14%</a:t>
                </a:r>
                <a:endParaRPr lang="en-US" dirty="0">
                  <a:gradFill>
                    <a:gsLst>
                      <a:gs pos="100000">
                        <a:schemeClr val="accent3">
                          <a:alpha val="87000"/>
                        </a:schemeClr>
                      </a:gs>
                      <a:gs pos="0">
                        <a:schemeClr val="accent3"/>
                      </a:gs>
                    </a:gsLst>
                    <a:lin ang="5400000" scaled="0"/>
                  </a:gradFill>
                  <a:latin typeface="Impact" pitchFamily="34" charset="0"/>
                </a:endParaRPr>
              </a:p>
            </p:txBody>
          </p:sp>
        </p:grpSp>
        <p:grpSp>
          <p:nvGrpSpPr>
            <p:cNvPr id="181" name="Group 180"/>
            <p:cNvGrpSpPr/>
            <p:nvPr/>
          </p:nvGrpSpPr>
          <p:grpSpPr>
            <a:xfrm>
              <a:off x="6104568" y="2473736"/>
              <a:ext cx="605614" cy="595224"/>
              <a:chOff x="-1841481" y="1868980"/>
              <a:chExt cx="537083" cy="527869"/>
            </a:xfrm>
          </p:grpSpPr>
          <p:sp>
            <p:nvSpPr>
              <p:cNvPr id="182"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3">
                      <a:alpha val="83000"/>
                    </a:schemeClr>
                  </a:gs>
                  <a:gs pos="0">
                    <a:schemeClr val="accent3"/>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83" name="TextBox 182"/>
              <p:cNvSpPr txBox="1"/>
              <p:nvPr/>
            </p:nvSpPr>
            <p:spPr>
              <a:xfrm>
                <a:off x="-1836363" y="1967715"/>
                <a:ext cx="531965" cy="354834"/>
              </a:xfrm>
              <a:prstGeom prst="rect">
                <a:avLst/>
              </a:prstGeom>
              <a:noFill/>
            </p:spPr>
            <p:txBody>
              <a:bodyPr wrap="none" rtlCol="0" anchor="ctr">
                <a:spAutoFit/>
              </a:bodyPr>
              <a:lstStyle/>
              <a:p>
                <a:pPr algn="ctr"/>
                <a:r>
                  <a:rPr lang="en-GB" sz="2000" dirty="0" smtClean="0">
                    <a:gradFill>
                      <a:gsLst>
                        <a:gs pos="100000">
                          <a:schemeClr val="accent3">
                            <a:alpha val="87000"/>
                          </a:schemeClr>
                        </a:gs>
                        <a:gs pos="0">
                          <a:schemeClr val="accent3"/>
                        </a:gs>
                      </a:gsLst>
                      <a:lin ang="5400000" scaled="0"/>
                    </a:gradFill>
                    <a:latin typeface="Impact" pitchFamily="34" charset="0"/>
                  </a:rPr>
                  <a:t>19%</a:t>
                </a:r>
                <a:endParaRPr lang="en-US" sz="2000" dirty="0">
                  <a:gradFill>
                    <a:gsLst>
                      <a:gs pos="100000">
                        <a:schemeClr val="accent3">
                          <a:alpha val="87000"/>
                        </a:schemeClr>
                      </a:gs>
                      <a:gs pos="0">
                        <a:schemeClr val="accent3"/>
                      </a:gs>
                    </a:gsLst>
                    <a:lin ang="5400000" scaled="0"/>
                  </a:gradFill>
                  <a:latin typeface="Impact" pitchFamily="34" charset="0"/>
                </a:endParaRPr>
              </a:p>
            </p:txBody>
          </p:sp>
        </p:grpSp>
      </p:grpSp>
      <p:grpSp>
        <p:nvGrpSpPr>
          <p:cNvPr id="31" name="Group 30"/>
          <p:cNvGrpSpPr/>
          <p:nvPr/>
        </p:nvGrpSpPr>
        <p:grpSpPr>
          <a:xfrm>
            <a:off x="4979988" y="3765639"/>
            <a:ext cx="1790700" cy="1308011"/>
            <a:chOff x="4979988" y="3765639"/>
            <a:chExt cx="1790700" cy="1308011"/>
          </a:xfrm>
        </p:grpSpPr>
        <p:cxnSp>
          <p:nvCxnSpPr>
            <p:cNvPr id="112" name="Straight Connector 111"/>
            <p:cNvCxnSpPr/>
            <p:nvPr/>
          </p:nvCxnSpPr>
          <p:spPr>
            <a:xfrm>
              <a:off x="5000625" y="4384675"/>
              <a:ext cx="1736725" cy="0"/>
            </a:xfrm>
            <a:prstGeom prst="line">
              <a:avLst/>
            </a:prstGeom>
            <a:ln>
              <a:solidFill>
                <a:schemeClr val="accent4"/>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4992688" y="3965575"/>
              <a:ext cx="935037" cy="460375"/>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Discussed/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referred</a:t>
              </a:r>
              <a:endParaRPr lang="en-US" sz="1200" dirty="0">
                <a:solidFill>
                  <a:schemeClr val="tx1">
                    <a:lumMod val="75000"/>
                    <a:lumOff val="25000"/>
                  </a:schemeClr>
                </a:solidFill>
                <a:latin typeface="Arial" charset="0"/>
                <a:cs typeface="+mn-cs"/>
              </a:endParaRPr>
            </a:p>
          </p:txBody>
        </p:sp>
        <p:sp>
          <p:nvSpPr>
            <p:cNvPr id="117" name="TextBox 116"/>
            <p:cNvSpPr txBox="1"/>
            <p:nvPr/>
          </p:nvSpPr>
          <p:spPr>
            <a:xfrm>
              <a:off x="5784850" y="4611688"/>
              <a:ext cx="985838" cy="461962"/>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Passed</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to someone</a:t>
              </a:r>
              <a:endParaRPr lang="en-US" sz="1200" dirty="0">
                <a:solidFill>
                  <a:schemeClr val="tx1">
                    <a:lumMod val="75000"/>
                    <a:lumOff val="25000"/>
                  </a:schemeClr>
                </a:solidFill>
                <a:latin typeface="Arial" charset="0"/>
                <a:cs typeface="+mn-cs"/>
              </a:endParaRPr>
            </a:p>
          </p:txBody>
        </p:sp>
        <p:cxnSp>
          <p:nvCxnSpPr>
            <p:cNvPr id="118" name="Straight Connector 117"/>
            <p:cNvCxnSpPr/>
            <p:nvPr/>
          </p:nvCxnSpPr>
          <p:spPr>
            <a:xfrm>
              <a:off x="4979988" y="5064125"/>
              <a:ext cx="1736725" cy="0"/>
            </a:xfrm>
            <a:prstGeom prst="line">
              <a:avLst/>
            </a:prstGeom>
            <a:ln>
              <a:solidFill>
                <a:schemeClr val="accent4"/>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84" name="Group 183"/>
            <p:cNvGrpSpPr/>
            <p:nvPr/>
          </p:nvGrpSpPr>
          <p:grpSpPr>
            <a:xfrm>
              <a:off x="6094178" y="3765639"/>
              <a:ext cx="605614" cy="595224"/>
              <a:chOff x="-1841481" y="1868980"/>
              <a:chExt cx="537083" cy="527869"/>
            </a:xfrm>
          </p:grpSpPr>
          <p:sp>
            <p:nvSpPr>
              <p:cNvPr id="185"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3">
                      <a:alpha val="83000"/>
                    </a:schemeClr>
                  </a:gs>
                  <a:gs pos="0">
                    <a:schemeClr val="accent3"/>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86" name="TextBox 185"/>
              <p:cNvSpPr txBox="1"/>
              <p:nvPr/>
            </p:nvSpPr>
            <p:spPr>
              <a:xfrm>
                <a:off x="-1836363" y="1967715"/>
                <a:ext cx="531965" cy="354834"/>
              </a:xfrm>
              <a:prstGeom prst="rect">
                <a:avLst/>
              </a:prstGeom>
              <a:noFill/>
            </p:spPr>
            <p:txBody>
              <a:bodyPr wrap="none" rtlCol="0" anchor="ctr">
                <a:spAutoFit/>
              </a:bodyPr>
              <a:lstStyle/>
              <a:p>
                <a:pPr algn="ctr"/>
                <a:r>
                  <a:rPr lang="en-GB" sz="2000" dirty="0" smtClean="0">
                    <a:gradFill>
                      <a:gsLst>
                        <a:gs pos="100000">
                          <a:schemeClr val="accent3">
                            <a:alpha val="87000"/>
                          </a:schemeClr>
                        </a:gs>
                        <a:gs pos="0">
                          <a:schemeClr val="accent3"/>
                        </a:gs>
                      </a:gsLst>
                      <a:lin ang="5400000" scaled="0"/>
                    </a:gradFill>
                    <a:latin typeface="Impact" pitchFamily="34" charset="0"/>
                  </a:rPr>
                  <a:t>19%</a:t>
                </a:r>
                <a:endParaRPr lang="en-US" sz="2000" dirty="0">
                  <a:gradFill>
                    <a:gsLst>
                      <a:gs pos="100000">
                        <a:schemeClr val="accent3">
                          <a:alpha val="87000"/>
                        </a:schemeClr>
                      </a:gs>
                      <a:gs pos="0">
                        <a:schemeClr val="accent3"/>
                      </a:gs>
                    </a:gsLst>
                    <a:lin ang="5400000" scaled="0"/>
                  </a:gradFill>
                  <a:latin typeface="Impact" pitchFamily="34" charset="0"/>
                </a:endParaRPr>
              </a:p>
            </p:txBody>
          </p:sp>
        </p:grpSp>
        <p:grpSp>
          <p:nvGrpSpPr>
            <p:cNvPr id="187" name="Group 186"/>
            <p:cNvGrpSpPr/>
            <p:nvPr/>
          </p:nvGrpSpPr>
          <p:grpSpPr>
            <a:xfrm>
              <a:off x="5052758" y="4480499"/>
              <a:ext cx="554960" cy="534542"/>
              <a:chOff x="-1844396" y="1868980"/>
              <a:chExt cx="548032" cy="527869"/>
            </a:xfrm>
          </p:grpSpPr>
          <p:sp>
            <p:nvSpPr>
              <p:cNvPr id="188"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3">
                      <a:alpha val="83000"/>
                    </a:schemeClr>
                  </a:gs>
                  <a:gs pos="0">
                    <a:schemeClr val="accent3"/>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050">
                  <a:gradFill>
                    <a:gsLst>
                      <a:gs pos="100000">
                        <a:schemeClr val="accent2">
                          <a:alpha val="94000"/>
                        </a:schemeClr>
                      </a:gs>
                      <a:gs pos="0">
                        <a:schemeClr val="accent2"/>
                      </a:gs>
                    </a:gsLst>
                    <a:lin ang="5400000" scaled="0"/>
                  </a:gradFill>
                </a:endParaRPr>
              </a:p>
            </p:txBody>
          </p:sp>
          <p:sp>
            <p:nvSpPr>
              <p:cNvPr id="189" name="TextBox 188"/>
              <p:cNvSpPr txBox="1"/>
              <p:nvPr/>
            </p:nvSpPr>
            <p:spPr>
              <a:xfrm>
                <a:off x="-1844396" y="1962771"/>
                <a:ext cx="548032" cy="364721"/>
              </a:xfrm>
              <a:prstGeom prst="rect">
                <a:avLst/>
              </a:prstGeom>
              <a:noFill/>
            </p:spPr>
            <p:txBody>
              <a:bodyPr wrap="none" rtlCol="0" anchor="ctr">
                <a:spAutoFit/>
              </a:bodyPr>
              <a:lstStyle/>
              <a:p>
                <a:pPr algn="ctr"/>
                <a:r>
                  <a:rPr lang="en-GB" dirty="0" smtClean="0">
                    <a:gradFill>
                      <a:gsLst>
                        <a:gs pos="100000">
                          <a:schemeClr val="accent3">
                            <a:alpha val="87000"/>
                          </a:schemeClr>
                        </a:gs>
                        <a:gs pos="0">
                          <a:schemeClr val="accent3"/>
                        </a:gs>
                      </a:gsLst>
                      <a:lin ang="5400000" scaled="0"/>
                    </a:gradFill>
                    <a:latin typeface="Impact" pitchFamily="34" charset="0"/>
                  </a:rPr>
                  <a:t>13%</a:t>
                </a:r>
                <a:endParaRPr lang="en-US" dirty="0">
                  <a:gradFill>
                    <a:gsLst>
                      <a:gs pos="100000">
                        <a:schemeClr val="accent3">
                          <a:alpha val="87000"/>
                        </a:schemeClr>
                      </a:gs>
                      <a:gs pos="0">
                        <a:schemeClr val="accent3"/>
                      </a:gs>
                    </a:gsLst>
                    <a:lin ang="5400000" scaled="0"/>
                  </a:gradFill>
                  <a:latin typeface="Impact" pitchFamily="34" charset="0"/>
                </a:endParaRPr>
              </a:p>
            </p:txBody>
          </p:sp>
        </p:grpSp>
      </p:grpSp>
      <p:grpSp>
        <p:nvGrpSpPr>
          <p:cNvPr id="6273" name="Group 6272"/>
          <p:cNvGrpSpPr/>
          <p:nvPr/>
        </p:nvGrpSpPr>
        <p:grpSpPr>
          <a:xfrm>
            <a:off x="6889750" y="1899220"/>
            <a:ext cx="1800225" cy="1247205"/>
            <a:chOff x="6889750" y="1899220"/>
            <a:chExt cx="1800225" cy="1247205"/>
          </a:xfrm>
        </p:grpSpPr>
        <p:cxnSp>
          <p:nvCxnSpPr>
            <p:cNvPr id="82" name="Straight Connector 81"/>
            <p:cNvCxnSpPr/>
            <p:nvPr/>
          </p:nvCxnSpPr>
          <p:spPr bwMode="auto">
            <a:xfrm>
              <a:off x="6905625" y="3114675"/>
              <a:ext cx="1736725" cy="0"/>
            </a:xfrm>
            <a:prstGeom prst="line">
              <a:avLst/>
            </a:prstGeom>
            <a:ln>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bwMode="auto">
            <a:xfrm>
              <a:off x="6897688" y="2684463"/>
              <a:ext cx="1000125" cy="461962"/>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Considering</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purchase</a:t>
              </a:r>
              <a:endParaRPr lang="en-US" sz="1200" dirty="0">
                <a:solidFill>
                  <a:schemeClr val="tx1">
                    <a:lumMod val="75000"/>
                    <a:lumOff val="25000"/>
                  </a:schemeClr>
                </a:solidFill>
                <a:latin typeface="Arial" charset="0"/>
                <a:cs typeface="+mn-cs"/>
              </a:endParaRPr>
            </a:p>
          </p:txBody>
        </p:sp>
        <p:sp>
          <p:nvSpPr>
            <p:cNvPr id="87" name="TextBox 86"/>
            <p:cNvSpPr txBox="1"/>
            <p:nvPr/>
          </p:nvSpPr>
          <p:spPr bwMode="auto">
            <a:xfrm>
              <a:off x="7772400" y="2146300"/>
              <a:ext cx="917575" cy="277813"/>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Purchased</a:t>
              </a:r>
              <a:endParaRPr lang="en-US" sz="1200" dirty="0">
                <a:solidFill>
                  <a:schemeClr val="tx1">
                    <a:lumMod val="75000"/>
                    <a:lumOff val="25000"/>
                  </a:schemeClr>
                </a:solidFill>
                <a:latin typeface="Arial" charset="0"/>
                <a:cs typeface="+mn-cs"/>
              </a:endParaRPr>
            </a:p>
          </p:txBody>
        </p:sp>
        <p:cxnSp>
          <p:nvCxnSpPr>
            <p:cNvPr id="88" name="Straight Connector 87"/>
            <p:cNvCxnSpPr/>
            <p:nvPr/>
          </p:nvCxnSpPr>
          <p:spPr bwMode="auto">
            <a:xfrm>
              <a:off x="6889750" y="2400300"/>
              <a:ext cx="1736725" cy="0"/>
            </a:xfrm>
            <a:prstGeom prst="line">
              <a:avLst/>
            </a:prstGeom>
            <a:ln>
              <a:solidFill>
                <a:schemeClr val="accent6"/>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6978825" y="1899220"/>
              <a:ext cx="470000" cy="449660"/>
              <a:chOff x="-1846252" y="1868980"/>
              <a:chExt cx="551746" cy="527869"/>
            </a:xfrm>
          </p:grpSpPr>
          <p:sp>
            <p:nvSpPr>
              <p:cNvPr id="191"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92" name="TextBox 191"/>
              <p:cNvSpPr txBox="1"/>
              <p:nvPr/>
            </p:nvSpPr>
            <p:spPr>
              <a:xfrm>
                <a:off x="-1846252" y="1928348"/>
                <a:ext cx="551746" cy="433570"/>
              </a:xfrm>
              <a:prstGeom prst="rect">
                <a:avLst/>
              </a:prstGeom>
              <a:noFill/>
            </p:spPr>
            <p:txBody>
              <a:bodyPr wrap="none" rtlCol="0" anchor="ctr">
                <a:spAutoFit/>
              </a:bodyPr>
              <a:lstStyle/>
              <a:p>
                <a:pPr algn="ctr"/>
                <a:r>
                  <a:rPr lang="en-GB" dirty="0" smtClean="0">
                    <a:gradFill>
                      <a:gsLst>
                        <a:gs pos="100000">
                          <a:schemeClr val="accent6">
                            <a:alpha val="86000"/>
                          </a:schemeClr>
                        </a:gs>
                        <a:gs pos="0">
                          <a:schemeClr val="accent6"/>
                        </a:gs>
                      </a:gsLst>
                      <a:lin ang="5400000" scaled="0"/>
                    </a:gradFill>
                    <a:latin typeface="Impact" pitchFamily="34" charset="0"/>
                  </a:rPr>
                  <a:t>9%</a:t>
                </a:r>
                <a:endParaRPr lang="en-US" dirty="0">
                  <a:gradFill>
                    <a:gsLst>
                      <a:gs pos="100000">
                        <a:schemeClr val="accent6">
                          <a:alpha val="86000"/>
                        </a:schemeClr>
                      </a:gs>
                      <a:gs pos="0">
                        <a:schemeClr val="accent6"/>
                      </a:gs>
                    </a:gsLst>
                    <a:lin ang="5400000" scaled="0"/>
                  </a:gradFill>
                  <a:latin typeface="Impact" pitchFamily="34" charset="0"/>
                </a:endParaRPr>
              </a:p>
            </p:txBody>
          </p:sp>
        </p:grpSp>
        <p:grpSp>
          <p:nvGrpSpPr>
            <p:cNvPr id="193" name="Group 192"/>
            <p:cNvGrpSpPr/>
            <p:nvPr/>
          </p:nvGrpSpPr>
          <p:grpSpPr>
            <a:xfrm>
              <a:off x="7873334" y="2436572"/>
              <a:ext cx="647808" cy="647808"/>
              <a:chOff x="-1841481" y="1868980"/>
              <a:chExt cx="527869" cy="527869"/>
            </a:xfrm>
          </p:grpSpPr>
          <p:sp>
            <p:nvSpPr>
              <p:cNvPr id="194"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200">
                  <a:gradFill>
                    <a:gsLst>
                      <a:gs pos="100000">
                        <a:schemeClr val="accent2">
                          <a:alpha val="94000"/>
                        </a:schemeClr>
                      </a:gs>
                      <a:gs pos="0">
                        <a:schemeClr val="accent2"/>
                      </a:gs>
                    </a:gsLst>
                    <a:lin ang="5400000" scaled="0"/>
                  </a:gradFill>
                </a:endParaRPr>
              </a:p>
            </p:txBody>
          </p:sp>
          <p:sp>
            <p:nvSpPr>
              <p:cNvPr id="195" name="TextBox 194"/>
              <p:cNvSpPr txBox="1"/>
              <p:nvPr/>
            </p:nvSpPr>
            <p:spPr>
              <a:xfrm>
                <a:off x="-1822609" y="1982117"/>
                <a:ext cx="504459" cy="326031"/>
              </a:xfrm>
              <a:prstGeom prst="rect">
                <a:avLst/>
              </a:prstGeom>
              <a:noFill/>
            </p:spPr>
            <p:txBody>
              <a:bodyPr wrap="none" rtlCol="0" anchor="ctr">
                <a:spAutoFit/>
              </a:bodyPr>
              <a:lstStyle/>
              <a:p>
                <a:pPr algn="ctr"/>
                <a:r>
                  <a:rPr lang="en-GB" sz="2000" dirty="0" smtClean="0">
                    <a:gradFill>
                      <a:gsLst>
                        <a:gs pos="100000">
                          <a:schemeClr val="accent6">
                            <a:alpha val="86000"/>
                          </a:schemeClr>
                        </a:gs>
                        <a:gs pos="0">
                          <a:schemeClr val="accent6"/>
                        </a:gs>
                      </a:gsLst>
                      <a:lin ang="5400000" scaled="0"/>
                    </a:gradFill>
                    <a:latin typeface="Impact" pitchFamily="34" charset="0"/>
                  </a:rPr>
                  <a:t>22%</a:t>
                </a:r>
                <a:endParaRPr lang="en-US" sz="2000" dirty="0">
                  <a:gradFill>
                    <a:gsLst>
                      <a:gs pos="100000">
                        <a:schemeClr val="accent6">
                          <a:alpha val="86000"/>
                        </a:schemeClr>
                      </a:gs>
                      <a:gs pos="0">
                        <a:schemeClr val="accent6"/>
                      </a:gs>
                    </a:gsLst>
                    <a:lin ang="5400000" scaled="0"/>
                  </a:gradFill>
                  <a:latin typeface="Impact" pitchFamily="34" charset="0"/>
                </a:endParaRPr>
              </a:p>
            </p:txBody>
          </p:sp>
        </p:grpSp>
      </p:grpSp>
      <p:grpSp>
        <p:nvGrpSpPr>
          <p:cNvPr id="6277" name="Group 6276"/>
          <p:cNvGrpSpPr/>
          <p:nvPr/>
        </p:nvGrpSpPr>
        <p:grpSpPr>
          <a:xfrm>
            <a:off x="6873875" y="3839215"/>
            <a:ext cx="1800225" cy="1070923"/>
            <a:chOff x="6873875" y="3839215"/>
            <a:chExt cx="1800225" cy="1070923"/>
          </a:xfrm>
        </p:grpSpPr>
        <p:cxnSp>
          <p:nvCxnSpPr>
            <p:cNvPr id="92" name="Straight Connector 91"/>
            <p:cNvCxnSpPr/>
            <p:nvPr/>
          </p:nvCxnSpPr>
          <p:spPr bwMode="auto">
            <a:xfrm>
              <a:off x="6905625" y="4379913"/>
              <a:ext cx="1735138" cy="0"/>
            </a:xfrm>
            <a:prstGeom prst="line">
              <a:avLst/>
            </a:prstGeom>
            <a:ln>
              <a:solidFill>
                <a:schemeClr val="accent6"/>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bwMode="auto">
            <a:xfrm>
              <a:off x="6897688" y="3949700"/>
              <a:ext cx="1000125" cy="461963"/>
            </a:xfrm>
            <a:prstGeom prst="rect">
              <a:avLst/>
            </a:prstGeom>
            <a:noFill/>
          </p:spPr>
          <p:txBody>
            <a:bodyPr wrap="none">
              <a:spAutoFit/>
            </a:bodyPr>
            <a:lstStyle/>
            <a:p>
              <a:pPr>
                <a:defRPr/>
              </a:pPr>
              <a:r>
                <a:rPr lang="en-GB" sz="1200" dirty="0">
                  <a:solidFill>
                    <a:schemeClr val="tx1">
                      <a:lumMod val="75000"/>
                      <a:lumOff val="25000"/>
                    </a:schemeClr>
                  </a:solidFill>
                  <a:latin typeface="Arial" charset="0"/>
                  <a:cs typeface="+mn-cs"/>
                </a:rPr>
                <a:t>Considering</a:t>
              </a:r>
              <a:br>
                <a:rPr lang="en-GB" sz="1200" dirty="0">
                  <a:solidFill>
                    <a:schemeClr val="tx1">
                      <a:lumMod val="75000"/>
                      <a:lumOff val="25000"/>
                    </a:schemeClr>
                  </a:solidFill>
                  <a:latin typeface="Arial" charset="0"/>
                  <a:cs typeface="+mn-cs"/>
                </a:rPr>
              </a:br>
              <a:r>
                <a:rPr lang="en-GB" sz="1200" dirty="0">
                  <a:solidFill>
                    <a:schemeClr val="tx1">
                      <a:lumMod val="75000"/>
                      <a:lumOff val="25000"/>
                    </a:schemeClr>
                  </a:solidFill>
                  <a:latin typeface="Arial" charset="0"/>
                  <a:cs typeface="+mn-cs"/>
                </a:rPr>
                <a:t>purchase</a:t>
              </a:r>
              <a:endParaRPr lang="en-US" sz="1200" dirty="0">
                <a:solidFill>
                  <a:schemeClr val="tx1">
                    <a:lumMod val="75000"/>
                    <a:lumOff val="25000"/>
                  </a:schemeClr>
                </a:solidFill>
                <a:latin typeface="Arial" charset="0"/>
                <a:cs typeface="+mn-cs"/>
              </a:endParaRPr>
            </a:p>
          </p:txBody>
        </p:sp>
        <p:sp>
          <p:nvSpPr>
            <p:cNvPr id="97" name="TextBox 96"/>
            <p:cNvSpPr txBox="1"/>
            <p:nvPr/>
          </p:nvSpPr>
          <p:spPr bwMode="auto">
            <a:xfrm>
              <a:off x="7756525" y="4632325"/>
              <a:ext cx="917575" cy="277813"/>
            </a:xfrm>
            <a:prstGeom prst="rect">
              <a:avLst/>
            </a:prstGeom>
            <a:noFill/>
          </p:spPr>
          <p:txBody>
            <a:bodyPr wrap="none">
              <a:spAutoFit/>
            </a:bodyPr>
            <a:lstStyle/>
            <a:p>
              <a:pPr algn="r">
                <a:defRPr/>
              </a:pPr>
              <a:r>
                <a:rPr lang="en-GB" sz="1200" dirty="0">
                  <a:solidFill>
                    <a:schemeClr val="tx1">
                      <a:lumMod val="75000"/>
                      <a:lumOff val="25000"/>
                    </a:schemeClr>
                  </a:solidFill>
                  <a:latin typeface="Arial" charset="0"/>
                  <a:cs typeface="+mn-cs"/>
                </a:rPr>
                <a:t>Purchased</a:t>
              </a:r>
              <a:endParaRPr lang="en-US" sz="1200" dirty="0">
                <a:solidFill>
                  <a:schemeClr val="tx1">
                    <a:lumMod val="75000"/>
                    <a:lumOff val="25000"/>
                  </a:schemeClr>
                </a:solidFill>
                <a:latin typeface="Arial" charset="0"/>
                <a:cs typeface="+mn-cs"/>
              </a:endParaRPr>
            </a:p>
          </p:txBody>
        </p:sp>
        <p:cxnSp>
          <p:nvCxnSpPr>
            <p:cNvPr id="98" name="Straight Connector 97"/>
            <p:cNvCxnSpPr/>
            <p:nvPr/>
          </p:nvCxnSpPr>
          <p:spPr bwMode="auto">
            <a:xfrm>
              <a:off x="6873875" y="4886325"/>
              <a:ext cx="1736725" cy="0"/>
            </a:xfrm>
            <a:prstGeom prst="line">
              <a:avLst/>
            </a:prstGeom>
            <a:ln>
              <a:solidFill>
                <a:schemeClr val="accent6"/>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96" name="Group 195"/>
            <p:cNvGrpSpPr/>
            <p:nvPr/>
          </p:nvGrpSpPr>
          <p:grpSpPr>
            <a:xfrm>
              <a:off x="8023578" y="3839215"/>
              <a:ext cx="508862" cy="496182"/>
              <a:chOff x="-1841481" y="1868980"/>
              <a:chExt cx="541360" cy="527869"/>
            </a:xfrm>
          </p:grpSpPr>
          <p:sp>
            <p:nvSpPr>
              <p:cNvPr id="197"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98" name="TextBox 197"/>
              <p:cNvSpPr txBox="1"/>
              <p:nvPr/>
            </p:nvSpPr>
            <p:spPr>
              <a:xfrm>
                <a:off x="-1840638" y="1963171"/>
                <a:ext cx="540517" cy="363926"/>
              </a:xfrm>
              <a:prstGeom prst="rect">
                <a:avLst/>
              </a:prstGeom>
              <a:noFill/>
            </p:spPr>
            <p:txBody>
              <a:bodyPr wrap="none" rtlCol="0" anchor="ctr">
                <a:spAutoFit/>
              </a:bodyPr>
              <a:lstStyle/>
              <a:p>
                <a:pPr algn="ctr"/>
                <a:r>
                  <a:rPr lang="en-GB" dirty="0" smtClean="0">
                    <a:gradFill>
                      <a:gsLst>
                        <a:gs pos="100000">
                          <a:schemeClr val="accent6">
                            <a:alpha val="86000"/>
                          </a:schemeClr>
                        </a:gs>
                        <a:gs pos="0">
                          <a:schemeClr val="accent6"/>
                        </a:gs>
                      </a:gsLst>
                      <a:lin ang="5400000" scaled="0"/>
                    </a:gradFill>
                    <a:latin typeface="Impact" pitchFamily="34" charset="0"/>
                  </a:rPr>
                  <a:t>12%</a:t>
                </a:r>
                <a:endParaRPr lang="en-US" dirty="0">
                  <a:gradFill>
                    <a:gsLst>
                      <a:gs pos="100000">
                        <a:schemeClr val="accent6">
                          <a:alpha val="86000"/>
                        </a:schemeClr>
                      </a:gs>
                      <a:gs pos="0">
                        <a:schemeClr val="accent6"/>
                      </a:gs>
                    </a:gsLst>
                    <a:lin ang="5400000" scaled="0"/>
                  </a:gradFill>
                  <a:latin typeface="Impact" pitchFamily="34" charset="0"/>
                </a:endParaRPr>
              </a:p>
            </p:txBody>
          </p:sp>
        </p:grpSp>
        <p:grpSp>
          <p:nvGrpSpPr>
            <p:cNvPr id="199" name="Group 198"/>
            <p:cNvGrpSpPr/>
            <p:nvPr/>
          </p:nvGrpSpPr>
          <p:grpSpPr>
            <a:xfrm>
              <a:off x="6984651" y="4531841"/>
              <a:ext cx="407484" cy="314344"/>
              <a:chOff x="-1921028" y="1868980"/>
              <a:chExt cx="701298" cy="541000"/>
            </a:xfrm>
          </p:grpSpPr>
          <p:sp>
            <p:nvSpPr>
              <p:cNvPr id="200" name="Freeform 17"/>
              <p:cNvSpPr>
                <a:spLocks noEditPoints="1"/>
              </p:cNvSpPr>
              <p:nvPr/>
            </p:nvSpPr>
            <p:spPr bwMode="auto">
              <a:xfrm>
                <a:off x="-1841481" y="1868980"/>
                <a:ext cx="527869" cy="5278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000">
                  <a:gradFill>
                    <a:gsLst>
                      <a:gs pos="100000">
                        <a:schemeClr val="accent2">
                          <a:alpha val="94000"/>
                        </a:schemeClr>
                      </a:gs>
                      <a:gs pos="0">
                        <a:schemeClr val="accent2"/>
                      </a:gs>
                    </a:gsLst>
                    <a:lin ang="5400000" scaled="0"/>
                  </a:gradFill>
                </a:endParaRPr>
              </a:p>
            </p:txBody>
          </p:sp>
          <p:sp>
            <p:nvSpPr>
              <p:cNvPr id="201" name="TextBox 200"/>
              <p:cNvSpPr txBox="1"/>
              <p:nvPr/>
            </p:nvSpPr>
            <p:spPr>
              <a:xfrm>
                <a:off x="-1921028" y="1880282"/>
                <a:ext cx="701298" cy="529698"/>
              </a:xfrm>
              <a:prstGeom prst="rect">
                <a:avLst/>
              </a:prstGeom>
              <a:noFill/>
            </p:spPr>
            <p:txBody>
              <a:bodyPr wrap="none" rtlCol="0" anchor="ctr">
                <a:spAutoFit/>
              </a:bodyPr>
              <a:lstStyle/>
              <a:p>
                <a:pPr algn="ctr"/>
                <a:r>
                  <a:rPr lang="en-GB" sz="1400" dirty="0" smtClean="0">
                    <a:gradFill>
                      <a:gsLst>
                        <a:gs pos="100000">
                          <a:schemeClr val="accent6">
                            <a:alpha val="86000"/>
                          </a:schemeClr>
                        </a:gs>
                        <a:gs pos="0">
                          <a:schemeClr val="accent6"/>
                        </a:gs>
                      </a:gsLst>
                      <a:lin ang="5400000" scaled="0"/>
                    </a:gradFill>
                    <a:latin typeface="Impact" pitchFamily="34" charset="0"/>
                  </a:rPr>
                  <a:t>4%</a:t>
                </a:r>
                <a:endParaRPr lang="en-US" sz="1400" dirty="0">
                  <a:gradFill>
                    <a:gsLst>
                      <a:gs pos="100000">
                        <a:schemeClr val="accent6">
                          <a:alpha val="86000"/>
                        </a:schemeClr>
                      </a:gs>
                      <a:gs pos="0">
                        <a:schemeClr val="accent6"/>
                      </a:gs>
                    </a:gsLst>
                    <a:lin ang="5400000" scaled="0"/>
                  </a:gradFill>
                  <a:latin typeface="Impact" pitchFamily="34" charset="0"/>
                </a:endParaRPr>
              </a:p>
            </p:txBody>
          </p:sp>
        </p:grpSp>
      </p:grpSp>
      <p:sp>
        <p:nvSpPr>
          <p:cNvPr id="202" name="Freeform 17"/>
          <p:cNvSpPr>
            <a:spLocks noEditPoints="1"/>
          </p:cNvSpPr>
          <p:nvPr/>
        </p:nvSpPr>
        <p:spPr bwMode="auto">
          <a:xfrm>
            <a:off x="6978825" y="1891132"/>
            <a:ext cx="449661" cy="44966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206" name="Freeform 17"/>
          <p:cNvSpPr>
            <a:spLocks noEditPoints="1"/>
          </p:cNvSpPr>
          <p:nvPr/>
        </p:nvSpPr>
        <p:spPr bwMode="auto">
          <a:xfrm>
            <a:off x="6978825" y="1891132"/>
            <a:ext cx="449661" cy="44966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207" name="Freeform 17"/>
          <p:cNvSpPr>
            <a:spLocks noEditPoints="1"/>
          </p:cNvSpPr>
          <p:nvPr/>
        </p:nvSpPr>
        <p:spPr bwMode="auto">
          <a:xfrm>
            <a:off x="7886555" y="2435329"/>
            <a:ext cx="623692" cy="62369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208" name="Freeform 17"/>
          <p:cNvSpPr>
            <a:spLocks noEditPoints="1"/>
          </p:cNvSpPr>
          <p:nvPr/>
        </p:nvSpPr>
        <p:spPr bwMode="auto">
          <a:xfrm>
            <a:off x="7886555" y="2435329"/>
            <a:ext cx="623692" cy="62369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adFill>
            <a:gsLst>
              <a:gs pos="100000">
                <a:schemeClr val="accent6">
                  <a:alpha val="87000"/>
                </a:schemeClr>
              </a:gs>
              <a:gs pos="0">
                <a:schemeClr val="accent6"/>
              </a:gs>
            </a:gsLst>
            <a:lin ang="5400000" scaled="0"/>
          </a:gradFill>
          <a:ln>
            <a:noFill/>
          </a:ln>
        </p:spPr>
        <p:txBody>
          <a:bodyPr vert="horz" wrap="square" lIns="91440" tIns="45720" rIns="91440" bIns="45720" numCol="1" anchor="ctr" anchorCtr="0" compatLnSpc="1">
            <a:prstTxWarp prst="textNoShape">
              <a:avLst/>
            </a:prstTxWarp>
          </a:bodyPr>
          <a:lstStyle/>
          <a:p>
            <a:pPr algn="ctr"/>
            <a:endParaRPr lang="en-GB" sz="1100">
              <a:gradFill>
                <a:gsLst>
                  <a:gs pos="100000">
                    <a:schemeClr val="accent2">
                      <a:alpha val="94000"/>
                    </a:schemeClr>
                  </a:gs>
                  <a:gs pos="0">
                    <a:schemeClr val="accent2"/>
                  </a:gs>
                </a:gsLst>
                <a:lin ang="5400000" scaled="0"/>
              </a:gradFill>
            </a:endParaRPr>
          </a:p>
        </p:txBody>
      </p:sp>
      <p:sp>
        <p:nvSpPr>
          <p:cNvPr id="128" name="TextBox 127"/>
          <p:cNvSpPr txBox="1"/>
          <p:nvPr/>
        </p:nvSpPr>
        <p:spPr>
          <a:xfrm>
            <a:off x="8635363" y="0"/>
            <a:ext cx="380232" cy="707886"/>
          </a:xfrm>
          <a:prstGeom prst="rect">
            <a:avLst/>
          </a:prstGeom>
          <a:noFill/>
        </p:spPr>
        <p:txBody>
          <a:bodyPr wrap="none" rtlCol="0">
            <a:spAutoFit/>
          </a:bodyPr>
          <a:lstStyle/>
          <a:p>
            <a:r>
              <a:rPr lang="en-GB" sz="4000" dirty="0" smtClean="0">
                <a:solidFill>
                  <a:schemeClr val="accent5"/>
                </a:solidFill>
                <a:latin typeface="Impact" pitchFamily="34" charset="0"/>
              </a:rPr>
              <a:t>1</a:t>
            </a:r>
            <a:endParaRPr lang="en-GB" sz="4000" dirty="0">
              <a:solidFill>
                <a:schemeClr val="accent5"/>
              </a:solidFill>
              <a:latin typeface="Impac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500"/>
                                        <p:tgtEl>
                                          <p:spTgt spid="1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fade">
                                      <p:cBhvr>
                                        <p:cTn id="10" dur="500"/>
                                        <p:tgtEl>
                                          <p:spTgt spid="1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500"/>
                                        <p:tgtEl>
                                          <p:spTgt spid="1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500"/>
                                        <p:tgtEl>
                                          <p:spTgt spid="1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nodeType="afterGroup">
                            <p:stCondLst>
                              <p:cond delay="500"/>
                            </p:stCondLst>
                            <p:childTnLst>
                              <p:par>
                                <p:cTn id="25" presetID="16" presetClass="entr" presetSubtype="4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par>
                          <p:cTn id="28" fill="hold" nodeType="withGroup">
                            <p:stCondLst>
                              <p:cond delay="1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nodeType="afterGroup">
                            <p:stCondLst>
                              <p:cond delay="500"/>
                            </p:stCondLst>
                            <p:childTnLst>
                              <p:par>
                                <p:cTn id="43" presetID="16" presetClass="entr" presetSubtype="4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outHorizontal)">
                                      <p:cBhvr>
                                        <p:cTn id="45" dur="500"/>
                                        <p:tgtEl>
                                          <p:spTgt spid="14"/>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par>
                          <p:cTn id="60" fill="hold" nodeType="afterGroup">
                            <p:stCondLst>
                              <p:cond delay="500"/>
                            </p:stCondLst>
                            <p:childTnLst>
                              <p:par>
                                <p:cTn id="61" presetID="16" presetClass="entr" presetSubtype="4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barn(outHorizontal)">
                                      <p:cBhvr>
                                        <p:cTn id="63" dur="500"/>
                                        <p:tgtEl>
                                          <p:spTgt spid="16"/>
                                        </p:tgtEl>
                                      </p:cBhvr>
                                    </p:animEffect>
                                  </p:childTnLst>
                                </p:cTn>
                              </p:par>
                            </p:childTnLst>
                          </p:cTn>
                        </p:par>
                        <p:par>
                          <p:cTn id="64" fill="hold">
                            <p:stCondLst>
                              <p:cond delay="1000"/>
                            </p:stCondLst>
                            <p:childTnLst>
                              <p:par>
                                <p:cTn id="65" presetID="22" presetClass="entr" presetSubtype="4"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par>
                                <p:cTn id="68" presetID="22" presetClass="entr" presetSubtype="1"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up)">
                                      <p:cBhvr>
                                        <p:cTn id="70" dur="500"/>
                                        <p:tgtEl>
                                          <p:spTgt spid="31"/>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p:cTn id="75" dur="500" fill="hold"/>
                                        <p:tgtEl>
                                          <p:spTgt spid="8"/>
                                        </p:tgtEl>
                                        <p:attrNameLst>
                                          <p:attrName>ppt_w</p:attrName>
                                        </p:attrNameLst>
                                      </p:cBhvr>
                                      <p:tavLst>
                                        <p:tav tm="0">
                                          <p:val>
                                            <p:fltVal val="0"/>
                                          </p:val>
                                        </p:tav>
                                        <p:tav tm="100000">
                                          <p:val>
                                            <p:strVal val="#ppt_w"/>
                                          </p:val>
                                        </p:tav>
                                      </p:tavLst>
                                    </p:anim>
                                    <p:anim calcmode="lin" valueType="num">
                                      <p:cBhvr>
                                        <p:cTn id="76" dur="500" fill="hold"/>
                                        <p:tgtEl>
                                          <p:spTgt spid="8"/>
                                        </p:tgtEl>
                                        <p:attrNameLst>
                                          <p:attrName>ppt_h</p:attrName>
                                        </p:attrNameLst>
                                      </p:cBhvr>
                                      <p:tavLst>
                                        <p:tav tm="0">
                                          <p:val>
                                            <p:fltVal val="0"/>
                                          </p:val>
                                        </p:tav>
                                        <p:tav tm="100000">
                                          <p:val>
                                            <p:strVal val="#ppt_h"/>
                                          </p:val>
                                        </p:tav>
                                      </p:tavLst>
                                    </p:anim>
                                    <p:animEffect transition="in" filter="fade">
                                      <p:cBhvr>
                                        <p:cTn id="77" dur="500"/>
                                        <p:tgtEl>
                                          <p:spTgt spid="8"/>
                                        </p:tgtEl>
                                      </p:cBhvr>
                                    </p:animEffect>
                                  </p:childTnLst>
                                </p:cTn>
                              </p:par>
                            </p:childTnLst>
                          </p:cTn>
                        </p:par>
                        <p:par>
                          <p:cTn id="78" fill="hold" nodeType="afterGroup">
                            <p:stCondLst>
                              <p:cond delay="500"/>
                            </p:stCondLst>
                            <p:childTnLst>
                              <p:par>
                                <p:cTn id="79" presetID="16" presetClass="entr" presetSubtype="42"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arn(outHorizontal)">
                                      <p:cBhvr>
                                        <p:cTn id="81" dur="500"/>
                                        <p:tgtEl>
                                          <p:spTgt spid="15"/>
                                        </p:tgtEl>
                                      </p:cBhvr>
                                    </p:animEffect>
                                  </p:childTnLst>
                                </p:cTn>
                              </p:par>
                            </p:childTnLst>
                          </p:cTn>
                        </p:par>
                        <p:par>
                          <p:cTn id="82" fill="hold">
                            <p:stCondLst>
                              <p:cond delay="1000"/>
                            </p:stCondLst>
                            <p:childTnLst>
                              <p:par>
                                <p:cTn id="83" presetID="22" presetClass="entr" presetSubtype="4" fill="hold" nodeType="afterEffect">
                                  <p:stCondLst>
                                    <p:cond delay="0"/>
                                  </p:stCondLst>
                                  <p:childTnLst>
                                    <p:set>
                                      <p:cBhvr>
                                        <p:cTn id="84" dur="1" fill="hold">
                                          <p:stCondLst>
                                            <p:cond delay="0"/>
                                          </p:stCondLst>
                                        </p:cTn>
                                        <p:tgtEl>
                                          <p:spTgt spid="6273"/>
                                        </p:tgtEl>
                                        <p:attrNameLst>
                                          <p:attrName>style.visibility</p:attrName>
                                        </p:attrNameLst>
                                      </p:cBhvr>
                                      <p:to>
                                        <p:strVal val="visible"/>
                                      </p:to>
                                    </p:set>
                                    <p:animEffect transition="in" filter="wipe(down)">
                                      <p:cBhvr>
                                        <p:cTn id="85" dur="500"/>
                                        <p:tgtEl>
                                          <p:spTgt spid="6273"/>
                                        </p:tgtEl>
                                      </p:cBhvr>
                                    </p:animEffect>
                                  </p:childTnLst>
                                </p:cTn>
                              </p:par>
                              <p:par>
                                <p:cTn id="86" presetID="22" presetClass="entr" presetSubtype="1" fill="hold" nodeType="withEffect">
                                  <p:stCondLst>
                                    <p:cond delay="0"/>
                                  </p:stCondLst>
                                  <p:childTnLst>
                                    <p:set>
                                      <p:cBhvr>
                                        <p:cTn id="87" dur="1" fill="hold">
                                          <p:stCondLst>
                                            <p:cond delay="0"/>
                                          </p:stCondLst>
                                        </p:cTn>
                                        <p:tgtEl>
                                          <p:spTgt spid="6277"/>
                                        </p:tgtEl>
                                        <p:attrNameLst>
                                          <p:attrName>style.visibility</p:attrName>
                                        </p:attrNameLst>
                                      </p:cBhvr>
                                      <p:to>
                                        <p:strVal val="visible"/>
                                      </p:to>
                                    </p:set>
                                    <p:animEffect transition="in" filter="wipe(up)">
                                      <p:cBhvr>
                                        <p:cTn id="88" dur="500"/>
                                        <p:tgtEl>
                                          <p:spTgt spid="6277"/>
                                        </p:tgtEl>
                                      </p:cBhvr>
                                    </p:animEffect>
                                  </p:childTnLst>
                                </p:cTn>
                              </p:par>
                              <p:par>
                                <p:cTn id="89" presetID="53" presetClass="entr" presetSubtype="16" fill="hold" grpId="0" nodeType="withEffect">
                                  <p:stCondLst>
                                    <p:cond delay="600"/>
                                  </p:stCondLst>
                                  <p:childTnLst>
                                    <p:set>
                                      <p:cBhvr>
                                        <p:cTn id="90" dur="1" fill="hold">
                                          <p:stCondLst>
                                            <p:cond delay="0"/>
                                          </p:stCondLst>
                                        </p:cTn>
                                        <p:tgtEl>
                                          <p:spTgt spid="202"/>
                                        </p:tgtEl>
                                        <p:attrNameLst>
                                          <p:attrName>style.visibility</p:attrName>
                                        </p:attrNameLst>
                                      </p:cBhvr>
                                      <p:to>
                                        <p:strVal val="visible"/>
                                      </p:to>
                                    </p:set>
                                    <p:anim calcmode="lin" valueType="num">
                                      <p:cBhvr>
                                        <p:cTn id="91" dur="500" fill="hold"/>
                                        <p:tgtEl>
                                          <p:spTgt spid="202"/>
                                        </p:tgtEl>
                                        <p:attrNameLst>
                                          <p:attrName>ppt_w</p:attrName>
                                        </p:attrNameLst>
                                      </p:cBhvr>
                                      <p:tavLst>
                                        <p:tav tm="0">
                                          <p:val>
                                            <p:fltVal val="0"/>
                                          </p:val>
                                        </p:tav>
                                        <p:tav tm="100000">
                                          <p:val>
                                            <p:strVal val="#ppt_w"/>
                                          </p:val>
                                        </p:tav>
                                      </p:tavLst>
                                    </p:anim>
                                    <p:anim calcmode="lin" valueType="num">
                                      <p:cBhvr>
                                        <p:cTn id="92" dur="500" fill="hold"/>
                                        <p:tgtEl>
                                          <p:spTgt spid="202"/>
                                        </p:tgtEl>
                                        <p:attrNameLst>
                                          <p:attrName>ppt_h</p:attrName>
                                        </p:attrNameLst>
                                      </p:cBhvr>
                                      <p:tavLst>
                                        <p:tav tm="0">
                                          <p:val>
                                            <p:fltVal val="0"/>
                                          </p:val>
                                        </p:tav>
                                        <p:tav tm="100000">
                                          <p:val>
                                            <p:strVal val="#ppt_h"/>
                                          </p:val>
                                        </p:tav>
                                      </p:tavLst>
                                    </p:anim>
                                    <p:animEffect transition="in" filter="fade">
                                      <p:cBhvr>
                                        <p:cTn id="93" dur="500"/>
                                        <p:tgtEl>
                                          <p:spTgt spid="202"/>
                                        </p:tgtEl>
                                      </p:cBhvr>
                                    </p:animEffect>
                                  </p:childTnLst>
                                </p:cTn>
                              </p:par>
                              <p:par>
                                <p:cTn id="94" presetID="6" presetClass="emph" presetSubtype="0" fill="hold" grpId="1" nodeType="withEffect">
                                  <p:stCondLst>
                                    <p:cond delay="1100"/>
                                  </p:stCondLst>
                                  <p:childTnLst>
                                    <p:animScale>
                                      <p:cBhvr>
                                        <p:cTn id="95" dur="1400" fill="hold"/>
                                        <p:tgtEl>
                                          <p:spTgt spid="202"/>
                                        </p:tgtEl>
                                      </p:cBhvr>
                                      <p:by x="200000" y="200000"/>
                                    </p:animScale>
                                  </p:childTnLst>
                                </p:cTn>
                              </p:par>
                              <p:par>
                                <p:cTn id="96" presetID="10" presetClass="exit" presetSubtype="0" fill="hold" grpId="2" nodeType="withEffect">
                                  <p:stCondLst>
                                    <p:cond delay="1600"/>
                                  </p:stCondLst>
                                  <p:childTnLst>
                                    <p:animEffect transition="out" filter="fade">
                                      <p:cBhvr>
                                        <p:cTn id="97" dur="900"/>
                                        <p:tgtEl>
                                          <p:spTgt spid="202"/>
                                        </p:tgtEl>
                                      </p:cBhvr>
                                    </p:animEffect>
                                    <p:set>
                                      <p:cBhvr>
                                        <p:cTn id="98" dur="1" fill="hold">
                                          <p:stCondLst>
                                            <p:cond delay="899"/>
                                          </p:stCondLst>
                                        </p:cTn>
                                        <p:tgtEl>
                                          <p:spTgt spid="202"/>
                                        </p:tgtEl>
                                        <p:attrNameLst>
                                          <p:attrName>style.visibility</p:attrName>
                                        </p:attrNameLst>
                                      </p:cBhvr>
                                      <p:to>
                                        <p:strVal val="hidden"/>
                                      </p:to>
                                    </p:set>
                                  </p:childTnLst>
                                </p:cTn>
                              </p:par>
                              <p:par>
                                <p:cTn id="99" presetID="53" presetClass="entr" presetSubtype="16" fill="hold" grpId="0" nodeType="withEffect">
                                  <p:stCondLst>
                                    <p:cond delay="1600"/>
                                  </p:stCondLst>
                                  <p:childTnLst>
                                    <p:set>
                                      <p:cBhvr>
                                        <p:cTn id="100" dur="1" fill="hold">
                                          <p:stCondLst>
                                            <p:cond delay="0"/>
                                          </p:stCondLst>
                                        </p:cTn>
                                        <p:tgtEl>
                                          <p:spTgt spid="206"/>
                                        </p:tgtEl>
                                        <p:attrNameLst>
                                          <p:attrName>style.visibility</p:attrName>
                                        </p:attrNameLst>
                                      </p:cBhvr>
                                      <p:to>
                                        <p:strVal val="visible"/>
                                      </p:to>
                                    </p:set>
                                    <p:anim calcmode="lin" valueType="num">
                                      <p:cBhvr>
                                        <p:cTn id="101" dur="500" fill="hold"/>
                                        <p:tgtEl>
                                          <p:spTgt spid="206"/>
                                        </p:tgtEl>
                                        <p:attrNameLst>
                                          <p:attrName>ppt_w</p:attrName>
                                        </p:attrNameLst>
                                      </p:cBhvr>
                                      <p:tavLst>
                                        <p:tav tm="0">
                                          <p:val>
                                            <p:fltVal val="0"/>
                                          </p:val>
                                        </p:tav>
                                        <p:tav tm="100000">
                                          <p:val>
                                            <p:strVal val="#ppt_w"/>
                                          </p:val>
                                        </p:tav>
                                      </p:tavLst>
                                    </p:anim>
                                    <p:anim calcmode="lin" valueType="num">
                                      <p:cBhvr>
                                        <p:cTn id="102" dur="500" fill="hold"/>
                                        <p:tgtEl>
                                          <p:spTgt spid="206"/>
                                        </p:tgtEl>
                                        <p:attrNameLst>
                                          <p:attrName>ppt_h</p:attrName>
                                        </p:attrNameLst>
                                      </p:cBhvr>
                                      <p:tavLst>
                                        <p:tav tm="0">
                                          <p:val>
                                            <p:fltVal val="0"/>
                                          </p:val>
                                        </p:tav>
                                        <p:tav tm="100000">
                                          <p:val>
                                            <p:strVal val="#ppt_h"/>
                                          </p:val>
                                        </p:tav>
                                      </p:tavLst>
                                    </p:anim>
                                    <p:animEffect transition="in" filter="fade">
                                      <p:cBhvr>
                                        <p:cTn id="103" dur="500"/>
                                        <p:tgtEl>
                                          <p:spTgt spid="206"/>
                                        </p:tgtEl>
                                      </p:cBhvr>
                                    </p:animEffect>
                                  </p:childTnLst>
                                </p:cTn>
                              </p:par>
                              <p:par>
                                <p:cTn id="104" presetID="6" presetClass="emph" presetSubtype="0" fill="hold" grpId="1" nodeType="withEffect">
                                  <p:stCondLst>
                                    <p:cond delay="2100"/>
                                  </p:stCondLst>
                                  <p:childTnLst>
                                    <p:animScale>
                                      <p:cBhvr>
                                        <p:cTn id="105" dur="1400" fill="hold"/>
                                        <p:tgtEl>
                                          <p:spTgt spid="206"/>
                                        </p:tgtEl>
                                      </p:cBhvr>
                                      <p:by x="200000" y="200000"/>
                                    </p:animScale>
                                  </p:childTnLst>
                                </p:cTn>
                              </p:par>
                              <p:par>
                                <p:cTn id="106" presetID="10" presetClass="exit" presetSubtype="0" fill="hold" grpId="2" nodeType="withEffect">
                                  <p:stCondLst>
                                    <p:cond delay="2600"/>
                                  </p:stCondLst>
                                  <p:childTnLst>
                                    <p:animEffect transition="out" filter="fade">
                                      <p:cBhvr>
                                        <p:cTn id="107" dur="900"/>
                                        <p:tgtEl>
                                          <p:spTgt spid="206"/>
                                        </p:tgtEl>
                                      </p:cBhvr>
                                    </p:animEffect>
                                    <p:set>
                                      <p:cBhvr>
                                        <p:cTn id="108" dur="1" fill="hold">
                                          <p:stCondLst>
                                            <p:cond delay="899"/>
                                          </p:stCondLst>
                                        </p:cTn>
                                        <p:tgtEl>
                                          <p:spTgt spid="206"/>
                                        </p:tgtEl>
                                        <p:attrNameLst>
                                          <p:attrName>style.visibility</p:attrName>
                                        </p:attrNameLst>
                                      </p:cBhvr>
                                      <p:to>
                                        <p:strVal val="hidden"/>
                                      </p:to>
                                    </p:set>
                                  </p:childTnLst>
                                </p:cTn>
                              </p:par>
                              <p:par>
                                <p:cTn id="109" presetID="53" presetClass="entr" presetSubtype="16" fill="hold" grpId="0" nodeType="withEffect">
                                  <p:stCondLst>
                                    <p:cond delay="600"/>
                                  </p:stCondLst>
                                  <p:childTnLst>
                                    <p:set>
                                      <p:cBhvr>
                                        <p:cTn id="110" dur="1" fill="hold">
                                          <p:stCondLst>
                                            <p:cond delay="0"/>
                                          </p:stCondLst>
                                        </p:cTn>
                                        <p:tgtEl>
                                          <p:spTgt spid="207"/>
                                        </p:tgtEl>
                                        <p:attrNameLst>
                                          <p:attrName>style.visibility</p:attrName>
                                        </p:attrNameLst>
                                      </p:cBhvr>
                                      <p:to>
                                        <p:strVal val="visible"/>
                                      </p:to>
                                    </p:set>
                                    <p:anim calcmode="lin" valueType="num">
                                      <p:cBhvr>
                                        <p:cTn id="111" dur="500" fill="hold"/>
                                        <p:tgtEl>
                                          <p:spTgt spid="207"/>
                                        </p:tgtEl>
                                        <p:attrNameLst>
                                          <p:attrName>ppt_w</p:attrName>
                                        </p:attrNameLst>
                                      </p:cBhvr>
                                      <p:tavLst>
                                        <p:tav tm="0">
                                          <p:val>
                                            <p:fltVal val="0"/>
                                          </p:val>
                                        </p:tav>
                                        <p:tav tm="100000">
                                          <p:val>
                                            <p:strVal val="#ppt_w"/>
                                          </p:val>
                                        </p:tav>
                                      </p:tavLst>
                                    </p:anim>
                                    <p:anim calcmode="lin" valueType="num">
                                      <p:cBhvr>
                                        <p:cTn id="112" dur="500" fill="hold"/>
                                        <p:tgtEl>
                                          <p:spTgt spid="207"/>
                                        </p:tgtEl>
                                        <p:attrNameLst>
                                          <p:attrName>ppt_h</p:attrName>
                                        </p:attrNameLst>
                                      </p:cBhvr>
                                      <p:tavLst>
                                        <p:tav tm="0">
                                          <p:val>
                                            <p:fltVal val="0"/>
                                          </p:val>
                                        </p:tav>
                                        <p:tav tm="100000">
                                          <p:val>
                                            <p:strVal val="#ppt_h"/>
                                          </p:val>
                                        </p:tav>
                                      </p:tavLst>
                                    </p:anim>
                                    <p:animEffect transition="in" filter="fade">
                                      <p:cBhvr>
                                        <p:cTn id="113" dur="500"/>
                                        <p:tgtEl>
                                          <p:spTgt spid="207"/>
                                        </p:tgtEl>
                                      </p:cBhvr>
                                    </p:animEffect>
                                  </p:childTnLst>
                                </p:cTn>
                              </p:par>
                              <p:par>
                                <p:cTn id="114" presetID="6" presetClass="emph" presetSubtype="0" fill="hold" grpId="1" nodeType="withEffect">
                                  <p:stCondLst>
                                    <p:cond delay="1100"/>
                                  </p:stCondLst>
                                  <p:childTnLst>
                                    <p:animScale>
                                      <p:cBhvr>
                                        <p:cTn id="115" dur="1400" fill="hold"/>
                                        <p:tgtEl>
                                          <p:spTgt spid="207"/>
                                        </p:tgtEl>
                                      </p:cBhvr>
                                      <p:by x="200000" y="200000"/>
                                    </p:animScale>
                                  </p:childTnLst>
                                </p:cTn>
                              </p:par>
                              <p:par>
                                <p:cTn id="116" presetID="10" presetClass="exit" presetSubtype="0" fill="hold" grpId="2" nodeType="withEffect">
                                  <p:stCondLst>
                                    <p:cond delay="1600"/>
                                  </p:stCondLst>
                                  <p:childTnLst>
                                    <p:animEffect transition="out" filter="fade">
                                      <p:cBhvr>
                                        <p:cTn id="117" dur="900"/>
                                        <p:tgtEl>
                                          <p:spTgt spid="207"/>
                                        </p:tgtEl>
                                      </p:cBhvr>
                                    </p:animEffect>
                                    <p:set>
                                      <p:cBhvr>
                                        <p:cTn id="118" dur="1" fill="hold">
                                          <p:stCondLst>
                                            <p:cond delay="899"/>
                                          </p:stCondLst>
                                        </p:cTn>
                                        <p:tgtEl>
                                          <p:spTgt spid="207"/>
                                        </p:tgtEl>
                                        <p:attrNameLst>
                                          <p:attrName>style.visibility</p:attrName>
                                        </p:attrNameLst>
                                      </p:cBhvr>
                                      <p:to>
                                        <p:strVal val="hidden"/>
                                      </p:to>
                                    </p:set>
                                  </p:childTnLst>
                                </p:cTn>
                              </p:par>
                              <p:par>
                                <p:cTn id="119" presetID="53" presetClass="entr" presetSubtype="16" fill="hold" grpId="0" nodeType="withEffect">
                                  <p:stCondLst>
                                    <p:cond delay="1600"/>
                                  </p:stCondLst>
                                  <p:childTnLst>
                                    <p:set>
                                      <p:cBhvr>
                                        <p:cTn id="120" dur="1" fill="hold">
                                          <p:stCondLst>
                                            <p:cond delay="0"/>
                                          </p:stCondLst>
                                        </p:cTn>
                                        <p:tgtEl>
                                          <p:spTgt spid="208"/>
                                        </p:tgtEl>
                                        <p:attrNameLst>
                                          <p:attrName>style.visibility</p:attrName>
                                        </p:attrNameLst>
                                      </p:cBhvr>
                                      <p:to>
                                        <p:strVal val="visible"/>
                                      </p:to>
                                    </p:set>
                                    <p:anim calcmode="lin" valueType="num">
                                      <p:cBhvr>
                                        <p:cTn id="121" dur="500" fill="hold"/>
                                        <p:tgtEl>
                                          <p:spTgt spid="208"/>
                                        </p:tgtEl>
                                        <p:attrNameLst>
                                          <p:attrName>ppt_w</p:attrName>
                                        </p:attrNameLst>
                                      </p:cBhvr>
                                      <p:tavLst>
                                        <p:tav tm="0">
                                          <p:val>
                                            <p:fltVal val="0"/>
                                          </p:val>
                                        </p:tav>
                                        <p:tav tm="100000">
                                          <p:val>
                                            <p:strVal val="#ppt_w"/>
                                          </p:val>
                                        </p:tav>
                                      </p:tavLst>
                                    </p:anim>
                                    <p:anim calcmode="lin" valueType="num">
                                      <p:cBhvr>
                                        <p:cTn id="122" dur="500" fill="hold"/>
                                        <p:tgtEl>
                                          <p:spTgt spid="208"/>
                                        </p:tgtEl>
                                        <p:attrNameLst>
                                          <p:attrName>ppt_h</p:attrName>
                                        </p:attrNameLst>
                                      </p:cBhvr>
                                      <p:tavLst>
                                        <p:tav tm="0">
                                          <p:val>
                                            <p:fltVal val="0"/>
                                          </p:val>
                                        </p:tav>
                                        <p:tav tm="100000">
                                          <p:val>
                                            <p:strVal val="#ppt_h"/>
                                          </p:val>
                                        </p:tav>
                                      </p:tavLst>
                                    </p:anim>
                                    <p:animEffect transition="in" filter="fade">
                                      <p:cBhvr>
                                        <p:cTn id="123" dur="500"/>
                                        <p:tgtEl>
                                          <p:spTgt spid="208"/>
                                        </p:tgtEl>
                                      </p:cBhvr>
                                    </p:animEffect>
                                  </p:childTnLst>
                                </p:cTn>
                              </p:par>
                              <p:par>
                                <p:cTn id="124" presetID="6" presetClass="emph" presetSubtype="0" fill="hold" grpId="1" nodeType="withEffect">
                                  <p:stCondLst>
                                    <p:cond delay="2100"/>
                                  </p:stCondLst>
                                  <p:childTnLst>
                                    <p:animScale>
                                      <p:cBhvr>
                                        <p:cTn id="125" dur="1400" fill="hold"/>
                                        <p:tgtEl>
                                          <p:spTgt spid="208"/>
                                        </p:tgtEl>
                                      </p:cBhvr>
                                      <p:by x="200000" y="200000"/>
                                    </p:animScale>
                                  </p:childTnLst>
                                </p:cTn>
                              </p:par>
                              <p:par>
                                <p:cTn id="126" presetID="10" presetClass="exit" presetSubtype="0" fill="hold" grpId="2" nodeType="withEffect">
                                  <p:stCondLst>
                                    <p:cond delay="2600"/>
                                  </p:stCondLst>
                                  <p:childTnLst>
                                    <p:animEffect transition="out" filter="fade">
                                      <p:cBhvr>
                                        <p:cTn id="127" dur="900"/>
                                        <p:tgtEl>
                                          <p:spTgt spid="208"/>
                                        </p:tgtEl>
                                      </p:cBhvr>
                                    </p:animEffect>
                                    <p:set>
                                      <p:cBhvr>
                                        <p:cTn id="128" dur="1" fill="hold">
                                          <p:stCondLst>
                                            <p:cond delay="899"/>
                                          </p:stCondLst>
                                        </p:cTn>
                                        <p:tgtEl>
                                          <p:spTgt spid="208"/>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128"/>
                                        </p:tgtEl>
                                        <p:attrNameLst>
                                          <p:attrName>style.visibility</p:attrName>
                                        </p:attrNameLst>
                                      </p:cBhvr>
                                      <p:to>
                                        <p:strVal val="visible"/>
                                      </p:to>
                                    </p:set>
                                    <p:animEffect transition="in" filter="fade">
                                      <p:cBhvr>
                                        <p:cTn id="131"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13" grpId="0" animBg="1"/>
      <p:bldP spid="14" grpId="0" animBg="1"/>
      <p:bldP spid="6" grpId="0" animBg="1"/>
      <p:bldP spid="7" grpId="0" animBg="1"/>
      <p:bldP spid="119" grpId="0"/>
      <p:bldP spid="120" grpId="0"/>
      <p:bldP spid="121" grpId="0"/>
      <p:bldP spid="16" grpId="0" animBg="1"/>
      <p:bldP spid="9" grpId="0" animBg="1"/>
      <p:bldP spid="122" grpId="0"/>
      <p:bldP spid="202" grpId="0" animBg="1"/>
      <p:bldP spid="202" grpId="1" animBg="1"/>
      <p:bldP spid="202" grpId="2" animBg="1"/>
      <p:bldP spid="206" grpId="0" animBg="1"/>
      <p:bldP spid="206" grpId="1" animBg="1"/>
      <p:bldP spid="206" grpId="2" animBg="1"/>
      <p:bldP spid="207" grpId="0" animBg="1"/>
      <p:bldP spid="207" grpId="1" animBg="1"/>
      <p:bldP spid="207" grpId="2" animBg="1"/>
      <p:bldP spid="208" grpId="0" animBg="1"/>
      <p:bldP spid="208" grpId="1" animBg="1"/>
      <p:bldP spid="208" grpId="2" animBg="1"/>
      <p:bldP spid="1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946201" y="637175"/>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2257679" y="1726699"/>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p:cNvGrpSpPr/>
          <p:nvPr/>
        </p:nvGrpSpPr>
        <p:grpSpPr>
          <a:xfrm>
            <a:off x="1937414" y="1216619"/>
            <a:ext cx="5190870" cy="4005508"/>
            <a:chOff x="2583772" y="1612362"/>
            <a:chExt cx="4888052" cy="3771841"/>
          </a:xfrm>
        </p:grpSpPr>
        <p:sp>
          <p:nvSpPr>
            <p:cNvPr id="36"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7" name="Group 46"/>
          <p:cNvGrpSpPr/>
          <p:nvPr/>
        </p:nvGrpSpPr>
        <p:grpSpPr>
          <a:xfrm>
            <a:off x="3026931" y="3691426"/>
            <a:ext cx="1679532" cy="1679532"/>
            <a:chOff x="5594383" y="1947292"/>
            <a:chExt cx="1427856" cy="1427856"/>
          </a:xfrm>
        </p:grpSpPr>
        <p:sp>
          <p:nvSpPr>
            <p:cNvPr id="79"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77"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3" name="Group 42"/>
          <p:cNvGrpSpPr/>
          <p:nvPr/>
        </p:nvGrpSpPr>
        <p:grpSpPr>
          <a:xfrm>
            <a:off x="2305372" y="1888954"/>
            <a:ext cx="1561325" cy="1561325"/>
            <a:chOff x="3716954" y="1639229"/>
            <a:chExt cx="1420472" cy="1420472"/>
          </a:xfrm>
        </p:grpSpPr>
        <p:sp>
          <p:nvSpPr>
            <p:cNvPr id="80"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6"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4" name="Group 43"/>
          <p:cNvGrpSpPr/>
          <p:nvPr/>
        </p:nvGrpSpPr>
        <p:grpSpPr>
          <a:xfrm>
            <a:off x="5357933" y="1845706"/>
            <a:ext cx="1796932" cy="1796932"/>
            <a:chOff x="2469026" y="3059701"/>
            <a:chExt cx="1796932" cy="1796932"/>
          </a:xfrm>
        </p:grpSpPr>
        <p:sp>
          <p:nvSpPr>
            <p:cNvPr id="37"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2"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18" name="Freeform 25"/>
          <p:cNvSpPr>
            <a:spLocks/>
          </p:cNvSpPr>
          <p:nvPr/>
        </p:nvSpPr>
        <p:spPr bwMode="auto">
          <a:xfrm>
            <a:off x="2636733" y="3888026"/>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6445880" y="379041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5157328" y="1601905"/>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1872557" y="2981234"/>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79"/>
          <p:cNvSpPr>
            <a:spLocks noEditPoints="1"/>
          </p:cNvSpPr>
          <p:nvPr/>
        </p:nvSpPr>
        <p:spPr bwMode="auto">
          <a:xfrm rot="20796322">
            <a:off x="5766232" y="2557782"/>
            <a:ext cx="694254" cy="694255"/>
          </a:xfrm>
          <a:custGeom>
            <a:avLst/>
            <a:gdLst/>
            <a:ahLst/>
            <a:cxnLst>
              <a:cxn ang="0">
                <a:pos x="361" y="0"/>
              </a:cxn>
              <a:cxn ang="0">
                <a:pos x="0" y="361"/>
              </a:cxn>
              <a:cxn ang="0">
                <a:pos x="361" y="722"/>
              </a:cxn>
              <a:cxn ang="0">
                <a:pos x="722" y="361"/>
              </a:cxn>
              <a:cxn ang="0">
                <a:pos x="361" y="0"/>
              </a:cxn>
              <a:cxn ang="0">
                <a:pos x="342" y="342"/>
              </a:cxn>
              <a:cxn ang="0">
                <a:pos x="380" y="342"/>
              </a:cxn>
              <a:cxn ang="0">
                <a:pos x="380" y="380"/>
              </a:cxn>
              <a:cxn ang="0">
                <a:pos x="342" y="380"/>
              </a:cxn>
              <a:cxn ang="0">
                <a:pos x="342" y="342"/>
              </a:cxn>
              <a:cxn ang="0">
                <a:pos x="246" y="338"/>
              </a:cxn>
              <a:cxn ang="0">
                <a:pos x="42" y="306"/>
              </a:cxn>
              <a:cxn ang="0">
                <a:pos x="99" y="178"/>
              </a:cxn>
              <a:cxn ang="0">
                <a:pos x="99" y="178"/>
              </a:cxn>
              <a:cxn ang="0">
                <a:pos x="258" y="307"/>
              </a:cxn>
              <a:cxn ang="0">
                <a:pos x="246" y="338"/>
              </a:cxn>
              <a:cxn ang="0">
                <a:pos x="334" y="679"/>
              </a:cxn>
              <a:cxn ang="0">
                <a:pos x="333" y="679"/>
              </a:cxn>
              <a:cxn ang="0">
                <a:pos x="365" y="478"/>
              </a:cxn>
              <a:cxn ang="0">
                <a:pos x="399" y="472"/>
              </a:cxn>
              <a:cxn ang="0">
                <a:pos x="473" y="664"/>
              </a:cxn>
              <a:cxn ang="0">
                <a:pos x="334" y="679"/>
              </a:cxn>
              <a:cxn ang="0">
                <a:pos x="460" y="299"/>
              </a:cxn>
              <a:cxn ang="0">
                <a:pos x="438" y="273"/>
              </a:cxn>
              <a:cxn ang="0">
                <a:pos x="568" y="113"/>
              </a:cxn>
              <a:cxn ang="0">
                <a:pos x="650" y="226"/>
              </a:cxn>
              <a:cxn ang="0">
                <a:pos x="650" y="226"/>
              </a:cxn>
              <a:cxn ang="0">
                <a:pos x="460" y="299"/>
              </a:cxn>
            </a:cxnLst>
            <a:rect l="0" t="0" r="r" b="b"/>
            <a:pathLst>
              <a:path w="722" h="722">
                <a:moveTo>
                  <a:pt x="361" y="0"/>
                </a:moveTo>
                <a:cubicBezTo>
                  <a:pt x="162" y="0"/>
                  <a:pt x="0" y="162"/>
                  <a:pt x="0" y="361"/>
                </a:cubicBezTo>
                <a:cubicBezTo>
                  <a:pt x="0" y="560"/>
                  <a:pt x="162" y="722"/>
                  <a:pt x="361" y="722"/>
                </a:cubicBezTo>
                <a:cubicBezTo>
                  <a:pt x="560" y="722"/>
                  <a:pt x="722" y="560"/>
                  <a:pt x="722" y="361"/>
                </a:cubicBezTo>
                <a:cubicBezTo>
                  <a:pt x="722" y="162"/>
                  <a:pt x="560" y="0"/>
                  <a:pt x="361" y="0"/>
                </a:cubicBezTo>
                <a:close/>
                <a:moveTo>
                  <a:pt x="342" y="342"/>
                </a:moveTo>
                <a:cubicBezTo>
                  <a:pt x="353" y="332"/>
                  <a:pt x="369" y="332"/>
                  <a:pt x="380" y="342"/>
                </a:cubicBezTo>
                <a:cubicBezTo>
                  <a:pt x="390" y="353"/>
                  <a:pt x="390" y="369"/>
                  <a:pt x="380" y="380"/>
                </a:cubicBezTo>
                <a:cubicBezTo>
                  <a:pt x="369" y="390"/>
                  <a:pt x="353" y="390"/>
                  <a:pt x="342" y="380"/>
                </a:cubicBezTo>
                <a:cubicBezTo>
                  <a:pt x="332" y="369"/>
                  <a:pt x="332" y="353"/>
                  <a:pt x="342" y="342"/>
                </a:cubicBezTo>
                <a:close/>
                <a:moveTo>
                  <a:pt x="246" y="338"/>
                </a:moveTo>
                <a:cubicBezTo>
                  <a:pt x="42" y="306"/>
                  <a:pt x="42" y="306"/>
                  <a:pt x="42" y="306"/>
                </a:cubicBezTo>
                <a:cubicBezTo>
                  <a:pt x="50" y="261"/>
                  <a:pt x="68" y="217"/>
                  <a:pt x="99" y="178"/>
                </a:cubicBezTo>
                <a:cubicBezTo>
                  <a:pt x="99" y="178"/>
                  <a:pt x="99" y="178"/>
                  <a:pt x="99" y="178"/>
                </a:cubicBezTo>
                <a:cubicBezTo>
                  <a:pt x="258" y="307"/>
                  <a:pt x="258" y="307"/>
                  <a:pt x="258" y="307"/>
                </a:cubicBezTo>
                <a:cubicBezTo>
                  <a:pt x="252" y="317"/>
                  <a:pt x="249" y="327"/>
                  <a:pt x="246" y="338"/>
                </a:cubicBezTo>
                <a:close/>
                <a:moveTo>
                  <a:pt x="334" y="679"/>
                </a:moveTo>
                <a:cubicBezTo>
                  <a:pt x="334" y="679"/>
                  <a:pt x="333" y="679"/>
                  <a:pt x="333" y="679"/>
                </a:cubicBezTo>
                <a:cubicBezTo>
                  <a:pt x="365" y="478"/>
                  <a:pt x="365" y="478"/>
                  <a:pt x="365" y="478"/>
                </a:cubicBezTo>
                <a:cubicBezTo>
                  <a:pt x="377" y="477"/>
                  <a:pt x="388" y="475"/>
                  <a:pt x="399" y="472"/>
                </a:cubicBezTo>
                <a:cubicBezTo>
                  <a:pt x="473" y="664"/>
                  <a:pt x="473" y="664"/>
                  <a:pt x="473" y="664"/>
                </a:cubicBezTo>
                <a:cubicBezTo>
                  <a:pt x="430" y="681"/>
                  <a:pt x="382" y="687"/>
                  <a:pt x="334" y="679"/>
                </a:cubicBezTo>
                <a:close/>
                <a:moveTo>
                  <a:pt x="460" y="299"/>
                </a:moveTo>
                <a:cubicBezTo>
                  <a:pt x="454" y="289"/>
                  <a:pt x="446" y="281"/>
                  <a:pt x="438" y="273"/>
                </a:cubicBezTo>
                <a:cubicBezTo>
                  <a:pt x="568" y="113"/>
                  <a:pt x="568" y="113"/>
                  <a:pt x="568" y="113"/>
                </a:cubicBezTo>
                <a:cubicBezTo>
                  <a:pt x="603" y="142"/>
                  <a:pt x="632" y="180"/>
                  <a:pt x="650" y="226"/>
                </a:cubicBezTo>
                <a:cubicBezTo>
                  <a:pt x="650" y="226"/>
                  <a:pt x="650" y="226"/>
                  <a:pt x="650" y="226"/>
                </a:cubicBezTo>
                <a:lnTo>
                  <a:pt x="460" y="29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dirty="0">
              <a:solidFill>
                <a:srgbClr val="CF142B">
                  <a:lumMod val="60000"/>
                  <a:lumOff val="40000"/>
                </a:srgbClr>
              </a:solidFill>
              <a:latin typeface="+mn-lt"/>
              <a:cs typeface="+mn-cs"/>
            </a:endParaRPr>
          </a:p>
        </p:txBody>
      </p:sp>
      <p:sp>
        <p:nvSpPr>
          <p:cNvPr id="92" name="Freeform 79"/>
          <p:cNvSpPr>
            <a:spLocks noEditPoints="1"/>
          </p:cNvSpPr>
          <p:nvPr/>
        </p:nvSpPr>
        <p:spPr bwMode="auto">
          <a:xfrm rot="20796322">
            <a:off x="6316231" y="2243434"/>
            <a:ext cx="460838" cy="460839"/>
          </a:xfrm>
          <a:custGeom>
            <a:avLst/>
            <a:gdLst/>
            <a:ahLst/>
            <a:cxnLst>
              <a:cxn ang="0">
                <a:pos x="361" y="0"/>
              </a:cxn>
              <a:cxn ang="0">
                <a:pos x="0" y="361"/>
              </a:cxn>
              <a:cxn ang="0">
                <a:pos x="361" y="722"/>
              </a:cxn>
              <a:cxn ang="0">
                <a:pos x="722" y="361"/>
              </a:cxn>
              <a:cxn ang="0">
                <a:pos x="361" y="0"/>
              </a:cxn>
              <a:cxn ang="0">
                <a:pos x="342" y="342"/>
              </a:cxn>
              <a:cxn ang="0">
                <a:pos x="380" y="342"/>
              </a:cxn>
              <a:cxn ang="0">
                <a:pos x="380" y="380"/>
              </a:cxn>
              <a:cxn ang="0">
                <a:pos x="342" y="380"/>
              </a:cxn>
              <a:cxn ang="0">
                <a:pos x="342" y="342"/>
              </a:cxn>
              <a:cxn ang="0">
                <a:pos x="246" y="338"/>
              </a:cxn>
              <a:cxn ang="0">
                <a:pos x="42" y="306"/>
              </a:cxn>
              <a:cxn ang="0">
                <a:pos x="99" y="178"/>
              </a:cxn>
              <a:cxn ang="0">
                <a:pos x="99" y="178"/>
              </a:cxn>
              <a:cxn ang="0">
                <a:pos x="258" y="307"/>
              </a:cxn>
              <a:cxn ang="0">
                <a:pos x="246" y="338"/>
              </a:cxn>
              <a:cxn ang="0">
                <a:pos x="334" y="679"/>
              </a:cxn>
              <a:cxn ang="0">
                <a:pos x="333" y="679"/>
              </a:cxn>
              <a:cxn ang="0">
                <a:pos x="365" y="478"/>
              </a:cxn>
              <a:cxn ang="0">
                <a:pos x="399" y="472"/>
              </a:cxn>
              <a:cxn ang="0">
                <a:pos x="473" y="664"/>
              </a:cxn>
              <a:cxn ang="0">
                <a:pos x="334" y="679"/>
              </a:cxn>
              <a:cxn ang="0">
                <a:pos x="460" y="299"/>
              </a:cxn>
              <a:cxn ang="0">
                <a:pos x="438" y="273"/>
              </a:cxn>
              <a:cxn ang="0">
                <a:pos x="568" y="113"/>
              </a:cxn>
              <a:cxn ang="0">
                <a:pos x="650" y="226"/>
              </a:cxn>
              <a:cxn ang="0">
                <a:pos x="650" y="226"/>
              </a:cxn>
              <a:cxn ang="0">
                <a:pos x="460" y="299"/>
              </a:cxn>
            </a:cxnLst>
            <a:rect l="0" t="0" r="r" b="b"/>
            <a:pathLst>
              <a:path w="722" h="722">
                <a:moveTo>
                  <a:pt x="361" y="0"/>
                </a:moveTo>
                <a:cubicBezTo>
                  <a:pt x="162" y="0"/>
                  <a:pt x="0" y="162"/>
                  <a:pt x="0" y="361"/>
                </a:cubicBezTo>
                <a:cubicBezTo>
                  <a:pt x="0" y="560"/>
                  <a:pt x="162" y="722"/>
                  <a:pt x="361" y="722"/>
                </a:cubicBezTo>
                <a:cubicBezTo>
                  <a:pt x="560" y="722"/>
                  <a:pt x="722" y="560"/>
                  <a:pt x="722" y="361"/>
                </a:cubicBezTo>
                <a:cubicBezTo>
                  <a:pt x="722" y="162"/>
                  <a:pt x="560" y="0"/>
                  <a:pt x="361" y="0"/>
                </a:cubicBezTo>
                <a:close/>
                <a:moveTo>
                  <a:pt x="342" y="342"/>
                </a:moveTo>
                <a:cubicBezTo>
                  <a:pt x="353" y="332"/>
                  <a:pt x="369" y="332"/>
                  <a:pt x="380" y="342"/>
                </a:cubicBezTo>
                <a:cubicBezTo>
                  <a:pt x="390" y="353"/>
                  <a:pt x="390" y="369"/>
                  <a:pt x="380" y="380"/>
                </a:cubicBezTo>
                <a:cubicBezTo>
                  <a:pt x="369" y="390"/>
                  <a:pt x="353" y="390"/>
                  <a:pt x="342" y="380"/>
                </a:cubicBezTo>
                <a:cubicBezTo>
                  <a:pt x="332" y="369"/>
                  <a:pt x="332" y="353"/>
                  <a:pt x="342" y="342"/>
                </a:cubicBezTo>
                <a:close/>
                <a:moveTo>
                  <a:pt x="246" y="338"/>
                </a:moveTo>
                <a:cubicBezTo>
                  <a:pt x="42" y="306"/>
                  <a:pt x="42" y="306"/>
                  <a:pt x="42" y="306"/>
                </a:cubicBezTo>
                <a:cubicBezTo>
                  <a:pt x="50" y="261"/>
                  <a:pt x="68" y="217"/>
                  <a:pt x="99" y="178"/>
                </a:cubicBezTo>
                <a:cubicBezTo>
                  <a:pt x="99" y="178"/>
                  <a:pt x="99" y="178"/>
                  <a:pt x="99" y="178"/>
                </a:cubicBezTo>
                <a:cubicBezTo>
                  <a:pt x="258" y="307"/>
                  <a:pt x="258" y="307"/>
                  <a:pt x="258" y="307"/>
                </a:cubicBezTo>
                <a:cubicBezTo>
                  <a:pt x="252" y="317"/>
                  <a:pt x="249" y="327"/>
                  <a:pt x="246" y="338"/>
                </a:cubicBezTo>
                <a:close/>
                <a:moveTo>
                  <a:pt x="334" y="679"/>
                </a:moveTo>
                <a:cubicBezTo>
                  <a:pt x="334" y="679"/>
                  <a:pt x="333" y="679"/>
                  <a:pt x="333" y="679"/>
                </a:cubicBezTo>
                <a:cubicBezTo>
                  <a:pt x="365" y="478"/>
                  <a:pt x="365" y="478"/>
                  <a:pt x="365" y="478"/>
                </a:cubicBezTo>
                <a:cubicBezTo>
                  <a:pt x="377" y="477"/>
                  <a:pt x="388" y="475"/>
                  <a:pt x="399" y="472"/>
                </a:cubicBezTo>
                <a:cubicBezTo>
                  <a:pt x="473" y="664"/>
                  <a:pt x="473" y="664"/>
                  <a:pt x="473" y="664"/>
                </a:cubicBezTo>
                <a:cubicBezTo>
                  <a:pt x="430" y="681"/>
                  <a:pt x="382" y="687"/>
                  <a:pt x="334" y="679"/>
                </a:cubicBezTo>
                <a:close/>
                <a:moveTo>
                  <a:pt x="460" y="299"/>
                </a:moveTo>
                <a:cubicBezTo>
                  <a:pt x="454" y="289"/>
                  <a:pt x="446" y="281"/>
                  <a:pt x="438" y="273"/>
                </a:cubicBezTo>
                <a:cubicBezTo>
                  <a:pt x="568" y="113"/>
                  <a:pt x="568" y="113"/>
                  <a:pt x="568" y="113"/>
                </a:cubicBezTo>
                <a:cubicBezTo>
                  <a:pt x="603" y="142"/>
                  <a:pt x="632" y="180"/>
                  <a:pt x="650" y="226"/>
                </a:cubicBezTo>
                <a:cubicBezTo>
                  <a:pt x="650" y="226"/>
                  <a:pt x="650" y="226"/>
                  <a:pt x="650" y="226"/>
                </a:cubicBezTo>
                <a:lnTo>
                  <a:pt x="460" y="29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dirty="0">
              <a:solidFill>
                <a:srgbClr val="CF142B">
                  <a:lumMod val="60000"/>
                  <a:lumOff val="40000"/>
                </a:srgbClr>
              </a:solidFill>
              <a:latin typeface="+mn-lt"/>
              <a:cs typeface="+mn-cs"/>
            </a:endParaRPr>
          </a:p>
        </p:txBody>
      </p:sp>
      <p:grpSp>
        <p:nvGrpSpPr>
          <p:cNvPr id="12" name="Group 11"/>
          <p:cNvGrpSpPr/>
          <p:nvPr/>
        </p:nvGrpSpPr>
        <p:grpSpPr>
          <a:xfrm>
            <a:off x="2525182" y="2045778"/>
            <a:ext cx="1106184" cy="1093822"/>
            <a:chOff x="2525182" y="2045778"/>
            <a:chExt cx="1106184" cy="1093822"/>
          </a:xfrm>
        </p:grpSpPr>
        <p:sp>
          <p:nvSpPr>
            <p:cNvPr id="11" name="Rounded Rectangle 10"/>
            <p:cNvSpPr/>
            <p:nvPr/>
          </p:nvSpPr>
          <p:spPr>
            <a:xfrm>
              <a:off x="2555777" y="2353718"/>
              <a:ext cx="1016690" cy="699510"/>
            </a:xfrm>
            <a:prstGeom prst="roundRect">
              <a:avLst/>
            </a:prstGeom>
            <a:pattFill prst="dkHorz">
              <a:fgClr>
                <a:schemeClr val="accent5"/>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ounded Rectangle 22"/>
            <p:cNvSpPr/>
            <p:nvPr/>
          </p:nvSpPr>
          <p:spPr>
            <a:xfrm>
              <a:off x="2525182" y="2045778"/>
              <a:ext cx="1106184" cy="1093822"/>
            </a:xfrm>
            <a:custGeom>
              <a:avLst/>
              <a:gdLst/>
              <a:ahLst/>
              <a:cxnLst/>
              <a:rect l="l" t="t" r="r" b="b"/>
              <a:pathLst>
                <a:path w="1106184" h="1093822">
                  <a:moveTo>
                    <a:pt x="298620" y="1032000"/>
                  </a:moveTo>
                  <a:lnTo>
                    <a:pt x="807568" y="1032000"/>
                  </a:lnTo>
                  <a:cubicBezTo>
                    <a:pt x="813259" y="1032000"/>
                    <a:pt x="817872" y="1036613"/>
                    <a:pt x="817872" y="1042304"/>
                  </a:cubicBezTo>
                  <a:lnTo>
                    <a:pt x="817872" y="1062911"/>
                  </a:lnTo>
                  <a:cubicBezTo>
                    <a:pt x="817872" y="1079983"/>
                    <a:pt x="804033" y="1093822"/>
                    <a:pt x="786961" y="1093822"/>
                  </a:cubicBezTo>
                  <a:lnTo>
                    <a:pt x="319227" y="1093822"/>
                  </a:lnTo>
                  <a:cubicBezTo>
                    <a:pt x="302155" y="1093822"/>
                    <a:pt x="288316" y="1079983"/>
                    <a:pt x="288316" y="1062911"/>
                  </a:cubicBezTo>
                  <a:lnTo>
                    <a:pt x="288316" y="1042304"/>
                  </a:lnTo>
                  <a:cubicBezTo>
                    <a:pt x="288316" y="1036613"/>
                    <a:pt x="292929" y="1032000"/>
                    <a:pt x="298620" y="1032000"/>
                  </a:cubicBezTo>
                  <a:close/>
                  <a:moveTo>
                    <a:pt x="104919" y="357660"/>
                  </a:moveTo>
                  <a:cubicBezTo>
                    <a:pt x="86339" y="357660"/>
                    <a:pt x="71276" y="372722"/>
                    <a:pt x="71276" y="391303"/>
                  </a:cubicBezTo>
                  <a:lnTo>
                    <a:pt x="71276" y="919467"/>
                  </a:lnTo>
                  <a:cubicBezTo>
                    <a:pt x="71276" y="938048"/>
                    <a:pt x="86339" y="953110"/>
                    <a:pt x="104919" y="953110"/>
                  </a:cubicBezTo>
                  <a:lnTo>
                    <a:pt x="1001263" y="953110"/>
                  </a:lnTo>
                  <a:cubicBezTo>
                    <a:pt x="1019844" y="953110"/>
                    <a:pt x="1034906" y="938048"/>
                    <a:pt x="1034906" y="919467"/>
                  </a:cubicBezTo>
                  <a:lnTo>
                    <a:pt x="1034906" y="391303"/>
                  </a:lnTo>
                  <a:cubicBezTo>
                    <a:pt x="1034906" y="372722"/>
                    <a:pt x="1019844" y="357660"/>
                    <a:pt x="1001263" y="357660"/>
                  </a:cubicBezTo>
                  <a:close/>
                  <a:moveTo>
                    <a:pt x="440866" y="962"/>
                  </a:moveTo>
                  <a:cubicBezTo>
                    <a:pt x="455824" y="-3046"/>
                    <a:pt x="471199" y="5830"/>
                    <a:pt x="475207" y="20789"/>
                  </a:cubicBezTo>
                  <a:cubicBezTo>
                    <a:pt x="478339" y="32478"/>
                    <a:pt x="473603" y="44421"/>
                    <a:pt x="464105" y="50796"/>
                  </a:cubicBezTo>
                  <a:lnTo>
                    <a:pt x="518835" y="255051"/>
                  </a:lnTo>
                  <a:cubicBezTo>
                    <a:pt x="528154" y="248878"/>
                    <a:pt x="539198" y="246875"/>
                    <a:pt x="550710" y="246875"/>
                  </a:cubicBezTo>
                  <a:lnTo>
                    <a:pt x="577882" y="253845"/>
                  </a:lnTo>
                  <a:lnTo>
                    <a:pt x="632289" y="50796"/>
                  </a:lnTo>
                  <a:cubicBezTo>
                    <a:pt x="622791" y="44421"/>
                    <a:pt x="618055" y="32478"/>
                    <a:pt x="621187" y="20789"/>
                  </a:cubicBezTo>
                  <a:cubicBezTo>
                    <a:pt x="625195" y="5830"/>
                    <a:pt x="640570" y="-3046"/>
                    <a:pt x="655529" y="962"/>
                  </a:cubicBezTo>
                  <a:cubicBezTo>
                    <a:pt x="670487" y="4970"/>
                    <a:pt x="679363" y="20345"/>
                    <a:pt x="675355" y="35303"/>
                  </a:cubicBezTo>
                  <a:cubicBezTo>
                    <a:pt x="672223" y="46992"/>
                    <a:pt x="662151" y="54967"/>
                    <a:pt x="650738" y="55739"/>
                  </a:cubicBezTo>
                  <a:lnTo>
                    <a:pt x="596384" y="258590"/>
                  </a:lnTo>
                  <a:cubicBezTo>
                    <a:pt x="610466" y="266051"/>
                    <a:pt x="622274" y="277121"/>
                    <a:pt x="630710" y="290621"/>
                  </a:cubicBezTo>
                  <a:lnTo>
                    <a:pt x="1049771" y="290621"/>
                  </a:lnTo>
                  <a:cubicBezTo>
                    <a:pt x="1080927" y="290621"/>
                    <a:pt x="1106184" y="315878"/>
                    <a:pt x="1106184" y="347034"/>
                  </a:cubicBezTo>
                  <a:lnTo>
                    <a:pt x="1106184" y="963814"/>
                  </a:lnTo>
                  <a:cubicBezTo>
                    <a:pt x="1106184" y="994970"/>
                    <a:pt x="1080927" y="1020227"/>
                    <a:pt x="1049771" y="1020227"/>
                  </a:cubicBezTo>
                  <a:lnTo>
                    <a:pt x="56413" y="1020227"/>
                  </a:lnTo>
                  <a:cubicBezTo>
                    <a:pt x="25257" y="1020227"/>
                    <a:pt x="0" y="994970"/>
                    <a:pt x="0" y="963814"/>
                  </a:cubicBezTo>
                  <a:lnTo>
                    <a:pt x="0" y="347034"/>
                  </a:lnTo>
                  <a:cubicBezTo>
                    <a:pt x="0" y="315878"/>
                    <a:pt x="25257" y="290621"/>
                    <a:pt x="56413" y="290621"/>
                  </a:cubicBezTo>
                  <a:lnTo>
                    <a:pt x="470711" y="290621"/>
                  </a:lnTo>
                  <a:lnTo>
                    <a:pt x="500920" y="261986"/>
                  </a:lnTo>
                  <a:lnTo>
                    <a:pt x="445657" y="55739"/>
                  </a:lnTo>
                  <a:cubicBezTo>
                    <a:pt x="434244" y="54967"/>
                    <a:pt x="424171" y="46992"/>
                    <a:pt x="421039" y="35303"/>
                  </a:cubicBezTo>
                  <a:cubicBezTo>
                    <a:pt x="417031" y="20345"/>
                    <a:pt x="425907" y="4970"/>
                    <a:pt x="440866" y="962"/>
                  </a:cubicBezTo>
                  <a:close/>
                </a:path>
              </a:pathLst>
            </a:custGeom>
            <a:solidFill>
              <a:schemeClr val="bg1"/>
            </a:solidFill>
            <a:ln w="19050">
              <a:noFill/>
              <a:round/>
              <a:headEnd/>
              <a:tailEnd/>
            </a:ln>
          </p:spPr>
          <p:txBody>
            <a:bodyPr/>
            <a:lstStyle/>
            <a:p>
              <a:endParaRPr lang="en-GB">
                <a:solidFill>
                  <a:schemeClr val="tx1"/>
                </a:solidFill>
                <a:latin typeface="Arial" charset="0"/>
                <a:cs typeface="Arial" charset="0"/>
              </a:endParaRPr>
            </a:p>
          </p:txBody>
        </p:sp>
      </p:grpSp>
      <p:grpSp>
        <p:nvGrpSpPr>
          <p:cNvPr id="75" name="Group 25"/>
          <p:cNvGrpSpPr>
            <a:grpSpLocks/>
          </p:cNvGrpSpPr>
          <p:nvPr/>
        </p:nvGrpSpPr>
        <p:grpSpPr bwMode="auto">
          <a:xfrm>
            <a:off x="3572466" y="2126503"/>
            <a:ext cx="2114977" cy="1597152"/>
            <a:chOff x="3447379" y="2871549"/>
            <a:chExt cx="2029910" cy="1233964"/>
          </a:xfrm>
        </p:grpSpPr>
        <p:grpSp>
          <p:nvGrpSpPr>
            <p:cNvPr id="76" name="Group 23"/>
            <p:cNvGrpSpPr>
              <a:grpSpLocks/>
            </p:cNvGrpSpPr>
            <p:nvPr/>
          </p:nvGrpSpPr>
          <p:grpSpPr bwMode="auto">
            <a:xfrm>
              <a:off x="3447379" y="2893230"/>
              <a:ext cx="2029910" cy="1212283"/>
              <a:chOff x="3447379" y="2893230"/>
              <a:chExt cx="2029910" cy="1212283"/>
            </a:xfrm>
          </p:grpSpPr>
          <p:sp>
            <p:nvSpPr>
              <p:cNvPr id="83" name="Oval 19"/>
              <p:cNvSpPr/>
              <p:nvPr/>
            </p:nvSpPr>
            <p:spPr>
              <a:xfrm rot="804859">
                <a:off x="4385473" y="2893471"/>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3"/>
              </a:solid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sp>
            <p:nvSpPr>
              <p:cNvPr id="84"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4"/>
              </a:solid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sp>
            <p:nvSpPr>
              <p:cNvPr id="86" name="Freeform 85"/>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3"/>
              </a:solidFill>
              <a:ln w="31750" cap="flat" cmpd="sng" algn="ctr">
                <a:solidFill>
                  <a:srgbClr val="FFFFFF"/>
                </a:solidFill>
                <a:prstDash val="solid"/>
                <a:round/>
                <a:headEnd type="none" w="med" len="med"/>
                <a:tailEnd type="none" w="med" len="med"/>
              </a:ln>
            </p:spPr>
            <p:txBody>
              <a:bodyPr/>
              <a:lstStyle/>
              <a:p>
                <a:pPr>
                  <a:defRPr/>
                </a:pPr>
                <a:endParaRPr lang="en-US" dirty="0">
                  <a:latin typeface="Arial" charset="0"/>
                  <a:cs typeface="+mn-cs"/>
                </a:endParaRPr>
              </a:p>
            </p:txBody>
          </p:sp>
        </p:grpSp>
        <p:sp>
          <p:nvSpPr>
            <p:cNvPr id="81" name="TextBox 80"/>
            <p:cNvSpPr txBox="1"/>
            <p:nvPr/>
          </p:nvSpPr>
          <p:spPr>
            <a:xfrm rot="3473461">
              <a:off x="4435235" y="3117129"/>
              <a:ext cx="845637" cy="354477"/>
            </a:xfrm>
            <a:prstGeom prst="rect">
              <a:avLst/>
            </a:prstGeom>
            <a:noFill/>
          </p:spPr>
          <p:txBody>
            <a:bodyPr wrap="none">
              <a:spAutoFit/>
            </a:bodyPr>
            <a:lstStyle/>
            <a:p>
              <a:pPr algn="ctr">
                <a:defRPr/>
              </a:pPr>
              <a:r>
                <a:rPr lang="en-GB" dirty="0">
                  <a:gradFill>
                    <a:gsLst>
                      <a:gs pos="100000">
                        <a:schemeClr val="bg1">
                          <a:alpha val="69000"/>
                        </a:schemeClr>
                      </a:gs>
                      <a:gs pos="0">
                        <a:schemeClr val="bg1"/>
                      </a:gs>
                    </a:gsLst>
                    <a:lin ang="5400000" scaled="0"/>
                  </a:gradFill>
                  <a:latin typeface="Impact" pitchFamily="34" charset="0"/>
                  <a:cs typeface="+mn-cs"/>
                </a:rPr>
                <a:t>MAGAZINE</a:t>
              </a:r>
              <a:endParaRPr lang="en-US" dirty="0">
                <a:gradFill>
                  <a:gsLst>
                    <a:gs pos="100000">
                      <a:schemeClr val="bg1">
                        <a:alpha val="69000"/>
                      </a:schemeClr>
                    </a:gs>
                    <a:gs pos="0">
                      <a:schemeClr val="bg1"/>
                    </a:gs>
                  </a:gsLst>
                  <a:lin ang="5400000" scaled="0"/>
                </a:gradFill>
                <a:latin typeface="Impact" pitchFamily="34" charset="0"/>
                <a:cs typeface="+mn-cs"/>
              </a:endParaRPr>
            </a:p>
          </p:txBody>
        </p:sp>
      </p:grpSp>
      <p:grpSp>
        <p:nvGrpSpPr>
          <p:cNvPr id="13" name="Group 12"/>
          <p:cNvGrpSpPr/>
          <p:nvPr/>
        </p:nvGrpSpPr>
        <p:grpSpPr>
          <a:xfrm>
            <a:off x="3305175" y="4004875"/>
            <a:ext cx="1321461" cy="1003486"/>
            <a:chOff x="3490553" y="4004875"/>
            <a:chExt cx="1183708" cy="898880"/>
          </a:xfrm>
        </p:grpSpPr>
        <p:sp>
          <p:nvSpPr>
            <p:cNvPr id="87" name="Rounded Rectangle 2"/>
            <p:cNvSpPr/>
            <p:nvPr/>
          </p:nvSpPr>
          <p:spPr>
            <a:xfrm>
              <a:off x="3490553" y="4004875"/>
              <a:ext cx="1183708" cy="898880"/>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a:solidFill>
                  <a:srgbClr val="CF142B">
                    <a:lumMod val="60000"/>
                    <a:lumOff val="40000"/>
                  </a:srgbClr>
                </a:solidFill>
                <a:latin typeface="+mn-lt"/>
                <a:cs typeface="+mn-cs"/>
              </a:endParaRPr>
            </a:p>
          </p:txBody>
        </p:sp>
        <p:sp>
          <p:nvSpPr>
            <p:cNvPr id="94" name="Freeform 46"/>
            <p:cNvSpPr>
              <a:spLocks noEditPoints="1"/>
            </p:cNvSpPr>
            <p:nvPr/>
          </p:nvSpPr>
          <p:spPr bwMode="auto">
            <a:xfrm>
              <a:off x="3823917" y="4085920"/>
              <a:ext cx="560634" cy="558396"/>
            </a:xfrm>
            <a:custGeom>
              <a:avLst/>
              <a:gdLst>
                <a:gd name="T0" fmla="*/ 0 w 318"/>
                <a:gd name="T1" fmla="*/ 159 h 317"/>
                <a:gd name="T2" fmla="*/ 318 w 318"/>
                <a:gd name="T3" fmla="*/ 159 h 317"/>
                <a:gd name="T4" fmla="*/ 131 w 318"/>
                <a:gd name="T5" fmla="*/ 303 h 317"/>
                <a:gd name="T6" fmla="*/ 153 w 318"/>
                <a:gd name="T7" fmla="*/ 241 h 317"/>
                <a:gd name="T8" fmla="*/ 131 w 318"/>
                <a:gd name="T9" fmla="*/ 303 h 317"/>
                <a:gd name="T10" fmla="*/ 73 w 318"/>
                <a:gd name="T11" fmla="*/ 164 h 317"/>
                <a:gd name="T12" fmla="*/ 30 w 318"/>
                <a:gd name="T13" fmla="*/ 231 h 317"/>
                <a:gd name="T14" fmla="*/ 165 w 318"/>
                <a:gd name="T15" fmla="*/ 76 h 317"/>
                <a:gd name="T16" fmla="*/ 183 w 318"/>
                <a:gd name="T17" fmla="*/ 13 h 317"/>
                <a:gd name="T18" fmla="*/ 165 w 318"/>
                <a:gd name="T19" fmla="*/ 76 h 317"/>
                <a:gd name="T20" fmla="*/ 231 w 318"/>
                <a:gd name="T21" fmla="*/ 153 h 317"/>
                <a:gd name="T22" fmla="*/ 165 w 318"/>
                <a:gd name="T23" fmla="*/ 86 h 317"/>
                <a:gd name="T24" fmla="*/ 153 w 318"/>
                <a:gd name="T25" fmla="*/ 76 h 317"/>
                <a:gd name="T26" fmla="*/ 131 w 318"/>
                <a:gd name="T27" fmla="*/ 14 h 317"/>
                <a:gd name="T28" fmla="*/ 153 w 318"/>
                <a:gd name="T29" fmla="*/ 76 h 317"/>
                <a:gd name="T30" fmla="*/ 153 w 318"/>
                <a:gd name="T31" fmla="*/ 153 h 317"/>
                <a:gd name="T32" fmla="*/ 94 w 318"/>
                <a:gd name="T33" fmla="*/ 86 h 317"/>
                <a:gd name="T34" fmla="*/ 73 w 318"/>
                <a:gd name="T35" fmla="*/ 153 h 317"/>
                <a:gd name="T36" fmla="*/ 30 w 318"/>
                <a:gd name="T37" fmla="*/ 86 h 317"/>
                <a:gd name="T38" fmla="*/ 73 w 318"/>
                <a:gd name="T39" fmla="*/ 153 h 317"/>
                <a:gd name="T40" fmla="*/ 153 w 318"/>
                <a:gd name="T41" fmla="*/ 164 h 317"/>
                <a:gd name="T42" fmla="*/ 94 w 318"/>
                <a:gd name="T43" fmla="*/ 231 h 317"/>
                <a:gd name="T44" fmla="*/ 165 w 318"/>
                <a:gd name="T45" fmla="*/ 241 h 317"/>
                <a:gd name="T46" fmla="*/ 183 w 318"/>
                <a:gd name="T47" fmla="*/ 304 h 317"/>
                <a:gd name="T48" fmla="*/ 165 w 318"/>
                <a:gd name="T49" fmla="*/ 241 h 317"/>
                <a:gd name="T50" fmla="*/ 165 w 318"/>
                <a:gd name="T51" fmla="*/ 164 h 317"/>
                <a:gd name="T52" fmla="*/ 221 w 318"/>
                <a:gd name="T53" fmla="*/ 231 h 317"/>
                <a:gd name="T54" fmla="*/ 242 w 318"/>
                <a:gd name="T55" fmla="*/ 164 h 317"/>
                <a:gd name="T56" fmla="*/ 287 w 318"/>
                <a:gd name="T57" fmla="*/ 231 h 317"/>
                <a:gd name="T58" fmla="*/ 232 w 318"/>
                <a:gd name="T59" fmla="*/ 231 h 317"/>
                <a:gd name="T60" fmla="*/ 242 w 318"/>
                <a:gd name="T61" fmla="*/ 153 h 317"/>
                <a:gd name="T62" fmla="*/ 288 w 318"/>
                <a:gd name="T63" fmla="*/ 86 h 317"/>
                <a:gd name="T64" fmla="*/ 242 w 318"/>
                <a:gd name="T65" fmla="*/ 153 h 317"/>
                <a:gd name="T66" fmla="*/ 229 w 318"/>
                <a:gd name="T67" fmla="*/ 76 h 317"/>
                <a:gd name="T68" fmla="*/ 263 w 318"/>
                <a:gd name="T69" fmla="*/ 54 h 317"/>
                <a:gd name="T70" fmla="*/ 55 w 318"/>
                <a:gd name="T71" fmla="*/ 54 h 317"/>
                <a:gd name="T72" fmla="*/ 86 w 318"/>
                <a:gd name="T73" fmla="*/ 76 h 317"/>
                <a:gd name="T74" fmla="*/ 55 w 318"/>
                <a:gd name="T75" fmla="*/ 54 h 317"/>
                <a:gd name="T76" fmla="*/ 86 w 318"/>
                <a:gd name="T77" fmla="*/ 241 h 317"/>
                <a:gd name="T78" fmla="*/ 55 w 318"/>
                <a:gd name="T79" fmla="*/ 263 h 317"/>
                <a:gd name="T80" fmla="*/ 263 w 318"/>
                <a:gd name="T81" fmla="*/ 263 h 317"/>
                <a:gd name="T82" fmla="*/ 229 w 318"/>
                <a:gd name="T83" fmla="*/ 241 h 317"/>
                <a:gd name="T84" fmla="*/ 263 w 318"/>
                <a:gd name="T85" fmla="*/ 2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131" y="303"/>
                  </a:moveTo>
                  <a:cubicBezTo>
                    <a:pt x="117" y="286"/>
                    <a:pt x="105" y="265"/>
                    <a:pt x="97" y="241"/>
                  </a:cubicBezTo>
                  <a:cubicBezTo>
                    <a:pt x="153" y="241"/>
                    <a:pt x="153" y="241"/>
                    <a:pt x="153" y="241"/>
                  </a:cubicBezTo>
                  <a:cubicBezTo>
                    <a:pt x="153" y="306"/>
                    <a:pt x="153" y="306"/>
                    <a:pt x="153" y="306"/>
                  </a:cubicBezTo>
                  <a:cubicBezTo>
                    <a:pt x="146" y="306"/>
                    <a:pt x="138" y="305"/>
                    <a:pt x="131" y="303"/>
                  </a:cubicBezTo>
                  <a:close/>
                  <a:moveTo>
                    <a:pt x="12" y="164"/>
                  </a:moveTo>
                  <a:cubicBezTo>
                    <a:pt x="73" y="164"/>
                    <a:pt x="73" y="164"/>
                    <a:pt x="73" y="164"/>
                  </a:cubicBezTo>
                  <a:cubicBezTo>
                    <a:pt x="73" y="187"/>
                    <a:pt x="76" y="210"/>
                    <a:pt x="82" y="231"/>
                  </a:cubicBezTo>
                  <a:cubicBezTo>
                    <a:pt x="30" y="231"/>
                    <a:pt x="30" y="231"/>
                    <a:pt x="30" y="231"/>
                  </a:cubicBezTo>
                  <a:cubicBezTo>
                    <a:pt x="19" y="211"/>
                    <a:pt x="13" y="188"/>
                    <a:pt x="12" y="164"/>
                  </a:cubicBezTo>
                  <a:close/>
                  <a:moveTo>
                    <a:pt x="165" y="76"/>
                  </a:moveTo>
                  <a:cubicBezTo>
                    <a:pt x="165" y="11"/>
                    <a:pt x="165" y="11"/>
                    <a:pt x="165" y="11"/>
                  </a:cubicBezTo>
                  <a:cubicBezTo>
                    <a:pt x="171" y="11"/>
                    <a:pt x="177" y="12"/>
                    <a:pt x="183" y="13"/>
                  </a:cubicBezTo>
                  <a:cubicBezTo>
                    <a:pt x="197" y="31"/>
                    <a:pt x="209" y="52"/>
                    <a:pt x="217" y="76"/>
                  </a:cubicBezTo>
                  <a:lnTo>
                    <a:pt x="165" y="76"/>
                  </a:lnTo>
                  <a:close/>
                  <a:moveTo>
                    <a:pt x="221" y="86"/>
                  </a:moveTo>
                  <a:cubicBezTo>
                    <a:pt x="227" y="107"/>
                    <a:pt x="231" y="130"/>
                    <a:pt x="231" y="153"/>
                  </a:cubicBezTo>
                  <a:cubicBezTo>
                    <a:pt x="165" y="153"/>
                    <a:pt x="165" y="153"/>
                    <a:pt x="165" y="153"/>
                  </a:cubicBezTo>
                  <a:cubicBezTo>
                    <a:pt x="165" y="86"/>
                    <a:pt x="165" y="86"/>
                    <a:pt x="165" y="86"/>
                  </a:cubicBezTo>
                  <a:lnTo>
                    <a:pt x="221" y="86"/>
                  </a:lnTo>
                  <a:close/>
                  <a:moveTo>
                    <a:pt x="153" y="76"/>
                  </a:moveTo>
                  <a:cubicBezTo>
                    <a:pt x="97" y="76"/>
                    <a:pt x="97" y="76"/>
                    <a:pt x="97" y="76"/>
                  </a:cubicBezTo>
                  <a:cubicBezTo>
                    <a:pt x="106" y="52"/>
                    <a:pt x="117" y="31"/>
                    <a:pt x="131" y="14"/>
                  </a:cubicBezTo>
                  <a:cubicBezTo>
                    <a:pt x="138" y="12"/>
                    <a:pt x="146" y="12"/>
                    <a:pt x="153" y="11"/>
                  </a:cubicBezTo>
                  <a:lnTo>
                    <a:pt x="153" y="76"/>
                  </a:lnTo>
                  <a:close/>
                  <a:moveTo>
                    <a:pt x="153" y="86"/>
                  </a:moveTo>
                  <a:cubicBezTo>
                    <a:pt x="153" y="153"/>
                    <a:pt x="153" y="153"/>
                    <a:pt x="153" y="153"/>
                  </a:cubicBezTo>
                  <a:cubicBezTo>
                    <a:pt x="83" y="153"/>
                    <a:pt x="83" y="153"/>
                    <a:pt x="83" y="153"/>
                  </a:cubicBezTo>
                  <a:cubicBezTo>
                    <a:pt x="84" y="130"/>
                    <a:pt x="88" y="107"/>
                    <a:pt x="94" y="86"/>
                  </a:cubicBezTo>
                  <a:lnTo>
                    <a:pt x="153" y="86"/>
                  </a:lnTo>
                  <a:close/>
                  <a:moveTo>
                    <a:pt x="73" y="153"/>
                  </a:moveTo>
                  <a:cubicBezTo>
                    <a:pt x="12" y="153"/>
                    <a:pt x="12" y="153"/>
                    <a:pt x="12" y="153"/>
                  </a:cubicBezTo>
                  <a:cubicBezTo>
                    <a:pt x="13" y="129"/>
                    <a:pt x="19" y="106"/>
                    <a:pt x="30" y="86"/>
                  </a:cubicBezTo>
                  <a:cubicBezTo>
                    <a:pt x="82" y="86"/>
                    <a:pt x="82" y="86"/>
                    <a:pt x="82" y="86"/>
                  </a:cubicBezTo>
                  <a:cubicBezTo>
                    <a:pt x="76" y="107"/>
                    <a:pt x="73" y="130"/>
                    <a:pt x="73" y="153"/>
                  </a:cubicBezTo>
                  <a:close/>
                  <a:moveTo>
                    <a:pt x="83" y="164"/>
                  </a:moveTo>
                  <a:cubicBezTo>
                    <a:pt x="153" y="164"/>
                    <a:pt x="153" y="164"/>
                    <a:pt x="153" y="164"/>
                  </a:cubicBezTo>
                  <a:cubicBezTo>
                    <a:pt x="153" y="231"/>
                    <a:pt x="153" y="231"/>
                    <a:pt x="153" y="231"/>
                  </a:cubicBezTo>
                  <a:cubicBezTo>
                    <a:pt x="94" y="231"/>
                    <a:pt x="94" y="231"/>
                    <a:pt x="94" y="231"/>
                  </a:cubicBezTo>
                  <a:cubicBezTo>
                    <a:pt x="87" y="210"/>
                    <a:pt x="84" y="187"/>
                    <a:pt x="83" y="164"/>
                  </a:cubicBezTo>
                  <a:close/>
                  <a:moveTo>
                    <a:pt x="165" y="241"/>
                  </a:moveTo>
                  <a:cubicBezTo>
                    <a:pt x="217" y="241"/>
                    <a:pt x="217" y="241"/>
                    <a:pt x="217" y="241"/>
                  </a:cubicBezTo>
                  <a:cubicBezTo>
                    <a:pt x="209" y="265"/>
                    <a:pt x="197" y="286"/>
                    <a:pt x="183" y="304"/>
                  </a:cubicBezTo>
                  <a:cubicBezTo>
                    <a:pt x="177" y="305"/>
                    <a:pt x="171" y="306"/>
                    <a:pt x="165" y="306"/>
                  </a:cubicBezTo>
                  <a:lnTo>
                    <a:pt x="165" y="241"/>
                  </a:lnTo>
                  <a:close/>
                  <a:moveTo>
                    <a:pt x="165" y="231"/>
                  </a:moveTo>
                  <a:cubicBezTo>
                    <a:pt x="165" y="164"/>
                    <a:pt x="165" y="164"/>
                    <a:pt x="165" y="164"/>
                  </a:cubicBezTo>
                  <a:cubicBezTo>
                    <a:pt x="231" y="164"/>
                    <a:pt x="231" y="164"/>
                    <a:pt x="231" y="164"/>
                  </a:cubicBezTo>
                  <a:cubicBezTo>
                    <a:pt x="231" y="187"/>
                    <a:pt x="227" y="210"/>
                    <a:pt x="221" y="231"/>
                  </a:cubicBezTo>
                  <a:lnTo>
                    <a:pt x="165" y="231"/>
                  </a:lnTo>
                  <a:close/>
                  <a:moveTo>
                    <a:pt x="242" y="164"/>
                  </a:moveTo>
                  <a:cubicBezTo>
                    <a:pt x="306" y="164"/>
                    <a:pt x="306" y="164"/>
                    <a:pt x="306" y="164"/>
                  </a:cubicBezTo>
                  <a:cubicBezTo>
                    <a:pt x="305" y="188"/>
                    <a:pt x="299" y="211"/>
                    <a:pt x="287" y="231"/>
                  </a:cubicBezTo>
                  <a:cubicBezTo>
                    <a:pt x="287" y="231"/>
                    <a:pt x="287" y="231"/>
                    <a:pt x="287" y="231"/>
                  </a:cubicBezTo>
                  <a:cubicBezTo>
                    <a:pt x="232" y="231"/>
                    <a:pt x="232" y="231"/>
                    <a:pt x="232" y="231"/>
                  </a:cubicBezTo>
                  <a:cubicBezTo>
                    <a:pt x="238" y="210"/>
                    <a:pt x="242" y="187"/>
                    <a:pt x="242" y="164"/>
                  </a:cubicBezTo>
                  <a:close/>
                  <a:moveTo>
                    <a:pt x="242" y="153"/>
                  </a:moveTo>
                  <a:cubicBezTo>
                    <a:pt x="242" y="130"/>
                    <a:pt x="238" y="107"/>
                    <a:pt x="232" y="86"/>
                  </a:cubicBezTo>
                  <a:cubicBezTo>
                    <a:pt x="288" y="86"/>
                    <a:pt x="288" y="86"/>
                    <a:pt x="288" y="86"/>
                  </a:cubicBezTo>
                  <a:cubicBezTo>
                    <a:pt x="299" y="106"/>
                    <a:pt x="305" y="129"/>
                    <a:pt x="306" y="153"/>
                  </a:cubicBezTo>
                  <a:lnTo>
                    <a:pt x="242" y="153"/>
                  </a:lnTo>
                  <a:close/>
                  <a:moveTo>
                    <a:pt x="281" y="76"/>
                  </a:moveTo>
                  <a:cubicBezTo>
                    <a:pt x="229" y="76"/>
                    <a:pt x="229" y="76"/>
                    <a:pt x="229" y="76"/>
                  </a:cubicBezTo>
                  <a:cubicBezTo>
                    <a:pt x="221" y="54"/>
                    <a:pt x="211" y="34"/>
                    <a:pt x="199" y="17"/>
                  </a:cubicBezTo>
                  <a:cubicBezTo>
                    <a:pt x="224" y="24"/>
                    <a:pt x="246" y="37"/>
                    <a:pt x="263" y="54"/>
                  </a:cubicBezTo>
                  <a:cubicBezTo>
                    <a:pt x="270" y="61"/>
                    <a:pt x="276" y="68"/>
                    <a:pt x="281" y="76"/>
                  </a:cubicBezTo>
                  <a:close/>
                  <a:moveTo>
                    <a:pt x="55" y="54"/>
                  </a:moveTo>
                  <a:cubicBezTo>
                    <a:pt x="71" y="38"/>
                    <a:pt x="92" y="25"/>
                    <a:pt x="115" y="18"/>
                  </a:cubicBezTo>
                  <a:cubicBezTo>
                    <a:pt x="103" y="35"/>
                    <a:pt x="93" y="55"/>
                    <a:pt x="86" y="76"/>
                  </a:cubicBezTo>
                  <a:cubicBezTo>
                    <a:pt x="37" y="76"/>
                    <a:pt x="37" y="76"/>
                    <a:pt x="37" y="76"/>
                  </a:cubicBezTo>
                  <a:cubicBezTo>
                    <a:pt x="42" y="68"/>
                    <a:pt x="48" y="61"/>
                    <a:pt x="55" y="54"/>
                  </a:cubicBezTo>
                  <a:close/>
                  <a:moveTo>
                    <a:pt x="37" y="241"/>
                  </a:moveTo>
                  <a:cubicBezTo>
                    <a:pt x="86" y="241"/>
                    <a:pt x="86" y="241"/>
                    <a:pt x="86" y="241"/>
                  </a:cubicBezTo>
                  <a:cubicBezTo>
                    <a:pt x="93" y="263"/>
                    <a:pt x="103" y="282"/>
                    <a:pt x="115" y="299"/>
                  </a:cubicBezTo>
                  <a:cubicBezTo>
                    <a:pt x="92" y="292"/>
                    <a:pt x="71" y="279"/>
                    <a:pt x="55" y="263"/>
                  </a:cubicBezTo>
                  <a:cubicBezTo>
                    <a:pt x="48" y="256"/>
                    <a:pt x="42" y="249"/>
                    <a:pt x="37" y="241"/>
                  </a:cubicBezTo>
                  <a:close/>
                  <a:moveTo>
                    <a:pt x="263" y="263"/>
                  </a:moveTo>
                  <a:cubicBezTo>
                    <a:pt x="246" y="280"/>
                    <a:pt x="224" y="294"/>
                    <a:pt x="199" y="300"/>
                  </a:cubicBezTo>
                  <a:cubicBezTo>
                    <a:pt x="211" y="283"/>
                    <a:pt x="222" y="263"/>
                    <a:pt x="229" y="241"/>
                  </a:cubicBezTo>
                  <a:cubicBezTo>
                    <a:pt x="281" y="241"/>
                    <a:pt x="281" y="241"/>
                    <a:pt x="281" y="241"/>
                  </a:cubicBezTo>
                  <a:cubicBezTo>
                    <a:pt x="276" y="249"/>
                    <a:pt x="270" y="256"/>
                    <a:pt x="263" y="26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Vodafone Lt" pitchFamily="34" charset="0"/>
              </a:endParaRPr>
            </a:p>
          </p:txBody>
        </p:sp>
      </p:grpSp>
      <p:sp>
        <p:nvSpPr>
          <p:cNvPr id="95" name="Rectangle 94"/>
          <p:cNvSpPr/>
          <p:nvPr/>
        </p:nvSpPr>
        <p:spPr>
          <a:xfrm>
            <a:off x="4059919" y="5360746"/>
            <a:ext cx="488325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But how do magazines </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96" name="Rectangle 95"/>
          <p:cNvSpPr/>
          <p:nvPr/>
        </p:nvSpPr>
        <p:spPr>
          <a:xfrm>
            <a:off x="6780506" y="5637745"/>
            <a:ext cx="1866217" cy="646331"/>
          </a:xfrm>
          <a:prstGeom prst="rect">
            <a:avLst/>
          </a:prstGeom>
        </p:spPr>
        <p:txBody>
          <a:bodyPr wrap="none">
            <a:spAutoFit/>
          </a:bodyPr>
          <a:lstStyle/>
          <a:p>
            <a:r>
              <a:rPr lang="en-GB" sz="36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compare?</a:t>
            </a:r>
            <a:endParaRPr lang="en-GB" sz="2400" dirty="0">
              <a:gradFill>
                <a:gsLst>
                  <a:gs pos="0">
                    <a:schemeClr val="tx1">
                      <a:lumMod val="75000"/>
                      <a:lumOff val="25000"/>
                    </a:schemeClr>
                  </a:gs>
                  <a:gs pos="100000">
                    <a:schemeClr val="tx1">
                      <a:lumMod val="65000"/>
                      <a:lumOff val="35000"/>
                    </a:schemeClr>
                  </a:gs>
                </a:gsLst>
                <a:lin ang="5400000" scaled="1"/>
              </a:gradFill>
            </a:endParaRPr>
          </a:p>
        </p:txBody>
      </p:sp>
    </p:spTree>
    <p:extLst>
      <p:ext uri="{BB962C8B-B14F-4D97-AF65-F5344CB8AC3E}">
        <p14:creationId xmlns:p14="http://schemas.microsoft.com/office/powerpoint/2010/main" val="274691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strVal val="#ppt_w*0.70"/>
                                          </p:val>
                                        </p:tav>
                                        <p:tav tm="100000">
                                          <p:val>
                                            <p:strVal val="#ppt_w"/>
                                          </p:val>
                                        </p:tav>
                                      </p:tavLst>
                                    </p:anim>
                                    <p:anim calcmode="lin" valueType="num">
                                      <p:cBhvr>
                                        <p:cTn id="8" dur="1000" fill="hold"/>
                                        <p:tgtEl>
                                          <p:spTgt spid="75"/>
                                        </p:tgtEl>
                                        <p:attrNameLst>
                                          <p:attrName>ppt_h</p:attrName>
                                        </p:attrNameLst>
                                      </p:cBhvr>
                                      <p:tavLst>
                                        <p:tav tm="0">
                                          <p:val>
                                            <p:strVal val="#ppt_h"/>
                                          </p:val>
                                        </p:tav>
                                        <p:tav tm="100000">
                                          <p:val>
                                            <p:strVal val="#ppt_h"/>
                                          </p:val>
                                        </p:tav>
                                      </p:tavLst>
                                    </p:anim>
                                    <p:animEffect transition="in" filter="fade">
                                      <p:cBhvr>
                                        <p:cTn id="9" dur="1000"/>
                                        <p:tgtEl>
                                          <p:spTgt spid="75"/>
                                        </p:tgtEl>
                                      </p:cBhvr>
                                    </p:animEffect>
                                  </p:childTnLst>
                                </p:cTn>
                              </p:par>
                            </p:childTnLst>
                          </p:cTn>
                        </p:par>
                        <p:par>
                          <p:cTn id="10" fill="hold">
                            <p:stCondLst>
                              <p:cond delay="1280"/>
                            </p:stCondLst>
                            <p:childTnLst>
                              <p:par>
                                <p:cTn id="11" presetID="10"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p:cTn id="16" dur="500" fill="hold"/>
                                        <p:tgtEl>
                                          <p:spTgt spid="121"/>
                                        </p:tgtEl>
                                        <p:attrNameLst>
                                          <p:attrName>ppt_w</p:attrName>
                                        </p:attrNameLst>
                                      </p:cBhvr>
                                      <p:tavLst>
                                        <p:tav tm="0">
                                          <p:val>
                                            <p:fltVal val="0"/>
                                          </p:val>
                                        </p:tav>
                                        <p:tav tm="100000">
                                          <p:val>
                                            <p:strVal val="#ppt_w"/>
                                          </p:val>
                                        </p:tav>
                                      </p:tavLst>
                                    </p:anim>
                                    <p:anim calcmode="lin" valueType="num">
                                      <p:cBhvr>
                                        <p:cTn id="17" dur="500" fill="hold"/>
                                        <p:tgtEl>
                                          <p:spTgt spid="121"/>
                                        </p:tgtEl>
                                        <p:attrNameLst>
                                          <p:attrName>ppt_h</p:attrName>
                                        </p:attrNameLst>
                                      </p:cBhvr>
                                      <p:tavLst>
                                        <p:tav tm="0">
                                          <p:val>
                                            <p:fltVal val="0"/>
                                          </p:val>
                                        </p:tav>
                                        <p:tav tm="100000">
                                          <p:val>
                                            <p:strVal val="#ppt_h"/>
                                          </p:val>
                                        </p:tav>
                                      </p:tavLst>
                                    </p:anim>
                                    <p:animEffect transition="in" filter="fade">
                                      <p:cBhvr>
                                        <p:cTn id="18" dur="500"/>
                                        <p:tgtEl>
                                          <p:spTgt spid="121"/>
                                        </p:tgtEl>
                                      </p:cBhvr>
                                    </p:animEffect>
                                  </p:childTnLst>
                                </p:cTn>
                              </p:par>
                            </p:childTnLst>
                          </p:cTn>
                        </p:par>
                        <p:par>
                          <p:cTn id="19" fill="hold">
                            <p:stCondLst>
                              <p:cond delay="1780"/>
                            </p:stCondLst>
                            <p:childTnLst>
                              <p:par>
                                <p:cTn id="20" presetID="23" presetClass="entr" presetSubtype="16"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childTnLst>
                                </p:cTn>
                              </p:par>
                            </p:childTnLst>
                          </p:cTn>
                        </p:par>
                        <p:par>
                          <p:cTn id="24" fill="hold">
                            <p:stCondLst>
                              <p:cond delay="2280"/>
                            </p:stCondLst>
                            <p:childTnLst>
                              <p:par>
                                <p:cTn id="25" presetID="6" presetClass="emph" presetSubtype="0" autoRev="1" fill="hold" nodeType="afterEffect">
                                  <p:stCondLst>
                                    <p:cond delay="0"/>
                                  </p:stCondLst>
                                  <p:childTnLst>
                                    <p:animScale>
                                      <p:cBhvr>
                                        <p:cTn id="26" dur="200" fill="hold"/>
                                        <p:tgtEl>
                                          <p:spTgt spid="43"/>
                                        </p:tgtEl>
                                      </p:cBhvr>
                                      <p:by x="87000" y="87000"/>
                                    </p:animScale>
                                  </p:childTnLst>
                                </p:cTn>
                              </p:par>
                              <p:par>
                                <p:cTn id="27" presetID="53" presetClass="entr" presetSubtype="16" fill="hold" grpId="0" nodeType="with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500" fill="hold"/>
                                        <p:tgtEl>
                                          <p:spTgt spid="118"/>
                                        </p:tgtEl>
                                        <p:attrNameLst>
                                          <p:attrName>ppt_w</p:attrName>
                                        </p:attrNameLst>
                                      </p:cBhvr>
                                      <p:tavLst>
                                        <p:tav tm="0">
                                          <p:val>
                                            <p:fltVal val="0"/>
                                          </p:val>
                                        </p:tav>
                                        <p:tav tm="100000">
                                          <p:val>
                                            <p:strVal val="#ppt_w"/>
                                          </p:val>
                                        </p:tav>
                                      </p:tavLst>
                                    </p:anim>
                                    <p:anim calcmode="lin" valueType="num">
                                      <p:cBhvr>
                                        <p:cTn id="30" dur="500" fill="hold"/>
                                        <p:tgtEl>
                                          <p:spTgt spid="118"/>
                                        </p:tgtEl>
                                        <p:attrNameLst>
                                          <p:attrName>ppt_h</p:attrName>
                                        </p:attrNameLst>
                                      </p:cBhvr>
                                      <p:tavLst>
                                        <p:tav tm="0">
                                          <p:val>
                                            <p:fltVal val="0"/>
                                          </p:val>
                                        </p:tav>
                                        <p:tav tm="100000">
                                          <p:val>
                                            <p:strVal val="#ppt_h"/>
                                          </p:val>
                                        </p:tav>
                                      </p:tavLst>
                                    </p:anim>
                                    <p:animEffect transition="in" filter="fade">
                                      <p:cBhvr>
                                        <p:cTn id="31" dur="500"/>
                                        <p:tgtEl>
                                          <p:spTgt spid="118"/>
                                        </p:tgtEl>
                                      </p:cBhvr>
                                    </p:animEffect>
                                  </p:childTnLst>
                                </p:cTn>
                              </p:par>
                            </p:childTnLst>
                          </p:cTn>
                        </p:par>
                        <p:par>
                          <p:cTn id="32" fill="hold">
                            <p:stCondLst>
                              <p:cond delay="278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3280"/>
                            </p:stCondLst>
                            <p:childTnLst>
                              <p:par>
                                <p:cTn id="37" presetID="23" presetClass="entr" presetSubtype="16"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childTnLst>
                                </p:cTn>
                              </p:par>
                            </p:childTnLst>
                          </p:cTn>
                        </p:par>
                        <p:par>
                          <p:cTn id="41" fill="hold">
                            <p:stCondLst>
                              <p:cond delay="3780"/>
                            </p:stCondLst>
                            <p:childTnLst>
                              <p:par>
                                <p:cTn id="42" presetID="6" presetClass="emph" presetSubtype="0" autoRev="1" fill="hold" nodeType="afterEffect">
                                  <p:stCondLst>
                                    <p:cond delay="0"/>
                                  </p:stCondLst>
                                  <p:childTnLst>
                                    <p:animScale>
                                      <p:cBhvr>
                                        <p:cTn id="43" dur="200" fill="hold"/>
                                        <p:tgtEl>
                                          <p:spTgt spid="47"/>
                                        </p:tgtEl>
                                      </p:cBhvr>
                                      <p:by x="87000" y="87000"/>
                                    </p:animScale>
                                  </p:childTnLst>
                                </p:cTn>
                              </p:par>
                              <p:par>
                                <p:cTn id="44" presetID="53" presetClass="entr" presetSubtype="16" fill="hold" grpId="0" nodeType="withEffect">
                                  <p:stCondLst>
                                    <p:cond delay="0"/>
                                  </p:stCondLst>
                                  <p:childTnLst>
                                    <p:set>
                                      <p:cBhvr>
                                        <p:cTn id="45" dur="1" fill="hold">
                                          <p:stCondLst>
                                            <p:cond delay="0"/>
                                          </p:stCondLst>
                                        </p:cTn>
                                        <p:tgtEl>
                                          <p:spTgt spid="120"/>
                                        </p:tgtEl>
                                        <p:attrNameLst>
                                          <p:attrName>style.visibility</p:attrName>
                                        </p:attrNameLst>
                                      </p:cBhvr>
                                      <p:to>
                                        <p:strVal val="visible"/>
                                      </p:to>
                                    </p:set>
                                    <p:anim calcmode="lin" valueType="num">
                                      <p:cBhvr>
                                        <p:cTn id="46" dur="500" fill="hold"/>
                                        <p:tgtEl>
                                          <p:spTgt spid="120"/>
                                        </p:tgtEl>
                                        <p:attrNameLst>
                                          <p:attrName>ppt_w</p:attrName>
                                        </p:attrNameLst>
                                      </p:cBhvr>
                                      <p:tavLst>
                                        <p:tav tm="0">
                                          <p:val>
                                            <p:fltVal val="0"/>
                                          </p:val>
                                        </p:tav>
                                        <p:tav tm="100000">
                                          <p:val>
                                            <p:strVal val="#ppt_w"/>
                                          </p:val>
                                        </p:tav>
                                      </p:tavLst>
                                    </p:anim>
                                    <p:anim calcmode="lin" valueType="num">
                                      <p:cBhvr>
                                        <p:cTn id="47" dur="500" fill="hold"/>
                                        <p:tgtEl>
                                          <p:spTgt spid="120"/>
                                        </p:tgtEl>
                                        <p:attrNameLst>
                                          <p:attrName>ppt_h</p:attrName>
                                        </p:attrNameLst>
                                      </p:cBhvr>
                                      <p:tavLst>
                                        <p:tav tm="0">
                                          <p:val>
                                            <p:fltVal val="0"/>
                                          </p:val>
                                        </p:tav>
                                        <p:tav tm="100000">
                                          <p:val>
                                            <p:strVal val="#ppt_h"/>
                                          </p:val>
                                        </p:tav>
                                      </p:tavLst>
                                    </p:anim>
                                    <p:animEffect transition="in" filter="fade">
                                      <p:cBhvr>
                                        <p:cTn id="48" dur="500"/>
                                        <p:tgtEl>
                                          <p:spTgt spid="120"/>
                                        </p:tgtEl>
                                      </p:cBhvr>
                                    </p:animEffect>
                                  </p:childTnLst>
                                </p:cTn>
                              </p:par>
                            </p:childTnLst>
                          </p:cTn>
                        </p:par>
                        <p:par>
                          <p:cTn id="49" fill="hold">
                            <p:stCondLst>
                              <p:cond delay="4280"/>
                            </p:stCondLst>
                            <p:childTnLst>
                              <p:par>
                                <p:cTn id="50" presetID="10"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par>
                          <p:cTn id="53" fill="hold">
                            <p:stCondLst>
                              <p:cond delay="4780"/>
                            </p:stCondLst>
                            <p:childTnLst>
                              <p:par>
                                <p:cTn id="54" presetID="23" presetClass="entr" presetSubtype="16"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childTnLst>
                                </p:cTn>
                              </p:par>
                            </p:childTnLst>
                          </p:cTn>
                        </p:par>
                        <p:par>
                          <p:cTn id="58" fill="hold">
                            <p:stCondLst>
                              <p:cond delay="5280"/>
                            </p:stCondLst>
                            <p:childTnLst>
                              <p:par>
                                <p:cTn id="59" presetID="6" presetClass="emph" presetSubtype="0" autoRev="1" fill="hold" nodeType="afterEffect">
                                  <p:stCondLst>
                                    <p:cond delay="0"/>
                                  </p:stCondLst>
                                  <p:childTnLst>
                                    <p:animScale>
                                      <p:cBhvr>
                                        <p:cTn id="60" dur="200" fill="hold"/>
                                        <p:tgtEl>
                                          <p:spTgt spid="44"/>
                                        </p:tgtEl>
                                      </p:cBhvr>
                                      <p:by x="87000" y="87000"/>
                                    </p:animScale>
                                  </p:childTnLst>
                                </p:cTn>
                              </p:par>
                              <p:par>
                                <p:cTn id="61" presetID="53" presetClass="entr" presetSubtype="16" fill="hold" grpId="0" nodeType="withEffect">
                                  <p:stCondLst>
                                    <p:cond delay="0"/>
                                  </p:stCondLst>
                                  <p:childTnLst>
                                    <p:set>
                                      <p:cBhvr>
                                        <p:cTn id="62" dur="1" fill="hold">
                                          <p:stCondLst>
                                            <p:cond delay="0"/>
                                          </p:stCondLst>
                                        </p:cTn>
                                        <p:tgtEl>
                                          <p:spTgt spid="119"/>
                                        </p:tgtEl>
                                        <p:attrNameLst>
                                          <p:attrName>style.visibility</p:attrName>
                                        </p:attrNameLst>
                                      </p:cBhvr>
                                      <p:to>
                                        <p:strVal val="visible"/>
                                      </p:to>
                                    </p:set>
                                    <p:anim calcmode="lin" valueType="num">
                                      <p:cBhvr>
                                        <p:cTn id="63" dur="500" fill="hold"/>
                                        <p:tgtEl>
                                          <p:spTgt spid="119"/>
                                        </p:tgtEl>
                                        <p:attrNameLst>
                                          <p:attrName>ppt_w</p:attrName>
                                        </p:attrNameLst>
                                      </p:cBhvr>
                                      <p:tavLst>
                                        <p:tav tm="0">
                                          <p:val>
                                            <p:fltVal val="0"/>
                                          </p:val>
                                        </p:tav>
                                        <p:tav tm="100000">
                                          <p:val>
                                            <p:strVal val="#ppt_w"/>
                                          </p:val>
                                        </p:tav>
                                      </p:tavLst>
                                    </p:anim>
                                    <p:anim calcmode="lin" valueType="num">
                                      <p:cBhvr>
                                        <p:cTn id="64" dur="500" fill="hold"/>
                                        <p:tgtEl>
                                          <p:spTgt spid="119"/>
                                        </p:tgtEl>
                                        <p:attrNameLst>
                                          <p:attrName>ppt_h</p:attrName>
                                        </p:attrNameLst>
                                      </p:cBhvr>
                                      <p:tavLst>
                                        <p:tav tm="0">
                                          <p:val>
                                            <p:fltVal val="0"/>
                                          </p:val>
                                        </p:tav>
                                        <p:tav tm="100000">
                                          <p:val>
                                            <p:strVal val="#ppt_h"/>
                                          </p:val>
                                        </p:tav>
                                      </p:tavLst>
                                    </p:anim>
                                    <p:animEffect transition="in" filter="fade">
                                      <p:cBhvr>
                                        <p:cTn id="65" dur="500"/>
                                        <p:tgtEl>
                                          <p:spTgt spid="119"/>
                                        </p:tgtEl>
                                      </p:cBhvr>
                                    </p:animEffect>
                                  </p:childTnLst>
                                </p:cTn>
                              </p:par>
                            </p:childTnLst>
                          </p:cTn>
                        </p:par>
                        <p:par>
                          <p:cTn id="66" fill="hold">
                            <p:stCondLst>
                              <p:cond delay="5780"/>
                            </p:stCondLst>
                            <p:childTnLst>
                              <p:par>
                                <p:cTn id="67" presetID="10" presetClass="entr" presetSubtype="0" fill="hold" grpId="0" nodeType="afterEffect">
                                  <p:stCondLst>
                                    <p:cond delay="0"/>
                                  </p:stCondLst>
                                  <p:childTnLst>
                                    <p:set>
                                      <p:cBhvr>
                                        <p:cTn id="68" dur="1" fill="hold">
                                          <p:stCondLst>
                                            <p:cond delay="0"/>
                                          </p:stCondLst>
                                        </p:cTn>
                                        <p:tgtEl>
                                          <p:spTgt spid="88"/>
                                        </p:tgtEl>
                                        <p:attrNameLst>
                                          <p:attrName>style.visibility</p:attrName>
                                        </p:attrNameLst>
                                      </p:cBhvr>
                                      <p:to>
                                        <p:strVal val="visible"/>
                                      </p:to>
                                    </p:set>
                                    <p:animEffect transition="in" filter="fade">
                                      <p:cBhvr>
                                        <p:cTn id="69" dur="500"/>
                                        <p:tgtEl>
                                          <p:spTgt spid="88"/>
                                        </p:tgtEl>
                                      </p:cBhvr>
                                    </p:animEffect>
                                  </p:childTnLst>
                                </p:cTn>
                              </p:par>
                              <p:par>
                                <p:cTn id="70" presetID="23" presetClass="entr" presetSubtype="288" fill="hold" grpId="0" nodeType="withEffect">
                                  <p:stCondLst>
                                    <p:cond delay="0"/>
                                  </p:stCondLst>
                                  <p:iterate type="lt">
                                    <p:tmPct val="4000"/>
                                  </p:iterate>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strVal val="4/3*#ppt_w"/>
                                          </p:val>
                                        </p:tav>
                                        <p:tav tm="100000">
                                          <p:val>
                                            <p:strVal val="#ppt_w"/>
                                          </p:val>
                                        </p:tav>
                                      </p:tavLst>
                                    </p:anim>
                                    <p:anim calcmode="lin" valueType="num">
                                      <p:cBhvr>
                                        <p:cTn id="73" dur="500" fill="hold"/>
                                        <p:tgtEl>
                                          <p:spTgt spid="95"/>
                                        </p:tgtEl>
                                        <p:attrNameLst>
                                          <p:attrName>ppt_h</p:attrName>
                                        </p:attrNameLst>
                                      </p:cBhvr>
                                      <p:tavLst>
                                        <p:tav tm="0">
                                          <p:val>
                                            <p:strVal val="4/3*#ppt_h"/>
                                          </p:val>
                                        </p:tav>
                                        <p:tav tm="100000">
                                          <p:val>
                                            <p:strVal val="#ppt_h"/>
                                          </p:val>
                                        </p:tav>
                                      </p:tavLst>
                                    </p:anim>
                                  </p:childTnLst>
                                </p:cTn>
                              </p:par>
                              <p:par>
                                <p:cTn id="74" presetID="23" presetClass="entr" presetSubtype="288" fill="hold" grpId="0" nodeType="withEffect">
                                  <p:stCondLst>
                                    <p:cond delay="200"/>
                                  </p:stCondLst>
                                  <p:iterate type="lt">
                                    <p:tmPct val="4000"/>
                                  </p:iterate>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strVal val="4/3*#ppt_w"/>
                                          </p:val>
                                        </p:tav>
                                        <p:tav tm="100000">
                                          <p:val>
                                            <p:strVal val="#ppt_w"/>
                                          </p:val>
                                        </p:tav>
                                      </p:tavLst>
                                    </p:anim>
                                    <p:anim calcmode="lin" valueType="num">
                                      <p:cBhvr>
                                        <p:cTn id="77" dur="500" fill="hold"/>
                                        <p:tgtEl>
                                          <p:spTgt spid="9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21" grpId="0" animBg="1"/>
      <p:bldP spid="88" grpId="0" animBg="1"/>
      <p:bldP spid="95" grpId="0"/>
      <p:bldP spid="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22058" y="1248836"/>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219758" y="-113058"/>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p:cNvGrpSpPr/>
          <p:nvPr/>
        </p:nvGrpSpPr>
        <p:grpSpPr>
          <a:xfrm>
            <a:off x="1502841" y="547334"/>
            <a:ext cx="7427002" cy="5615240"/>
            <a:chOff x="12502235" y="-2346678"/>
            <a:chExt cx="7427002" cy="5615240"/>
          </a:xfrm>
        </p:grpSpPr>
        <p:sp>
          <p:nvSpPr>
            <p:cNvPr id="19" name="Freeform 13"/>
            <p:cNvSpPr>
              <a:spLocks noEditPoints="1"/>
            </p:cNvSpPr>
            <p:nvPr/>
          </p:nvSpPr>
          <p:spPr bwMode="auto">
            <a:xfrm>
              <a:off x="13391018" y="1335699"/>
              <a:ext cx="1426016" cy="142601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noEditPoints="1"/>
            </p:cNvSpPr>
            <p:nvPr/>
          </p:nvSpPr>
          <p:spPr bwMode="auto">
            <a:xfrm>
              <a:off x="14452173" y="-11106"/>
              <a:ext cx="811426" cy="81142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1"/>
            <p:cNvSpPr>
              <a:spLocks noEditPoints="1"/>
            </p:cNvSpPr>
            <p:nvPr/>
          </p:nvSpPr>
          <p:spPr bwMode="auto">
            <a:xfrm>
              <a:off x="14674046" y="832621"/>
              <a:ext cx="1450759" cy="145075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5"/>
            <p:cNvSpPr>
              <a:spLocks/>
            </p:cNvSpPr>
            <p:nvPr/>
          </p:nvSpPr>
          <p:spPr bwMode="auto">
            <a:xfrm>
              <a:off x="14197567" y="-968450"/>
              <a:ext cx="510248" cy="5102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13273822" y="102561"/>
              <a:ext cx="646447" cy="64644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18660467" y="737662"/>
              <a:ext cx="646447" cy="64644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13000239" y="-968450"/>
              <a:ext cx="510248" cy="5102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17437046" y="-2346678"/>
              <a:ext cx="510248" cy="5102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p:nvSpPr>
          <p:spPr bwMode="auto">
            <a:xfrm>
              <a:off x="17946466" y="-442122"/>
              <a:ext cx="900470" cy="90045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13021282" y="813064"/>
              <a:ext cx="626680" cy="6266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13795519" y="-470602"/>
              <a:ext cx="278776" cy="27877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p:nvSpPr>
          <p:spPr bwMode="auto">
            <a:xfrm>
              <a:off x="12502235" y="1803380"/>
              <a:ext cx="278776" cy="27877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p:nvSpPr>
          <p:spPr bwMode="auto">
            <a:xfrm>
              <a:off x="16891274" y="-1614410"/>
              <a:ext cx="870353" cy="8703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p:nvSpPr>
          <p:spPr bwMode="auto">
            <a:xfrm>
              <a:off x="18198075" y="-2218577"/>
              <a:ext cx="884271" cy="8842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15670806" y="2646691"/>
              <a:ext cx="621879" cy="62187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1"/>
            <p:cNvSpPr>
              <a:spLocks noEditPoints="1"/>
            </p:cNvSpPr>
            <p:nvPr/>
          </p:nvSpPr>
          <p:spPr bwMode="auto">
            <a:xfrm>
              <a:off x="18527389" y="-1697048"/>
              <a:ext cx="904167" cy="9041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17"/>
            <p:cNvSpPr>
              <a:spLocks noEditPoints="1"/>
            </p:cNvSpPr>
            <p:nvPr/>
          </p:nvSpPr>
          <p:spPr bwMode="auto">
            <a:xfrm>
              <a:off x="17555704" y="-1655055"/>
              <a:ext cx="560188" cy="56018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7"/>
            <p:cNvSpPr>
              <a:spLocks noEditPoints="1"/>
            </p:cNvSpPr>
            <p:nvPr/>
          </p:nvSpPr>
          <p:spPr bwMode="auto">
            <a:xfrm>
              <a:off x="19151460" y="-630562"/>
              <a:ext cx="560188" cy="56018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17"/>
            <p:cNvSpPr>
              <a:spLocks noEditPoints="1"/>
            </p:cNvSpPr>
            <p:nvPr/>
          </p:nvSpPr>
          <p:spPr bwMode="auto">
            <a:xfrm>
              <a:off x="17785995" y="-653112"/>
              <a:ext cx="560188" cy="56018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5"/>
            <p:cNvSpPr>
              <a:spLocks/>
            </p:cNvSpPr>
            <p:nvPr/>
          </p:nvSpPr>
          <p:spPr bwMode="auto">
            <a:xfrm>
              <a:off x="19494059" y="-1053769"/>
              <a:ext cx="435176" cy="43517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5"/>
            <p:cNvSpPr>
              <a:spLocks/>
            </p:cNvSpPr>
            <p:nvPr/>
          </p:nvSpPr>
          <p:spPr bwMode="auto">
            <a:xfrm>
              <a:off x="19554948" y="-1536804"/>
              <a:ext cx="374289" cy="3742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p:nvSpPr>
          <p:spPr bwMode="auto">
            <a:xfrm>
              <a:off x="19119770" y="458337"/>
              <a:ext cx="374289" cy="3742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12863533" y="2565803"/>
              <a:ext cx="391830" cy="39182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p:nvSpPr>
          <p:spPr bwMode="auto">
            <a:xfrm>
              <a:off x="14969841" y="2487091"/>
              <a:ext cx="291048" cy="29104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5"/>
            <p:cNvSpPr>
              <a:spLocks/>
            </p:cNvSpPr>
            <p:nvPr/>
          </p:nvSpPr>
          <p:spPr bwMode="auto">
            <a:xfrm>
              <a:off x="15122363" y="-979439"/>
              <a:ext cx="169071" cy="1690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p:nvSpPr>
          <p:spPr bwMode="auto">
            <a:xfrm>
              <a:off x="13273822" y="-635655"/>
              <a:ext cx="477154" cy="4771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5"/>
            <p:cNvSpPr>
              <a:spLocks/>
            </p:cNvSpPr>
            <p:nvPr/>
          </p:nvSpPr>
          <p:spPr bwMode="auto">
            <a:xfrm>
              <a:off x="18502317" y="-666491"/>
              <a:ext cx="477154" cy="4771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5"/>
            <p:cNvSpPr>
              <a:spLocks/>
            </p:cNvSpPr>
            <p:nvPr/>
          </p:nvSpPr>
          <p:spPr bwMode="auto">
            <a:xfrm>
              <a:off x="15418231" y="2413922"/>
              <a:ext cx="137479" cy="13747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Rectangle 15"/>
          <p:cNvSpPr/>
          <p:nvPr/>
        </p:nvSpPr>
        <p:spPr>
          <a:xfrm>
            <a:off x="5980893" y="393991"/>
            <a:ext cx="2937546"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Magazines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17" name="Rectangle 16"/>
          <p:cNvSpPr/>
          <p:nvPr/>
        </p:nvSpPr>
        <p:spPr>
          <a:xfrm>
            <a:off x="6640363" y="670990"/>
            <a:ext cx="2436886" cy="646331"/>
          </a:xfrm>
          <a:prstGeom prst="rect">
            <a:avLst/>
          </a:prstGeom>
        </p:spPr>
        <p:txBody>
          <a:bodyPr wrap="none">
            <a:spAutoFit/>
          </a:bodyPr>
          <a:lstStyle/>
          <a:p>
            <a:r>
              <a:rPr lang="en-GB" sz="3600" dirty="0" smtClean="0">
                <a:gradFill>
                  <a:gsLst>
                    <a:gs pos="0">
                      <a:schemeClr val="accent2"/>
                    </a:gs>
                    <a:gs pos="100000">
                      <a:schemeClr val="accent1"/>
                    </a:gs>
                  </a:gsLst>
                  <a:lin ang="5400000" scaled="1"/>
                </a:gradFill>
                <a:latin typeface="Arial Narrow" pitchFamily="34" charset="0"/>
              </a:rPr>
              <a:t>An ROI </a:t>
            </a:r>
            <a:r>
              <a:rPr lang="en-GB" sz="3600" dirty="0">
                <a:gradFill>
                  <a:gsLst>
                    <a:gs pos="0">
                      <a:schemeClr val="accent2"/>
                    </a:gs>
                    <a:gs pos="100000">
                      <a:schemeClr val="accent1"/>
                    </a:gs>
                  </a:gsLst>
                  <a:lin ang="5400000" scaled="1"/>
                </a:gradFill>
                <a:latin typeface="Arial Narrow" pitchFamily="34" charset="0"/>
              </a:rPr>
              <a:t>study</a:t>
            </a:r>
          </a:p>
        </p:txBody>
      </p:sp>
      <p:sp>
        <p:nvSpPr>
          <p:cNvPr id="13" name="Freeform 21"/>
          <p:cNvSpPr>
            <a:spLocks noEditPoints="1"/>
          </p:cNvSpPr>
          <p:nvPr/>
        </p:nvSpPr>
        <p:spPr bwMode="auto">
          <a:xfrm>
            <a:off x="-242887" y="1273175"/>
            <a:ext cx="4352925" cy="1895475"/>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2"/>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grpSp>
        <p:nvGrpSpPr>
          <p:cNvPr id="51" name="Group 50"/>
          <p:cNvGrpSpPr/>
          <p:nvPr/>
        </p:nvGrpSpPr>
        <p:grpSpPr>
          <a:xfrm>
            <a:off x="2095502" y="1238249"/>
            <a:ext cx="1057274" cy="1231877"/>
            <a:chOff x="4934311" y="3628392"/>
            <a:chExt cx="1225511" cy="1317601"/>
          </a:xfrm>
        </p:grpSpPr>
        <p:sp>
          <p:nvSpPr>
            <p:cNvPr id="50" name="Oval 49"/>
            <p:cNvSpPr/>
            <p:nvPr/>
          </p:nvSpPr>
          <p:spPr>
            <a:xfrm>
              <a:off x="4945300" y="3631674"/>
              <a:ext cx="601767" cy="3232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eeform 7"/>
            <p:cNvSpPr>
              <a:spLocks noEditPoints="1"/>
            </p:cNvSpPr>
            <p:nvPr/>
          </p:nvSpPr>
          <p:spPr bwMode="auto">
            <a:xfrm>
              <a:off x="4934311" y="3628392"/>
              <a:ext cx="1225511" cy="1317601"/>
            </a:xfrm>
            <a:custGeom>
              <a:avLst/>
              <a:gdLst>
                <a:gd name="T0" fmla="*/ 293 w 293"/>
                <a:gd name="T1" fmla="*/ 122 h 315"/>
                <a:gd name="T2" fmla="*/ 152 w 293"/>
                <a:gd name="T3" fmla="*/ 92 h 315"/>
                <a:gd name="T4" fmla="*/ 153 w 293"/>
                <a:gd name="T5" fmla="*/ 53 h 315"/>
                <a:gd name="T6" fmla="*/ 0 w 293"/>
                <a:gd name="T7" fmla="*/ 53 h 315"/>
                <a:gd name="T8" fmla="*/ 1 w 293"/>
                <a:gd name="T9" fmla="*/ 92 h 315"/>
                <a:gd name="T10" fmla="*/ 0 w 293"/>
                <a:gd name="T11" fmla="*/ 131 h 315"/>
                <a:gd name="T12" fmla="*/ 0 w 293"/>
                <a:gd name="T13" fmla="*/ 188 h 315"/>
                <a:gd name="T14" fmla="*/ 20 w 293"/>
                <a:gd name="T15" fmla="*/ 242 h 315"/>
                <a:gd name="T16" fmla="*/ 20 w 293"/>
                <a:gd name="T17" fmla="*/ 284 h 315"/>
                <a:gd name="T18" fmla="*/ 216 w 293"/>
                <a:gd name="T19" fmla="*/ 276 h 315"/>
                <a:gd name="T20" fmla="*/ 293 w 293"/>
                <a:gd name="T21" fmla="*/ 212 h 315"/>
                <a:gd name="T22" fmla="*/ 293 w 293"/>
                <a:gd name="T23" fmla="*/ 155 h 315"/>
                <a:gd name="T24" fmla="*/ 265 w 293"/>
                <a:gd name="T25" fmla="*/ 209 h 315"/>
                <a:gd name="T26" fmla="*/ 216 w 293"/>
                <a:gd name="T27" fmla="*/ 209 h 315"/>
                <a:gd name="T28" fmla="*/ 275 w 293"/>
                <a:gd name="T29" fmla="*/ 203 h 315"/>
                <a:gd name="T30" fmla="*/ 146 w 293"/>
                <a:gd name="T31" fmla="*/ 248 h 315"/>
                <a:gd name="T32" fmla="*/ 48 w 293"/>
                <a:gd name="T33" fmla="*/ 248 h 315"/>
                <a:gd name="T34" fmla="*/ 44 w 293"/>
                <a:gd name="T35" fmla="*/ 239 h 315"/>
                <a:gd name="T36" fmla="*/ 139 w 293"/>
                <a:gd name="T37" fmla="*/ 242 h 315"/>
                <a:gd name="T38" fmla="*/ 162 w 293"/>
                <a:gd name="T39" fmla="*/ 233 h 315"/>
                <a:gd name="T40" fmla="*/ 17 w 293"/>
                <a:gd name="T41" fmla="*/ 179 h 315"/>
                <a:gd name="T42" fmla="*/ 31 w 293"/>
                <a:gd name="T43" fmla="*/ 178 h 315"/>
                <a:gd name="T44" fmla="*/ 8 w 293"/>
                <a:gd name="T45" fmla="*/ 134 h 315"/>
                <a:gd name="T46" fmla="*/ 124 w 293"/>
                <a:gd name="T47" fmla="*/ 145 h 315"/>
                <a:gd name="T48" fmla="*/ 136 w 293"/>
                <a:gd name="T49" fmla="*/ 146 h 315"/>
                <a:gd name="T50" fmla="*/ 28 w 293"/>
                <a:gd name="T51" fmla="*/ 151 h 315"/>
                <a:gd name="T52" fmla="*/ 8 w 293"/>
                <a:gd name="T53" fmla="*/ 100 h 315"/>
                <a:gd name="T54" fmla="*/ 124 w 293"/>
                <a:gd name="T55" fmla="*/ 111 h 315"/>
                <a:gd name="T56" fmla="*/ 132 w 293"/>
                <a:gd name="T57" fmla="*/ 115 h 315"/>
                <a:gd name="T58" fmla="*/ 21 w 293"/>
                <a:gd name="T59" fmla="*/ 115 h 315"/>
                <a:gd name="T60" fmla="*/ 24 w 293"/>
                <a:gd name="T61" fmla="*/ 76 h 315"/>
                <a:gd name="T62" fmla="*/ 129 w 293"/>
                <a:gd name="T63" fmla="*/ 76 h 315"/>
                <a:gd name="T64" fmla="*/ 126 w 293"/>
                <a:gd name="T65" fmla="*/ 84 h 315"/>
                <a:gd name="T66" fmla="*/ 17 w 293"/>
                <a:gd name="T67" fmla="*/ 79 h 315"/>
                <a:gd name="T68" fmla="*/ 37 w 293"/>
                <a:gd name="T69" fmla="*/ 180 h 315"/>
                <a:gd name="T70" fmla="*/ 97 w 293"/>
                <a:gd name="T71" fmla="*/ 167 h 315"/>
                <a:gd name="T72" fmla="*/ 146 w 293"/>
                <a:gd name="T73" fmla="*/ 175 h 315"/>
                <a:gd name="T74" fmla="*/ 166 w 293"/>
                <a:gd name="T75" fmla="*/ 194 h 315"/>
                <a:gd name="T76" fmla="*/ 157 w 293"/>
                <a:gd name="T77" fmla="*/ 208 h 315"/>
                <a:gd name="T78" fmla="*/ 152 w 293"/>
                <a:gd name="T79" fmla="*/ 211 h 315"/>
                <a:gd name="T80" fmla="*/ 120 w 293"/>
                <a:gd name="T81" fmla="*/ 221 h 315"/>
                <a:gd name="T82" fmla="*/ 41 w 293"/>
                <a:gd name="T83" fmla="*/ 211 h 315"/>
                <a:gd name="T84" fmla="*/ 265 w 293"/>
                <a:gd name="T85" fmla="*/ 175 h 315"/>
                <a:gd name="T86" fmla="*/ 157 w 293"/>
                <a:gd name="T87" fmla="*/ 169 h 315"/>
                <a:gd name="T88" fmla="*/ 151 w 293"/>
                <a:gd name="T89" fmla="*/ 160 h 315"/>
                <a:gd name="T90" fmla="*/ 216 w 293"/>
                <a:gd name="T91" fmla="*/ 175 h 315"/>
                <a:gd name="T92" fmla="*/ 275 w 293"/>
                <a:gd name="T93" fmla="*/ 169 h 315"/>
                <a:gd name="T94" fmla="*/ 264 w 293"/>
                <a:gd name="T95" fmla="*/ 102 h 315"/>
                <a:gd name="T96" fmla="*/ 265 w 293"/>
                <a:gd name="T97" fmla="*/ 141 h 315"/>
                <a:gd name="T98" fmla="*/ 157 w 293"/>
                <a:gd name="T99" fmla="*/ 136 h 315"/>
                <a:gd name="T100" fmla="*/ 147 w 293"/>
                <a:gd name="T101" fmla="*/ 119 h 315"/>
                <a:gd name="T102" fmla="*/ 76 w 293"/>
                <a:gd name="T103" fmla="*/ 3 h 315"/>
                <a:gd name="T104" fmla="*/ 132 w 293"/>
                <a:gd name="T105" fmla="*/ 47 h 315"/>
                <a:gd name="T106" fmla="*/ 21 w 293"/>
                <a:gd name="T107" fmla="*/ 47 h 315"/>
                <a:gd name="T108" fmla="*/ 8 w 293"/>
                <a:gd name="T109" fmla="*/ 201 h 315"/>
                <a:gd name="T110" fmla="*/ 146 w 293"/>
                <a:gd name="T111" fmla="*/ 281 h 315"/>
                <a:gd name="T112" fmla="*/ 97 w 293"/>
                <a:gd name="T113" fmla="*/ 281 h 315"/>
                <a:gd name="T114" fmla="*/ 146 w 293"/>
                <a:gd name="T115" fmla="*/ 281 h 315"/>
                <a:gd name="T116" fmla="*/ 173 w 293"/>
                <a:gd name="T117" fmla="*/ 23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15">
                  <a:moveTo>
                    <a:pt x="293" y="155"/>
                  </a:moveTo>
                  <a:cubicBezTo>
                    <a:pt x="293" y="153"/>
                    <a:pt x="292" y="151"/>
                    <a:pt x="291" y="150"/>
                  </a:cubicBezTo>
                  <a:cubicBezTo>
                    <a:pt x="292" y="148"/>
                    <a:pt x="293" y="146"/>
                    <a:pt x="293" y="144"/>
                  </a:cubicBezTo>
                  <a:cubicBezTo>
                    <a:pt x="293" y="122"/>
                    <a:pt x="293" y="122"/>
                    <a:pt x="293" y="122"/>
                  </a:cubicBezTo>
                  <a:cubicBezTo>
                    <a:pt x="293" y="105"/>
                    <a:pt x="258" y="91"/>
                    <a:pt x="215" y="91"/>
                  </a:cubicBezTo>
                  <a:cubicBezTo>
                    <a:pt x="190" y="91"/>
                    <a:pt x="167" y="96"/>
                    <a:pt x="153" y="104"/>
                  </a:cubicBezTo>
                  <a:cubicBezTo>
                    <a:pt x="153" y="98"/>
                    <a:pt x="153" y="98"/>
                    <a:pt x="153" y="98"/>
                  </a:cubicBezTo>
                  <a:cubicBezTo>
                    <a:pt x="153" y="96"/>
                    <a:pt x="153" y="95"/>
                    <a:pt x="152" y="92"/>
                  </a:cubicBezTo>
                  <a:cubicBezTo>
                    <a:pt x="153" y="90"/>
                    <a:pt x="153" y="89"/>
                    <a:pt x="153" y="87"/>
                  </a:cubicBezTo>
                  <a:cubicBezTo>
                    <a:pt x="153" y="64"/>
                    <a:pt x="153" y="64"/>
                    <a:pt x="153" y="64"/>
                  </a:cubicBezTo>
                  <a:cubicBezTo>
                    <a:pt x="153" y="63"/>
                    <a:pt x="153" y="61"/>
                    <a:pt x="152" y="59"/>
                  </a:cubicBezTo>
                  <a:cubicBezTo>
                    <a:pt x="153" y="57"/>
                    <a:pt x="153" y="55"/>
                    <a:pt x="153" y="53"/>
                  </a:cubicBezTo>
                  <a:cubicBezTo>
                    <a:pt x="153" y="31"/>
                    <a:pt x="153" y="31"/>
                    <a:pt x="153" y="31"/>
                  </a:cubicBezTo>
                  <a:cubicBezTo>
                    <a:pt x="153" y="14"/>
                    <a:pt x="119" y="0"/>
                    <a:pt x="76" y="0"/>
                  </a:cubicBezTo>
                  <a:cubicBezTo>
                    <a:pt x="34" y="0"/>
                    <a:pt x="0" y="14"/>
                    <a:pt x="0" y="31"/>
                  </a:cubicBezTo>
                  <a:cubicBezTo>
                    <a:pt x="0" y="53"/>
                    <a:pt x="0" y="53"/>
                    <a:pt x="0" y="53"/>
                  </a:cubicBezTo>
                  <a:cubicBezTo>
                    <a:pt x="0" y="55"/>
                    <a:pt x="1" y="57"/>
                    <a:pt x="1" y="59"/>
                  </a:cubicBezTo>
                  <a:cubicBezTo>
                    <a:pt x="1" y="61"/>
                    <a:pt x="0" y="63"/>
                    <a:pt x="0" y="64"/>
                  </a:cubicBezTo>
                  <a:cubicBezTo>
                    <a:pt x="0" y="87"/>
                    <a:pt x="0" y="87"/>
                    <a:pt x="0" y="87"/>
                  </a:cubicBezTo>
                  <a:cubicBezTo>
                    <a:pt x="0" y="89"/>
                    <a:pt x="1" y="90"/>
                    <a:pt x="1" y="92"/>
                  </a:cubicBezTo>
                  <a:cubicBezTo>
                    <a:pt x="1" y="94"/>
                    <a:pt x="0" y="96"/>
                    <a:pt x="0" y="98"/>
                  </a:cubicBezTo>
                  <a:cubicBezTo>
                    <a:pt x="0" y="121"/>
                    <a:pt x="0" y="121"/>
                    <a:pt x="0" y="121"/>
                  </a:cubicBezTo>
                  <a:cubicBezTo>
                    <a:pt x="0" y="122"/>
                    <a:pt x="1" y="124"/>
                    <a:pt x="1" y="126"/>
                  </a:cubicBezTo>
                  <a:cubicBezTo>
                    <a:pt x="1" y="128"/>
                    <a:pt x="0" y="130"/>
                    <a:pt x="0" y="131"/>
                  </a:cubicBezTo>
                  <a:cubicBezTo>
                    <a:pt x="0" y="154"/>
                    <a:pt x="0" y="154"/>
                    <a:pt x="0" y="154"/>
                  </a:cubicBezTo>
                  <a:cubicBezTo>
                    <a:pt x="0" y="156"/>
                    <a:pt x="1" y="158"/>
                    <a:pt x="1" y="160"/>
                  </a:cubicBezTo>
                  <a:cubicBezTo>
                    <a:pt x="1" y="162"/>
                    <a:pt x="0" y="163"/>
                    <a:pt x="0" y="165"/>
                  </a:cubicBezTo>
                  <a:cubicBezTo>
                    <a:pt x="0" y="188"/>
                    <a:pt x="0" y="188"/>
                    <a:pt x="0" y="188"/>
                  </a:cubicBezTo>
                  <a:cubicBezTo>
                    <a:pt x="0" y="189"/>
                    <a:pt x="1" y="191"/>
                    <a:pt x="1" y="193"/>
                  </a:cubicBezTo>
                  <a:cubicBezTo>
                    <a:pt x="1" y="195"/>
                    <a:pt x="0" y="197"/>
                    <a:pt x="0" y="199"/>
                  </a:cubicBezTo>
                  <a:cubicBezTo>
                    <a:pt x="0" y="221"/>
                    <a:pt x="0" y="221"/>
                    <a:pt x="0" y="221"/>
                  </a:cubicBezTo>
                  <a:cubicBezTo>
                    <a:pt x="0" y="230"/>
                    <a:pt x="8" y="236"/>
                    <a:pt x="20" y="242"/>
                  </a:cubicBezTo>
                  <a:cubicBezTo>
                    <a:pt x="20" y="250"/>
                    <a:pt x="20" y="250"/>
                    <a:pt x="20" y="250"/>
                  </a:cubicBezTo>
                  <a:cubicBezTo>
                    <a:pt x="20" y="252"/>
                    <a:pt x="21" y="254"/>
                    <a:pt x="21" y="256"/>
                  </a:cubicBezTo>
                  <a:cubicBezTo>
                    <a:pt x="21" y="258"/>
                    <a:pt x="20" y="259"/>
                    <a:pt x="20" y="261"/>
                  </a:cubicBezTo>
                  <a:cubicBezTo>
                    <a:pt x="20" y="284"/>
                    <a:pt x="20" y="284"/>
                    <a:pt x="20" y="284"/>
                  </a:cubicBezTo>
                  <a:cubicBezTo>
                    <a:pt x="20" y="301"/>
                    <a:pt x="54" y="315"/>
                    <a:pt x="97" y="315"/>
                  </a:cubicBezTo>
                  <a:cubicBezTo>
                    <a:pt x="139" y="315"/>
                    <a:pt x="173" y="301"/>
                    <a:pt x="173" y="284"/>
                  </a:cubicBezTo>
                  <a:cubicBezTo>
                    <a:pt x="173" y="270"/>
                    <a:pt x="173" y="270"/>
                    <a:pt x="173" y="270"/>
                  </a:cubicBezTo>
                  <a:cubicBezTo>
                    <a:pt x="186" y="274"/>
                    <a:pt x="200" y="276"/>
                    <a:pt x="216" y="276"/>
                  </a:cubicBezTo>
                  <a:cubicBezTo>
                    <a:pt x="259" y="276"/>
                    <a:pt x="293" y="262"/>
                    <a:pt x="293" y="245"/>
                  </a:cubicBezTo>
                  <a:cubicBezTo>
                    <a:pt x="293" y="223"/>
                    <a:pt x="293" y="223"/>
                    <a:pt x="293" y="223"/>
                  </a:cubicBezTo>
                  <a:cubicBezTo>
                    <a:pt x="293" y="221"/>
                    <a:pt x="292" y="218"/>
                    <a:pt x="291" y="217"/>
                  </a:cubicBezTo>
                  <a:cubicBezTo>
                    <a:pt x="292" y="215"/>
                    <a:pt x="293" y="214"/>
                    <a:pt x="293" y="212"/>
                  </a:cubicBezTo>
                  <a:cubicBezTo>
                    <a:pt x="293" y="189"/>
                    <a:pt x="293" y="189"/>
                    <a:pt x="293" y="189"/>
                  </a:cubicBezTo>
                  <a:cubicBezTo>
                    <a:pt x="293" y="187"/>
                    <a:pt x="292" y="185"/>
                    <a:pt x="291" y="183"/>
                  </a:cubicBezTo>
                  <a:cubicBezTo>
                    <a:pt x="292" y="182"/>
                    <a:pt x="293" y="180"/>
                    <a:pt x="293" y="178"/>
                  </a:cubicBezTo>
                  <a:cubicBezTo>
                    <a:pt x="293" y="155"/>
                    <a:pt x="293" y="155"/>
                    <a:pt x="293" y="155"/>
                  </a:cubicBezTo>
                  <a:cubicBezTo>
                    <a:pt x="293" y="155"/>
                    <a:pt x="293" y="155"/>
                    <a:pt x="293" y="155"/>
                  </a:cubicBezTo>
                  <a:close/>
                  <a:moveTo>
                    <a:pt x="275" y="203"/>
                  </a:moveTo>
                  <a:cubicBezTo>
                    <a:pt x="274" y="204"/>
                    <a:pt x="273" y="205"/>
                    <a:pt x="271" y="206"/>
                  </a:cubicBezTo>
                  <a:cubicBezTo>
                    <a:pt x="269" y="207"/>
                    <a:pt x="267" y="207"/>
                    <a:pt x="265" y="209"/>
                  </a:cubicBezTo>
                  <a:cubicBezTo>
                    <a:pt x="253" y="214"/>
                    <a:pt x="235" y="216"/>
                    <a:pt x="216" y="216"/>
                  </a:cubicBezTo>
                  <a:cubicBezTo>
                    <a:pt x="200" y="216"/>
                    <a:pt x="185" y="214"/>
                    <a:pt x="173" y="211"/>
                  </a:cubicBezTo>
                  <a:cubicBezTo>
                    <a:pt x="173" y="203"/>
                    <a:pt x="173" y="203"/>
                    <a:pt x="173" y="203"/>
                  </a:cubicBezTo>
                  <a:cubicBezTo>
                    <a:pt x="186" y="207"/>
                    <a:pt x="200" y="209"/>
                    <a:pt x="216" y="209"/>
                  </a:cubicBezTo>
                  <a:cubicBezTo>
                    <a:pt x="234" y="209"/>
                    <a:pt x="250" y="206"/>
                    <a:pt x="263" y="202"/>
                  </a:cubicBezTo>
                  <a:cubicBezTo>
                    <a:pt x="265" y="202"/>
                    <a:pt x="266" y="201"/>
                    <a:pt x="269" y="200"/>
                  </a:cubicBezTo>
                  <a:cubicBezTo>
                    <a:pt x="275" y="198"/>
                    <a:pt x="281" y="195"/>
                    <a:pt x="285" y="191"/>
                  </a:cubicBezTo>
                  <a:cubicBezTo>
                    <a:pt x="284" y="196"/>
                    <a:pt x="281" y="200"/>
                    <a:pt x="275" y="203"/>
                  </a:cubicBezTo>
                  <a:close/>
                  <a:moveTo>
                    <a:pt x="160" y="239"/>
                  </a:moveTo>
                  <a:cubicBezTo>
                    <a:pt x="159" y="240"/>
                    <a:pt x="157" y="241"/>
                    <a:pt x="156" y="242"/>
                  </a:cubicBezTo>
                  <a:cubicBezTo>
                    <a:pt x="155" y="243"/>
                    <a:pt x="153" y="244"/>
                    <a:pt x="152" y="245"/>
                  </a:cubicBezTo>
                  <a:cubicBezTo>
                    <a:pt x="150" y="245"/>
                    <a:pt x="148" y="247"/>
                    <a:pt x="146" y="248"/>
                  </a:cubicBezTo>
                  <a:cubicBezTo>
                    <a:pt x="144" y="248"/>
                    <a:pt x="142" y="249"/>
                    <a:pt x="140" y="250"/>
                  </a:cubicBezTo>
                  <a:cubicBezTo>
                    <a:pt x="128" y="253"/>
                    <a:pt x="113" y="255"/>
                    <a:pt x="97" y="256"/>
                  </a:cubicBezTo>
                  <a:cubicBezTo>
                    <a:pt x="84" y="256"/>
                    <a:pt x="70" y="254"/>
                    <a:pt x="59" y="251"/>
                  </a:cubicBezTo>
                  <a:cubicBezTo>
                    <a:pt x="55" y="250"/>
                    <a:pt x="52" y="249"/>
                    <a:pt x="48" y="248"/>
                  </a:cubicBezTo>
                  <a:cubicBezTo>
                    <a:pt x="46" y="246"/>
                    <a:pt x="43" y="245"/>
                    <a:pt x="41" y="245"/>
                  </a:cubicBezTo>
                  <a:cubicBezTo>
                    <a:pt x="40" y="243"/>
                    <a:pt x="39" y="243"/>
                    <a:pt x="37" y="242"/>
                  </a:cubicBezTo>
                  <a:cubicBezTo>
                    <a:pt x="32" y="239"/>
                    <a:pt x="29" y="234"/>
                    <a:pt x="28" y="230"/>
                  </a:cubicBezTo>
                  <a:cubicBezTo>
                    <a:pt x="32" y="234"/>
                    <a:pt x="37" y="236"/>
                    <a:pt x="44" y="239"/>
                  </a:cubicBezTo>
                  <a:cubicBezTo>
                    <a:pt x="46" y="240"/>
                    <a:pt x="48" y="241"/>
                    <a:pt x="50" y="241"/>
                  </a:cubicBezTo>
                  <a:cubicBezTo>
                    <a:pt x="63" y="245"/>
                    <a:pt x="79" y="248"/>
                    <a:pt x="97" y="248"/>
                  </a:cubicBezTo>
                  <a:cubicBezTo>
                    <a:pt x="106" y="248"/>
                    <a:pt x="115" y="247"/>
                    <a:pt x="124" y="245"/>
                  </a:cubicBezTo>
                  <a:cubicBezTo>
                    <a:pt x="129" y="245"/>
                    <a:pt x="135" y="243"/>
                    <a:pt x="139" y="242"/>
                  </a:cubicBezTo>
                  <a:cubicBezTo>
                    <a:pt x="141" y="242"/>
                    <a:pt x="142" y="241"/>
                    <a:pt x="144" y="241"/>
                  </a:cubicBezTo>
                  <a:cubicBezTo>
                    <a:pt x="146" y="241"/>
                    <a:pt x="147" y="240"/>
                    <a:pt x="149" y="239"/>
                  </a:cubicBezTo>
                  <a:cubicBezTo>
                    <a:pt x="152" y="239"/>
                    <a:pt x="154" y="237"/>
                    <a:pt x="156" y="236"/>
                  </a:cubicBezTo>
                  <a:cubicBezTo>
                    <a:pt x="158" y="235"/>
                    <a:pt x="160" y="234"/>
                    <a:pt x="162" y="233"/>
                  </a:cubicBezTo>
                  <a:cubicBezTo>
                    <a:pt x="163" y="232"/>
                    <a:pt x="164" y="231"/>
                    <a:pt x="166" y="230"/>
                  </a:cubicBezTo>
                  <a:cubicBezTo>
                    <a:pt x="166" y="232"/>
                    <a:pt x="165" y="232"/>
                    <a:pt x="164" y="234"/>
                  </a:cubicBezTo>
                  <a:cubicBezTo>
                    <a:pt x="164" y="236"/>
                    <a:pt x="162" y="237"/>
                    <a:pt x="160" y="239"/>
                  </a:cubicBezTo>
                  <a:close/>
                  <a:moveTo>
                    <a:pt x="17" y="179"/>
                  </a:moveTo>
                  <a:cubicBezTo>
                    <a:pt x="12" y="176"/>
                    <a:pt x="8" y="171"/>
                    <a:pt x="8" y="167"/>
                  </a:cubicBezTo>
                  <a:cubicBezTo>
                    <a:pt x="12" y="171"/>
                    <a:pt x="17" y="173"/>
                    <a:pt x="24" y="176"/>
                  </a:cubicBezTo>
                  <a:cubicBezTo>
                    <a:pt x="26" y="177"/>
                    <a:pt x="28" y="178"/>
                    <a:pt x="30" y="178"/>
                  </a:cubicBezTo>
                  <a:cubicBezTo>
                    <a:pt x="30" y="178"/>
                    <a:pt x="30" y="178"/>
                    <a:pt x="31" y="178"/>
                  </a:cubicBezTo>
                  <a:cubicBezTo>
                    <a:pt x="28" y="180"/>
                    <a:pt x="26" y="182"/>
                    <a:pt x="25" y="183"/>
                  </a:cubicBezTo>
                  <a:cubicBezTo>
                    <a:pt x="23" y="183"/>
                    <a:pt x="23" y="182"/>
                    <a:pt x="21" y="182"/>
                  </a:cubicBezTo>
                  <a:cubicBezTo>
                    <a:pt x="20" y="181"/>
                    <a:pt x="19" y="180"/>
                    <a:pt x="17" y="179"/>
                  </a:cubicBezTo>
                  <a:close/>
                  <a:moveTo>
                    <a:pt x="8" y="134"/>
                  </a:moveTo>
                  <a:cubicBezTo>
                    <a:pt x="12" y="137"/>
                    <a:pt x="17" y="140"/>
                    <a:pt x="24" y="143"/>
                  </a:cubicBezTo>
                  <a:cubicBezTo>
                    <a:pt x="26" y="144"/>
                    <a:pt x="28" y="144"/>
                    <a:pt x="30" y="144"/>
                  </a:cubicBezTo>
                  <a:cubicBezTo>
                    <a:pt x="43" y="149"/>
                    <a:pt x="59" y="151"/>
                    <a:pt x="77" y="151"/>
                  </a:cubicBezTo>
                  <a:cubicBezTo>
                    <a:pt x="95" y="151"/>
                    <a:pt x="110" y="149"/>
                    <a:pt x="124" y="145"/>
                  </a:cubicBezTo>
                  <a:cubicBezTo>
                    <a:pt x="125" y="144"/>
                    <a:pt x="127" y="144"/>
                    <a:pt x="129" y="143"/>
                  </a:cubicBezTo>
                  <a:cubicBezTo>
                    <a:pt x="133" y="142"/>
                    <a:pt x="137" y="140"/>
                    <a:pt x="139" y="138"/>
                  </a:cubicBezTo>
                  <a:cubicBezTo>
                    <a:pt x="139" y="143"/>
                    <a:pt x="139" y="143"/>
                    <a:pt x="139" y="143"/>
                  </a:cubicBezTo>
                  <a:cubicBezTo>
                    <a:pt x="139" y="144"/>
                    <a:pt x="137" y="145"/>
                    <a:pt x="136" y="146"/>
                  </a:cubicBezTo>
                  <a:cubicBezTo>
                    <a:pt x="135" y="146"/>
                    <a:pt x="133" y="148"/>
                    <a:pt x="132" y="149"/>
                  </a:cubicBezTo>
                  <a:cubicBezTo>
                    <a:pt x="130" y="149"/>
                    <a:pt x="128" y="151"/>
                    <a:pt x="126" y="151"/>
                  </a:cubicBezTo>
                  <a:cubicBezTo>
                    <a:pt x="113" y="156"/>
                    <a:pt x="96" y="159"/>
                    <a:pt x="77" y="159"/>
                  </a:cubicBezTo>
                  <a:cubicBezTo>
                    <a:pt x="58" y="159"/>
                    <a:pt x="41" y="156"/>
                    <a:pt x="28" y="151"/>
                  </a:cubicBezTo>
                  <a:cubicBezTo>
                    <a:pt x="25" y="150"/>
                    <a:pt x="23" y="149"/>
                    <a:pt x="21" y="149"/>
                  </a:cubicBezTo>
                  <a:cubicBezTo>
                    <a:pt x="20" y="147"/>
                    <a:pt x="19" y="146"/>
                    <a:pt x="17" y="146"/>
                  </a:cubicBezTo>
                  <a:cubicBezTo>
                    <a:pt x="12" y="142"/>
                    <a:pt x="8" y="138"/>
                    <a:pt x="8" y="134"/>
                  </a:cubicBezTo>
                  <a:close/>
                  <a:moveTo>
                    <a:pt x="8" y="100"/>
                  </a:moveTo>
                  <a:cubicBezTo>
                    <a:pt x="12" y="104"/>
                    <a:pt x="17" y="106"/>
                    <a:pt x="24" y="109"/>
                  </a:cubicBezTo>
                  <a:cubicBezTo>
                    <a:pt x="26" y="110"/>
                    <a:pt x="28" y="110"/>
                    <a:pt x="30" y="111"/>
                  </a:cubicBezTo>
                  <a:cubicBezTo>
                    <a:pt x="43" y="115"/>
                    <a:pt x="59" y="117"/>
                    <a:pt x="77" y="117"/>
                  </a:cubicBezTo>
                  <a:cubicBezTo>
                    <a:pt x="95" y="117"/>
                    <a:pt x="110" y="115"/>
                    <a:pt x="124" y="111"/>
                  </a:cubicBezTo>
                  <a:cubicBezTo>
                    <a:pt x="125" y="110"/>
                    <a:pt x="127" y="110"/>
                    <a:pt x="129" y="109"/>
                  </a:cubicBezTo>
                  <a:cubicBezTo>
                    <a:pt x="136" y="107"/>
                    <a:pt x="142" y="104"/>
                    <a:pt x="146" y="100"/>
                  </a:cubicBezTo>
                  <a:cubicBezTo>
                    <a:pt x="145" y="105"/>
                    <a:pt x="142" y="109"/>
                    <a:pt x="136" y="113"/>
                  </a:cubicBezTo>
                  <a:cubicBezTo>
                    <a:pt x="135" y="113"/>
                    <a:pt x="133" y="114"/>
                    <a:pt x="132" y="115"/>
                  </a:cubicBezTo>
                  <a:cubicBezTo>
                    <a:pt x="130" y="116"/>
                    <a:pt x="128" y="117"/>
                    <a:pt x="126" y="117"/>
                  </a:cubicBezTo>
                  <a:cubicBezTo>
                    <a:pt x="113" y="122"/>
                    <a:pt x="96" y="126"/>
                    <a:pt x="77" y="126"/>
                  </a:cubicBezTo>
                  <a:cubicBezTo>
                    <a:pt x="58" y="126"/>
                    <a:pt x="41" y="123"/>
                    <a:pt x="28" y="117"/>
                  </a:cubicBezTo>
                  <a:cubicBezTo>
                    <a:pt x="25" y="117"/>
                    <a:pt x="23" y="116"/>
                    <a:pt x="21" y="115"/>
                  </a:cubicBezTo>
                  <a:cubicBezTo>
                    <a:pt x="20" y="114"/>
                    <a:pt x="19" y="113"/>
                    <a:pt x="17" y="112"/>
                  </a:cubicBezTo>
                  <a:cubicBezTo>
                    <a:pt x="12" y="108"/>
                    <a:pt x="8" y="104"/>
                    <a:pt x="8" y="100"/>
                  </a:cubicBezTo>
                  <a:close/>
                  <a:moveTo>
                    <a:pt x="8" y="67"/>
                  </a:moveTo>
                  <a:cubicBezTo>
                    <a:pt x="12" y="70"/>
                    <a:pt x="17" y="73"/>
                    <a:pt x="24" y="76"/>
                  </a:cubicBezTo>
                  <a:cubicBezTo>
                    <a:pt x="26" y="77"/>
                    <a:pt x="28" y="77"/>
                    <a:pt x="30" y="77"/>
                  </a:cubicBezTo>
                  <a:cubicBezTo>
                    <a:pt x="43" y="81"/>
                    <a:pt x="59" y="84"/>
                    <a:pt x="77" y="84"/>
                  </a:cubicBezTo>
                  <a:cubicBezTo>
                    <a:pt x="95" y="84"/>
                    <a:pt x="110" y="81"/>
                    <a:pt x="124" y="78"/>
                  </a:cubicBezTo>
                  <a:cubicBezTo>
                    <a:pt x="125" y="77"/>
                    <a:pt x="127" y="77"/>
                    <a:pt x="129" y="76"/>
                  </a:cubicBezTo>
                  <a:cubicBezTo>
                    <a:pt x="136" y="73"/>
                    <a:pt x="142" y="70"/>
                    <a:pt x="146" y="67"/>
                  </a:cubicBezTo>
                  <a:cubicBezTo>
                    <a:pt x="145" y="71"/>
                    <a:pt x="142" y="75"/>
                    <a:pt x="136" y="79"/>
                  </a:cubicBezTo>
                  <a:cubicBezTo>
                    <a:pt x="135" y="79"/>
                    <a:pt x="133" y="81"/>
                    <a:pt x="132" y="81"/>
                  </a:cubicBezTo>
                  <a:cubicBezTo>
                    <a:pt x="130" y="82"/>
                    <a:pt x="128" y="83"/>
                    <a:pt x="126" y="84"/>
                  </a:cubicBezTo>
                  <a:cubicBezTo>
                    <a:pt x="113" y="89"/>
                    <a:pt x="96" y="92"/>
                    <a:pt x="77" y="92"/>
                  </a:cubicBezTo>
                  <a:cubicBezTo>
                    <a:pt x="58" y="92"/>
                    <a:pt x="41" y="89"/>
                    <a:pt x="28" y="84"/>
                  </a:cubicBezTo>
                  <a:cubicBezTo>
                    <a:pt x="25" y="83"/>
                    <a:pt x="23" y="82"/>
                    <a:pt x="21" y="81"/>
                  </a:cubicBezTo>
                  <a:cubicBezTo>
                    <a:pt x="20" y="80"/>
                    <a:pt x="19" y="79"/>
                    <a:pt x="17" y="79"/>
                  </a:cubicBezTo>
                  <a:cubicBezTo>
                    <a:pt x="12" y="75"/>
                    <a:pt x="8" y="71"/>
                    <a:pt x="8" y="67"/>
                  </a:cubicBezTo>
                  <a:close/>
                  <a:moveTo>
                    <a:pt x="28" y="194"/>
                  </a:moveTo>
                  <a:cubicBezTo>
                    <a:pt x="28" y="191"/>
                    <a:pt x="28" y="189"/>
                    <a:pt x="30" y="186"/>
                  </a:cubicBezTo>
                  <a:cubicBezTo>
                    <a:pt x="32" y="184"/>
                    <a:pt x="34" y="182"/>
                    <a:pt x="37" y="180"/>
                  </a:cubicBezTo>
                  <a:cubicBezTo>
                    <a:pt x="40" y="178"/>
                    <a:pt x="43" y="176"/>
                    <a:pt x="48" y="175"/>
                  </a:cubicBezTo>
                  <a:cubicBezTo>
                    <a:pt x="49" y="174"/>
                    <a:pt x="51" y="173"/>
                    <a:pt x="53" y="173"/>
                  </a:cubicBezTo>
                  <a:cubicBezTo>
                    <a:pt x="59" y="171"/>
                    <a:pt x="66" y="169"/>
                    <a:pt x="73" y="168"/>
                  </a:cubicBezTo>
                  <a:cubicBezTo>
                    <a:pt x="81" y="167"/>
                    <a:pt x="88" y="167"/>
                    <a:pt x="97" y="167"/>
                  </a:cubicBezTo>
                  <a:cubicBezTo>
                    <a:pt x="112" y="167"/>
                    <a:pt x="127" y="169"/>
                    <a:pt x="139" y="172"/>
                  </a:cubicBezTo>
                  <a:cubicBezTo>
                    <a:pt x="139" y="172"/>
                    <a:pt x="139" y="172"/>
                    <a:pt x="139" y="173"/>
                  </a:cubicBezTo>
                  <a:cubicBezTo>
                    <a:pt x="141" y="173"/>
                    <a:pt x="142" y="173"/>
                    <a:pt x="143" y="173"/>
                  </a:cubicBezTo>
                  <a:cubicBezTo>
                    <a:pt x="144" y="174"/>
                    <a:pt x="144" y="174"/>
                    <a:pt x="146" y="175"/>
                  </a:cubicBezTo>
                  <a:cubicBezTo>
                    <a:pt x="146" y="175"/>
                    <a:pt x="146" y="175"/>
                    <a:pt x="147" y="176"/>
                  </a:cubicBezTo>
                  <a:cubicBezTo>
                    <a:pt x="149" y="176"/>
                    <a:pt x="150" y="177"/>
                    <a:pt x="153" y="178"/>
                  </a:cubicBezTo>
                  <a:cubicBezTo>
                    <a:pt x="153" y="178"/>
                    <a:pt x="153" y="178"/>
                    <a:pt x="153" y="178"/>
                  </a:cubicBezTo>
                  <a:cubicBezTo>
                    <a:pt x="161" y="182"/>
                    <a:pt x="166" y="188"/>
                    <a:pt x="166" y="194"/>
                  </a:cubicBezTo>
                  <a:cubicBezTo>
                    <a:pt x="166" y="196"/>
                    <a:pt x="166" y="198"/>
                    <a:pt x="164" y="200"/>
                  </a:cubicBezTo>
                  <a:cubicBezTo>
                    <a:pt x="164" y="200"/>
                    <a:pt x="164" y="200"/>
                    <a:pt x="164" y="200"/>
                  </a:cubicBezTo>
                  <a:cubicBezTo>
                    <a:pt x="164" y="202"/>
                    <a:pt x="162" y="204"/>
                    <a:pt x="160" y="205"/>
                  </a:cubicBezTo>
                  <a:cubicBezTo>
                    <a:pt x="159" y="206"/>
                    <a:pt x="158" y="207"/>
                    <a:pt x="157" y="208"/>
                  </a:cubicBezTo>
                  <a:cubicBezTo>
                    <a:pt x="157" y="208"/>
                    <a:pt x="156" y="208"/>
                    <a:pt x="156" y="209"/>
                  </a:cubicBezTo>
                  <a:cubicBezTo>
                    <a:pt x="156" y="209"/>
                    <a:pt x="156" y="209"/>
                    <a:pt x="156" y="209"/>
                  </a:cubicBezTo>
                  <a:cubicBezTo>
                    <a:pt x="155" y="209"/>
                    <a:pt x="154" y="209"/>
                    <a:pt x="153" y="210"/>
                  </a:cubicBezTo>
                  <a:cubicBezTo>
                    <a:pt x="153" y="211"/>
                    <a:pt x="152" y="211"/>
                    <a:pt x="152" y="211"/>
                  </a:cubicBezTo>
                  <a:cubicBezTo>
                    <a:pt x="150" y="212"/>
                    <a:pt x="148" y="213"/>
                    <a:pt x="146" y="214"/>
                  </a:cubicBezTo>
                  <a:cubicBezTo>
                    <a:pt x="144" y="214"/>
                    <a:pt x="143" y="215"/>
                    <a:pt x="142" y="216"/>
                  </a:cubicBezTo>
                  <a:cubicBezTo>
                    <a:pt x="141" y="216"/>
                    <a:pt x="141" y="216"/>
                    <a:pt x="140" y="216"/>
                  </a:cubicBezTo>
                  <a:cubicBezTo>
                    <a:pt x="135" y="218"/>
                    <a:pt x="128" y="219"/>
                    <a:pt x="120" y="221"/>
                  </a:cubicBezTo>
                  <a:cubicBezTo>
                    <a:pt x="113" y="221"/>
                    <a:pt x="105" y="222"/>
                    <a:pt x="97" y="222"/>
                  </a:cubicBezTo>
                  <a:cubicBezTo>
                    <a:pt x="84" y="222"/>
                    <a:pt x="70" y="221"/>
                    <a:pt x="59" y="218"/>
                  </a:cubicBezTo>
                  <a:cubicBezTo>
                    <a:pt x="55" y="216"/>
                    <a:pt x="52" y="215"/>
                    <a:pt x="48" y="214"/>
                  </a:cubicBezTo>
                  <a:cubicBezTo>
                    <a:pt x="46" y="213"/>
                    <a:pt x="43" y="212"/>
                    <a:pt x="41" y="211"/>
                  </a:cubicBezTo>
                  <a:cubicBezTo>
                    <a:pt x="40" y="210"/>
                    <a:pt x="39" y="209"/>
                    <a:pt x="37" y="208"/>
                  </a:cubicBezTo>
                  <a:cubicBezTo>
                    <a:pt x="31" y="204"/>
                    <a:pt x="28" y="199"/>
                    <a:pt x="28" y="194"/>
                  </a:cubicBezTo>
                  <a:close/>
                  <a:moveTo>
                    <a:pt x="271" y="172"/>
                  </a:moveTo>
                  <a:cubicBezTo>
                    <a:pt x="269" y="173"/>
                    <a:pt x="267" y="174"/>
                    <a:pt x="265" y="175"/>
                  </a:cubicBezTo>
                  <a:cubicBezTo>
                    <a:pt x="253" y="180"/>
                    <a:pt x="235" y="183"/>
                    <a:pt x="216" y="183"/>
                  </a:cubicBezTo>
                  <a:cubicBezTo>
                    <a:pt x="197" y="183"/>
                    <a:pt x="180" y="180"/>
                    <a:pt x="167" y="175"/>
                  </a:cubicBezTo>
                  <a:cubicBezTo>
                    <a:pt x="165" y="174"/>
                    <a:pt x="163" y="173"/>
                    <a:pt x="161" y="172"/>
                  </a:cubicBezTo>
                  <a:cubicBezTo>
                    <a:pt x="159" y="171"/>
                    <a:pt x="158" y="170"/>
                    <a:pt x="157" y="169"/>
                  </a:cubicBezTo>
                  <a:cubicBezTo>
                    <a:pt x="155" y="169"/>
                    <a:pt x="154" y="168"/>
                    <a:pt x="153" y="167"/>
                  </a:cubicBezTo>
                  <a:cubicBezTo>
                    <a:pt x="152" y="165"/>
                    <a:pt x="150" y="164"/>
                    <a:pt x="150" y="163"/>
                  </a:cubicBezTo>
                  <a:cubicBezTo>
                    <a:pt x="148" y="161"/>
                    <a:pt x="148" y="160"/>
                    <a:pt x="147" y="158"/>
                  </a:cubicBezTo>
                  <a:cubicBezTo>
                    <a:pt x="148" y="158"/>
                    <a:pt x="150" y="160"/>
                    <a:pt x="151" y="160"/>
                  </a:cubicBezTo>
                  <a:cubicBezTo>
                    <a:pt x="152" y="161"/>
                    <a:pt x="152" y="161"/>
                    <a:pt x="153" y="161"/>
                  </a:cubicBezTo>
                  <a:cubicBezTo>
                    <a:pt x="155" y="163"/>
                    <a:pt x="159" y="165"/>
                    <a:pt x="164" y="167"/>
                  </a:cubicBezTo>
                  <a:cubicBezTo>
                    <a:pt x="166" y="167"/>
                    <a:pt x="167" y="168"/>
                    <a:pt x="169" y="169"/>
                  </a:cubicBezTo>
                  <a:cubicBezTo>
                    <a:pt x="182" y="173"/>
                    <a:pt x="199" y="175"/>
                    <a:pt x="216" y="175"/>
                  </a:cubicBezTo>
                  <a:cubicBezTo>
                    <a:pt x="234" y="175"/>
                    <a:pt x="250" y="173"/>
                    <a:pt x="263" y="169"/>
                  </a:cubicBezTo>
                  <a:cubicBezTo>
                    <a:pt x="265" y="168"/>
                    <a:pt x="266" y="167"/>
                    <a:pt x="269" y="167"/>
                  </a:cubicBezTo>
                  <a:cubicBezTo>
                    <a:pt x="275" y="164"/>
                    <a:pt x="281" y="161"/>
                    <a:pt x="285" y="158"/>
                  </a:cubicBezTo>
                  <a:cubicBezTo>
                    <a:pt x="284" y="162"/>
                    <a:pt x="281" y="166"/>
                    <a:pt x="275" y="169"/>
                  </a:cubicBezTo>
                  <a:cubicBezTo>
                    <a:pt x="274" y="171"/>
                    <a:pt x="273" y="171"/>
                    <a:pt x="271" y="172"/>
                  </a:cubicBezTo>
                  <a:close/>
                  <a:moveTo>
                    <a:pt x="167" y="102"/>
                  </a:moveTo>
                  <a:cubicBezTo>
                    <a:pt x="179" y="97"/>
                    <a:pt x="197" y="94"/>
                    <a:pt x="215" y="94"/>
                  </a:cubicBezTo>
                  <a:cubicBezTo>
                    <a:pt x="235" y="94"/>
                    <a:pt x="252" y="97"/>
                    <a:pt x="264" y="102"/>
                  </a:cubicBezTo>
                  <a:cubicBezTo>
                    <a:pt x="278" y="107"/>
                    <a:pt x="285" y="114"/>
                    <a:pt x="285" y="122"/>
                  </a:cubicBezTo>
                  <a:cubicBezTo>
                    <a:pt x="285" y="127"/>
                    <a:pt x="282" y="132"/>
                    <a:pt x="275" y="136"/>
                  </a:cubicBezTo>
                  <a:cubicBezTo>
                    <a:pt x="274" y="137"/>
                    <a:pt x="273" y="137"/>
                    <a:pt x="271" y="139"/>
                  </a:cubicBezTo>
                  <a:cubicBezTo>
                    <a:pt x="269" y="140"/>
                    <a:pt x="267" y="140"/>
                    <a:pt x="265" y="141"/>
                  </a:cubicBezTo>
                  <a:cubicBezTo>
                    <a:pt x="253" y="146"/>
                    <a:pt x="235" y="149"/>
                    <a:pt x="216" y="149"/>
                  </a:cubicBezTo>
                  <a:cubicBezTo>
                    <a:pt x="197" y="149"/>
                    <a:pt x="180" y="146"/>
                    <a:pt x="167" y="142"/>
                  </a:cubicBezTo>
                  <a:cubicBezTo>
                    <a:pt x="165" y="140"/>
                    <a:pt x="163" y="140"/>
                    <a:pt x="161" y="138"/>
                  </a:cubicBezTo>
                  <a:cubicBezTo>
                    <a:pt x="159" y="137"/>
                    <a:pt x="158" y="137"/>
                    <a:pt x="157" y="136"/>
                  </a:cubicBezTo>
                  <a:cubicBezTo>
                    <a:pt x="155" y="135"/>
                    <a:pt x="154" y="134"/>
                    <a:pt x="153" y="133"/>
                  </a:cubicBezTo>
                  <a:cubicBezTo>
                    <a:pt x="152" y="132"/>
                    <a:pt x="150" y="131"/>
                    <a:pt x="150" y="129"/>
                  </a:cubicBezTo>
                  <a:cubicBezTo>
                    <a:pt x="148" y="127"/>
                    <a:pt x="147" y="124"/>
                    <a:pt x="147" y="122"/>
                  </a:cubicBezTo>
                  <a:cubicBezTo>
                    <a:pt x="147" y="121"/>
                    <a:pt x="147" y="120"/>
                    <a:pt x="147" y="119"/>
                  </a:cubicBezTo>
                  <a:cubicBezTo>
                    <a:pt x="148" y="116"/>
                    <a:pt x="150" y="113"/>
                    <a:pt x="153" y="110"/>
                  </a:cubicBezTo>
                  <a:cubicBezTo>
                    <a:pt x="157" y="107"/>
                    <a:pt x="161" y="104"/>
                    <a:pt x="167" y="102"/>
                  </a:cubicBezTo>
                  <a:close/>
                  <a:moveTo>
                    <a:pt x="28" y="11"/>
                  </a:moveTo>
                  <a:cubicBezTo>
                    <a:pt x="40" y="6"/>
                    <a:pt x="57" y="3"/>
                    <a:pt x="76" y="3"/>
                  </a:cubicBezTo>
                  <a:cubicBezTo>
                    <a:pt x="95" y="3"/>
                    <a:pt x="113" y="6"/>
                    <a:pt x="125" y="11"/>
                  </a:cubicBezTo>
                  <a:cubicBezTo>
                    <a:pt x="138" y="16"/>
                    <a:pt x="146" y="23"/>
                    <a:pt x="146" y="31"/>
                  </a:cubicBezTo>
                  <a:cubicBezTo>
                    <a:pt x="146" y="36"/>
                    <a:pt x="142" y="41"/>
                    <a:pt x="136" y="45"/>
                  </a:cubicBezTo>
                  <a:cubicBezTo>
                    <a:pt x="135" y="46"/>
                    <a:pt x="133" y="47"/>
                    <a:pt x="132" y="47"/>
                  </a:cubicBezTo>
                  <a:cubicBezTo>
                    <a:pt x="130" y="49"/>
                    <a:pt x="128" y="50"/>
                    <a:pt x="126" y="50"/>
                  </a:cubicBezTo>
                  <a:cubicBezTo>
                    <a:pt x="113" y="55"/>
                    <a:pt x="96" y="59"/>
                    <a:pt x="77" y="59"/>
                  </a:cubicBezTo>
                  <a:cubicBezTo>
                    <a:pt x="58" y="59"/>
                    <a:pt x="41" y="55"/>
                    <a:pt x="28" y="50"/>
                  </a:cubicBezTo>
                  <a:cubicBezTo>
                    <a:pt x="25" y="50"/>
                    <a:pt x="23" y="49"/>
                    <a:pt x="21" y="47"/>
                  </a:cubicBezTo>
                  <a:cubicBezTo>
                    <a:pt x="20" y="47"/>
                    <a:pt x="19" y="46"/>
                    <a:pt x="17" y="45"/>
                  </a:cubicBezTo>
                  <a:cubicBezTo>
                    <a:pt x="11" y="41"/>
                    <a:pt x="8" y="36"/>
                    <a:pt x="8" y="31"/>
                  </a:cubicBezTo>
                  <a:cubicBezTo>
                    <a:pt x="8" y="23"/>
                    <a:pt x="15" y="16"/>
                    <a:pt x="28" y="11"/>
                  </a:cubicBezTo>
                  <a:close/>
                  <a:moveTo>
                    <a:pt x="8" y="201"/>
                  </a:moveTo>
                  <a:cubicBezTo>
                    <a:pt x="11" y="204"/>
                    <a:pt x="15" y="206"/>
                    <a:pt x="20" y="208"/>
                  </a:cubicBezTo>
                  <a:cubicBezTo>
                    <a:pt x="20" y="215"/>
                    <a:pt x="20" y="215"/>
                    <a:pt x="20" y="215"/>
                  </a:cubicBezTo>
                  <a:cubicBezTo>
                    <a:pt x="13" y="211"/>
                    <a:pt x="9" y="206"/>
                    <a:pt x="8" y="201"/>
                  </a:cubicBezTo>
                  <a:close/>
                  <a:moveTo>
                    <a:pt x="146" y="281"/>
                  </a:moveTo>
                  <a:cubicBezTo>
                    <a:pt x="133" y="286"/>
                    <a:pt x="116" y="289"/>
                    <a:pt x="97" y="289"/>
                  </a:cubicBezTo>
                  <a:cubicBezTo>
                    <a:pt x="78" y="289"/>
                    <a:pt x="61" y="286"/>
                    <a:pt x="48" y="281"/>
                  </a:cubicBezTo>
                  <a:cubicBezTo>
                    <a:pt x="37" y="277"/>
                    <a:pt x="29" y="270"/>
                    <a:pt x="28" y="263"/>
                  </a:cubicBezTo>
                  <a:cubicBezTo>
                    <a:pt x="40" y="274"/>
                    <a:pt x="66" y="281"/>
                    <a:pt x="97" y="281"/>
                  </a:cubicBezTo>
                  <a:cubicBezTo>
                    <a:pt x="124" y="281"/>
                    <a:pt x="148" y="275"/>
                    <a:pt x="162" y="266"/>
                  </a:cubicBezTo>
                  <a:cubicBezTo>
                    <a:pt x="163" y="266"/>
                    <a:pt x="164" y="265"/>
                    <a:pt x="166" y="263"/>
                  </a:cubicBezTo>
                  <a:cubicBezTo>
                    <a:pt x="166" y="265"/>
                    <a:pt x="165" y="266"/>
                    <a:pt x="164" y="268"/>
                  </a:cubicBezTo>
                  <a:cubicBezTo>
                    <a:pt x="162" y="272"/>
                    <a:pt x="155" y="277"/>
                    <a:pt x="146" y="281"/>
                  </a:cubicBezTo>
                  <a:close/>
                  <a:moveTo>
                    <a:pt x="265" y="242"/>
                  </a:moveTo>
                  <a:cubicBezTo>
                    <a:pt x="253" y="247"/>
                    <a:pt x="235" y="250"/>
                    <a:pt x="216" y="250"/>
                  </a:cubicBezTo>
                  <a:cubicBezTo>
                    <a:pt x="200" y="250"/>
                    <a:pt x="185" y="248"/>
                    <a:pt x="173" y="244"/>
                  </a:cubicBezTo>
                  <a:cubicBezTo>
                    <a:pt x="173" y="236"/>
                    <a:pt x="173" y="236"/>
                    <a:pt x="173" y="236"/>
                  </a:cubicBezTo>
                  <a:cubicBezTo>
                    <a:pt x="186" y="240"/>
                    <a:pt x="200" y="242"/>
                    <a:pt x="216" y="242"/>
                  </a:cubicBezTo>
                  <a:cubicBezTo>
                    <a:pt x="246" y="242"/>
                    <a:pt x="273" y="235"/>
                    <a:pt x="285" y="225"/>
                  </a:cubicBezTo>
                  <a:cubicBezTo>
                    <a:pt x="284" y="232"/>
                    <a:pt x="276" y="238"/>
                    <a:pt x="265" y="24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Vodafone Lt" pitchFamily="34" charset="0"/>
              </a:endParaRPr>
            </a:p>
          </p:txBody>
        </p:sp>
      </p:grpSp>
      <p:sp>
        <p:nvSpPr>
          <p:cNvPr id="57" name="Rounded Rectangle 56"/>
          <p:cNvSpPr/>
          <p:nvPr/>
        </p:nvSpPr>
        <p:spPr>
          <a:xfrm>
            <a:off x="417513" y="1280237"/>
            <a:ext cx="1440159" cy="1122199"/>
          </a:xfrm>
          <a:custGeom>
            <a:avLst/>
            <a:gdLst/>
            <a:ahLst/>
            <a:cxnLst/>
            <a:rect l="l" t="t" r="r" b="b"/>
            <a:pathLst>
              <a:path w="2015490" h="1329241">
                <a:moveTo>
                  <a:pt x="50801" y="772265"/>
                </a:moveTo>
                <a:lnTo>
                  <a:pt x="253999" y="772265"/>
                </a:lnTo>
                <a:cubicBezTo>
                  <a:pt x="282056" y="772265"/>
                  <a:pt x="304800" y="795009"/>
                  <a:pt x="304800" y="823066"/>
                </a:cubicBezTo>
                <a:lnTo>
                  <a:pt x="304800" y="1329236"/>
                </a:lnTo>
                <a:cubicBezTo>
                  <a:pt x="206621" y="1329469"/>
                  <a:pt x="105010" y="1322607"/>
                  <a:pt x="0" y="1305706"/>
                </a:cubicBezTo>
                <a:lnTo>
                  <a:pt x="0" y="823066"/>
                </a:lnTo>
                <a:cubicBezTo>
                  <a:pt x="0" y="795009"/>
                  <a:pt x="22744" y="772265"/>
                  <a:pt x="50801" y="772265"/>
                </a:cubicBezTo>
                <a:close/>
                <a:moveTo>
                  <a:pt x="392939" y="392653"/>
                </a:moveTo>
                <a:lnTo>
                  <a:pt x="596137" y="392653"/>
                </a:lnTo>
                <a:cubicBezTo>
                  <a:pt x="624194" y="392653"/>
                  <a:pt x="646938" y="415397"/>
                  <a:pt x="646938" y="443454"/>
                </a:cubicBezTo>
                <a:lnTo>
                  <a:pt x="646938" y="1309957"/>
                </a:lnTo>
                <a:cubicBezTo>
                  <a:pt x="549223" y="1322235"/>
                  <a:pt x="447693" y="1329675"/>
                  <a:pt x="342138" y="1328899"/>
                </a:cubicBezTo>
                <a:lnTo>
                  <a:pt x="342138" y="443454"/>
                </a:lnTo>
                <a:cubicBezTo>
                  <a:pt x="342138" y="415397"/>
                  <a:pt x="364882" y="392653"/>
                  <a:pt x="392939" y="392653"/>
                </a:cubicBezTo>
                <a:close/>
                <a:moveTo>
                  <a:pt x="1419353" y="318153"/>
                </a:moveTo>
                <a:lnTo>
                  <a:pt x="1622551" y="318153"/>
                </a:lnTo>
                <a:cubicBezTo>
                  <a:pt x="1650608" y="318153"/>
                  <a:pt x="1673352" y="340897"/>
                  <a:pt x="1673352" y="368954"/>
                </a:cubicBezTo>
                <a:lnTo>
                  <a:pt x="1673352" y="1152386"/>
                </a:lnTo>
                <a:cubicBezTo>
                  <a:pt x="1576482" y="1151285"/>
                  <a:pt x="1475083" y="1163461"/>
                  <a:pt x="1368552" y="1182106"/>
                </a:cubicBezTo>
                <a:lnTo>
                  <a:pt x="1368552" y="368954"/>
                </a:lnTo>
                <a:cubicBezTo>
                  <a:pt x="1368552" y="340897"/>
                  <a:pt x="1391296" y="318153"/>
                  <a:pt x="1419353" y="318153"/>
                </a:cubicBezTo>
                <a:close/>
                <a:moveTo>
                  <a:pt x="735077" y="208290"/>
                </a:moveTo>
                <a:lnTo>
                  <a:pt x="938275" y="208290"/>
                </a:lnTo>
                <a:cubicBezTo>
                  <a:pt x="966332" y="208290"/>
                  <a:pt x="989076" y="231034"/>
                  <a:pt x="989076" y="259091"/>
                </a:cubicBezTo>
                <a:lnTo>
                  <a:pt x="989076" y="1254817"/>
                </a:lnTo>
                <a:cubicBezTo>
                  <a:pt x="891748" y="1274441"/>
                  <a:pt x="790272" y="1292505"/>
                  <a:pt x="684276" y="1305242"/>
                </a:cubicBezTo>
                <a:lnTo>
                  <a:pt x="684276" y="259091"/>
                </a:lnTo>
                <a:cubicBezTo>
                  <a:pt x="684276" y="231034"/>
                  <a:pt x="707020" y="208290"/>
                  <a:pt x="735077" y="208290"/>
                </a:cubicBezTo>
                <a:close/>
                <a:moveTo>
                  <a:pt x="1761491" y="119723"/>
                </a:moveTo>
                <a:lnTo>
                  <a:pt x="1964689" y="119723"/>
                </a:lnTo>
                <a:cubicBezTo>
                  <a:pt x="1992746" y="119723"/>
                  <a:pt x="2015490" y="142467"/>
                  <a:pt x="2015490" y="170524"/>
                </a:cubicBezTo>
                <a:lnTo>
                  <a:pt x="2015490" y="1223251"/>
                </a:lnTo>
                <a:cubicBezTo>
                  <a:pt x="1919068" y="1176473"/>
                  <a:pt x="1817662" y="1156088"/>
                  <a:pt x="1710690" y="1152928"/>
                </a:cubicBezTo>
                <a:lnTo>
                  <a:pt x="1710690" y="170524"/>
                </a:lnTo>
                <a:cubicBezTo>
                  <a:pt x="1710690" y="142467"/>
                  <a:pt x="1733434" y="119723"/>
                  <a:pt x="1761491" y="119723"/>
                </a:cubicBezTo>
                <a:close/>
                <a:moveTo>
                  <a:pt x="1077215" y="0"/>
                </a:moveTo>
                <a:lnTo>
                  <a:pt x="1280413" y="0"/>
                </a:lnTo>
                <a:cubicBezTo>
                  <a:pt x="1308470" y="0"/>
                  <a:pt x="1331214" y="22744"/>
                  <a:pt x="1331214" y="50801"/>
                </a:cubicBezTo>
                <a:lnTo>
                  <a:pt x="1331214" y="1188152"/>
                </a:lnTo>
                <a:cubicBezTo>
                  <a:pt x="1234120" y="1205474"/>
                  <a:pt x="1132743" y="1227076"/>
                  <a:pt x="1026414" y="1247451"/>
                </a:cubicBezTo>
                <a:lnTo>
                  <a:pt x="1026414" y="50801"/>
                </a:lnTo>
                <a:cubicBezTo>
                  <a:pt x="1026414" y="22744"/>
                  <a:pt x="1049158" y="0"/>
                  <a:pt x="1077215" y="0"/>
                </a:cubicBezTo>
                <a:close/>
              </a:path>
            </a:pathLst>
          </a:custGeom>
          <a:solidFill>
            <a:schemeClr val="accent2"/>
          </a:solidFill>
          <a:ln w="19050">
            <a:solidFill>
              <a:schemeClr val="bg1"/>
            </a:solidFill>
            <a:round/>
            <a:headEnd/>
            <a:tailEnd/>
          </a:ln>
        </p:spPr>
        <p:txBody>
          <a:bodyPr/>
          <a:lstStyle/>
          <a:p>
            <a:endParaRPr lang="en-GB">
              <a:solidFill>
                <a:schemeClr val="tx1"/>
              </a:solidFill>
              <a:latin typeface="Arial" charset="0"/>
            </a:endParaRPr>
          </a:p>
        </p:txBody>
      </p:sp>
      <p:sp>
        <p:nvSpPr>
          <p:cNvPr id="89" name="Freeform 25"/>
          <p:cNvSpPr>
            <a:spLocks/>
          </p:cNvSpPr>
          <p:nvPr/>
        </p:nvSpPr>
        <p:spPr bwMode="auto">
          <a:xfrm>
            <a:off x="4807564" y="2529909"/>
            <a:ext cx="1322535" cy="13225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nvGrpSpPr>
          <p:cNvPr id="90" name="Group 89"/>
          <p:cNvGrpSpPr/>
          <p:nvPr/>
        </p:nvGrpSpPr>
        <p:grpSpPr>
          <a:xfrm>
            <a:off x="3200188" y="3588766"/>
            <a:ext cx="1679532" cy="1679532"/>
            <a:chOff x="5594383" y="1947292"/>
            <a:chExt cx="1427856" cy="1427856"/>
          </a:xfrm>
        </p:grpSpPr>
        <p:sp>
          <p:nvSpPr>
            <p:cNvPr id="91"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92"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93" name="Group 92"/>
          <p:cNvGrpSpPr/>
          <p:nvPr/>
        </p:nvGrpSpPr>
        <p:grpSpPr>
          <a:xfrm>
            <a:off x="6130099" y="1438578"/>
            <a:ext cx="1796932" cy="1796932"/>
            <a:chOff x="2469026" y="3059701"/>
            <a:chExt cx="1796932" cy="1796932"/>
          </a:xfrm>
        </p:grpSpPr>
        <p:sp>
          <p:nvSpPr>
            <p:cNvPr id="94"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95"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98" name="TextBox 26"/>
          <p:cNvSpPr txBox="1">
            <a:spLocks noChangeArrowheads="1"/>
          </p:cNvSpPr>
          <p:nvPr/>
        </p:nvSpPr>
        <p:spPr bwMode="auto">
          <a:xfrm>
            <a:off x="3267517" y="4237152"/>
            <a:ext cx="1420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GB" sz="1600" dirty="0">
              <a:solidFill>
                <a:schemeClr val="bg1"/>
              </a:solidFill>
            </a:endParaRPr>
          </a:p>
          <a:p>
            <a:pPr algn="r" eaLnBrk="1" hangingPunct="1"/>
            <a:r>
              <a:rPr lang="en-GB" sz="1400" b="1" dirty="0">
                <a:solidFill>
                  <a:schemeClr val="bg1"/>
                </a:solidFill>
              </a:rPr>
              <a:t>Magazines &amp; </a:t>
            </a:r>
            <a:r>
              <a:rPr lang="en-GB" sz="1400" dirty="0">
                <a:solidFill>
                  <a:schemeClr val="bg1"/>
                </a:solidFill>
              </a:rPr>
              <a:t>Brand Metrics</a:t>
            </a:r>
            <a:endParaRPr lang="en-US" sz="1400" dirty="0">
              <a:solidFill>
                <a:schemeClr val="bg1"/>
              </a:solidFill>
            </a:endParaRPr>
          </a:p>
        </p:txBody>
      </p:sp>
      <p:sp>
        <p:nvSpPr>
          <p:cNvPr id="99"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a:solidFill>
                  <a:schemeClr val="bg1"/>
                </a:solidFill>
              </a:rPr>
              <a:t>The impact of </a:t>
            </a:r>
            <a:r>
              <a:rPr lang="en-GB" sz="1400" dirty="0" smtClean="0">
                <a:solidFill>
                  <a:schemeClr val="bg1"/>
                </a:solidFill>
              </a:rPr>
              <a:t>investment</a:t>
            </a:r>
            <a:endParaRPr lang="en-US" sz="1400" dirty="0">
              <a:solidFill>
                <a:schemeClr val="bg1"/>
              </a:solidFill>
            </a:endParaRPr>
          </a:p>
        </p:txBody>
      </p:sp>
      <p:sp>
        <p:nvSpPr>
          <p:cNvPr id="100" name="TextBox 32"/>
          <p:cNvSpPr txBox="1">
            <a:spLocks noChangeArrowheads="1"/>
          </p:cNvSpPr>
          <p:nvPr/>
        </p:nvSpPr>
        <p:spPr bwMode="auto">
          <a:xfrm>
            <a:off x="4807564" y="3235510"/>
            <a:ext cx="1312608" cy="5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dirty="0">
                <a:solidFill>
                  <a:schemeClr val="bg1"/>
                </a:solidFill>
              </a:rPr>
              <a:t>Econometrics </a:t>
            </a:r>
            <a:r>
              <a:rPr lang="en-GB" sz="1400" b="1" dirty="0">
                <a:solidFill>
                  <a:schemeClr val="bg1"/>
                </a:solidFill>
              </a:rPr>
              <a:t>&amp; ROI</a:t>
            </a:r>
            <a:endParaRPr lang="en-US" sz="1400" b="1" dirty="0">
              <a:solidFill>
                <a:schemeClr val="bg1"/>
              </a:solidFill>
            </a:endParaRPr>
          </a:p>
        </p:txBody>
      </p:sp>
      <p:sp>
        <p:nvSpPr>
          <p:cNvPr id="102" name="TextBox 101"/>
          <p:cNvSpPr txBox="1"/>
          <p:nvPr/>
        </p:nvSpPr>
        <p:spPr>
          <a:xfrm>
            <a:off x="4270610" y="379283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
        <p:nvSpPr>
          <p:cNvPr id="103" name="TextBox 102"/>
          <p:cNvSpPr txBox="1"/>
          <p:nvPr/>
        </p:nvSpPr>
        <p:spPr>
          <a:xfrm>
            <a:off x="5616280" y="2539167"/>
            <a:ext cx="457176" cy="707886"/>
          </a:xfrm>
          <a:prstGeom prst="rect">
            <a:avLst/>
          </a:prstGeom>
          <a:noFill/>
        </p:spPr>
        <p:txBody>
          <a:bodyPr wrap="none" rtlCol="0">
            <a:spAutoFit/>
          </a:bodyPr>
          <a:lstStyle/>
          <a:p>
            <a:r>
              <a:rPr lang="en-GB" sz="4000" dirty="0" smtClean="0">
                <a:solidFill>
                  <a:srgbClr val="AD61B3"/>
                </a:solidFill>
                <a:latin typeface="Impact" pitchFamily="34" charset="0"/>
              </a:rPr>
              <a:t>3</a:t>
            </a:r>
            <a:endParaRPr lang="en-GB" sz="4000" dirty="0">
              <a:solidFill>
                <a:srgbClr val="AD61B3"/>
              </a:solidFill>
              <a:latin typeface="Impact" pitchFamily="34" charset="0"/>
            </a:endParaRPr>
          </a:p>
        </p:txBody>
      </p:sp>
      <p:sp>
        <p:nvSpPr>
          <p:cNvPr id="104" name="TextBox 103"/>
          <p:cNvSpPr txBox="1"/>
          <p:nvPr/>
        </p:nvSpPr>
        <p:spPr>
          <a:xfrm>
            <a:off x="7201605" y="1683526"/>
            <a:ext cx="442750" cy="707886"/>
          </a:xfrm>
          <a:prstGeom prst="rect">
            <a:avLst/>
          </a:prstGeom>
          <a:noFill/>
        </p:spPr>
        <p:txBody>
          <a:bodyPr wrap="none" rtlCol="0">
            <a:spAutoFit/>
          </a:bodyPr>
          <a:lstStyle/>
          <a:p>
            <a:r>
              <a:rPr lang="en-GB" sz="4000" dirty="0" smtClean="0">
                <a:solidFill>
                  <a:srgbClr val="C8004C"/>
                </a:solidFill>
                <a:latin typeface="Impact" pitchFamily="34" charset="0"/>
              </a:rPr>
              <a:t>4</a:t>
            </a:r>
            <a:endParaRPr lang="en-GB" sz="4000" dirty="0">
              <a:solidFill>
                <a:srgbClr val="C8004C"/>
              </a:solidFill>
              <a:latin typeface="Impact" pitchFamily="34" charset="0"/>
            </a:endParaRPr>
          </a:p>
        </p:txBody>
      </p:sp>
      <p:grpSp>
        <p:nvGrpSpPr>
          <p:cNvPr id="117" name="Group 20"/>
          <p:cNvGrpSpPr>
            <a:grpSpLocks/>
          </p:cNvGrpSpPr>
          <p:nvPr/>
        </p:nvGrpSpPr>
        <p:grpSpPr bwMode="auto">
          <a:xfrm>
            <a:off x="5269707" y="3916363"/>
            <a:ext cx="2544762" cy="711200"/>
            <a:chOff x="566670" y="258275"/>
            <a:chExt cx="1704044" cy="475487"/>
          </a:xfrm>
        </p:grpSpPr>
        <p:pic>
          <p:nvPicPr>
            <p:cNvPr id="118" name="logo graphic"/>
            <p:cNvPicPr>
              <a:picLocks noChangeAspect="1"/>
            </p:cNvPicPr>
            <p:nvPr/>
          </p:nvPicPr>
          <p:blipFill>
            <a:blip r:embed="rId3" cstate="print"/>
            <a:srcRect/>
            <a:stretch>
              <a:fillRect/>
            </a:stretch>
          </p:blipFill>
          <p:spPr bwMode="auto">
            <a:xfrm>
              <a:off x="1795226" y="258275"/>
              <a:ext cx="475488" cy="475487"/>
            </a:xfrm>
            <a:prstGeom prst="rect">
              <a:avLst/>
            </a:prstGeom>
            <a:noFill/>
            <a:ln w="9525">
              <a:noFill/>
              <a:miter lim="800000"/>
              <a:headEnd/>
              <a:tailEnd/>
            </a:ln>
          </p:spPr>
        </p:pic>
        <p:grpSp>
          <p:nvGrpSpPr>
            <p:cNvPr id="119" name="letters"/>
            <p:cNvGrpSpPr>
              <a:grpSpLocks/>
            </p:cNvGrpSpPr>
            <p:nvPr/>
          </p:nvGrpSpPr>
          <p:grpSpPr bwMode="auto">
            <a:xfrm>
              <a:off x="566670" y="431006"/>
              <a:ext cx="1169700" cy="130025"/>
              <a:chOff x="566670" y="435864"/>
              <a:chExt cx="1169700" cy="130025"/>
            </a:xfrm>
          </p:grpSpPr>
          <p:sp>
            <p:nvSpPr>
              <p:cNvPr id="120" name="Freeform 6"/>
              <p:cNvSpPr>
                <a:spLocks/>
              </p:cNvSpPr>
              <p:nvPr/>
            </p:nvSpPr>
            <p:spPr bwMode="auto">
              <a:xfrm>
                <a:off x="566670" y="437296"/>
                <a:ext cx="146069" cy="127448"/>
              </a:xfrm>
              <a:custGeom>
                <a:avLst/>
                <a:gdLst>
                  <a:gd name="T0" fmla="*/ 2147483647 w 216"/>
                  <a:gd name="T1" fmla="*/ 2147483647 h 188"/>
                  <a:gd name="T2" fmla="*/ 2147483647 w 216"/>
                  <a:gd name="T3" fmla="*/ 2147483647 h 188"/>
                  <a:gd name="T4" fmla="*/ 2147483647 w 216"/>
                  <a:gd name="T5" fmla="*/ 2147483647 h 188"/>
                  <a:gd name="T6" fmla="*/ 2147483647 w 216"/>
                  <a:gd name="T7" fmla="*/ 2147483647 h 188"/>
                  <a:gd name="T8" fmla="*/ 2147483647 w 216"/>
                  <a:gd name="T9" fmla="*/ 2147483647 h 188"/>
                  <a:gd name="T10" fmla="*/ 2147483647 w 216"/>
                  <a:gd name="T11" fmla="*/ 2147483647 h 188"/>
                  <a:gd name="T12" fmla="*/ 2147483647 w 216"/>
                  <a:gd name="T13" fmla="*/ 2147483647 h 188"/>
                  <a:gd name="T14" fmla="*/ 0 w 216"/>
                  <a:gd name="T15" fmla="*/ 2147483647 h 188"/>
                  <a:gd name="T16" fmla="*/ 0 w 216"/>
                  <a:gd name="T17" fmla="*/ 2147483647 h 188"/>
                  <a:gd name="T18" fmla="*/ 2147483647 w 216"/>
                  <a:gd name="T19" fmla="*/ 0 h 188"/>
                  <a:gd name="T20" fmla="*/ 2147483647 w 216"/>
                  <a:gd name="T21" fmla="*/ 0 h 188"/>
                  <a:gd name="T22" fmla="*/ 2147483647 w 216"/>
                  <a:gd name="T23" fmla="*/ 2147483647 h 188"/>
                  <a:gd name="T24" fmla="*/ 2147483647 w 216"/>
                  <a:gd name="T25" fmla="*/ 2147483647 h 188"/>
                  <a:gd name="T26" fmla="*/ 2147483647 w 216"/>
                  <a:gd name="T27" fmla="*/ 2147483647 h 188"/>
                  <a:gd name="T28" fmla="*/ 2147483647 w 216"/>
                  <a:gd name="T29" fmla="*/ 0 h 188"/>
                  <a:gd name="T30" fmla="*/ 2147483647 w 216"/>
                  <a:gd name="T31" fmla="*/ 0 h 188"/>
                  <a:gd name="T32" fmla="*/ 2147483647 w 216"/>
                  <a:gd name="T33" fmla="*/ 2147483647 h 188"/>
                  <a:gd name="T34" fmla="*/ 2147483647 w 216"/>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 h="188">
                    <a:moveTo>
                      <a:pt x="216" y="188"/>
                    </a:moveTo>
                    <a:cubicBezTo>
                      <a:pt x="178" y="188"/>
                      <a:pt x="178" y="188"/>
                      <a:pt x="178" y="188"/>
                    </a:cubicBezTo>
                    <a:cubicBezTo>
                      <a:pt x="178" y="66"/>
                      <a:pt x="178" y="66"/>
                      <a:pt x="178" y="66"/>
                    </a:cubicBezTo>
                    <a:cubicBezTo>
                      <a:pt x="113" y="145"/>
                      <a:pt x="113" y="145"/>
                      <a:pt x="113" y="145"/>
                    </a:cubicBezTo>
                    <a:cubicBezTo>
                      <a:pt x="110" y="148"/>
                      <a:pt x="106" y="148"/>
                      <a:pt x="103" y="145"/>
                    </a:cubicBezTo>
                    <a:cubicBezTo>
                      <a:pt x="38" y="66"/>
                      <a:pt x="38" y="66"/>
                      <a:pt x="38" y="66"/>
                    </a:cubicBezTo>
                    <a:cubicBezTo>
                      <a:pt x="38" y="188"/>
                      <a:pt x="38" y="188"/>
                      <a:pt x="38" y="188"/>
                    </a:cubicBezTo>
                    <a:cubicBezTo>
                      <a:pt x="0" y="188"/>
                      <a:pt x="0" y="188"/>
                      <a:pt x="0" y="188"/>
                    </a:cubicBezTo>
                    <a:cubicBezTo>
                      <a:pt x="0" y="20"/>
                      <a:pt x="0" y="20"/>
                      <a:pt x="0" y="20"/>
                    </a:cubicBezTo>
                    <a:cubicBezTo>
                      <a:pt x="0" y="9"/>
                      <a:pt x="9" y="0"/>
                      <a:pt x="20" y="0"/>
                    </a:cubicBezTo>
                    <a:cubicBezTo>
                      <a:pt x="20" y="0"/>
                      <a:pt x="20" y="0"/>
                      <a:pt x="20" y="0"/>
                    </a:cubicBezTo>
                    <a:cubicBezTo>
                      <a:pt x="28" y="0"/>
                      <a:pt x="32" y="3"/>
                      <a:pt x="38" y="9"/>
                    </a:cubicBezTo>
                    <a:cubicBezTo>
                      <a:pt x="108" y="94"/>
                      <a:pt x="108" y="94"/>
                      <a:pt x="108" y="94"/>
                    </a:cubicBezTo>
                    <a:cubicBezTo>
                      <a:pt x="182" y="6"/>
                      <a:pt x="182" y="6"/>
                      <a:pt x="182" y="6"/>
                    </a:cubicBezTo>
                    <a:cubicBezTo>
                      <a:pt x="185" y="2"/>
                      <a:pt x="190" y="0"/>
                      <a:pt x="196" y="0"/>
                    </a:cubicBezTo>
                    <a:cubicBezTo>
                      <a:pt x="196" y="0"/>
                      <a:pt x="196" y="0"/>
                      <a:pt x="196" y="0"/>
                    </a:cubicBezTo>
                    <a:cubicBezTo>
                      <a:pt x="207" y="0"/>
                      <a:pt x="216" y="8"/>
                      <a:pt x="216" y="19"/>
                    </a:cubicBezTo>
                    <a:lnTo>
                      <a:pt x="216" y="188"/>
                    </a:lnTo>
                    <a:close/>
                  </a:path>
                </a:pathLst>
              </a:custGeom>
              <a:solidFill>
                <a:schemeClr val="tx1"/>
              </a:solidFill>
              <a:ln w="9525">
                <a:noFill/>
                <a:round/>
                <a:headEnd/>
                <a:tailEnd/>
              </a:ln>
            </p:spPr>
            <p:txBody>
              <a:bodyPr/>
              <a:lstStyle/>
              <a:p>
                <a:endParaRPr lang="en-GB"/>
              </a:p>
            </p:txBody>
          </p:sp>
          <p:sp>
            <p:nvSpPr>
              <p:cNvPr id="121" name="Freeform 7"/>
              <p:cNvSpPr>
                <a:spLocks noEditPoints="1"/>
              </p:cNvSpPr>
              <p:nvPr/>
            </p:nvSpPr>
            <p:spPr bwMode="auto">
              <a:xfrm>
                <a:off x="1350862" y="436723"/>
                <a:ext cx="146069" cy="128020"/>
              </a:xfrm>
              <a:custGeom>
                <a:avLst/>
                <a:gdLst>
                  <a:gd name="T0" fmla="*/ 0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0 h 189"/>
                  <a:gd name="T16" fmla="*/ 2147483647 w 216"/>
                  <a:gd name="T17" fmla="*/ 0 h 189"/>
                  <a:gd name="T18" fmla="*/ 2147483647 w 216"/>
                  <a:gd name="T19" fmla="*/ 2147483647 h 189"/>
                  <a:gd name="T20" fmla="*/ 0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w="9525">
                <a:noFill/>
                <a:round/>
                <a:headEnd/>
                <a:tailEnd/>
              </a:ln>
            </p:spPr>
            <p:txBody>
              <a:bodyPr/>
              <a:lstStyle/>
              <a:p>
                <a:endParaRPr lang="en-GB"/>
              </a:p>
            </p:txBody>
          </p:sp>
          <p:sp>
            <p:nvSpPr>
              <p:cNvPr id="122" name="Freeform 8"/>
              <p:cNvSpPr>
                <a:spLocks/>
              </p:cNvSpPr>
              <p:nvPr/>
            </p:nvSpPr>
            <p:spPr bwMode="auto">
              <a:xfrm>
                <a:off x="789211" y="437296"/>
                <a:ext cx="128598" cy="127448"/>
              </a:xfrm>
              <a:custGeom>
                <a:avLst/>
                <a:gdLst>
                  <a:gd name="T0" fmla="*/ 2147483647 w 190"/>
                  <a:gd name="T1" fmla="*/ 2147483647 h 188"/>
                  <a:gd name="T2" fmla="*/ 2147483647 w 190"/>
                  <a:gd name="T3" fmla="*/ 2147483647 h 188"/>
                  <a:gd name="T4" fmla="*/ 2147483647 w 190"/>
                  <a:gd name="T5" fmla="*/ 2147483647 h 188"/>
                  <a:gd name="T6" fmla="*/ 2147483647 w 190"/>
                  <a:gd name="T7" fmla="*/ 2147483647 h 188"/>
                  <a:gd name="T8" fmla="*/ 0 w 190"/>
                  <a:gd name="T9" fmla="*/ 2147483647 h 188"/>
                  <a:gd name="T10" fmla="*/ 0 w 190"/>
                  <a:gd name="T11" fmla="*/ 2147483647 h 188"/>
                  <a:gd name="T12" fmla="*/ 2147483647 w 190"/>
                  <a:gd name="T13" fmla="*/ 0 h 188"/>
                  <a:gd name="T14" fmla="*/ 2147483647 w 190"/>
                  <a:gd name="T15" fmla="*/ 0 h 188"/>
                  <a:gd name="T16" fmla="*/ 2147483647 w 190"/>
                  <a:gd name="T17" fmla="*/ 2147483647 h 188"/>
                  <a:gd name="T18" fmla="*/ 2147483647 w 190"/>
                  <a:gd name="T19" fmla="*/ 2147483647 h 188"/>
                  <a:gd name="T20" fmla="*/ 2147483647 w 190"/>
                  <a:gd name="T21" fmla="*/ 2147483647 h 188"/>
                  <a:gd name="T22" fmla="*/ 2147483647 w 190"/>
                  <a:gd name="T23" fmla="*/ 0 h 188"/>
                  <a:gd name="T24" fmla="*/ 2147483647 w 190"/>
                  <a:gd name="T25" fmla="*/ 0 h 188"/>
                  <a:gd name="T26" fmla="*/ 2147483647 w 190"/>
                  <a:gd name="T27" fmla="*/ 2147483647 h 188"/>
                  <a:gd name="T28" fmla="*/ 2147483647 w 190"/>
                  <a:gd name="T29" fmla="*/ 2147483647 h 1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0" h="188">
                    <a:moveTo>
                      <a:pt x="190" y="188"/>
                    </a:moveTo>
                    <a:cubicBezTo>
                      <a:pt x="163" y="188"/>
                      <a:pt x="163" y="188"/>
                      <a:pt x="163" y="188"/>
                    </a:cubicBezTo>
                    <a:cubicBezTo>
                      <a:pt x="38" y="62"/>
                      <a:pt x="38" y="62"/>
                      <a:pt x="38" y="62"/>
                    </a:cubicBezTo>
                    <a:cubicBezTo>
                      <a:pt x="38" y="188"/>
                      <a:pt x="38" y="188"/>
                      <a:pt x="38" y="188"/>
                    </a:cubicBezTo>
                    <a:cubicBezTo>
                      <a:pt x="0" y="188"/>
                      <a:pt x="0" y="188"/>
                      <a:pt x="0" y="188"/>
                    </a:cubicBezTo>
                    <a:cubicBezTo>
                      <a:pt x="0" y="20"/>
                      <a:pt x="0" y="20"/>
                      <a:pt x="0" y="20"/>
                    </a:cubicBezTo>
                    <a:cubicBezTo>
                      <a:pt x="0" y="9"/>
                      <a:pt x="9" y="0"/>
                      <a:pt x="21" y="0"/>
                    </a:cubicBezTo>
                    <a:cubicBezTo>
                      <a:pt x="21" y="0"/>
                      <a:pt x="21" y="0"/>
                      <a:pt x="21" y="0"/>
                    </a:cubicBezTo>
                    <a:cubicBezTo>
                      <a:pt x="27" y="0"/>
                      <a:pt x="32" y="2"/>
                      <a:pt x="36" y="6"/>
                    </a:cubicBezTo>
                    <a:cubicBezTo>
                      <a:pt x="152" y="123"/>
                      <a:pt x="152" y="123"/>
                      <a:pt x="152" y="123"/>
                    </a:cubicBezTo>
                    <a:cubicBezTo>
                      <a:pt x="152" y="12"/>
                      <a:pt x="152" y="12"/>
                      <a:pt x="152" y="12"/>
                    </a:cubicBezTo>
                    <a:cubicBezTo>
                      <a:pt x="152" y="5"/>
                      <a:pt x="158" y="0"/>
                      <a:pt x="165" y="0"/>
                    </a:cubicBezTo>
                    <a:cubicBezTo>
                      <a:pt x="178" y="0"/>
                      <a:pt x="178" y="0"/>
                      <a:pt x="178" y="0"/>
                    </a:cubicBezTo>
                    <a:cubicBezTo>
                      <a:pt x="185" y="0"/>
                      <a:pt x="190" y="5"/>
                      <a:pt x="190" y="12"/>
                    </a:cubicBezTo>
                    <a:lnTo>
                      <a:pt x="190" y="188"/>
                    </a:lnTo>
                    <a:close/>
                  </a:path>
                </a:pathLst>
              </a:custGeom>
              <a:solidFill>
                <a:schemeClr val="tx1"/>
              </a:solidFill>
              <a:ln w="9525">
                <a:noFill/>
                <a:round/>
                <a:headEnd/>
                <a:tailEnd/>
              </a:ln>
            </p:spPr>
            <p:txBody>
              <a:bodyPr/>
              <a:lstStyle/>
              <a:p>
                <a:endParaRPr lang="en-GB"/>
              </a:p>
            </p:txBody>
          </p:sp>
          <p:sp>
            <p:nvSpPr>
              <p:cNvPr id="123" name="Freeform 9"/>
              <p:cNvSpPr>
                <a:spLocks noEditPoints="1"/>
              </p:cNvSpPr>
              <p:nvPr/>
            </p:nvSpPr>
            <p:spPr bwMode="auto">
              <a:xfrm>
                <a:off x="943586" y="437296"/>
                <a:ext cx="127739" cy="127448"/>
              </a:xfrm>
              <a:custGeom>
                <a:avLst/>
                <a:gdLst>
                  <a:gd name="T0" fmla="*/ 2147483647 w 189"/>
                  <a:gd name="T1" fmla="*/ 2147483647 h 188"/>
                  <a:gd name="T2" fmla="*/ 2147483647 w 189"/>
                  <a:gd name="T3" fmla="*/ 0 h 188"/>
                  <a:gd name="T4" fmla="*/ 2147483647 w 189"/>
                  <a:gd name="T5" fmla="*/ 0 h 188"/>
                  <a:gd name="T6" fmla="*/ 0 w 189"/>
                  <a:gd name="T7" fmla="*/ 2147483647 h 188"/>
                  <a:gd name="T8" fmla="*/ 0 w 189"/>
                  <a:gd name="T9" fmla="*/ 2147483647 h 188"/>
                  <a:gd name="T10" fmla="*/ 2147483647 w 189"/>
                  <a:gd name="T11" fmla="*/ 2147483647 h 188"/>
                  <a:gd name="T12" fmla="*/ 2147483647 w 189"/>
                  <a:gd name="T13" fmla="*/ 2147483647 h 188"/>
                  <a:gd name="T14" fmla="*/ 2147483647 w 189"/>
                  <a:gd name="T15" fmla="*/ 2147483647 h 188"/>
                  <a:gd name="T16" fmla="*/ 2147483647 w 189"/>
                  <a:gd name="T17" fmla="*/ 2147483647 h 188"/>
                  <a:gd name="T18" fmla="*/ 2147483647 w 189"/>
                  <a:gd name="T19" fmla="*/ 2147483647 h 188"/>
                  <a:gd name="T20" fmla="*/ 2147483647 w 189"/>
                  <a:gd name="T21" fmla="*/ 2147483647 h 188"/>
                  <a:gd name="T22" fmla="*/ 2147483647 w 189"/>
                  <a:gd name="T23" fmla="*/ 2147483647 h 188"/>
                  <a:gd name="T24" fmla="*/ 2147483647 w 189"/>
                  <a:gd name="T25" fmla="*/ 2147483647 h 188"/>
                  <a:gd name="T26" fmla="*/ 2147483647 w 189"/>
                  <a:gd name="T27" fmla="*/ 2147483647 h 188"/>
                  <a:gd name="T28" fmla="*/ 2147483647 w 189"/>
                  <a:gd name="T29" fmla="*/ 2147483647 h 188"/>
                  <a:gd name="T30" fmla="*/ 2147483647 w 189"/>
                  <a:gd name="T31" fmla="*/ 2147483647 h 188"/>
                  <a:gd name="T32" fmla="*/ 2147483647 w 189"/>
                  <a:gd name="T33" fmla="*/ 2147483647 h 188"/>
                  <a:gd name="T34" fmla="*/ 2147483647 w 189"/>
                  <a:gd name="T35" fmla="*/ 2147483647 h 188"/>
                  <a:gd name="T36" fmla="*/ 2147483647 w 189"/>
                  <a:gd name="T37" fmla="*/ 2147483647 h 188"/>
                  <a:gd name="T38" fmla="*/ 2147483647 w 189"/>
                  <a:gd name="T39" fmla="*/ 2147483647 h 188"/>
                  <a:gd name="T40" fmla="*/ 2147483647 w 189"/>
                  <a:gd name="T41" fmla="*/ 2147483647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9" h="188">
                    <a:moveTo>
                      <a:pt x="117" y="4"/>
                    </a:moveTo>
                    <a:cubicBezTo>
                      <a:pt x="104" y="1"/>
                      <a:pt x="89" y="0"/>
                      <a:pt x="72" y="0"/>
                    </a:cubicBezTo>
                    <a:cubicBezTo>
                      <a:pt x="19" y="0"/>
                      <a:pt x="19" y="0"/>
                      <a:pt x="19" y="0"/>
                    </a:cubicBezTo>
                    <a:cubicBezTo>
                      <a:pt x="9" y="0"/>
                      <a:pt x="0" y="8"/>
                      <a:pt x="0" y="18"/>
                    </a:cubicBezTo>
                    <a:cubicBezTo>
                      <a:pt x="0" y="188"/>
                      <a:pt x="0" y="188"/>
                      <a:pt x="0" y="188"/>
                    </a:cubicBezTo>
                    <a:cubicBezTo>
                      <a:pt x="62" y="188"/>
                      <a:pt x="62" y="188"/>
                      <a:pt x="62" y="188"/>
                    </a:cubicBezTo>
                    <a:cubicBezTo>
                      <a:pt x="84" y="188"/>
                      <a:pt x="100" y="186"/>
                      <a:pt x="115" y="182"/>
                    </a:cubicBezTo>
                    <a:cubicBezTo>
                      <a:pt x="163" y="168"/>
                      <a:pt x="189" y="136"/>
                      <a:pt x="189" y="91"/>
                    </a:cubicBezTo>
                    <a:cubicBezTo>
                      <a:pt x="189" y="46"/>
                      <a:pt x="164" y="15"/>
                      <a:pt x="117" y="4"/>
                    </a:cubicBezTo>
                    <a:close/>
                    <a:moveTo>
                      <a:pt x="105" y="148"/>
                    </a:moveTo>
                    <a:cubicBezTo>
                      <a:pt x="94" y="151"/>
                      <a:pt x="79" y="153"/>
                      <a:pt x="62" y="153"/>
                    </a:cubicBezTo>
                    <a:cubicBezTo>
                      <a:pt x="62" y="153"/>
                      <a:pt x="62" y="153"/>
                      <a:pt x="62" y="153"/>
                    </a:cubicBezTo>
                    <a:cubicBezTo>
                      <a:pt x="38" y="153"/>
                      <a:pt x="38" y="153"/>
                      <a:pt x="38" y="153"/>
                    </a:cubicBezTo>
                    <a:cubicBezTo>
                      <a:pt x="38" y="153"/>
                      <a:pt x="38" y="153"/>
                      <a:pt x="38" y="153"/>
                    </a:cubicBezTo>
                    <a:cubicBezTo>
                      <a:pt x="38" y="34"/>
                      <a:pt x="38" y="34"/>
                      <a:pt x="38" y="34"/>
                    </a:cubicBezTo>
                    <a:cubicBezTo>
                      <a:pt x="38" y="34"/>
                      <a:pt x="38" y="34"/>
                      <a:pt x="38" y="34"/>
                    </a:cubicBezTo>
                    <a:cubicBezTo>
                      <a:pt x="68" y="34"/>
                      <a:pt x="68" y="34"/>
                      <a:pt x="68" y="34"/>
                    </a:cubicBezTo>
                    <a:cubicBezTo>
                      <a:pt x="68" y="34"/>
                      <a:pt x="68" y="34"/>
                      <a:pt x="68" y="34"/>
                    </a:cubicBezTo>
                    <a:cubicBezTo>
                      <a:pt x="86" y="34"/>
                      <a:pt x="97" y="35"/>
                      <a:pt x="107" y="38"/>
                    </a:cubicBezTo>
                    <a:cubicBezTo>
                      <a:pt x="136" y="46"/>
                      <a:pt x="150" y="63"/>
                      <a:pt x="150" y="91"/>
                    </a:cubicBezTo>
                    <a:cubicBezTo>
                      <a:pt x="150" y="120"/>
                      <a:pt x="135" y="139"/>
                      <a:pt x="105" y="148"/>
                    </a:cubicBezTo>
                    <a:close/>
                  </a:path>
                </a:pathLst>
              </a:custGeom>
              <a:solidFill>
                <a:schemeClr val="tx1"/>
              </a:solidFill>
              <a:ln w="9525">
                <a:noFill/>
                <a:round/>
                <a:headEnd/>
                <a:tailEnd/>
              </a:ln>
            </p:spPr>
            <p:txBody>
              <a:bodyPr/>
              <a:lstStyle/>
              <a:p>
                <a:endParaRPr lang="en-GB"/>
              </a:p>
            </p:txBody>
          </p:sp>
          <p:sp>
            <p:nvSpPr>
              <p:cNvPr id="124" name="Freeform 10"/>
              <p:cNvSpPr>
                <a:spLocks noEditPoints="1"/>
              </p:cNvSpPr>
              <p:nvPr/>
            </p:nvSpPr>
            <p:spPr bwMode="auto">
              <a:xfrm>
                <a:off x="1513256" y="437296"/>
                <a:ext cx="110841" cy="127448"/>
              </a:xfrm>
              <a:custGeom>
                <a:avLst/>
                <a:gdLst>
                  <a:gd name="T0" fmla="*/ 2147483647 w 164"/>
                  <a:gd name="T1" fmla="*/ 2147483647 h 188"/>
                  <a:gd name="T2" fmla="*/ 2147483647 w 164"/>
                  <a:gd name="T3" fmla="*/ 2147483647 h 188"/>
                  <a:gd name="T4" fmla="*/ 2147483647 w 164"/>
                  <a:gd name="T5" fmla="*/ 0 h 188"/>
                  <a:gd name="T6" fmla="*/ 2147483647 w 164"/>
                  <a:gd name="T7" fmla="*/ 0 h 188"/>
                  <a:gd name="T8" fmla="*/ 0 w 164"/>
                  <a:gd name="T9" fmla="*/ 2147483647 h 188"/>
                  <a:gd name="T10" fmla="*/ 0 w 164"/>
                  <a:gd name="T11" fmla="*/ 2147483647 h 188"/>
                  <a:gd name="T12" fmla="*/ 2147483647 w 164"/>
                  <a:gd name="T13" fmla="*/ 2147483647 h 188"/>
                  <a:gd name="T14" fmla="*/ 2147483647 w 164"/>
                  <a:gd name="T15" fmla="*/ 2147483647 h 188"/>
                  <a:gd name="T16" fmla="*/ 2147483647 w 164"/>
                  <a:gd name="T17" fmla="*/ 2147483647 h 188"/>
                  <a:gd name="T18" fmla="*/ 2147483647 w 164"/>
                  <a:gd name="T19" fmla="*/ 2147483647 h 188"/>
                  <a:gd name="T20" fmla="*/ 2147483647 w 164"/>
                  <a:gd name="T21" fmla="*/ 2147483647 h 188"/>
                  <a:gd name="T22" fmla="*/ 2147483647 w 164"/>
                  <a:gd name="T23" fmla="*/ 2147483647 h 188"/>
                  <a:gd name="T24" fmla="*/ 2147483647 w 164"/>
                  <a:gd name="T25" fmla="*/ 2147483647 h 188"/>
                  <a:gd name="T26" fmla="*/ 2147483647 w 164"/>
                  <a:gd name="T27" fmla="*/ 2147483647 h 188"/>
                  <a:gd name="T28" fmla="*/ 2147483647 w 164"/>
                  <a:gd name="T29" fmla="*/ 2147483647 h 188"/>
                  <a:gd name="T30" fmla="*/ 2147483647 w 164"/>
                  <a:gd name="T31" fmla="*/ 2147483647 h 188"/>
                  <a:gd name="T32" fmla="*/ 2147483647 w 164"/>
                  <a:gd name="T33" fmla="*/ 2147483647 h 188"/>
                  <a:gd name="T34" fmla="*/ 2147483647 w 164"/>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4" h="188">
                    <a:moveTo>
                      <a:pt x="113" y="113"/>
                    </a:moveTo>
                    <a:cubicBezTo>
                      <a:pt x="142" y="105"/>
                      <a:pt x="158" y="86"/>
                      <a:pt x="158" y="58"/>
                    </a:cubicBezTo>
                    <a:cubicBezTo>
                      <a:pt x="158" y="22"/>
                      <a:pt x="129" y="0"/>
                      <a:pt x="82" y="0"/>
                    </a:cubicBezTo>
                    <a:cubicBezTo>
                      <a:pt x="19" y="0"/>
                      <a:pt x="19" y="0"/>
                      <a:pt x="19" y="0"/>
                    </a:cubicBezTo>
                    <a:cubicBezTo>
                      <a:pt x="8" y="0"/>
                      <a:pt x="0" y="8"/>
                      <a:pt x="0" y="18"/>
                    </a:cubicBezTo>
                    <a:cubicBezTo>
                      <a:pt x="0" y="188"/>
                      <a:pt x="0" y="188"/>
                      <a:pt x="0" y="188"/>
                    </a:cubicBezTo>
                    <a:cubicBezTo>
                      <a:pt x="38" y="188"/>
                      <a:pt x="38" y="188"/>
                      <a:pt x="38" y="188"/>
                    </a:cubicBezTo>
                    <a:cubicBezTo>
                      <a:pt x="38" y="118"/>
                      <a:pt x="38" y="118"/>
                      <a:pt x="38" y="118"/>
                    </a:cubicBezTo>
                    <a:cubicBezTo>
                      <a:pt x="72" y="118"/>
                      <a:pt x="72" y="118"/>
                      <a:pt x="72" y="118"/>
                    </a:cubicBezTo>
                    <a:cubicBezTo>
                      <a:pt x="119" y="188"/>
                      <a:pt x="119" y="188"/>
                      <a:pt x="119" y="188"/>
                    </a:cubicBezTo>
                    <a:cubicBezTo>
                      <a:pt x="164" y="188"/>
                      <a:pt x="164" y="188"/>
                      <a:pt x="164" y="188"/>
                    </a:cubicBezTo>
                    <a:lnTo>
                      <a:pt x="113" y="113"/>
                    </a:lnTo>
                    <a:close/>
                    <a:moveTo>
                      <a:pt x="38" y="83"/>
                    </a:moveTo>
                    <a:cubicBezTo>
                      <a:pt x="38" y="34"/>
                      <a:pt x="38" y="34"/>
                      <a:pt x="38" y="34"/>
                    </a:cubicBezTo>
                    <a:cubicBezTo>
                      <a:pt x="85" y="34"/>
                      <a:pt x="85" y="34"/>
                      <a:pt x="85" y="34"/>
                    </a:cubicBezTo>
                    <a:cubicBezTo>
                      <a:pt x="98" y="34"/>
                      <a:pt x="118" y="38"/>
                      <a:pt x="118" y="59"/>
                    </a:cubicBezTo>
                    <a:cubicBezTo>
                      <a:pt x="118" y="69"/>
                      <a:pt x="114" y="83"/>
                      <a:pt x="77" y="83"/>
                    </a:cubicBezTo>
                    <a:lnTo>
                      <a:pt x="38" y="83"/>
                    </a:lnTo>
                    <a:close/>
                  </a:path>
                </a:pathLst>
              </a:custGeom>
              <a:solidFill>
                <a:schemeClr val="tx1"/>
              </a:solidFill>
              <a:ln w="9525">
                <a:noFill/>
                <a:round/>
                <a:headEnd/>
                <a:tailEnd/>
              </a:ln>
            </p:spPr>
            <p:txBody>
              <a:bodyPr/>
              <a:lstStyle/>
              <a:p>
                <a:endParaRPr lang="en-GB"/>
              </a:p>
            </p:txBody>
          </p:sp>
          <p:sp>
            <p:nvSpPr>
              <p:cNvPr id="125" name="Freeform 11"/>
              <p:cNvSpPr>
                <a:spLocks/>
              </p:cNvSpPr>
              <p:nvPr/>
            </p:nvSpPr>
            <p:spPr bwMode="auto">
              <a:xfrm>
                <a:off x="738516" y="437296"/>
                <a:ext cx="25777" cy="127448"/>
              </a:xfrm>
              <a:custGeom>
                <a:avLst/>
                <a:gdLst>
                  <a:gd name="T0" fmla="*/ 0 w 38"/>
                  <a:gd name="T1" fmla="*/ 2147483647 h 188"/>
                  <a:gd name="T2" fmla="*/ 2147483647 w 38"/>
                  <a:gd name="T3" fmla="*/ 2147483647 h 188"/>
                  <a:gd name="T4" fmla="*/ 2147483647 w 38"/>
                  <a:gd name="T5" fmla="*/ 2147483647 h 188"/>
                  <a:gd name="T6" fmla="*/ 2147483647 w 38"/>
                  <a:gd name="T7" fmla="*/ 0 h 188"/>
                  <a:gd name="T8" fmla="*/ 2147483647 w 38"/>
                  <a:gd name="T9" fmla="*/ 0 h 188"/>
                  <a:gd name="T10" fmla="*/ 0 w 38"/>
                  <a:gd name="T11" fmla="*/ 2147483647 h 188"/>
                  <a:gd name="T12" fmla="*/ 0 w 38"/>
                  <a:gd name="T13" fmla="*/ 214748364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188">
                    <a:moveTo>
                      <a:pt x="0" y="188"/>
                    </a:moveTo>
                    <a:cubicBezTo>
                      <a:pt x="38" y="188"/>
                      <a:pt x="38" y="188"/>
                      <a:pt x="38" y="188"/>
                    </a:cubicBezTo>
                    <a:cubicBezTo>
                      <a:pt x="38" y="12"/>
                      <a:pt x="38" y="12"/>
                      <a:pt x="38" y="12"/>
                    </a:cubicBezTo>
                    <a:cubicBezTo>
                      <a:pt x="38" y="5"/>
                      <a:pt x="32" y="0"/>
                      <a:pt x="25" y="0"/>
                    </a:cubicBezTo>
                    <a:cubicBezTo>
                      <a:pt x="13" y="0"/>
                      <a:pt x="13" y="0"/>
                      <a:pt x="13" y="0"/>
                    </a:cubicBezTo>
                    <a:cubicBezTo>
                      <a:pt x="6" y="0"/>
                      <a:pt x="0" y="5"/>
                      <a:pt x="0" y="12"/>
                    </a:cubicBezTo>
                    <a:lnTo>
                      <a:pt x="0" y="188"/>
                    </a:lnTo>
                    <a:close/>
                  </a:path>
                </a:pathLst>
              </a:custGeom>
              <a:solidFill>
                <a:schemeClr val="tx1"/>
              </a:solidFill>
              <a:ln w="9525">
                <a:noFill/>
                <a:round/>
                <a:headEnd/>
                <a:tailEnd/>
              </a:ln>
            </p:spPr>
            <p:txBody>
              <a:bodyPr/>
              <a:lstStyle/>
              <a:p>
                <a:endParaRPr lang="en-GB"/>
              </a:p>
            </p:txBody>
          </p:sp>
          <p:sp>
            <p:nvSpPr>
              <p:cNvPr id="126" name="Freeform 12"/>
              <p:cNvSpPr>
                <a:spLocks/>
              </p:cNvSpPr>
              <p:nvPr/>
            </p:nvSpPr>
            <p:spPr bwMode="auto">
              <a:xfrm>
                <a:off x="1217394" y="437296"/>
                <a:ext cx="118001" cy="127448"/>
              </a:xfrm>
              <a:custGeom>
                <a:avLst/>
                <a:gdLst>
                  <a:gd name="T0" fmla="*/ 2147483647 w 174"/>
                  <a:gd name="T1" fmla="*/ 2147483647 h 188"/>
                  <a:gd name="T2" fmla="*/ 2147483647 w 174"/>
                  <a:gd name="T3" fmla="*/ 2147483647 h 188"/>
                  <a:gd name="T4" fmla="*/ 2147483647 w 174"/>
                  <a:gd name="T5" fmla="*/ 2147483647 h 188"/>
                  <a:gd name="T6" fmla="*/ 2147483647 w 174"/>
                  <a:gd name="T7" fmla="*/ 2147483647 h 188"/>
                  <a:gd name="T8" fmla="*/ 2147483647 w 174"/>
                  <a:gd name="T9" fmla="*/ 2147483647 h 188"/>
                  <a:gd name="T10" fmla="*/ 0 w 174"/>
                  <a:gd name="T11" fmla="*/ 2147483647 h 188"/>
                  <a:gd name="T12" fmla="*/ 0 w 174"/>
                  <a:gd name="T13" fmla="*/ 2147483647 h 188"/>
                  <a:gd name="T14" fmla="*/ 2147483647 w 174"/>
                  <a:gd name="T15" fmla="*/ 0 h 188"/>
                  <a:gd name="T16" fmla="*/ 2147483647 w 174"/>
                  <a:gd name="T17" fmla="*/ 0 h 188"/>
                  <a:gd name="T18" fmla="*/ 2147483647 w 174"/>
                  <a:gd name="T19" fmla="*/ 2147483647 h 188"/>
                  <a:gd name="T20" fmla="*/ 2147483647 w 174"/>
                  <a:gd name="T21" fmla="*/ 2147483647 h 188"/>
                  <a:gd name="T22" fmla="*/ 2147483647 w 174"/>
                  <a:gd name="T23" fmla="*/ 2147483647 h 188"/>
                  <a:gd name="T24" fmla="*/ 2147483647 w 174"/>
                  <a:gd name="T25" fmla="*/ 2147483647 h 188"/>
                  <a:gd name="T26" fmla="*/ 2147483647 w 174"/>
                  <a:gd name="T27" fmla="*/ 0 h 188"/>
                  <a:gd name="T28" fmla="*/ 2147483647 w 174"/>
                  <a:gd name="T29" fmla="*/ 0 h 188"/>
                  <a:gd name="T30" fmla="*/ 2147483647 w 174"/>
                  <a:gd name="T31" fmla="*/ 2147483647 h 188"/>
                  <a:gd name="T32" fmla="*/ 2147483647 w 174"/>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4" h="188">
                    <a:moveTo>
                      <a:pt x="174" y="188"/>
                    </a:moveTo>
                    <a:cubicBezTo>
                      <a:pt x="137" y="188"/>
                      <a:pt x="137" y="188"/>
                      <a:pt x="137" y="188"/>
                    </a:cubicBezTo>
                    <a:cubicBezTo>
                      <a:pt x="137" y="110"/>
                      <a:pt x="137" y="110"/>
                      <a:pt x="137" y="110"/>
                    </a:cubicBezTo>
                    <a:cubicBezTo>
                      <a:pt x="38" y="110"/>
                      <a:pt x="38" y="110"/>
                      <a:pt x="38" y="110"/>
                    </a:cubicBezTo>
                    <a:cubicBezTo>
                      <a:pt x="38" y="188"/>
                      <a:pt x="38" y="188"/>
                      <a:pt x="38" y="188"/>
                    </a:cubicBezTo>
                    <a:cubicBezTo>
                      <a:pt x="0" y="188"/>
                      <a:pt x="0" y="188"/>
                      <a:pt x="0" y="188"/>
                    </a:cubicBezTo>
                    <a:cubicBezTo>
                      <a:pt x="0" y="12"/>
                      <a:pt x="0" y="12"/>
                      <a:pt x="0" y="12"/>
                    </a:cubicBezTo>
                    <a:cubicBezTo>
                      <a:pt x="0" y="5"/>
                      <a:pt x="6" y="0"/>
                      <a:pt x="13" y="0"/>
                    </a:cubicBezTo>
                    <a:cubicBezTo>
                      <a:pt x="25" y="0"/>
                      <a:pt x="25" y="0"/>
                      <a:pt x="25" y="0"/>
                    </a:cubicBezTo>
                    <a:cubicBezTo>
                      <a:pt x="32" y="0"/>
                      <a:pt x="38" y="5"/>
                      <a:pt x="38" y="12"/>
                    </a:cubicBezTo>
                    <a:cubicBezTo>
                      <a:pt x="38" y="75"/>
                      <a:pt x="38" y="75"/>
                      <a:pt x="38" y="75"/>
                    </a:cubicBezTo>
                    <a:cubicBezTo>
                      <a:pt x="137" y="75"/>
                      <a:pt x="137" y="75"/>
                      <a:pt x="137" y="75"/>
                    </a:cubicBezTo>
                    <a:cubicBezTo>
                      <a:pt x="137" y="12"/>
                      <a:pt x="137" y="12"/>
                      <a:pt x="137" y="12"/>
                    </a:cubicBezTo>
                    <a:cubicBezTo>
                      <a:pt x="137" y="5"/>
                      <a:pt x="142" y="0"/>
                      <a:pt x="149" y="0"/>
                    </a:cubicBezTo>
                    <a:cubicBezTo>
                      <a:pt x="162" y="0"/>
                      <a:pt x="162" y="0"/>
                      <a:pt x="162" y="0"/>
                    </a:cubicBezTo>
                    <a:cubicBezTo>
                      <a:pt x="169" y="0"/>
                      <a:pt x="174" y="5"/>
                      <a:pt x="174" y="12"/>
                    </a:cubicBezTo>
                    <a:lnTo>
                      <a:pt x="174" y="188"/>
                    </a:lnTo>
                    <a:close/>
                  </a:path>
                </a:pathLst>
              </a:custGeom>
              <a:solidFill>
                <a:schemeClr val="tx1"/>
              </a:solidFill>
              <a:ln w="9525">
                <a:noFill/>
                <a:round/>
                <a:headEnd/>
                <a:tailEnd/>
              </a:ln>
            </p:spPr>
            <p:txBody>
              <a:bodyPr/>
              <a:lstStyle/>
              <a:p>
                <a:endParaRPr lang="en-GB"/>
              </a:p>
            </p:txBody>
          </p:sp>
          <p:sp>
            <p:nvSpPr>
              <p:cNvPr id="127" name="Freeform 13"/>
              <p:cNvSpPr>
                <a:spLocks/>
              </p:cNvSpPr>
              <p:nvPr/>
            </p:nvSpPr>
            <p:spPr bwMode="auto">
              <a:xfrm>
                <a:off x="1085646" y="435864"/>
                <a:ext cx="108836" cy="130025"/>
              </a:xfrm>
              <a:custGeom>
                <a:avLst/>
                <a:gdLst>
                  <a:gd name="T0" fmla="*/ 2147483647 w 161"/>
                  <a:gd name="T1" fmla="*/ 2147483647 h 192"/>
                  <a:gd name="T2" fmla="*/ 2147483647 w 161"/>
                  <a:gd name="T3" fmla="*/ 2147483647 h 192"/>
                  <a:gd name="T4" fmla="*/ 2147483647 w 161"/>
                  <a:gd name="T5" fmla="*/ 2147483647 h 192"/>
                  <a:gd name="T6" fmla="*/ 2147483647 w 161"/>
                  <a:gd name="T7" fmla="*/ 2147483647 h 192"/>
                  <a:gd name="T8" fmla="*/ 2147483647 w 161"/>
                  <a:gd name="T9" fmla="*/ 2147483647 h 192"/>
                  <a:gd name="T10" fmla="*/ 2147483647 w 161"/>
                  <a:gd name="T11" fmla="*/ 2147483647 h 192"/>
                  <a:gd name="T12" fmla="*/ 2147483647 w 161"/>
                  <a:gd name="T13" fmla="*/ 2147483647 h 192"/>
                  <a:gd name="T14" fmla="*/ 2147483647 w 161"/>
                  <a:gd name="T15" fmla="*/ 2147483647 h 192"/>
                  <a:gd name="T16" fmla="*/ 2147483647 w 161"/>
                  <a:gd name="T17" fmla="*/ 2147483647 h 192"/>
                  <a:gd name="T18" fmla="*/ 2147483647 w 161"/>
                  <a:gd name="T19" fmla="*/ 2147483647 h 192"/>
                  <a:gd name="T20" fmla="*/ 2147483647 w 161"/>
                  <a:gd name="T21" fmla="*/ 0 h 192"/>
                  <a:gd name="T22" fmla="*/ 2147483647 w 161"/>
                  <a:gd name="T23" fmla="*/ 2147483647 h 192"/>
                  <a:gd name="T24" fmla="*/ 2147483647 w 161"/>
                  <a:gd name="T25" fmla="*/ 2147483647 h 192"/>
                  <a:gd name="T26" fmla="*/ 2147483647 w 161"/>
                  <a:gd name="T27" fmla="*/ 2147483647 h 192"/>
                  <a:gd name="T28" fmla="*/ 2147483647 w 161"/>
                  <a:gd name="T29" fmla="*/ 2147483647 h 192"/>
                  <a:gd name="T30" fmla="*/ 2147483647 w 161"/>
                  <a:gd name="T31" fmla="*/ 2147483647 h 192"/>
                  <a:gd name="T32" fmla="*/ 2147483647 w 161"/>
                  <a:gd name="T33" fmla="*/ 2147483647 h 192"/>
                  <a:gd name="T34" fmla="*/ 2147483647 w 161"/>
                  <a:gd name="T35" fmla="*/ 2147483647 h 192"/>
                  <a:gd name="T36" fmla="*/ 2147483647 w 161"/>
                  <a:gd name="T37" fmla="*/ 2147483647 h 192"/>
                  <a:gd name="T38" fmla="*/ 2147483647 w 161"/>
                  <a:gd name="T39" fmla="*/ 2147483647 h 192"/>
                  <a:gd name="T40" fmla="*/ 0 w 161"/>
                  <a:gd name="T41" fmla="*/ 2147483647 h 192"/>
                  <a:gd name="T42" fmla="*/ 2147483647 w 161"/>
                  <a:gd name="T43" fmla="*/ 2147483647 h 192"/>
                  <a:gd name="T44" fmla="*/ 2147483647 w 161"/>
                  <a:gd name="T45" fmla="*/ 2147483647 h 192"/>
                  <a:gd name="T46" fmla="*/ 2147483647 w 161"/>
                  <a:gd name="T47" fmla="*/ 2147483647 h 192"/>
                  <a:gd name="T48" fmla="*/ 2147483647 w 161"/>
                  <a:gd name="T49" fmla="*/ 2147483647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7"/>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w="9525">
                <a:noFill/>
                <a:round/>
                <a:headEnd/>
                <a:tailEnd/>
              </a:ln>
            </p:spPr>
            <p:txBody>
              <a:bodyPr/>
              <a:lstStyle/>
              <a:p>
                <a:endParaRPr lang="en-GB"/>
              </a:p>
            </p:txBody>
          </p:sp>
          <p:sp>
            <p:nvSpPr>
              <p:cNvPr id="128" name="Freeform 14"/>
              <p:cNvSpPr>
                <a:spLocks/>
              </p:cNvSpPr>
              <p:nvPr/>
            </p:nvSpPr>
            <p:spPr bwMode="auto">
              <a:xfrm>
                <a:off x="1642427" y="437296"/>
                <a:ext cx="93943" cy="127448"/>
              </a:xfrm>
              <a:custGeom>
                <a:avLst/>
                <a:gdLst>
                  <a:gd name="T0" fmla="*/ 2147483647 w 139"/>
                  <a:gd name="T1" fmla="*/ 2147483647 h 188"/>
                  <a:gd name="T2" fmla="*/ 2147483647 w 139"/>
                  <a:gd name="T3" fmla="*/ 2147483647 h 188"/>
                  <a:gd name="T4" fmla="*/ 2147483647 w 139"/>
                  <a:gd name="T5" fmla="*/ 2147483647 h 188"/>
                  <a:gd name="T6" fmla="*/ 2147483647 w 139"/>
                  <a:gd name="T7" fmla="*/ 2147483647 h 188"/>
                  <a:gd name="T8" fmla="*/ 2147483647 w 139"/>
                  <a:gd name="T9" fmla="*/ 2147483647 h 188"/>
                  <a:gd name="T10" fmla="*/ 2147483647 w 139"/>
                  <a:gd name="T11" fmla="*/ 2147483647 h 188"/>
                  <a:gd name="T12" fmla="*/ 0 w 139"/>
                  <a:gd name="T13" fmla="*/ 2147483647 h 188"/>
                  <a:gd name="T14" fmla="*/ 0 w 139"/>
                  <a:gd name="T15" fmla="*/ 2147483647 h 188"/>
                  <a:gd name="T16" fmla="*/ 2147483647 w 139"/>
                  <a:gd name="T17" fmla="*/ 0 h 188"/>
                  <a:gd name="T18" fmla="*/ 2147483647 w 139"/>
                  <a:gd name="T19" fmla="*/ 0 h 188"/>
                  <a:gd name="T20" fmla="*/ 2147483647 w 139"/>
                  <a:gd name="T21" fmla="*/ 2147483647 h 188"/>
                  <a:gd name="T22" fmla="*/ 2147483647 w 139"/>
                  <a:gd name="T23" fmla="*/ 2147483647 h 188"/>
                  <a:gd name="T24" fmla="*/ 2147483647 w 139"/>
                  <a:gd name="T25" fmla="*/ 2147483647 h 188"/>
                  <a:gd name="T26" fmla="*/ 2147483647 w 139"/>
                  <a:gd name="T27" fmla="*/ 2147483647 h 188"/>
                  <a:gd name="T28" fmla="*/ 2147483647 w 139"/>
                  <a:gd name="T29" fmla="*/ 2147483647 h 188"/>
                  <a:gd name="T30" fmla="*/ 2147483647 w 139"/>
                  <a:gd name="T31" fmla="*/ 2147483647 h 188"/>
                  <a:gd name="T32" fmla="*/ 2147483647 w 139"/>
                  <a:gd name="T33" fmla="*/ 2147483647 h 188"/>
                  <a:gd name="T34" fmla="*/ 2147483647 w 139"/>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9" h="188">
                    <a:moveTo>
                      <a:pt x="128" y="103"/>
                    </a:moveTo>
                    <a:cubicBezTo>
                      <a:pt x="128" y="107"/>
                      <a:pt x="124" y="110"/>
                      <a:pt x="121" y="110"/>
                    </a:cubicBezTo>
                    <a:cubicBezTo>
                      <a:pt x="38" y="110"/>
                      <a:pt x="38" y="110"/>
                      <a:pt x="38" y="110"/>
                    </a:cubicBezTo>
                    <a:cubicBezTo>
                      <a:pt x="38" y="153"/>
                      <a:pt x="38" y="153"/>
                      <a:pt x="38" y="153"/>
                    </a:cubicBezTo>
                    <a:cubicBezTo>
                      <a:pt x="139" y="153"/>
                      <a:pt x="139" y="153"/>
                      <a:pt x="139" y="153"/>
                    </a:cubicBezTo>
                    <a:cubicBezTo>
                      <a:pt x="139" y="188"/>
                      <a:pt x="139" y="188"/>
                      <a:pt x="139" y="188"/>
                    </a:cubicBezTo>
                    <a:cubicBezTo>
                      <a:pt x="0" y="188"/>
                      <a:pt x="0" y="188"/>
                      <a:pt x="0" y="188"/>
                    </a:cubicBezTo>
                    <a:cubicBezTo>
                      <a:pt x="0" y="18"/>
                      <a:pt x="0" y="18"/>
                      <a:pt x="0" y="18"/>
                    </a:cubicBezTo>
                    <a:cubicBezTo>
                      <a:pt x="0" y="8"/>
                      <a:pt x="9" y="0"/>
                      <a:pt x="19" y="0"/>
                    </a:cubicBezTo>
                    <a:cubicBezTo>
                      <a:pt x="130" y="0"/>
                      <a:pt x="130" y="0"/>
                      <a:pt x="130" y="0"/>
                    </a:cubicBezTo>
                    <a:cubicBezTo>
                      <a:pt x="134" y="0"/>
                      <a:pt x="137" y="2"/>
                      <a:pt x="137" y="6"/>
                    </a:cubicBezTo>
                    <a:cubicBezTo>
                      <a:pt x="137" y="27"/>
                      <a:pt x="137" y="27"/>
                      <a:pt x="137" y="27"/>
                    </a:cubicBezTo>
                    <a:cubicBezTo>
                      <a:pt x="137" y="32"/>
                      <a:pt x="134" y="34"/>
                      <a:pt x="130" y="34"/>
                    </a:cubicBezTo>
                    <a:cubicBezTo>
                      <a:pt x="38" y="34"/>
                      <a:pt x="38" y="34"/>
                      <a:pt x="38" y="34"/>
                    </a:cubicBezTo>
                    <a:cubicBezTo>
                      <a:pt x="38" y="75"/>
                      <a:pt x="38" y="75"/>
                      <a:pt x="38" y="75"/>
                    </a:cubicBezTo>
                    <a:cubicBezTo>
                      <a:pt x="121" y="75"/>
                      <a:pt x="121" y="75"/>
                      <a:pt x="121" y="75"/>
                    </a:cubicBezTo>
                    <a:cubicBezTo>
                      <a:pt x="124" y="75"/>
                      <a:pt x="128" y="77"/>
                      <a:pt x="128" y="82"/>
                    </a:cubicBezTo>
                    <a:lnTo>
                      <a:pt x="128" y="103"/>
                    </a:lnTo>
                    <a:close/>
                  </a:path>
                </a:pathLst>
              </a:custGeom>
              <a:solidFill>
                <a:schemeClr val="tx1"/>
              </a:solidFill>
              <a:ln w="9525">
                <a:noFill/>
                <a:round/>
                <a:headEnd/>
                <a:tailEnd/>
              </a:ln>
            </p:spPr>
            <p:txBody>
              <a:bodyPr/>
              <a:lstStyle/>
              <a:p>
                <a:endParaRPr lang="en-GB"/>
              </a:p>
            </p:txBody>
          </p:sp>
        </p:grpSp>
      </p:grpSp>
      <p:sp>
        <p:nvSpPr>
          <p:cNvPr id="129" name="Freeform 25"/>
          <p:cNvSpPr>
            <a:spLocks/>
          </p:cNvSpPr>
          <p:nvPr/>
        </p:nvSpPr>
        <p:spPr bwMode="auto">
          <a:xfrm>
            <a:off x="7499961" y="3305956"/>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25"/>
          <p:cNvSpPr>
            <a:spLocks/>
          </p:cNvSpPr>
          <p:nvPr/>
        </p:nvSpPr>
        <p:spPr bwMode="auto">
          <a:xfrm>
            <a:off x="5538177" y="203119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1" name="Freeform 25"/>
          <p:cNvSpPr>
            <a:spLocks/>
          </p:cNvSpPr>
          <p:nvPr/>
        </p:nvSpPr>
        <p:spPr bwMode="auto">
          <a:xfrm>
            <a:off x="2636733" y="3888026"/>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95909" y="4582561"/>
            <a:ext cx="2649845" cy="611104"/>
          </a:xfrm>
          <a:prstGeom prst="rect">
            <a:avLst/>
          </a:prstGeom>
        </p:spPr>
      </p:pic>
    </p:spTree>
    <p:extLst>
      <p:ext uri="{BB962C8B-B14F-4D97-AF65-F5344CB8AC3E}">
        <p14:creationId xmlns:p14="http://schemas.microsoft.com/office/powerpoint/2010/main" val="222573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400"/>
                                  </p:stCondLst>
                                  <p:iterate type="lt">
                                    <p:tmPct val="4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3*#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600"/>
                                  </p:stCondLst>
                                  <p:iterate type="lt">
                                    <p:tmPct val="4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strVal val="4/3*#ppt_w"/>
                                          </p:val>
                                        </p:tav>
                                        <p:tav tm="100000">
                                          <p:val>
                                            <p:strVal val="#ppt_w"/>
                                          </p:val>
                                        </p:tav>
                                      </p:tavLst>
                                    </p:anim>
                                    <p:anim calcmode="lin" valueType="num">
                                      <p:cBhvr>
                                        <p:cTn id="12" dur="500" fill="hold"/>
                                        <p:tgtEl>
                                          <p:spTgt spid="17"/>
                                        </p:tgtEl>
                                        <p:attrNameLst>
                                          <p:attrName>ppt_h</p:attrName>
                                        </p:attrNameLst>
                                      </p:cBhvr>
                                      <p:tavLst>
                                        <p:tav tm="0">
                                          <p:val>
                                            <p:strVal val="4/3*#ppt_h"/>
                                          </p:val>
                                        </p:tav>
                                        <p:tav tm="100000">
                                          <p:val>
                                            <p:strVal val="#ppt_h"/>
                                          </p:val>
                                        </p:tav>
                                      </p:tavLst>
                                    </p:anim>
                                  </p:childTnLst>
                                </p:cTn>
                              </p:par>
                              <p:par>
                                <p:cTn id="13" presetID="10" presetClass="entr" presetSubtype="0" fill="hold" nodeType="withEffect">
                                  <p:stCondLst>
                                    <p:cond delay="60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280"/>
                            </p:stCondLst>
                            <p:childTnLst>
                              <p:par>
                                <p:cTn id="17" presetID="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780"/>
                            </p:stCondLst>
                            <p:childTnLst>
                              <p:par>
                                <p:cTn id="22" presetID="17" presetClass="entr" presetSubtype="4"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ppt_x</p:attrName>
                                        </p:attrNameLst>
                                      </p:cBhvr>
                                      <p:tavLst>
                                        <p:tav tm="0">
                                          <p:val>
                                            <p:strVal val="#ppt_x"/>
                                          </p:val>
                                        </p:tav>
                                        <p:tav tm="100000">
                                          <p:val>
                                            <p:strVal val="#ppt_x"/>
                                          </p:val>
                                        </p:tav>
                                      </p:tavLst>
                                    </p:anim>
                                    <p:anim calcmode="lin" valueType="num">
                                      <p:cBhvr>
                                        <p:cTn id="25" dur="500" fill="hold"/>
                                        <p:tgtEl>
                                          <p:spTgt spid="57"/>
                                        </p:tgtEl>
                                        <p:attrNameLst>
                                          <p:attrName>ppt_y</p:attrName>
                                        </p:attrNameLst>
                                      </p:cBhvr>
                                      <p:tavLst>
                                        <p:tav tm="0">
                                          <p:val>
                                            <p:strVal val="#ppt_y+#ppt_h/2"/>
                                          </p:val>
                                        </p:tav>
                                        <p:tav tm="100000">
                                          <p:val>
                                            <p:strVal val="#ppt_y"/>
                                          </p:val>
                                        </p:tav>
                                      </p:tavLst>
                                    </p:anim>
                                    <p:anim calcmode="lin" valueType="num">
                                      <p:cBhvr>
                                        <p:cTn id="26" dur="500" fill="hold"/>
                                        <p:tgtEl>
                                          <p:spTgt spid="57"/>
                                        </p:tgtEl>
                                        <p:attrNameLst>
                                          <p:attrName>ppt_w</p:attrName>
                                        </p:attrNameLst>
                                      </p:cBhvr>
                                      <p:tavLst>
                                        <p:tav tm="0">
                                          <p:val>
                                            <p:strVal val="#ppt_w"/>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childTnLst>
                                </p:cTn>
                              </p:par>
                            </p:childTnLst>
                          </p:cTn>
                        </p:par>
                        <p:par>
                          <p:cTn id="28" fill="hold">
                            <p:stCondLst>
                              <p:cond delay="2280"/>
                            </p:stCondLst>
                            <p:childTnLst>
                              <p:par>
                                <p:cTn id="29" presetID="17" presetClass="entr" presetSubtype="4"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ppt_x</p:attrName>
                                        </p:attrNameLst>
                                      </p:cBhvr>
                                      <p:tavLst>
                                        <p:tav tm="0">
                                          <p:val>
                                            <p:strVal val="#ppt_x"/>
                                          </p:val>
                                        </p:tav>
                                        <p:tav tm="100000">
                                          <p:val>
                                            <p:strVal val="#ppt_x"/>
                                          </p:val>
                                        </p:tav>
                                      </p:tavLst>
                                    </p:anim>
                                    <p:anim calcmode="lin" valueType="num">
                                      <p:cBhvr>
                                        <p:cTn id="32" dur="500" fill="hold"/>
                                        <p:tgtEl>
                                          <p:spTgt spid="51"/>
                                        </p:tgtEl>
                                        <p:attrNameLst>
                                          <p:attrName>ppt_y</p:attrName>
                                        </p:attrNameLst>
                                      </p:cBhvr>
                                      <p:tavLst>
                                        <p:tav tm="0">
                                          <p:val>
                                            <p:strVal val="#ppt_y+#ppt_h/2"/>
                                          </p:val>
                                        </p:tav>
                                        <p:tav tm="100000">
                                          <p:val>
                                            <p:strVal val="#ppt_y"/>
                                          </p:val>
                                        </p:tav>
                                      </p:tavLst>
                                    </p:anim>
                                    <p:anim calcmode="lin" valueType="num">
                                      <p:cBhvr>
                                        <p:cTn id="33" dur="500" fill="hold"/>
                                        <p:tgtEl>
                                          <p:spTgt spid="51"/>
                                        </p:tgtEl>
                                        <p:attrNameLst>
                                          <p:attrName>ppt_w</p:attrName>
                                        </p:attrNameLst>
                                      </p:cBhvr>
                                      <p:tavLst>
                                        <p:tav tm="0">
                                          <p:val>
                                            <p:strVal val="#ppt_w"/>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p:cTn id="39" dur="500" fill="hold"/>
                                        <p:tgtEl>
                                          <p:spTgt spid="90"/>
                                        </p:tgtEl>
                                        <p:attrNameLst>
                                          <p:attrName>ppt_w</p:attrName>
                                        </p:attrNameLst>
                                      </p:cBhvr>
                                      <p:tavLst>
                                        <p:tav tm="0">
                                          <p:val>
                                            <p:fltVal val="0"/>
                                          </p:val>
                                        </p:tav>
                                        <p:tav tm="100000">
                                          <p:val>
                                            <p:strVal val="#ppt_w"/>
                                          </p:val>
                                        </p:tav>
                                      </p:tavLst>
                                    </p:anim>
                                    <p:anim calcmode="lin" valueType="num">
                                      <p:cBhvr>
                                        <p:cTn id="40" dur="500" fill="hold"/>
                                        <p:tgtEl>
                                          <p:spTgt spid="90"/>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6" presetClass="emph" presetSubtype="0" autoRev="1" fill="hold" nodeType="afterEffect">
                                  <p:stCondLst>
                                    <p:cond delay="0"/>
                                  </p:stCondLst>
                                  <p:childTnLst>
                                    <p:animScale>
                                      <p:cBhvr>
                                        <p:cTn id="43" dur="200" fill="hold"/>
                                        <p:tgtEl>
                                          <p:spTgt spid="90"/>
                                        </p:tgtEl>
                                      </p:cBhvr>
                                      <p:by x="87000" y="87000"/>
                                    </p:animScale>
                                  </p:childTnLst>
                                </p:cTn>
                              </p:par>
                            </p:childTnLst>
                          </p:cTn>
                        </p:par>
                        <p:par>
                          <p:cTn id="44" fill="hold">
                            <p:stCondLst>
                              <p:cond delay="900"/>
                            </p:stCondLst>
                            <p:childTnLst>
                              <p:par>
                                <p:cTn id="45" presetID="10" presetClass="entr" presetSubtype="0" fill="hold" grpId="0" nodeType="after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fade">
                                      <p:cBhvr>
                                        <p:cTn id="47" dur="500"/>
                                        <p:tgtEl>
                                          <p:spTgt spid="9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500"/>
                                        <p:tgtEl>
                                          <p:spTgt spid="102"/>
                                        </p:tgtEl>
                                      </p:cBhvr>
                                    </p:animEffect>
                                  </p:childTnLst>
                                </p:cTn>
                              </p:par>
                            </p:childTnLst>
                          </p:cTn>
                        </p:par>
                        <p:par>
                          <p:cTn id="51" fill="hold">
                            <p:stCondLst>
                              <p:cond delay="1400"/>
                            </p:stCondLst>
                            <p:childTnLst>
                              <p:par>
                                <p:cTn id="52" presetID="23" presetClass="entr" presetSubtype="16" fill="hold" grpId="0" nodeType="afterEffect">
                                  <p:stCondLst>
                                    <p:cond delay="0"/>
                                  </p:stCondLst>
                                  <p:childTnLst>
                                    <p:set>
                                      <p:cBhvr>
                                        <p:cTn id="53" dur="1" fill="hold">
                                          <p:stCondLst>
                                            <p:cond delay="0"/>
                                          </p:stCondLst>
                                        </p:cTn>
                                        <p:tgtEl>
                                          <p:spTgt spid="89"/>
                                        </p:tgtEl>
                                        <p:attrNameLst>
                                          <p:attrName>style.visibility</p:attrName>
                                        </p:attrNameLst>
                                      </p:cBhvr>
                                      <p:to>
                                        <p:strVal val="visible"/>
                                      </p:to>
                                    </p:set>
                                    <p:anim calcmode="lin" valueType="num">
                                      <p:cBhvr>
                                        <p:cTn id="54" dur="500" fill="hold"/>
                                        <p:tgtEl>
                                          <p:spTgt spid="89"/>
                                        </p:tgtEl>
                                        <p:attrNameLst>
                                          <p:attrName>ppt_w</p:attrName>
                                        </p:attrNameLst>
                                      </p:cBhvr>
                                      <p:tavLst>
                                        <p:tav tm="0">
                                          <p:val>
                                            <p:fltVal val="0"/>
                                          </p:val>
                                        </p:tav>
                                        <p:tav tm="100000">
                                          <p:val>
                                            <p:strVal val="#ppt_w"/>
                                          </p:val>
                                        </p:tav>
                                      </p:tavLst>
                                    </p:anim>
                                    <p:anim calcmode="lin" valueType="num">
                                      <p:cBhvr>
                                        <p:cTn id="55" dur="500" fill="hold"/>
                                        <p:tgtEl>
                                          <p:spTgt spid="89"/>
                                        </p:tgtEl>
                                        <p:attrNameLst>
                                          <p:attrName>ppt_h</p:attrName>
                                        </p:attrNameLst>
                                      </p:cBhvr>
                                      <p:tavLst>
                                        <p:tav tm="0">
                                          <p:val>
                                            <p:fltVal val="0"/>
                                          </p:val>
                                        </p:tav>
                                        <p:tav tm="100000">
                                          <p:val>
                                            <p:strVal val="#ppt_h"/>
                                          </p:val>
                                        </p:tav>
                                      </p:tavLst>
                                    </p:anim>
                                  </p:childTnLst>
                                </p:cTn>
                              </p:par>
                            </p:childTnLst>
                          </p:cTn>
                        </p:par>
                        <p:par>
                          <p:cTn id="56" fill="hold">
                            <p:stCondLst>
                              <p:cond delay="1900"/>
                            </p:stCondLst>
                            <p:childTnLst>
                              <p:par>
                                <p:cTn id="57" presetID="6" presetClass="emph" presetSubtype="0" autoRev="1" fill="hold" grpId="1" nodeType="afterEffect">
                                  <p:stCondLst>
                                    <p:cond delay="0"/>
                                  </p:stCondLst>
                                  <p:childTnLst>
                                    <p:animScale>
                                      <p:cBhvr>
                                        <p:cTn id="58" dur="200" fill="hold"/>
                                        <p:tgtEl>
                                          <p:spTgt spid="89"/>
                                        </p:tgtEl>
                                      </p:cBhvr>
                                      <p:by x="87000" y="87000"/>
                                    </p:animScale>
                                  </p:childTnLst>
                                </p:cTn>
                              </p:par>
                            </p:childTnLst>
                          </p:cTn>
                        </p:par>
                        <p:par>
                          <p:cTn id="59" fill="hold">
                            <p:stCondLst>
                              <p:cond delay="2300"/>
                            </p:stCondLst>
                            <p:childTnLst>
                              <p:par>
                                <p:cTn id="60" presetID="10" presetClass="entr" presetSubtype="0" fill="hold" grpId="0" nodeType="after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500"/>
                                        <p:tgtEl>
                                          <p:spTgt spid="10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par>
                          <p:cTn id="66" fill="hold">
                            <p:stCondLst>
                              <p:cond delay="2800"/>
                            </p:stCondLst>
                            <p:childTnLst>
                              <p:par>
                                <p:cTn id="67" presetID="23" presetClass="entr" presetSubtype="16" fill="hold" nodeType="after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p:cTn id="69" dur="500" fill="hold"/>
                                        <p:tgtEl>
                                          <p:spTgt spid="93"/>
                                        </p:tgtEl>
                                        <p:attrNameLst>
                                          <p:attrName>ppt_w</p:attrName>
                                        </p:attrNameLst>
                                      </p:cBhvr>
                                      <p:tavLst>
                                        <p:tav tm="0">
                                          <p:val>
                                            <p:fltVal val="0"/>
                                          </p:val>
                                        </p:tav>
                                        <p:tav tm="100000">
                                          <p:val>
                                            <p:strVal val="#ppt_w"/>
                                          </p:val>
                                        </p:tav>
                                      </p:tavLst>
                                    </p:anim>
                                    <p:anim calcmode="lin" valueType="num">
                                      <p:cBhvr>
                                        <p:cTn id="70" dur="500" fill="hold"/>
                                        <p:tgtEl>
                                          <p:spTgt spid="93"/>
                                        </p:tgtEl>
                                        <p:attrNameLst>
                                          <p:attrName>ppt_h</p:attrName>
                                        </p:attrNameLst>
                                      </p:cBhvr>
                                      <p:tavLst>
                                        <p:tav tm="0">
                                          <p:val>
                                            <p:fltVal val="0"/>
                                          </p:val>
                                        </p:tav>
                                        <p:tav tm="100000">
                                          <p:val>
                                            <p:strVal val="#ppt_h"/>
                                          </p:val>
                                        </p:tav>
                                      </p:tavLst>
                                    </p:anim>
                                  </p:childTnLst>
                                </p:cTn>
                              </p:par>
                            </p:childTnLst>
                          </p:cTn>
                        </p:par>
                        <p:par>
                          <p:cTn id="71" fill="hold">
                            <p:stCondLst>
                              <p:cond delay="3300"/>
                            </p:stCondLst>
                            <p:childTnLst>
                              <p:par>
                                <p:cTn id="72" presetID="6" presetClass="emph" presetSubtype="0" autoRev="1" fill="hold" nodeType="afterEffect">
                                  <p:stCondLst>
                                    <p:cond delay="0"/>
                                  </p:stCondLst>
                                  <p:childTnLst>
                                    <p:animScale>
                                      <p:cBhvr>
                                        <p:cTn id="73" dur="200" fill="hold"/>
                                        <p:tgtEl>
                                          <p:spTgt spid="93"/>
                                        </p:tgtEl>
                                      </p:cBhvr>
                                      <p:by x="87000" y="87000"/>
                                    </p:animScale>
                                  </p:childTnLst>
                                </p:cTn>
                              </p:par>
                            </p:childTnLst>
                          </p:cTn>
                        </p:par>
                        <p:par>
                          <p:cTn id="74" fill="hold">
                            <p:stCondLst>
                              <p:cond delay="3700"/>
                            </p:stCondLst>
                            <p:childTnLst>
                              <p:par>
                                <p:cTn id="75" presetID="10" presetClass="entr" presetSubtype="0" fill="hold" grpId="0" nodeType="after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fade">
                                      <p:cBhvr>
                                        <p:cTn id="77" dur="500"/>
                                        <p:tgtEl>
                                          <p:spTgt spid="9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4"/>
                                        </p:tgtEl>
                                        <p:attrNameLst>
                                          <p:attrName>style.visibility</p:attrName>
                                        </p:attrNameLst>
                                      </p:cBhvr>
                                      <p:to>
                                        <p:strVal val="visible"/>
                                      </p:to>
                                    </p:set>
                                    <p:animEffect transition="in" filter="fade">
                                      <p:cBhvr>
                                        <p:cTn id="80" dur="500"/>
                                        <p:tgtEl>
                                          <p:spTgt spid="10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Effect transition="in" filter="fade">
                                      <p:cBhvr>
                                        <p:cTn id="83" dur="500"/>
                                        <p:tgtEl>
                                          <p:spTgt spid="129"/>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30"/>
                                        </p:tgtEl>
                                        <p:attrNameLst>
                                          <p:attrName>style.visibility</p:attrName>
                                        </p:attrNameLst>
                                      </p:cBhvr>
                                      <p:to>
                                        <p:strVal val="visible"/>
                                      </p:to>
                                    </p:set>
                                    <p:animEffect transition="in" filter="fade">
                                      <p:cBhvr>
                                        <p:cTn id="86" dur="500"/>
                                        <p:tgtEl>
                                          <p:spTgt spid="13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1"/>
                                        </p:tgtEl>
                                        <p:attrNameLst>
                                          <p:attrName>style.visibility</p:attrName>
                                        </p:attrNameLst>
                                      </p:cBhvr>
                                      <p:to>
                                        <p:strVal val="visible"/>
                                      </p:to>
                                    </p:set>
                                    <p:animEffect transition="in" filter="fade">
                                      <p:cBhvr>
                                        <p:cTn id="8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animBg="1"/>
      <p:bldP spid="57" grpId="0" animBg="1"/>
      <p:bldP spid="89" grpId="0" animBg="1"/>
      <p:bldP spid="89" grpId="1" animBg="1"/>
      <p:bldP spid="98" grpId="0"/>
      <p:bldP spid="99" grpId="0"/>
      <p:bldP spid="100" grpId="0"/>
      <p:bldP spid="102" grpId="0"/>
      <p:bldP spid="103" grpId="0"/>
      <p:bldP spid="104" grpId="0"/>
      <p:bldP spid="129" grpId="0" animBg="1"/>
      <p:bldP spid="130" grpId="0" animBg="1"/>
      <p:bldP spid="1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441188" y="-687973"/>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027803" y="2481678"/>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8" name="Title 1"/>
          <p:cNvSpPr>
            <a:spLocks noGrp="1"/>
          </p:cNvSpPr>
          <p:nvPr>
            <p:ph type="title"/>
          </p:nvPr>
        </p:nvSpPr>
        <p:spPr/>
        <p:txBody>
          <a:bodyPr/>
          <a:lstStyle/>
          <a:p>
            <a:r>
              <a:rPr lang="en-GB" dirty="0" smtClean="0"/>
              <a:t>What is ROI?</a:t>
            </a:r>
            <a:endParaRPr lang="en-US" dirty="0" smtClean="0"/>
          </a:p>
        </p:txBody>
      </p:sp>
      <p:sp>
        <p:nvSpPr>
          <p:cNvPr id="5" name="TextBox 4"/>
          <p:cNvSpPr txBox="1"/>
          <p:nvPr/>
        </p:nvSpPr>
        <p:spPr bwMode="auto">
          <a:xfrm>
            <a:off x="-2536962" y="539187"/>
            <a:ext cx="2978150" cy="400050"/>
          </a:xfrm>
          <a:prstGeom prst="rect">
            <a:avLst/>
          </a:prstGeom>
          <a:noFill/>
        </p:spPr>
        <p:txBody>
          <a:bodyPr>
            <a:spAutoFit/>
          </a:bodyPr>
          <a:lstStyle/>
          <a:p>
            <a:pPr>
              <a:defRPr/>
            </a:pPr>
            <a:endParaRPr lang="en-GB" sz="2000" dirty="0">
              <a:latin typeface="Arial" charset="0"/>
              <a:cs typeface="+mn-cs"/>
            </a:endParaRPr>
          </a:p>
        </p:txBody>
      </p:sp>
      <p:grpSp>
        <p:nvGrpSpPr>
          <p:cNvPr id="54" name="Group 53"/>
          <p:cNvGrpSpPr/>
          <p:nvPr/>
        </p:nvGrpSpPr>
        <p:grpSpPr>
          <a:xfrm>
            <a:off x="5173948" y="2267235"/>
            <a:ext cx="2110804" cy="2110804"/>
            <a:chOff x="5594383" y="1947292"/>
            <a:chExt cx="1427856" cy="1427856"/>
          </a:xfrm>
        </p:grpSpPr>
        <p:sp>
          <p:nvSpPr>
            <p:cNvPr id="55"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56"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8" name="Group 7"/>
          <p:cNvGrpSpPr/>
          <p:nvPr/>
        </p:nvGrpSpPr>
        <p:grpSpPr>
          <a:xfrm>
            <a:off x="6888399" y="5053935"/>
            <a:ext cx="1090612" cy="1132451"/>
            <a:chOff x="6749322" y="4043950"/>
            <a:chExt cx="1225511" cy="1317601"/>
          </a:xfrm>
        </p:grpSpPr>
        <p:sp>
          <p:nvSpPr>
            <p:cNvPr id="21" name="Rectangle 20"/>
            <p:cNvSpPr/>
            <p:nvPr/>
          </p:nvSpPr>
          <p:spPr>
            <a:xfrm>
              <a:off x="7327048" y="4543424"/>
              <a:ext cx="601767" cy="571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6749322" y="4043950"/>
              <a:ext cx="1225511" cy="1317601"/>
              <a:chOff x="6749322" y="4043950"/>
              <a:chExt cx="1225511" cy="1317601"/>
            </a:xfrm>
          </p:grpSpPr>
          <p:sp>
            <p:nvSpPr>
              <p:cNvPr id="6" name="Rectangle 5"/>
              <p:cNvSpPr/>
              <p:nvPr/>
            </p:nvSpPr>
            <p:spPr>
              <a:xfrm>
                <a:off x="6760311" y="4199632"/>
                <a:ext cx="601767" cy="80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6855561" y="4617131"/>
                <a:ext cx="601767" cy="65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6749322" y="4043950"/>
                <a:ext cx="1225511" cy="1317601"/>
                <a:chOff x="4934311" y="3628392"/>
                <a:chExt cx="1225511" cy="1317601"/>
              </a:xfrm>
            </p:grpSpPr>
            <p:sp>
              <p:nvSpPr>
                <p:cNvPr id="18" name="Oval 17"/>
                <p:cNvSpPr/>
                <p:nvPr/>
              </p:nvSpPr>
              <p:spPr>
                <a:xfrm>
                  <a:off x="4945300" y="3631674"/>
                  <a:ext cx="620001" cy="281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526326" y="4012987"/>
                  <a:ext cx="629328" cy="3232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7"/>
                <p:cNvSpPr>
                  <a:spLocks noEditPoints="1"/>
                </p:cNvSpPr>
                <p:nvPr/>
              </p:nvSpPr>
              <p:spPr bwMode="auto">
                <a:xfrm>
                  <a:off x="4934311" y="3628392"/>
                  <a:ext cx="1225511" cy="1317601"/>
                </a:xfrm>
                <a:custGeom>
                  <a:avLst/>
                  <a:gdLst>
                    <a:gd name="T0" fmla="*/ 293 w 293"/>
                    <a:gd name="T1" fmla="*/ 122 h 315"/>
                    <a:gd name="T2" fmla="*/ 152 w 293"/>
                    <a:gd name="T3" fmla="*/ 92 h 315"/>
                    <a:gd name="T4" fmla="*/ 153 w 293"/>
                    <a:gd name="T5" fmla="*/ 53 h 315"/>
                    <a:gd name="T6" fmla="*/ 0 w 293"/>
                    <a:gd name="T7" fmla="*/ 53 h 315"/>
                    <a:gd name="T8" fmla="*/ 1 w 293"/>
                    <a:gd name="T9" fmla="*/ 92 h 315"/>
                    <a:gd name="T10" fmla="*/ 0 w 293"/>
                    <a:gd name="T11" fmla="*/ 131 h 315"/>
                    <a:gd name="T12" fmla="*/ 0 w 293"/>
                    <a:gd name="T13" fmla="*/ 188 h 315"/>
                    <a:gd name="T14" fmla="*/ 20 w 293"/>
                    <a:gd name="T15" fmla="*/ 242 h 315"/>
                    <a:gd name="T16" fmla="*/ 20 w 293"/>
                    <a:gd name="T17" fmla="*/ 284 h 315"/>
                    <a:gd name="T18" fmla="*/ 216 w 293"/>
                    <a:gd name="T19" fmla="*/ 276 h 315"/>
                    <a:gd name="T20" fmla="*/ 293 w 293"/>
                    <a:gd name="T21" fmla="*/ 212 h 315"/>
                    <a:gd name="T22" fmla="*/ 293 w 293"/>
                    <a:gd name="T23" fmla="*/ 155 h 315"/>
                    <a:gd name="T24" fmla="*/ 265 w 293"/>
                    <a:gd name="T25" fmla="*/ 209 h 315"/>
                    <a:gd name="T26" fmla="*/ 216 w 293"/>
                    <a:gd name="T27" fmla="*/ 209 h 315"/>
                    <a:gd name="T28" fmla="*/ 275 w 293"/>
                    <a:gd name="T29" fmla="*/ 203 h 315"/>
                    <a:gd name="T30" fmla="*/ 146 w 293"/>
                    <a:gd name="T31" fmla="*/ 248 h 315"/>
                    <a:gd name="T32" fmla="*/ 48 w 293"/>
                    <a:gd name="T33" fmla="*/ 248 h 315"/>
                    <a:gd name="T34" fmla="*/ 44 w 293"/>
                    <a:gd name="T35" fmla="*/ 239 h 315"/>
                    <a:gd name="T36" fmla="*/ 139 w 293"/>
                    <a:gd name="T37" fmla="*/ 242 h 315"/>
                    <a:gd name="T38" fmla="*/ 162 w 293"/>
                    <a:gd name="T39" fmla="*/ 233 h 315"/>
                    <a:gd name="T40" fmla="*/ 17 w 293"/>
                    <a:gd name="T41" fmla="*/ 179 h 315"/>
                    <a:gd name="T42" fmla="*/ 31 w 293"/>
                    <a:gd name="T43" fmla="*/ 178 h 315"/>
                    <a:gd name="T44" fmla="*/ 8 w 293"/>
                    <a:gd name="T45" fmla="*/ 134 h 315"/>
                    <a:gd name="T46" fmla="*/ 124 w 293"/>
                    <a:gd name="T47" fmla="*/ 145 h 315"/>
                    <a:gd name="T48" fmla="*/ 136 w 293"/>
                    <a:gd name="T49" fmla="*/ 146 h 315"/>
                    <a:gd name="T50" fmla="*/ 28 w 293"/>
                    <a:gd name="T51" fmla="*/ 151 h 315"/>
                    <a:gd name="T52" fmla="*/ 8 w 293"/>
                    <a:gd name="T53" fmla="*/ 100 h 315"/>
                    <a:gd name="T54" fmla="*/ 124 w 293"/>
                    <a:gd name="T55" fmla="*/ 111 h 315"/>
                    <a:gd name="T56" fmla="*/ 132 w 293"/>
                    <a:gd name="T57" fmla="*/ 115 h 315"/>
                    <a:gd name="T58" fmla="*/ 21 w 293"/>
                    <a:gd name="T59" fmla="*/ 115 h 315"/>
                    <a:gd name="T60" fmla="*/ 24 w 293"/>
                    <a:gd name="T61" fmla="*/ 76 h 315"/>
                    <a:gd name="T62" fmla="*/ 129 w 293"/>
                    <a:gd name="T63" fmla="*/ 76 h 315"/>
                    <a:gd name="T64" fmla="*/ 126 w 293"/>
                    <a:gd name="T65" fmla="*/ 84 h 315"/>
                    <a:gd name="T66" fmla="*/ 17 w 293"/>
                    <a:gd name="T67" fmla="*/ 79 h 315"/>
                    <a:gd name="T68" fmla="*/ 37 w 293"/>
                    <a:gd name="T69" fmla="*/ 180 h 315"/>
                    <a:gd name="T70" fmla="*/ 97 w 293"/>
                    <a:gd name="T71" fmla="*/ 167 h 315"/>
                    <a:gd name="T72" fmla="*/ 146 w 293"/>
                    <a:gd name="T73" fmla="*/ 175 h 315"/>
                    <a:gd name="T74" fmla="*/ 166 w 293"/>
                    <a:gd name="T75" fmla="*/ 194 h 315"/>
                    <a:gd name="T76" fmla="*/ 157 w 293"/>
                    <a:gd name="T77" fmla="*/ 208 h 315"/>
                    <a:gd name="T78" fmla="*/ 152 w 293"/>
                    <a:gd name="T79" fmla="*/ 211 h 315"/>
                    <a:gd name="T80" fmla="*/ 120 w 293"/>
                    <a:gd name="T81" fmla="*/ 221 h 315"/>
                    <a:gd name="T82" fmla="*/ 41 w 293"/>
                    <a:gd name="T83" fmla="*/ 211 h 315"/>
                    <a:gd name="T84" fmla="*/ 265 w 293"/>
                    <a:gd name="T85" fmla="*/ 175 h 315"/>
                    <a:gd name="T86" fmla="*/ 157 w 293"/>
                    <a:gd name="T87" fmla="*/ 169 h 315"/>
                    <a:gd name="T88" fmla="*/ 151 w 293"/>
                    <a:gd name="T89" fmla="*/ 160 h 315"/>
                    <a:gd name="T90" fmla="*/ 216 w 293"/>
                    <a:gd name="T91" fmla="*/ 175 h 315"/>
                    <a:gd name="T92" fmla="*/ 275 w 293"/>
                    <a:gd name="T93" fmla="*/ 169 h 315"/>
                    <a:gd name="T94" fmla="*/ 264 w 293"/>
                    <a:gd name="T95" fmla="*/ 102 h 315"/>
                    <a:gd name="T96" fmla="*/ 265 w 293"/>
                    <a:gd name="T97" fmla="*/ 141 h 315"/>
                    <a:gd name="T98" fmla="*/ 157 w 293"/>
                    <a:gd name="T99" fmla="*/ 136 h 315"/>
                    <a:gd name="T100" fmla="*/ 147 w 293"/>
                    <a:gd name="T101" fmla="*/ 119 h 315"/>
                    <a:gd name="T102" fmla="*/ 76 w 293"/>
                    <a:gd name="T103" fmla="*/ 3 h 315"/>
                    <a:gd name="T104" fmla="*/ 132 w 293"/>
                    <a:gd name="T105" fmla="*/ 47 h 315"/>
                    <a:gd name="T106" fmla="*/ 21 w 293"/>
                    <a:gd name="T107" fmla="*/ 47 h 315"/>
                    <a:gd name="T108" fmla="*/ 8 w 293"/>
                    <a:gd name="T109" fmla="*/ 201 h 315"/>
                    <a:gd name="T110" fmla="*/ 146 w 293"/>
                    <a:gd name="T111" fmla="*/ 281 h 315"/>
                    <a:gd name="T112" fmla="*/ 97 w 293"/>
                    <a:gd name="T113" fmla="*/ 281 h 315"/>
                    <a:gd name="T114" fmla="*/ 146 w 293"/>
                    <a:gd name="T115" fmla="*/ 281 h 315"/>
                    <a:gd name="T116" fmla="*/ 173 w 293"/>
                    <a:gd name="T117" fmla="*/ 23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15">
                      <a:moveTo>
                        <a:pt x="293" y="155"/>
                      </a:moveTo>
                      <a:cubicBezTo>
                        <a:pt x="293" y="153"/>
                        <a:pt x="292" y="151"/>
                        <a:pt x="291" y="150"/>
                      </a:cubicBezTo>
                      <a:cubicBezTo>
                        <a:pt x="292" y="148"/>
                        <a:pt x="293" y="146"/>
                        <a:pt x="293" y="144"/>
                      </a:cubicBezTo>
                      <a:cubicBezTo>
                        <a:pt x="293" y="122"/>
                        <a:pt x="293" y="122"/>
                        <a:pt x="293" y="122"/>
                      </a:cubicBezTo>
                      <a:cubicBezTo>
                        <a:pt x="293" y="105"/>
                        <a:pt x="258" y="91"/>
                        <a:pt x="215" y="91"/>
                      </a:cubicBezTo>
                      <a:cubicBezTo>
                        <a:pt x="190" y="91"/>
                        <a:pt x="167" y="96"/>
                        <a:pt x="153" y="104"/>
                      </a:cubicBezTo>
                      <a:cubicBezTo>
                        <a:pt x="153" y="98"/>
                        <a:pt x="153" y="98"/>
                        <a:pt x="153" y="98"/>
                      </a:cubicBezTo>
                      <a:cubicBezTo>
                        <a:pt x="153" y="96"/>
                        <a:pt x="153" y="95"/>
                        <a:pt x="152" y="92"/>
                      </a:cubicBezTo>
                      <a:cubicBezTo>
                        <a:pt x="153" y="90"/>
                        <a:pt x="153" y="89"/>
                        <a:pt x="153" y="87"/>
                      </a:cubicBezTo>
                      <a:cubicBezTo>
                        <a:pt x="153" y="64"/>
                        <a:pt x="153" y="64"/>
                        <a:pt x="153" y="64"/>
                      </a:cubicBezTo>
                      <a:cubicBezTo>
                        <a:pt x="153" y="63"/>
                        <a:pt x="153" y="61"/>
                        <a:pt x="152" y="59"/>
                      </a:cubicBezTo>
                      <a:cubicBezTo>
                        <a:pt x="153" y="57"/>
                        <a:pt x="153" y="55"/>
                        <a:pt x="153" y="53"/>
                      </a:cubicBezTo>
                      <a:cubicBezTo>
                        <a:pt x="153" y="31"/>
                        <a:pt x="153" y="31"/>
                        <a:pt x="153" y="31"/>
                      </a:cubicBezTo>
                      <a:cubicBezTo>
                        <a:pt x="153" y="14"/>
                        <a:pt x="119" y="0"/>
                        <a:pt x="76" y="0"/>
                      </a:cubicBezTo>
                      <a:cubicBezTo>
                        <a:pt x="34" y="0"/>
                        <a:pt x="0" y="14"/>
                        <a:pt x="0" y="31"/>
                      </a:cubicBezTo>
                      <a:cubicBezTo>
                        <a:pt x="0" y="53"/>
                        <a:pt x="0" y="53"/>
                        <a:pt x="0" y="53"/>
                      </a:cubicBezTo>
                      <a:cubicBezTo>
                        <a:pt x="0" y="55"/>
                        <a:pt x="1" y="57"/>
                        <a:pt x="1" y="59"/>
                      </a:cubicBezTo>
                      <a:cubicBezTo>
                        <a:pt x="1" y="61"/>
                        <a:pt x="0" y="63"/>
                        <a:pt x="0" y="64"/>
                      </a:cubicBezTo>
                      <a:cubicBezTo>
                        <a:pt x="0" y="87"/>
                        <a:pt x="0" y="87"/>
                        <a:pt x="0" y="87"/>
                      </a:cubicBezTo>
                      <a:cubicBezTo>
                        <a:pt x="0" y="89"/>
                        <a:pt x="1" y="90"/>
                        <a:pt x="1" y="92"/>
                      </a:cubicBezTo>
                      <a:cubicBezTo>
                        <a:pt x="1" y="94"/>
                        <a:pt x="0" y="96"/>
                        <a:pt x="0" y="98"/>
                      </a:cubicBezTo>
                      <a:cubicBezTo>
                        <a:pt x="0" y="121"/>
                        <a:pt x="0" y="121"/>
                        <a:pt x="0" y="121"/>
                      </a:cubicBezTo>
                      <a:cubicBezTo>
                        <a:pt x="0" y="122"/>
                        <a:pt x="1" y="124"/>
                        <a:pt x="1" y="126"/>
                      </a:cubicBezTo>
                      <a:cubicBezTo>
                        <a:pt x="1" y="128"/>
                        <a:pt x="0" y="130"/>
                        <a:pt x="0" y="131"/>
                      </a:cubicBezTo>
                      <a:cubicBezTo>
                        <a:pt x="0" y="154"/>
                        <a:pt x="0" y="154"/>
                        <a:pt x="0" y="154"/>
                      </a:cubicBezTo>
                      <a:cubicBezTo>
                        <a:pt x="0" y="156"/>
                        <a:pt x="1" y="158"/>
                        <a:pt x="1" y="160"/>
                      </a:cubicBezTo>
                      <a:cubicBezTo>
                        <a:pt x="1" y="162"/>
                        <a:pt x="0" y="163"/>
                        <a:pt x="0" y="165"/>
                      </a:cubicBezTo>
                      <a:cubicBezTo>
                        <a:pt x="0" y="188"/>
                        <a:pt x="0" y="188"/>
                        <a:pt x="0" y="188"/>
                      </a:cubicBezTo>
                      <a:cubicBezTo>
                        <a:pt x="0" y="189"/>
                        <a:pt x="1" y="191"/>
                        <a:pt x="1" y="193"/>
                      </a:cubicBezTo>
                      <a:cubicBezTo>
                        <a:pt x="1" y="195"/>
                        <a:pt x="0" y="197"/>
                        <a:pt x="0" y="199"/>
                      </a:cubicBezTo>
                      <a:cubicBezTo>
                        <a:pt x="0" y="221"/>
                        <a:pt x="0" y="221"/>
                        <a:pt x="0" y="221"/>
                      </a:cubicBezTo>
                      <a:cubicBezTo>
                        <a:pt x="0" y="230"/>
                        <a:pt x="8" y="236"/>
                        <a:pt x="20" y="242"/>
                      </a:cubicBezTo>
                      <a:cubicBezTo>
                        <a:pt x="20" y="250"/>
                        <a:pt x="20" y="250"/>
                        <a:pt x="20" y="250"/>
                      </a:cubicBezTo>
                      <a:cubicBezTo>
                        <a:pt x="20" y="252"/>
                        <a:pt x="21" y="254"/>
                        <a:pt x="21" y="256"/>
                      </a:cubicBezTo>
                      <a:cubicBezTo>
                        <a:pt x="21" y="258"/>
                        <a:pt x="20" y="259"/>
                        <a:pt x="20" y="261"/>
                      </a:cubicBezTo>
                      <a:cubicBezTo>
                        <a:pt x="20" y="284"/>
                        <a:pt x="20" y="284"/>
                        <a:pt x="20" y="284"/>
                      </a:cubicBezTo>
                      <a:cubicBezTo>
                        <a:pt x="20" y="301"/>
                        <a:pt x="54" y="315"/>
                        <a:pt x="97" y="315"/>
                      </a:cubicBezTo>
                      <a:cubicBezTo>
                        <a:pt x="139" y="315"/>
                        <a:pt x="173" y="301"/>
                        <a:pt x="173" y="284"/>
                      </a:cubicBezTo>
                      <a:cubicBezTo>
                        <a:pt x="173" y="270"/>
                        <a:pt x="173" y="270"/>
                        <a:pt x="173" y="270"/>
                      </a:cubicBezTo>
                      <a:cubicBezTo>
                        <a:pt x="186" y="274"/>
                        <a:pt x="200" y="276"/>
                        <a:pt x="216" y="276"/>
                      </a:cubicBezTo>
                      <a:cubicBezTo>
                        <a:pt x="259" y="276"/>
                        <a:pt x="293" y="262"/>
                        <a:pt x="293" y="245"/>
                      </a:cubicBezTo>
                      <a:cubicBezTo>
                        <a:pt x="293" y="223"/>
                        <a:pt x="293" y="223"/>
                        <a:pt x="293" y="223"/>
                      </a:cubicBezTo>
                      <a:cubicBezTo>
                        <a:pt x="293" y="221"/>
                        <a:pt x="292" y="218"/>
                        <a:pt x="291" y="217"/>
                      </a:cubicBezTo>
                      <a:cubicBezTo>
                        <a:pt x="292" y="215"/>
                        <a:pt x="293" y="214"/>
                        <a:pt x="293" y="212"/>
                      </a:cubicBezTo>
                      <a:cubicBezTo>
                        <a:pt x="293" y="189"/>
                        <a:pt x="293" y="189"/>
                        <a:pt x="293" y="189"/>
                      </a:cubicBezTo>
                      <a:cubicBezTo>
                        <a:pt x="293" y="187"/>
                        <a:pt x="292" y="185"/>
                        <a:pt x="291" y="183"/>
                      </a:cubicBezTo>
                      <a:cubicBezTo>
                        <a:pt x="292" y="182"/>
                        <a:pt x="293" y="180"/>
                        <a:pt x="293" y="178"/>
                      </a:cubicBezTo>
                      <a:cubicBezTo>
                        <a:pt x="293" y="155"/>
                        <a:pt x="293" y="155"/>
                        <a:pt x="293" y="155"/>
                      </a:cubicBezTo>
                      <a:cubicBezTo>
                        <a:pt x="293" y="155"/>
                        <a:pt x="293" y="155"/>
                        <a:pt x="293" y="155"/>
                      </a:cubicBezTo>
                      <a:close/>
                      <a:moveTo>
                        <a:pt x="275" y="203"/>
                      </a:moveTo>
                      <a:cubicBezTo>
                        <a:pt x="274" y="204"/>
                        <a:pt x="273" y="205"/>
                        <a:pt x="271" y="206"/>
                      </a:cubicBezTo>
                      <a:cubicBezTo>
                        <a:pt x="269" y="207"/>
                        <a:pt x="267" y="207"/>
                        <a:pt x="265" y="209"/>
                      </a:cubicBezTo>
                      <a:cubicBezTo>
                        <a:pt x="253" y="214"/>
                        <a:pt x="235" y="216"/>
                        <a:pt x="216" y="216"/>
                      </a:cubicBezTo>
                      <a:cubicBezTo>
                        <a:pt x="200" y="216"/>
                        <a:pt x="185" y="214"/>
                        <a:pt x="173" y="211"/>
                      </a:cubicBezTo>
                      <a:cubicBezTo>
                        <a:pt x="173" y="203"/>
                        <a:pt x="173" y="203"/>
                        <a:pt x="173" y="203"/>
                      </a:cubicBezTo>
                      <a:cubicBezTo>
                        <a:pt x="186" y="207"/>
                        <a:pt x="200" y="209"/>
                        <a:pt x="216" y="209"/>
                      </a:cubicBezTo>
                      <a:cubicBezTo>
                        <a:pt x="234" y="209"/>
                        <a:pt x="250" y="206"/>
                        <a:pt x="263" y="202"/>
                      </a:cubicBezTo>
                      <a:cubicBezTo>
                        <a:pt x="265" y="202"/>
                        <a:pt x="266" y="201"/>
                        <a:pt x="269" y="200"/>
                      </a:cubicBezTo>
                      <a:cubicBezTo>
                        <a:pt x="275" y="198"/>
                        <a:pt x="281" y="195"/>
                        <a:pt x="285" y="191"/>
                      </a:cubicBezTo>
                      <a:cubicBezTo>
                        <a:pt x="284" y="196"/>
                        <a:pt x="281" y="200"/>
                        <a:pt x="275" y="203"/>
                      </a:cubicBezTo>
                      <a:close/>
                      <a:moveTo>
                        <a:pt x="160" y="239"/>
                      </a:moveTo>
                      <a:cubicBezTo>
                        <a:pt x="159" y="240"/>
                        <a:pt x="157" y="241"/>
                        <a:pt x="156" y="242"/>
                      </a:cubicBezTo>
                      <a:cubicBezTo>
                        <a:pt x="155" y="243"/>
                        <a:pt x="153" y="244"/>
                        <a:pt x="152" y="245"/>
                      </a:cubicBezTo>
                      <a:cubicBezTo>
                        <a:pt x="150" y="245"/>
                        <a:pt x="148" y="247"/>
                        <a:pt x="146" y="248"/>
                      </a:cubicBezTo>
                      <a:cubicBezTo>
                        <a:pt x="144" y="248"/>
                        <a:pt x="142" y="249"/>
                        <a:pt x="140" y="250"/>
                      </a:cubicBezTo>
                      <a:cubicBezTo>
                        <a:pt x="128" y="253"/>
                        <a:pt x="113" y="255"/>
                        <a:pt x="97" y="256"/>
                      </a:cubicBezTo>
                      <a:cubicBezTo>
                        <a:pt x="84" y="256"/>
                        <a:pt x="70" y="254"/>
                        <a:pt x="59" y="251"/>
                      </a:cubicBezTo>
                      <a:cubicBezTo>
                        <a:pt x="55" y="250"/>
                        <a:pt x="52" y="249"/>
                        <a:pt x="48" y="248"/>
                      </a:cubicBezTo>
                      <a:cubicBezTo>
                        <a:pt x="46" y="246"/>
                        <a:pt x="43" y="245"/>
                        <a:pt x="41" y="245"/>
                      </a:cubicBezTo>
                      <a:cubicBezTo>
                        <a:pt x="40" y="243"/>
                        <a:pt x="39" y="243"/>
                        <a:pt x="37" y="242"/>
                      </a:cubicBezTo>
                      <a:cubicBezTo>
                        <a:pt x="32" y="239"/>
                        <a:pt x="29" y="234"/>
                        <a:pt x="28" y="230"/>
                      </a:cubicBezTo>
                      <a:cubicBezTo>
                        <a:pt x="32" y="234"/>
                        <a:pt x="37" y="236"/>
                        <a:pt x="44" y="239"/>
                      </a:cubicBezTo>
                      <a:cubicBezTo>
                        <a:pt x="46" y="240"/>
                        <a:pt x="48" y="241"/>
                        <a:pt x="50" y="241"/>
                      </a:cubicBezTo>
                      <a:cubicBezTo>
                        <a:pt x="63" y="245"/>
                        <a:pt x="79" y="248"/>
                        <a:pt x="97" y="248"/>
                      </a:cubicBezTo>
                      <a:cubicBezTo>
                        <a:pt x="106" y="248"/>
                        <a:pt x="115" y="247"/>
                        <a:pt x="124" y="245"/>
                      </a:cubicBezTo>
                      <a:cubicBezTo>
                        <a:pt x="129" y="245"/>
                        <a:pt x="135" y="243"/>
                        <a:pt x="139" y="242"/>
                      </a:cubicBezTo>
                      <a:cubicBezTo>
                        <a:pt x="141" y="242"/>
                        <a:pt x="142" y="241"/>
                        <a:pt x="144" y="241"/>
                      </a:cubicBezTo>
                      <a:cubicBezTo>
                        <a:pt x="146" y="241"/>
                        <a:pt x="147" y="240"/>
                        <a:pt x="149" y="239"/>
                      </a:cubicBezTo>
                      <a:cubicBezTo>
                        <a:pt x="152" y="239"/>
                        <a:pt x="154" y="237"/>
                        <a:pt x="156" y="236"/>
                      </a:cubicBezTo>
                      <a:cubicBezTo>
                        <a:pt x="158" y="235"/>
                        <a:pt x="160" y="234"/>
                        <a:pt x="162" y="233"/>
                      </a:cubicBezTo>
                      <a:cubicBezTo>
                        <a:pt x="163" y="232"/>
                        <a:pt x="164" y="231"/>
                        <a:pt x="166" y="230"/>
                      </a:cubicBezTo>
                      <a:cubicBezTo>
                        <a:pt x="166" y="232"/>
                        <a:pt x="165" y="232"/>
                        <a:pt x="164" y="234"/>
                      </a:cubicBezTo>
                      <a:cubicBezTo>
                        <a:pt x="164" y="236"/>
                        <a:pt x="162" y="237"/>
                        <a:pt x="160" y="239"/>
                      </a:cubicBezTo>
                      <a:close/>
                      <a:moveTo>
                        <a:pt x="17" y="179"/>
                      </a:moveTo>
                      <a:cubicBezTo>
                        <a:pt x="12" y="176"/>
                        <a:pt x="8" y="171"/>
                        <a:pt x="8" y="167"/>
                      </a:cubicBezTo>
                      <a:cubicBezTo>
                        <a:pt x="12" y="171"/>
                        <a:pt x="17" y="173"/>
                        <a:pt x="24" y="176"/>
                      </a:cubicBezTo>
                      <a:cubicBezTo>
                        <a:pt x="26" y="177"/>
                        <a:pt x="28" y="178"/>
                        <a:pt x="30" y="178"/>
                      </a:cubicBezTo>
                      <a:cubicBezTo>
                        <a:pt x="30" y="178"/>
                        <a:pt x="30" y="178"/>
                        <a:pt x="31" y="178"/>
                      </a:cubicBezTo>
                      <a:cubicBezTo>
                        <a:pt x="28" y="180"/>
                        <a:pt x="26" y="182"/>
                        <a:pt x="25" y="183"/>
                      </a:cubicBezTo>
                      <a:cubicBezTo>
                        <a:pt x="23" y="183"/>
                        <a:pt x="23" y="182"/>
                        <a:pt x="21" y="182"/>
                      </a:cubicBezTo>
                      <a:cubicBezTo>
                        <a:pt x="20" y="181"/>
                        <a:pt x="19" y="180"/>
                        <a:pt x="17" y="179"/>
                      </a:cubicBezTo>
                      <a:close/>
                      <a:moveTo>
                        <a:pt x="8" y="134"/>
                      </a:moveTo>
                      <a:cubicBezTo>
                        <a:pt x="12" y="137"/>
                        <a:pt x="17" y="140"/>
                        <a:pt x="24" y="143"/>
                      </a:cubicBezTo>
                      <a:cubicBezTo>
                        <a:pt x="26" y="144"/>
                        <a:pt x="28" y="144"/>
                        <a:pt x="30" y="144"/>
                      </a:cubicBezTo>
                      <a:cubicBezTo>
                        <a:pt x="43" y="149"/>
                        <a:pt x="59" y="151"/>
                        <a:pt x="77" y="151"/>
                      </a:cubicBezTo>
                      <a:cubicBezTo>
                        <a:pt x="95" y="151"/>
                        <a:pt x="110" y="149"/>
                        <a:pt x="124" y="145"/>
                      </a:cubicBezTo>
                      <a:cubicBezTo>
                        <a:pt x="125" y="144"/>
                        <a:pt x="127" y="144"/>
                        <a:pt x="129" y="143"/>
                      </a:cubicBezTo>
                      <a:cubicBezTo>
                        <a:pt x="133" y="142"/>
                        <a:pt x="137" y="140"/>
                        <a:pt x="139" y="138"/>
                      </a:cubicBezTo>
                      <a:cubicBezTo>
                        <a:pt x="139" y="143"/>
                        <a:pt x="139" y="143"/>
                        <a:pt x="139" y="143"/>
                      </a:cubicBezTo>
                      <a:cubicBezTo>
                        <a:pt x="139" y="144"/>
                        <a:pt x="137" y="145"/>
                        <a:pt x="136" y="146"/>
                      </a:cubicBezTo>
                      <a:cubicBezTo>
                        <a:pt x="135" y="146"/>
                        <a:pt x="133" y="148"/>
                        <a:pt x="132" y="149"/>
                      </a:cubicBezTo>
                      <a:cubicBezTo>
                        <a:pt x="130" y="149"/>
                        <a:pt x="128" y="151"/>
                        <a:pt x="126" y="151"/>
                      </a:cubicBezTo>
                      <a:cubicBezTo>
                        <a:pt x="113" y="156"/>
                        <a:pt x="96" y="159"/>
                        <a:pt x="77" y="159"/>
                      </a:cubicBezTo>
                      <a:cubicBezTo>
                        <a:pt x="58" y="159"/>
                        <a:pt x="41" y="156"/>
                        <a:pt x="28" y="151"/>
                      </a:cubicBezTo>
                      <a:cubicBezTo>
                        <a:pt x="25" y="150"/>
                        <a:pt x="23" y="149"/>
                        <a:pt x="21" y="149"/>
                      </a:cubicBezTo>
                      <a:cubicBezTo>
                        <a:pt x="20" y="147"/>
                        <a:pt x="19" y="146"/>
                        <a:pt x="17" y="146"/>
                      </a:cubicBezTo>
                      <a:cubicBezTo>
                        <a:pt x="12" y="142"/>
                        <a:pt x="8" y="138"/>
                        <a:pt x="8" y="134"/>
                      </a:cubicBezTo>
                      <a:close/>
                      <a:moveTo>
                        <a:pt x="8" y="100"/>
                      </a:moveTo>
                      <a:cubicBezTo>
                        <a:pt x="12" y="104"/>
                        <a:pt x="17" y="106"/>
                        <a:pt x="24" y="109"/>
                      </a:cubicBezTo>
                      <a:cubicBezTo>
                        <a:pt x="26" y="110"/>
                        <a:pt x="28" y="110"/>
                        <a:pt x="30" y="111"/>
                      </a:cubicBezTo>
                      <a:cubicBezTo>
                        <a:pt x="43" y="115"/>
                        <a:pt x="59" y="117"/>
                        <a:pt x="77" y="117"/>
                      </a:cubicBezTo>
                      <a:cubicBezTo>
                        <a:pt x="95" y="117"/>
                        <a:pt x="110" y="115"/>
                        <a:pt x="124" y="111"/>
                      </a:cubicBezTo>
                      <a:cubicBezTo>
                        <a:pt x="125" y="110"/>
                        <a:pt x="127" y="110"/>
                        <a:pt x="129" y="109"/>
                      </a:cubicBezTo>
                      <a:cubicBezTo>
                        <a:pt x="136" y="107"/>
                        <a:pt x="142" y="104"/>
                        <a:pt x="146" y="100"/>
                      </a:cubicBezTo>
                      <a:cubicBezTo>
                        <a:pt x="145" y="105"/>
                        <a:pt x="142" y="109"/>
                        <a:pt x="136" y="113"/>
                      </a:cubicBezTo>
                      <a:cubicBezTo>
                        <a:pt x="135" y="113"/>
                        <a:pt x="133" y="114"/>
                        <a:pt x="132" y="115"/>
                      </a:cubicBezTo>
                      <a:cubicBezTo>
                        <a:pt x="130" y="116"/>
                        <a:pt x="128" y="117"/>
                        <a:pt x="126" y="117"/>
                      </a:cubicBezTo>
                      <a:cubicBezTo>
                        <a:pt x="113" y="122"/>
                        <a:pt x="96" y="126"/>
                        <a:pt x="77" y="126"/>
                      </a:cubicBezTo>
                      <a:cubicBezTo>
                        <a:pt x="58" y="126"/>
                        <a:pt x="41" y="123"/>
                        <a:pt x="28" y="117"/>
                      </a:cubicBezTo>
                      <a:cubicBezTo>
                        <a:pt x="25" y="117"/>
                        <a:pt x="23" y="116"/>
                        <a:pt x="21" y="115"/>
                      </a:cubicBezTo>
                      <a:cubicBezTo>
                        <a:pt x="20" y="114"/>
                        <a:pt x="19" y="113"/>
                        <a:pt x="17" y="112"/>
                      </a:cubicBezTo>
                      <a:cubicBezTo>
                        <a:pt x="12" y="108"/>
                        <a:pt x="8" y="104"/>
                        <a:pt x="8" y="100"/>
                      </a:cubicBezTo>
                      <a:close/>
                      <a:moveTo>
                        <a:pt x="8" y="67"/>
                      </a:moveTo>
                      <a:cubicBezTo>
                        <a:pt x="12" y="70"/>
                        <a:pt x="17" y="73"/>
                        <a:pt x="24" y="76"/>
                      </a:cubicBezTo>
                      <a:cubicBezTo>
                        <a:pt x="26" y="77"/>
                        <a:pt x="28" y="77"/>
                        <a:pt x="30" y="77"/>
                      </a:cubicBezTo>
                      <a:cubicBezTo>
                        <a:pt x="43" y="81"/>
                        <a:pt x="59" y="84"/>
                        <a:pt x="77" y="84"/>
                      </a:cubicBezTo>
                      <a:cubicBezTo>
                        <a:pt x="95" y="84"/>
                        <a:pt x="110" y="81"/>
                        <a:pt x="124" y="78"/>
                      </a:cubicBezTo>
                      <a:cubicBezTo>
                        <a:pt x="125" y="77"/>
                        <a:pt x="127" y="77"/>
                        <a:pt x="129" y="76"/>
                      </a:cubicBezTo>
                      <a:cubicBezTo>
                        <a:pt x="136" y="73"/>
                        <a:pt x="142" y="70"/>
                        <a:pt x="146" y="67"/>
                      </a:cubicBezTo>
                      <a:cubicBezTo>
                        <a:pt x="145" y="71"/>
                        <a:pt x="142" y="75"/>
                        <a:pt x="136" y="79"/>
                      </a:cubicBezTo>
                      <a:cubicBezTo>
                        <a:pt x="135" y="79"/>
                        <a:pt x="133" y="81"/>
                        <a:pt x="132" y="81"/>
                      </a:cubicBezTo>
                      <a:cubicBezTo>
                        <a:pt x="130" y="82"/>
                        <a:pt x="128" y="83"/>
                        <a:pt x="126" y="84"/>
                      </a:cubicBezTo>
                      <a:cubicBezTo>
                        <a:pt x="113" y="89"/>
                        <a:pt x="96" y="92"/>
                        <a:pt x="77" y="92"/>
                      </a:cubicBezTo>
                      <a:cubicBezTo>
                        <a:pt x="58" y="92"/>
                        <a:pt x="41" y="89"/>
                        <a:pt x="28" y="84"/>
                      </a:cubicBezTo>
                      <a:cubicBezTo>
                        <a:pt x="25" y="83"/>
                        <a:pt x="23" y="82"/>
                        <a:pt x="21" y="81"/>
                      </a:cubicBezTo>
                      <a:cubicBezTo>
                        <a:pt x="20" y="80"/>
                        <a:pt x="19" y="79"/>
                        <a:pt x="17" y="79"/>
                      </a:cubicBezTo>
                      <a:cubicBezTo>
                        <a:pt x="12" y="75"/>
                        <a:pt x="8" y="71"/>
                        <a:pt x="8" y="67"/>
                      </a:cubicBezTo>
                      <a:close/>
                      <a:moveTo>
                        <a:pt x="28" y="194"/>
                      </a:moveTo>
                      <a:cubicBezTo>
                        <a:pt x="28" y="191"/>
                        <a:pt x="28" y="189"/>
                        <a:pt x="30" y="186"/>
                      </a:cubicBezTo>
                      <a:cubicBezTo>
                        <a:pt x="32" y="184"/>
                        <a:pt x="34" y="182"/>
                        <a:pt x="37" y="180"/>
                      </a:cubicBezTo>
                      <a:cubicBezTo>
                        <a:pt x="40" y="178"/>
                        <a:pt x="43" y="176"/>
                        <a:pt x="48" y="175"/>
                      </a:cubicBezTo>
                      <a:cubicBezTo>
                        <a:pt x="49" y="174"/>
                        <a:pt x="51" y="173"/>
                        <a:pt x="53" y="173"/>
                      </a:cubicBezTo>
                      <a:cubicBezTo>
                        <a:pt x="59" y="171"/>
                        <a:pt x="66" y="169"/>
                        <a:pt x="73" y="168"/>
                      </a:cubicBezTo>
                      <a:cubicBezTo>
                        <a:pt x="81" y="167"/>
                        <a:pt x="88" y="167"/>
                        <a:pt x="97" y="167"/>
                      </a:cubicBezTo>
                      <a:cubicBezTo>
                        <a:pt x="112" y="167"/>
                        <a:pt x="127" y="169"/>
                        <a:pt x="139" y="172"/>
                      </a:cubicBezTo>
                      <a:cubicBezTo>
                        <a:pt x="139" y="172"/>
                        <a:pt x="139" y="172"/>
                        <a:pt x="139" y="173"/>
                      </a:cubicBezTo>
                      <a:cubicBezTo>
                        <a:pt x="141" y="173"/>
                        <a:pt x="142" y="173"/>
                        <a:pt x="143" y="173"/>
                      </a:cubicBezTo>
                      <a:cubicBezTo>
                        <a:pt x="144" y="174"/>
                        <a:pt x="144" y="174"/>
                        <a:pt x="146" y="175"/>
                      </a:cubicBezTo>
                      <a:cubicBezTo>
                        <a:pt x="146" y="175"/>
                        <a:pt x="146" y="175"/>
                        <a:pt x="147" y="176"/>
                      </a:cubicBezTo>
                      <a:cubicBezTo>
                        <a:pt x="149" y="176"/>
                        <a:pt x="150" y="177"/>
                        <a:pt x="153" y="178"/>
                      </a:cubicBezTo>
                      <a:cubicBezTo>
                        <a:pt x="153" y="178"/>
                        <a:pt x="153" y="178"/>
                        <a:pt x="153" y="178"/>
                      </a:cubicBezTo>
                      <a:cubicBezTo>
                        <a:pt x="161" y="182"/>
                        <a:pt x="166" y="188"/>
                        <a:pt x="166" y="194"/>
                      </a:cubicBezTo>
                      <a:cubicBezTo>
                        <a:pt x="166" y="196"/>
                        <a:pt x="166" y="198"/>
                        <a:pt x="164" y="200"/>
                      </a:cubicBezTo>
                      <a:cubicBezTo>
                        <a:pt x="164" y="200"/>
                        <a:pt x="164" y="200"/>
                        <a:pt x="164" y="200"/>
                      </a:cubicBezTo>
                      <a:cubicBezTo>
                        <a:pt x="164" y="202"/>
                        <a:pt x="162" y="204"/>
                        <a:pt x="160" y="205"/>
                      </a:cubicBezTo>
                      <a:cubicBezTo>
                        <a:pt x="159" y="206"/>
                        <a:pt x="158" y="207"/>
                        <a:pt x="157" y="208"/>
                      </a:cubicBezTo>
                      <a:cubicBezTo>
                        <a:pt x="157" y="208"/>
                        <a:pt x="156" y="208"/>
                        <a:pt x="156" y="209"/>
                      </a:cubicBezTo>
                      <a:cubicBezTo>
                        <a:pt x="156" y="209"/>
                        <a:pt x="156" y="209"/>
                        <a:pt x="156" y="209"/>
                      </a:cubicBezTo>
                      <a:cubicBezTo>
                        <a:pt x="155" y="209"/>
                        <a:pt x="154" y="209"/>
                        <a:pt x="153" y="210"/>
                      </a:cubicBezTo>
                      <a:cubicBezTo>
                        <a:pt x="153" y="211"/>
                        <a:pt x="152" y="211"/>
                        <a:pt x="152" y="211"/>
                      </a:cubicBezTo>
                      <a:cubicBezTo>
                        <a:pt x="150" y="212"/>
                        <a:pt x="148" y="213"/>
                        <a:pt x="146" y="214"/>
                      </a:cubicBezTo>
                      <a:cubicBezTo>
                        <a:pt x="144" y="214"/>
                        <a:pt x="143" y="215"/>
                        <a:pt x="142" y="216"/>
                      </a:cubicBezTo>
                      <a:cubicBezTo>
                        <a:pt x="141" y="216"/>
                        <a:pt x="141" y="216"/>
                        <a:pt x="140" y="216"/>
                      </a:cubicBezTo>
                      <a:cubicBezTo>
                        <a:pt x="135" y="218"/>
                        <a:pt x="128" y="219"/>
                        <a:pt x="120" y="221"/>
                      </a:cubicBezTo>
                      <a:cubicBezTo>
                        <a:pt x="113" y="221"/>
                        <a:pt x="105" y="222"/>
                        <a:pt x="97" y="222"/>
                      </a:cubicBezTo>
                      <a:cubicBezTo>
                        <a:pt x="84" y="222"/>
                        <a:pt x="70" y="221"/>
                        <a:pt x="59" y="218"/>
                      </a:cubicBezTo>
                      <a:cubicBezTo>
                        <a:pt x="55" y="216"/>
                        <a:pt x="52" y="215"/>
                        <a:pt x="48" y="214"/>
                      </a:cubicBezTo>
                      <a:cubicBezTo>
                        <a:pt x="46" y="213"/>
                        <a:pt x="43" y="212"/>
                        <a:pt x="41" y="211"/>
                      </a:cubicBezTo>
                      <a:cubicBezTo>
                        <a:pt x="40" y="210"/>
                        <a:pt x="39" y="209"/>
                        <a:pt x="37" y="208"/>
                      </a:cubicBezTo>
                      <a:cubicBezTo>
                        <a:pt x="31" y="204"/>
                        <a:pt x="28" y="199"/>
                        <a:pt x="28" y="194"/>
                      </a:cubicBezTo>
                      <a:close/>
                      <a:moveTo>
                        <a:pt x="271" y="172"/>
                      </a:moveTo>
                      <a:cubicBezTo>
                        <a:pt x="269" y="173"/>
                        <a:pt x="267" y="174"/>
                        <a:pt x="265" y="175"/>
                      </a:cubicBezTo>
                      <a:cubicBezTo>
                        <a:pt x="253" y="180"/>
                        <a:pt x="235" y="183"/>
                        <a:pt x="216" y="183"/>
                      </a:cubicBezTo>
                      <a:cubicBezTo>
                        <a:pt x="197" y="183"/>
                        <a:pt x="180" y="180"/>
                        <a:pt x="167" y="175"/>
                      </a:cubicBezTo>
                      <a:cubicBezTo>
                        <a:pt x="165" y="174"/>
                        <a:pt x="163" y="173"/>
                        <a:pt x="161" y="172"/>
                      </a:cubicBezTo>
                      <a:cubicBezTo>
                        <a:pt x="159" y="171"/>
                        <a:pt x="158" y="170"/>
                        <a:pt x="157" y="169"/>
                      </a:cubicBezTo>
                      <a:cubicBezTo>
                        <a:pt x="155" y="169"/>
                        <a:pt x="154" y="168"/>
                        <a:pt x="153" y="167"/>
                      </a:cubicBezTo>
                      <a:cubicBezTo>
                        <a:pt x="152" y="165"/>
                        <a:pt x="150" y="164"/>
                        <a:pt x="150" y="163"/>
                      </a:cubicBezTo>
                      <a:cubicBezTo>
                        <a:pt x="148" y="161"/>
                        <a:pt x="148" y="160"/>
                        <a:pt x="147" y="158"/>
                      </a:cubicBezTo>
                      <a:cubicBezTo>
                        <a:pt x="148" y="158"/>
                        <a:pt x="150" y="160"/>
                        <a:pt x="151" y="160"/>
                      </a:cubicBezTo>
                      <a:cubicBezTo>
                        <a:pt x="152" y="161"/>
                        <a:pt x="152" y="161"/>
                        <a:pt x="153" y="161"/>
                      </a:cubicBezTo>
                      <a:cubicBezTo>
                        <a:pt x="155" y="163"/>
                        <a:pt x="159" y="165"/>
                        <a:pt x="164" y="167"/>
                      </a:cubicBezTo>
                      <a:cubicBezTo>
                        <a:pt x="166" y="167"/>
                        <a:pt x="167" y="168"/>
                        <a:pt x="169" y="169"/>
                      </a:cubicBezTo>
                      <a:cubicBezTo>
                        <a:pt x="182" y="173"/>
                        <a:pt x="199" y="175"/>
                        <a:pt x="216" y="175"/>
                      </a:cubicBezTo>
                      <a:cubicBezTo>
                        <a:pt x="234" y="175"/>
                        <a:pt x="250" y="173"/>
                        <a:pt x="263" y="169"/>
                      </a:cubicBezTo>
                      <a:cubicBezTo>
                        <a:pt x="265" y="168"/>
                        <a:pt x="266" y="167"/>
                        <a:pt x="269" y="167"/>
                      </a:cubicBezTo>
                      <a:cubicBezTo>
                        <a:pt x="275" y="164"/>
                        <a:pt x="281" y="161"/>
                        <a:pt x="285" y="158"/>
                      </a:cubicBezTo>
                      <a:cubicBezTo>
                        <a:pt x="284" y="162"/>
                        <a:pt x="281" y="166"/>
                        <a:pt x="275" y="169"/>
                      </a:cubicBezTo>
                      <a:cubicBezTo>
                        <a:pt x="274" y="171"/>
                        <a:pt x="273" y="171"/>
                        <a:pt x="271" y="172"/>
                      </a:cubicBezTo>
                      <a:close/>
                      <a:moveTo>
                        <a:pt x="167" y="102"/>
                      </a:moveTo>
                      <a:cubicBezTo>
                        <a:pt x="179" y="97"/>
                        <a:pt x="197" y="94"/>
                        <a:pt x="215" y="94"/>
                      </a:cubicBezTo>
                      <a:cubicBezTo>
                        <a:pt x="235" y="94"/>
                        <a:pt x="252" y="97"/>
                        <a:pt x="264" y="102"/>
                      </a:cubicBezTo>
                      <a:cubicBezTo>
                        <a:pt x="278" y="107"/>
                        <a:pt x="285" y="114"/>
                        <a:pt x="285" y="122"/>
                      </a:cubicBezTo>
                      <a:cubicBezTo>
                        <a:pt x="285" y="127"/>
                        <a:pt x="282" y="132"/>
                        <a:pt x="275" y="136"/>
                      </a:cubicBezTo>
                      <a:cubicBezTo>
                        <a:pt x="274" y="137"/>
                        <a:pt x="273" y="137"/>
                        <a:pt x="271" y="139"/>
                      </a:cubicBezTo>
                      <a:cubicBezTo>
                        <a:pt x="269" y="140"/>
                        <a:pt x="267" y="140"/>
                        <a:pt x="265" y="141"/>
                      </a:cubicBezTo>
                      <a:cubicBezTo>
                        <a:pt x="253" y="146"/>
                        <a:pt x="235" y="149"/>
                        <a:pt x="216" y="149"/>
                      </a:cubicBezTo>
                      <a:cubicBezTo>
                        <a:pt x="197" y="149"/>
                        <a:pt x="180" y="146"/>
                        <a:pt x="167" y="142"/>
                      </a:cubicBezTo>
                      <a:cubicBezTo>
                        <a:pt x="165" y="140"/>
                        <a:pt x="163" y="140"/>
                        <a:pt x="161" y="138"/>
                      </a:cubicBezTo>
                      <a:cubicBezTo>
                        <a:pt x="159" y="137"/>
                        <a:pt x="158" y="137"/>
                        <a:pt x="157" y="136"/>
                      </a:cubicBezTo>
                      <a:cubicBezTo>
                        <a:pt x="155" y="135"/>
                        <a:pt x="154" y="134"/>
                        <a:pt x="153" y="133"/>
                      </a:cubicBezTo>
                      <a:cubicBezTo>
                        <a:pt x="152" y="132"/>
                        <a:pt x="150" y="131"/>
                        <a:pt x="150" y="129"/>
                      </a:cubicBezTo>
                      <a:cubicBezTo>
                        <a:pt x="148" y="127"/>
                        <a:pt x="147" y="124"/>
                        <a:pt x="147" y="122"/>
                      </a:cubicBezTo>
                      <a:cubicBezTo>
                        <a:pt x="147" y="121"/>
                        <a:pt x="147" y="120"/>
                        <a:pt x="147" y="119"/>
                      </a:cubicBezTo>
                      <a:cubicBezTo>
                        <a:pt x="148" y="116"/>
                        <a:pt x="150" y="113"/>
                        <a:pt x="153" y="110"/>
                      </a:cubicBezTo>
                      <a:cubicBezTo>
                        <a:pt x="157" y="107"/>
                        <a:pt x="161" y="104"/>
                        <a:pt x="167" y="102"/>
                      </a:cubicBezTo>
                      <a:close/>
                      <a:moveTo>
                        <a:pt x="28" y="11"/>
                      </a:moveTo>
                      <a:cubicBezTo>
                        <a:pt x="40" y="6"/>
                        <a:pt x="57" y="3"/>
                        <a:pt x="76" y="3"/>
                      </a:cubicBezTo>
                      <a:cubicBezTo>
                        <a:pt x="95" y="3"/>
                        <a:pt x="113" y="6"/>
                        <a:pt x="125" y="11"/>
                      </a:cubicBezTo>
                      <a:cubicBezTo>
                        <a:pt x="138" y="16"/>
                        <a:pt x="146" y="23"/>
                        <a:pt x="146" y="31"/>
                      </a:cubicBezTo>
                      <a:cubicBezTo>
                        <a:pt x="146" y="36"/>
                        <a:pt x="142" y="41"/>
                        <a:pt x="136" y="45"/>
                      </a:cubicBezTo>
                      <a:cubicBezTo>
                        <a:pt x="135" y="46"/>
                        <a:pt x="133" y="47"/>
                        <a:pt x="132" y="47"/>
                      </a:cubicBezTo>
                      <a:cubicBezTo>
                        <a:pt x="130" y="49"/>
                        <a:pt x="128" y="50"/>
                        <a:pt x="126" y="50"/>
                      </a:cubicBezTo>
                      <a:cubicBezTo>
                        <a:pt x="113" y="55"/>
                        <a:pt x="96" y="59"/>
                        <a:pt x="77" y="59"/>
                      </a:cubicBezTo>
                      <a:cubicBezTo>
                        <a:pt x="58" y="59"/>
                        <a:pt x="41" y="55"/>
                        <a:pt x="28" y="50"/>
                      </a:cubicBezTo>
                      <a:cubicBezTo>
                        <a:pt x="25" y="50"/>
                        <a:pt x="23" y="49"/>
                        <a:pt x="21" y="47"/>
                      </a:cubicBezTo>
                      <a:cubicBezTo>
                        <a:pt x="20" y="47"/>
                        <a:pt x="19" y="46"/>
                        <a:pt x="17" y="45"/>
                      </a:cubicBezTo>
                      <a:cubicBezTo>
                        <a:pt x="11" y="41"/>
                        <a:pt x="8" y="36"/>
                        <a:pt x="8" y="31"/>
                      </a:cubicBezTo>
                      <a:cubicBezTo>
                        <a:pt x="8" y="23"/>
                        <a:pt x="15" y="16"/>
                        <a:pt x="28" y="11"/>
                      </a:cubicBezTo>
                      <a:close/>
                      <a:moveTo>
                        <a:pt x="8" y="201"/>
                      </a:moveTo>
                      <a:cubicBezTo>
                        <a:pt x="11" y="204"/>
                        <a:pt x="15" y="206"/>
                        <a:pt x="20" y="208"/>
                      </a:cubicBezTo>
                      <a:cubicBezTo>
                        <a:pt x="20" y="215"/>
                        <a:pt x="20" y="215"/>
                        <a:pt x="20" y="215"/>
                      </a:cubicBezTo>
                      <a:cubicBezTo>
                        <a:pt x="13" y="211"/>
                        <a:pt x="9" y="206"/>
                        <a:pt x="8" y="201"/>
                      </a:cubicBezTo>
                      <a:close/>
                      <a:moveTo>
                        <a:pt x="146" y="281"/>
                      </a:moveTo>
                      <a:cubicBezTo>
                        <a:pt x="133" y="286"/>
                        <a:pt x="116" y="289"/>
                        <a:pt x="97" y="289"/>
                      </a:cubicBezTo>
                      <a:cubicBezTo>
                        <a:pt x="78" y="289"/>
                        <a:pt x="61" y="286"/>
                        <a:pt x="48" y="281"/>
                      </a:cubicBezTo>
                      <a:cubicBezTo>
                        <a:pt x="37" y="277"/>
                        <a:pt x="29" y="270"/>
                        <a:pt x="28" y="263"/>
                      </a:cubicBezTo>
                      <a:cubicBezTo>
                        <a:pt x="40" y="274"/>
                        <a:pt x="66" y="281"/>
                        <a:pt x="97" y="281"/>
                      </a:cubicBezTo>
                      <a:cubicBezTo>
                        <a:pt x="124" y="281"/>
                        <a:pt x="148" y="275"/>
                        <a:pt x="162" y="266"/>
                      </a:cubicBezTo>
                      <a:cubicBezTo>
                        <a:pt x="163" y="266"/>
                        <a:pt x="164" y="265"/>
                        <a:pt x="166" y="263"/>
                      </a:cubicBezTo>
                      <a:cubicBezTo>
                        <a:pt x="166" y="265"/>
                        <a:pt x="165" y="266"/>
                        <a:pt x="164" y="268"/>
                      </a:cubicBezTo>
                      <a:cubicBezTo>
                        <a:pt x="162" y="272"/>
                        <a:pt x="155" y="277"/>
                        <a:pt x="146" y="281"/>
                      </a:cubicBezTo>
                      <a:close/>
                      <a:moveTo>
                        <a:pt x="265" y="242"/>
                      </a:moveTo>
                      <a:cubicBezTo>
                        <a:pt x="253" y="247"/>
                        <a:pt x="235" y="250"/>
                        <a:pt x="216" y="250"/>
                      </a:cubicBezTo>
                      <a:cubicBezTo>
                        <a:pt x="200" y="250"/>
                        <a:pt x="185" y="248"/>
                        <a:pt x="173" y="244"/>
                      </a:cubicBezTo>
                      <a:cubicBezTo>
                        <a:pt x="173" y="236"/>
                        <a:pt x="173" y="236"/>
                        <a:pt x="173" y="236"/>
                      </a:cubicBezTo>
                      <a:cubicBezTo>
                        <a:pt x="186" y="240"/>
                        <a:pt x="200" y="242"/>
                        <a:pt x="216" y="242"/>
                      </a:cubicBezTo>
                      <a:cubicBezTo>
                        <a:pt x="246" y="242"/>
                        <a:pt x="273" y="235"/>
                        <a:pt x="285" y="225"/>
                      </a:cubicBezTo>
                      <a:cubicBezTo>
                        <a:pt x="284" y="232"/>
                        <a:pt x="276" y="238"/>
                        <a:pt x="265" y="24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Vodafone Lt" pitchFamily="34" charset="0"/>
                  </a:endParaRPr>
                </a:p>
              </p:txBody>
            </p:sp>
          </p:grpSp>
        </p:grpSp>
      </p:grpSp>
      <p:sp>
        <p:nvSpPr>
          <p:cNvPr id="58" name="Rectangle 57"/>
          <p:cNvSpPr/>
          <p:nvPr/>
        </p:nvSpPr>
        <p:spPr>
          <a:xfrm>
            <a:off x="5284423" y="2797675"/>
            <a:ext cx="1807670" cy="707886"/>
          </a:xfrm>
          <a:prstGeom prst="rect">
            <a:avLst/>
          </a:prstGeom>
        </p:spPr>
        <p:txBody>
          <a:bodyPr wrap="square" anchor="ctr">
            <a:prstTxWarp prst="textArchUp">
              <a:avLst/>
            </a:prstTxWarp>
            <a:spAutoFit/>
          </a:bodyPr>
          <a:lstStyle/>
          <a:p>
            <a:pPr algn="ctr"/>
            <a:r>
              <a:rPr lang="en-GB" sz="3200" dirty="0" smtClean="0">
                <a:gradFill>
                  <a:gsLst>
                    <a:gs pos="0">
                      <a:schemeClr val="bg1">
                        <a:alpha val="47000"/>
                      </a:schemeClr>
                    </a:gs>
                    <a:gs pos="100000">
                      <a:schemeClr val="bg1">
                        <a:alpha val="95000"/>
                      </a:schemeClr>
                    </a:gs>
                  </a:gsLst>
                  <a:lin ang="5400000" scaled="1"/>
                </a:gradFill>
                <a:latin typeface="Impact" pitchFamily="34" charset="0"/>
              </a:rPr>
              <a:t>SALES</a:t>
            </a:r>
            <a:endParaRPr lang="en-GB" sz="2800" dirty="0">
              <a:gradFill>
                <a:gsLst>
                  <a:gs pos="0">
                    <a:schemeClr val="bg1">
                      <a:alpha val="47000"/>
                    </a:schemeClr>
                  </a:gs>
                  <a:gs pos="100000">
                    <a:schemeClr val="bg1">
                      <a:alpha val="95000"/>
                    </a:schemeClr>
                  </a:gs>
                </a:gsLst>
                <a:lin ang="5400000" scaled="1"/>
              </a:gradFill>
              <a:latin typeface="Arial Narrow" pitchFamily="34" charset="0"/>
            </a:endParaRPr>
          </a:p>
        </p:txBody>
      </p:sp>
      <p:sp>
        <p:nvSpPr>
          <p:cNvPr id="59" name="Rectangle 58"/>
          <p:cNvSpPr/>
          <p:nvPr/>
        </p:nvSpPr>
        <p:spPr>
          <a:xfrm>
            <a:off x="1036638" y="2961902"/>
            <a:ext cx="3681140" cy="553998"/>
          </a:xfrm>
          <a:prstGeom prst="rect">
            <a:avLst/>
          </a:prstGeom>
        </p:spPr>
        <p:txBody>
          <a:bodyPr wrap="square">
            <a:prstTxWarp prst="textArchUp">
              <a:avLst/>
            </a:prstTxWarp>
            <a:spAutoFit/>
          </a:bodyPr>
          <a:lstStyle/>
          <a:p>
            <a:pPr algn="ctr">
              <a:lnSpc>
                <a:spcPct val="75000"/>
              </a:lnSpc>
            </a:pPr>
            <a:r>
              <a:rPr lang="en-GB" sz="3600" dirty="0" smtClean="0">
                <a:gradFill>
                  <a:gsLst>
                    <a:gs pos="0">
                      <a:schemeClr val="accent6"/>
                    </a:gs>
                    <a:gs pos="100000">
                      <a:schemeClr val="accent6">
                        <a:lumMod val="75000"/>
                      </a:schemeClr>
                    </a:gs>
                  </a:gsLst>
                  <a:lin ang="5400000" scaled="1"/>
                </a:gradFill>
                <a:latin typeface="Impact" pitchFamily="34" charset="0"/>
              </a:rPr>
              <a:t>Brand Equity</a:t>
            </a:r>
          </a:p>
        </p:txBody>
      </p:sp>
      <p:pic>
        <p:nvPicPr>
          <p:cNvPr id="9221"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88940" y="3152793"/>
            <a:ext cx="2189588" cy="1031757"/>
          </a:xfrm>
          <a:prstGeom prst="rect">
            <a:avLst/>
          </a:prstGeom>
          <a:noFill/>
          <a:ln w="9525">
            <a:noFill/>
            <a:miter lim="800000"/>
            <a:headEnd/>
            <a:tailEnd/>
          </a:ln>
        </p:spPr>
      </p:pic>
      <p:sp>
        <p:nvSpPr>
          <p:cNvPr id="42" name="TextBox 41"/>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strVal val="4/3*#ppt_w"/>
                                          </p:val>
                                        </p:tav>
                                        <p:tav tm="100000">
                                          <p:val>
                                            <p:strVal val="#ppt_w"/>
                                          </p:val>
                                        </p:tav>
                                      </p:tavLst>
                                    </p:anim>
                                    <p:anim calcmode="lin" valueType="num">
                                      <p:cBhvr>
                                        <p:cTn id="8" dur="500" fill="hold"/>
                                        <p:tgtEl>
                                          <p:spTgt spid="59"/>
                                        </p:tgtEl>
                                        <p:attrNameLst>
                                          <p:attrName>ppt_h</p:attrName>
                                        </p:attrNameLst>
                                      </p:cBhvr>
                                      <p:tavLst>
                                        <p:tav tm="0">
                                          <p:val>
                                            <p:strVal val="4/3*#ppt_h"/>
                                          </p:val>
                                        </p:tav>
                                        <p:tav tm="100000">
                                          <p:val>
                                            <p:strVal val="#ppt_h"/>
                                          </p:val>
                                        </p:tav>
                                      </p:tavLst>
                                    </p:anim>
                                  </p:childTnLst>
                                </p:cTn>
                              </p:par>
                              <p:par>
                                <p:cTn id="9" presetID="53" presetClass="entr" presetSubtype="16"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par>
                                <p:cTn id="14" presetID="53" presetClass="entr" presetSubtype="16" fill="hold" nodeType="withEffect">
                                  <p:stCondLst>
                                    <p:cond delay="0"/>
                                  </p:stCondLst>
                                  <p:childTnLst>
                                    <p:set>
                                      <p:cBhvr>
                                        <p:cTn id="15" dur="1" fill="hold">
                                          <p:stCondLst>
                                            <p:cond delay="0"/>
                                          </p:stCondLst>
                                        </p:cTn>
                                        <p:tgtEl>
                                          <p:spTgt spid="9221"/>
                                        </p:tgtEl>
                                        <p:attrNameLst>
                                          <p:attrName>style.visibility</p:attrName>
                                        </p:attrNameLst>
                                      </p:cBhvr>
                                      <p:to>
                                        <p:strVal val="visible"/>
                                      </p:to>
                                    </p:set>
                                    <p:anim calcmode="lin" valueType="num">
                                      <p:cBhvr>
                                        <p:cTn id="16" dur="500" fill="hold"/>
                                        <p:tgtEl>
                                          <p:spTgt spid="9221"/>
                                        </p:tgtEl>
                                        <p:attrNameLst>
                                          <p:attrName>ppt_w</p:attrName>
                                        </p:attrNameLst>
                                      </p:cBhvr>
                                      <p:tavLst>
                                        <p:tav tm="0">
                                          <p:val>
                                            <p:fltVal val="0"/>
                                          </p:val>
                                        </p:tav>
                                        <p:tav tm="100000">
                                          <p:val>
                                            <p:strVal val="#ppt_w"/>
                                          </p:val>
                                        </p:tav>
                                      </p:tavLst>
                                    </p:anim>
                                    <p:anim calcmode="lin" valueType="num">
                                      <p:cBhvr>
                                        <p:cTn id="17" dur="500" fill="hold"/>
                                        <p:tgtEl>
                                          <p:spTgt spid="9221"/>
                                        </p:tgtEl>
                                        <p:attrNameLst>
                                          <p:attrName>ppt_h</p:attrName>
                                        </p:attrNameLst>
                                      </p:cBhvr>
                                      <p:tavLst>
                                        <p:tav tm="0">
                                          <p:val>
                                            <p:fltVal val="0"/>
                                          </p:val>
                                        </p:tav>
                                        <p:tav tm="100000">
                                          <p:val>
                                            <p:strVal val="#ppt_h"/>
                                          </p:val>
                                        </p:tav>
                                      </p:tavLst>
                                    </p:anim>
                                    <p:animEffect transition="in" filter="fade">
                                      <p:cBhvr>
                                        <p:cTn id="18" dur="500"/>
                                        <p:tgtEl>
                                          <p:spTgt spid="9221"/>
                                        </p:tgtEl>
                                      </p:cBhvr>
                                    </p:animEffect>
                                  </p:childTnLst>
                                </p:cTn>
                              </p:par>
                            </p:childTnLst>
                          </p:cTn>
                        </p:par>
                        <p:par>
                          <p:cTn id="19" fill="hold">
                            <p:stCondLst>
                              <p:cond delay="7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0" presetClass="path" presetSubtype="0" accel="50000" decel="50000" fill="hold" nodeType="withEffect">
                                  <p:stCondLst>
                                    <p:cond delay="0"/>
                                  </p:stCondLst>
                                  <p:childTnLst>
                                    <p:animMotion origin="layout" path="M 2.77778E-6 2.89017E-6 L -0.11962 -0.29873 " pathEditMode="relative" rAng="0" ptsTypes="AA">
                                      <p:cBhvr>
                                        <p:cTn id="26" dur="600" fill="hold"/>
                                        <p:tgtEl>
                                          <p:spTgt spid="8"/>
                                        </p:tgtEl>
                                        <p:attrNameLst>
                                          <p:attrName>ppt_x</p:attrName>
                                          <p:attrName>ppt_y</p:attrName>
                                        </p:attrNameLst>
                                      </p:cBhvr>
                                      <p:rCtr x="-5990" y="-14936"/>
                                    </p:animMotion>
                                  </p:childTnLst>
                                </p:cTn>
                              </p:par>
                              <p:par>
                                <p:cTn id="27" presetID="10"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77946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40" name="Rectangle 39"/>
          <p:cNvSpPr/>
          <p:nvPr/>
        </p:nvSpPr>
        <p:spPr>
          <a:xfrm>
            <a:off x="627162" y="1533182"/>
            <a:ext cx="835808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Why have we done </a:t>
            </a:r>
            <a:r>
              <a:rPr lang="en-GB" sz="4000" dirty="0" err="1" smtClean="0">
                <a:gradFill>
                  <a:gsLst>
                    <a:gs pos="0">
                      <a:schemeClr val="accent6"/>
                    </a:gs>
                    <a:gs pos="100000">
                      <a:schemeClr val="accent6">
                        <a:lumMod val="75000"/>
                      </a:schemeClr>
                    </a:gs>
                  </a:gsLst>
                  <a:lin ang="5400000" scaled="1"/>
                </a:gradFill>
                <a:latin typeface="Impact" pitchFamily="34" charset="0"/>
              </a:rPr>
              <a:t>Magonomics</a:t>
            </a:r>
            <a:r>
              <a:rPr lang="en-GB" sz="4000" dirty="0" smtClean="0">
                <a:gradFill>
                  <a:gsLst>
                    <a:gs pos="0">
                      <a:schemeClr val="accent6"/>
                    </a:gs>
                    <a:gs pos="100000">
                      <a:schemeClr val="accent6">
                        <a:lumMod val="75000"/>
                      </a:schemeClr>
                    </a:gs>
                  </a:gsLst>
                  <a:lin ang="5400000" scaled="1"/>
                </a:gradFill>
                <a:latin typeface="Impact" pitchFamily="34" charset="0"/>
              </a:rPr>
              <a:t>?</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30" name="TextBox 29"/>
          <p:cNvSpPr txBox="1">
            <a:spLocks noChangeArrowheads="1"/>
          </p:cNvSpPr>
          <p:nvPr/>
        </p:nvSpPr>
        <p:spPr bwMode="auto">
          <a:xfrm>
            <a:off x="712825" y="2403286"/>
            <a:ext cx="819305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itchFamily="34" charset="0"/>
              <a:buChar char="•"/>
              <a:defRPr/>
            </a:pPr>
            <a:r>
              <a:rPr lang="en-GB" sz="1600" dirty="0" smtClean="0">
                <a:latin typeface="Arial" charset="0"/>
                <a:cs typeface="+mn-cs"/>
              </a:rPr>
              <a:t>TO UNDERSTAND HOW MAGAZINE INFLUENCE THE CONSUMER JOURNEY</a:t>
            </a:r>
            <a:endParaRPr lang="en-GB" sz="1600" dirty="0" smtClean="0">
              <a:solidFill>
                <a:schemeClr val="bg2">
                  <a:lumMod val="50000"/>
                </a:schemeClr>
              </a:solidFill>
              <a:latin typeface="Arial" charset="0"/>
              <a:cs typeface="+mn-cs"/>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TO ESTABLISH BEST PRACTICE FOR MEASURING MAGAZINES</a:t>
            </a:r>
            <a:endParaRPr lang="en-GB" sz="1600" dirty="0" smtClean="0">
              <a:solidFill>
                <a:schemeClr val="bg2">
                  <a:lumMod val="50000"/>
                </a:schemeClr>
              </a:solidFill>
              <a:latin typeface="Arial" charset="0"/>
              <a:cs typeface="+mn-cs"/>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cs typeface="+mn-cs"/>
              </a:rPr>
              <a:t>TO CALCULATE THE ROI OF MAGAZINES</a:t>
            </a:r>
          </a:p>
          <a:p>
            <a:pPr marL="285750" indent="-285750" eaLnBrk="1" hangingPunct="1">
              <a:buFont typeface="Arial" pitchFamily="34" charset="0"/>
              <a:buChar char="•"/>
              <a:defRPr/>
            </a:pPr>
            <a:endParaRPr lang="en-GB" sz="1600" dirty="0">
              <a:solidFill>
                <a:schemeClr val="tx2"/>
              </a:solidFill>
              <a:latin typeface="Arial" charset="0"/>
              <a:cs typeface="+mn-cs"/>
            </a:endParaRPr>
          </a:p>
          <a:p>
            <a:pPr marL="285750" indent="-285750" eaLnBrk="1" hangingPunct="1">
              <a:buFont typeface="Arial" pitchFamily="34" charset="0"/>
              <a:buChar char="•"/>
              <a:defRPr/>
            </a:pPr>
            <a:r>
              <a:rPr lang="en-GB" sz="1600" dirty="0">
                <a:latin typeface="Arial" charset="0"/>
              </a:rPr>
              <a:t>TO START CHANGING INCORRECT PERCEPTIONS ABOUT MAGAZINE EFFECTIVENESS</a:t>
            </a:r>
            <a:endParaRPr lang="en-GB" sz="1600" dirty="0">
              <a:solidFill>
                <a:schemeClr val="bg2">
                  <a:lumMod val="50000"/>
                </a:schemeClr>
              </a:solidFill>
              <a:latin typeface="Arial" charset="0"/>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marL="285750" indent="-285750" eaLnBrk="1" hangingPunct="1">
              <a:buFont typeface="Arial" pitchFamily="34" charset="0"/>
              <a:buChar char="•"/>
              <a:defRPr/>
            </a:pPr>
            <a:r>
              <a:rPr lang="en-GB" sz="1600" dirty="0" smtClean="0">
                <a:latin typeface="Arial" charset="0"/>
              </a:rPr>
              <a:t>TO SHOW ADVERTISERS HOW TO GET THE MOST OUT OF MAGAZINES</a:t>
            </a:r>
            <a:endParaRPr lang="en-GB" sz="1600" dirty="0" smtClean="0">
              <a:solidFill>
                <a:schemeClr val="bg2">
                  <a:lumMod val="50000"/>
                </a:schemeClr>
              </a:solidFill>
              <a:latin typeface="Arial" charset="0"/>
            </a:endParaRPr>
          </a:p>
          <a:p>
            <a:pPr marL="285750" indent="-285750" eaLnBrk="1" hangingPunct="1">
              <a:buFont typeface="Arial" pitchFamily="34" charset="0"/>
              <a:buChar char="•"/>
              <a:defRPr/>
            </a:pPr>
            <a:endParaRPr lang="en-GB" sz="1600" dirty="0" smtClean="0">
              <a:solidFill>
                <a:schemeClr val="bg1">
                  <a:lumMod val="65000"/>
                </a:schemeClr>
              </a:solidFill>
              <a:latin typeface="Arial" charset="0"/>
              <a:cs typeface="+mn-cs"/>
            </a:endParaRPr>
          </a:p>
          <a:p>
            <a:pPr eaLnBrk="1" hangingPunct="1">
              <a:defRPr/>
            </a:pPr>
            <a:endParaRPr lang="en-US" dirty="0">
              <a:solidFill>
                <a:schemeClr val="accent4"/>
              </a:solidFill>
              <a:latin typeface="Arial" charset="0"/>
              <a:cs typeface="+mn-cs"/>
            </a:endParaRPr>
          </a:p>
        </p:txBody>
      </p:sp>
    </p:spTree>
    <p:extLst>
      <p:ext uri="{BB962C8B-B14F-4D97-AF65-F5344CB8AC3E}">
        <p14:creationId xmlns:p14="http://schemas.microsoft.com/office/powerpoint/2010/main" val="417976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wipe(left)">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xEl>
                                              <p:pRg st="4" end="4"/>
                                            </p:txEl>
                                          </p:spTgt>
                                        </p:tgtEl>
                                        <p:attrNameLst>
                                          <p:attrName>style.visibility</p:attrName>
                                        </p:attrNameLst>
                                      </p:cBhvr>
                                      <p:to>
                                        <p:strVal val="visible"/>
                                      </p:to>
                                    </p:set>
                                    <p:animEffect transition="in" filter="wipe(left)">
                                      <p:cBhvr>
                                        <p:cTn id="17" dur="500"/>
                                        <p:tgtEl>
                                          <p:spTgt spid="3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
                                            <p:txEl>
                                              <p:pRg st="6" end="6"/>
                                            </p:txEl>
                                          </p:spTgt>
                                        </p:tgtEl>
                                        <p:attrNameLst>
                                          <p:attrName>style.visibility</p:attrName>
                                        </p:attrNameLst>
                                      </p:cBhvr>
                                      <p:to>
                                        <p:strVal val="visible"/>
                                      </p:to>
                                    </p:set>
                                    <p:animEffect transition="in" filter="wipe(left)">
                                      <p:cBhvr>
                                        <p:cTn id="22" dur="500"/>
                                        <p:tgtEl>
                                          <p:spTgt spid="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
                                            <p:txEl>
                                              <p:pRg st="8" end="8"/>
                                            </p:txEl>
                                          </p:spTgt>
                                        </p:tgtEl>
                                        <p:attrNameLst>
                                          <p:attrName>style.visibility</p:attrName>
                                        </p:attrNameLst>
                                      </p:cBhvr>
                                      <p:to>
                                        <p:strVal val="visible"/>
                                      </p:to>
                                    </p:set>
                                    <p:animEffect transition="in" filter="wipe(left)">
                                      <p:cBhvr>
                                        <p:cTn id="27"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946201" y="637175"/>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1598724" y="-800349"/>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p:cNvGrpSpPr/>
          <p:nvPr/>
        </p:nvGrpSpPr>
        <p:grpSpPr>
          <a:xfrm>
            <a:off x="1937414" y="1216619"/>
            <a:ext cx="5190870" cy="4005508"/>
            <a:chOff x="2583772" y="1612362"/>
            <a:chExt cx="4888052" cy="3771841"/>
          </a:xfrm>
        </p:grpSpPr>
        <p:sp>
          <p:nvSpPr>
            <p:cNvPr id="36"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7"/>
            <p:cNvSpPr>
              <a:spLocks noEditPoints="1"/>
            </p:cNvSpPr>
            <p:nvPr/>
          </p:nvSpPr>
          <p:spPr bwMode="auto">
            <a:xfrm>
              <a:off x="4098506" y="2245841"/>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8" name="Freeform 25"/>
          <p:cNvSpPr>
            <a:spLocks/>
          </p:cNvSpPr>
          <p:nvPr/>
        </p:nvSpPr>
        <p:spPr bwMode="auto">
          <a:xfrm>
            <a:off x="1778780" y="2986918"/>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4">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6757353" y="203119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5538177" y="2895989"/>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4597112" y="2663105"/>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20" name="Group 19"/>
          <p:cNvGrpSpPr/>
          <p:nvPr/>
        </p:nvGrpSpPr>
        <p:grpSpPr>
          <a:xfrm>
            <a:off x="1967342" y="1176590"/>
            <a:ext cx="1561325" cy="1561325"/>
            <a:chOff x="1758954" y="2284274"/>
            <a:chExt cx="1561325" cy="1561325"/>
          </a:xfrm>
        </p:grpSpPr>
        <p:grpSp>
          <p:nvGrpSpPr>
            <p:cNvPr id="43" name="Group 42"/>
            <p:cNvGrpSpPr/>
            <p:nvPr/>
          </p:nvGrpSpPr>
          <p:grpSpPr>
            <a:xfrm>
              <a:off x="1758954" y="2284274"/>
              <a:ext cx="1561325" cy="1561325"/>
              <a:chOff x="3716954" y="1639229"/>
              <a:chExt cx="1420472" cy="1420472"/>
            </a:xfrm>
          </p:grpSpPr>
          <p:sp>
            <p:nvSpPr>
              <p:cNvPr id="80"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6"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TextBox 23"/>
            <p:cNvSpPr txBox="1">
              <a:spLocks noChangeArrowheads="1"/>
            </p:cNvSpPr>
            <p:nvPr/>
          </p:nvSpPr>
          <p:spPr bwMode="auto">
            <a:xfrm>
              <a:off x="1764131" y="3169042"/>
              <a:ext cx="14412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smtClean="0">
                  <a:solidFill>
                    <a:schemeClr val="accent1">
                      <a:lumMod val="75000"/>
                    </a:schemeClr>
                  </a:solidFill>
                </a:rPr>
                <a:t>Brand Pyramid</a:t>
              </a:r>
            </a:p>
          </p:txBody>
        </p:sp>
      </p:grpSp>
      <p:grpSp>
        <p:nvGrpSpPr>
          <p:cNvPr id="19" name="Group 18"/>
          <p:cNvGrpSpPr/>
          <p:nvPr/>
        </p:nvGrpSpPr>
        <p:grpSpPr>
          <a:xfrm>
            <a:off x="5010754" y="1199076"/>
            <a:ext cx="1616597" cy="1565097"/>
            <a:chOff x="3147868" y="3536446"/>
            <a:chExt cx="1784172" cy="1784172"/>
          </a:xfrm>
        </p:grpSpPr>
        <p:grpSp>
          <p:nvGrpSpPr>
            <p:cNvPr id="47" name="Group 46"/>
            <p:cNvGrpSpPr/>
            <p:nvPr/>
          </p:nvGrpSpPr>
          <p:grpSpPr>
            <a:xfrm>
              <a:off x="3147868" y="3536446"/>
              <a:ext cx="1784172" cy="1784172"/>
              <a:chOff x="5594383" y="1947292"/>
              <a:chExt cx="1427856" cy="1427856"/>
            </a:xfrm>
          </p:grpSpPr>
          <p:sp>
            <p:nvSpPr>
              <p:cNvPr id="79"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77"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3" name="TextBox 26"/>
            <p:cNvSpPr txBox="1">
              <a:spLocks noChangeArrowheads="1"/>
            </p:cNvSpPr>
            <p:nvPr/>
          </p:nvSpPr>
          <p:spPr bwMode="auto">
            <a:xfrm>
              <a:off x="3186991" y="4269411"/>
              <a:ext cx="1702198" cy="87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sz="1600" dirty="0">
                <a:solidFill>
                  <a:schemeClr val="bg1"/>
                </a:solidFill>
              </a:endParaRPr>
            </a:p>
            <a:p>
              <a:pPr algn="ctr" eaLnBrk="1" hangingPunct="1"/>
              <a:r>
                <a:rPr lang="en-GB" sz="1400" b="1" dirty="0" smtClean="0">
                  <a:solidFill>
                    <a:schemeClr val="bg1"/>
                  </a:solidFill>
                </a:rPr>
                <a:t>Brand Lifestage Typology</a:t>
              </a:r>
            </a:p>
          </p:txBody>
        </p:sp>
        <p:grpSp>
          <p:nvGrpSpPr>
            <p:cNvPr id="4" name="Group 3"/>
            <p:cNvGrpSpPr/>
            <p:nvPr/>
          </p:nvGrpSpPr>
          <p:grpSpPr>
            <a:xfrm>
              <a:off x="3674632" y="3852017"/>
              <a:ext cx="714192" cy="584340"/>
              <a:chOff x="9165838" y="5906735"/>
              <a:chExt cx="1344612" cy="1100138"/>
            </a:xfrm>
          </p:grpSpPr>
          <p:sp>
            <p:nvSpPr>
              <p:cNvPr id="89" name="Freeform 88"/>
              <p:cNvSpPr/>
              <p:nvPr/>
            </p:nvSpPr>
            <p:spPr bwMode="auto">
              <a:xfrm>
                <a:off x="9165838" y="5906735"/>
                <a:ext cx="690562" cy="1100138"/>
              </a:xfrm>
              <a:custGeom>
                <a:avLst/>
                <a:gdLst>
                  <a:gd name="connsiteX0" fmla="*/ 0 w 1356852"/>
                  <a:gd name="connsiteY0" fmla="*/ 1622322 h 1669026"/>
                  <a:gd name="connsiteX1" fmla="*/ 442452 w 1356852"/>
                  <a:gd name="connsiteY1" fmla="*/ 1445342 h 1669026"/>
                  <a:gd name="connsiteX2" fmla="*/ 899652 w 1356852"/>
                  <a:gd name="connsiteY2" fmla="*/ 280219 h 1669026"/>
                  <a:gd name="connsiteX3" fmla="*/ 1356852 w 1356852"/>
                  <a:gd name="connsiteY3" fmla="*/ 0 h 1669026"/>
                </a:gdLst>
                <a:ahLst/>
                <a:cxnLst>
                  <a:cxn ang="0">
                    <a:pos x="connsiteX0" y="connsiteY0"/>
                  </a:cxn>
                  <a:cxn ang="0">
                    <a:pos x="connsiteX1" y="connsiteY1"/>
                  </a:cxn>
                  <a:cxn ang="0">
                    <a:pos x="connsiteX2" y="connsiteY2"/>
                  </a:cxn>
                  <a:cxn ang="0">
                    <a:pos x="connsiteX3" y="connsiteY3"/>
                  </a:cxn>
                </a:cxnLst>
                <a:rect l="l" t="t" r="r" b="b"/>
                <a:pathLst>
                  <a:path w="1356852" h="1669026">
                    <a:moveTo>
                      <a:pt x="0" y="1622322"/>
                    </a:moveTo>
                    <a:cubicBezTo>
                      <a:pt x="146255" y="1645674"/>
                      <a:pt x="292510" y="1669026"/>
                      <a:pt x="442452" y="1445342"/>
                    </a:cubicBezTo>
                    <a:cubicBezTo>
                      <a:pt x="592394" y="1221658"/>
                      <a:pt x="747252" y="521109"/>
                      <a:pt x="899652" y="280219"/>
                    </a:cubicBezTo>
                    <a:cubicBezTo>
                      <a:pt x="1052052" y="39329"/>
                      <a:pt x="1204452" y="19664"/>
                      <a:pt x="1356852" y="0"/>
                    </a:cubicBezTo>
                  </a:path>
                </a:pathLst>
              </a:custGeom>
              <a:ln w="50800" cap="rnd">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90" name="Freeform 89"/>
              <p:cNvSpPr/>
              <p:nvPr/>
            </p:nvSpPr>
            <p:spPr bwMode="auto">
              <a:xfrm flipH="1">
                <a:off x="9819888" y="5906735"/>
                <a:ext cx="690562" cy="1100138"/>
              </a:xfrm>
              <a:custGeom>
                <a:avLst/>
                <a:gdLst>
                  <a:gd name="connsiteX0" fmla="*/ 0 w 1356852"/>
                  <a:gd name="connsiteY0" fmla="*/ 1622322 h 1669026"/>
                  <a:gd name="connsiteX1" fmla="*/ 442452 w 1356852"/>
                  <a:gd name="connsiteY1" fmla="*/ 1445342 h 1669026"/>
                  <a:gd name="connsiteX2" fmla="*/ 899652 w 1356852"/>
                  <a:gd name="connsiteY2" fmla="*/ 280219 h 1669026"/>
                  <a:gd name="connsiteX3" fmla="*/ 1356852 w 1356852"/>
                  <a:gd name="connsiteY3" fmla="*/ 0 h 1669026"/>
                </a:gdLst>
                <a:ahLst/>
                <a:cxnLst>
                  <a:cxn ang="0">
                    <a:pos x="connsiteX0" y="connsiteY0"/>
                  </a:cxn>
                  <a:cxn ang="0">
                    <a:pos x="connsiteX1" y="connsiteY1"/>
                  </a:cxn>
                  <a:cxn ang="0">
                    <a:pos x="connsiteX2" y="connsiteY2"/>
                  </a:cxn>
                  <a:cxn ang="0">
                    <a:pos x="connsiteX3" y="connsiteY3"/>
                  </a:cxn>
                </a:cxnLst>
                <a:rect l="l" t="t" r="r" b="b"/>
                <a:pathLst>
                  <a:path w="1356852" h="1669026">
                    <a:moveTo>
                      <a:pt x="0" y="1622322"/>
                    </a:moveTo>
                    <a:cubicBezTo>
                      <a:pt x="146255" y="1645674"/>
                      <a:pt x="292510" y="1669026"/>
                      <a:pt x="442452" y="1445342"/>
                    </a:cubicBezTo>
                    <a:cubicBezTo>
                      <a:pt x="592394" y="1221658"/>
                      <a:pt x="747252" y="521109"/>
                      <a:pt x="899652" y="280219"/>
                    </a:cubicBezTo>
                    <a:cubicBezTo>
                      <a:pt x="1052052" y="39329"/>
                      <a:pt x="1204452" y="19664"/>
                      <a:pt x="1356852" y="0"/>
                    </a:cubicBezTo>
                  </a:path>
                </a:pathLst>
              </a:custGeom>
              <a:ln w="50800" cap="rnd">
                <a:solidFill>
                  <a:schemeClr val="bg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91" name="Oval 90"/>
              <p:cNvSpPr/>
              <p:nvPr/>
            </p:nvSpPr>
            <p:spPr bwMode="auto">
              <a:xfrm>
                <a:off x="9459061" y="6239160"/>
                <a:ext cx="178962" cy="170444"/>
              </a:xfrm>
              <a:prstGeom prst="ellipse">
                <a:avLst/>
              </a:prstGeom>
              <a:ln cap="rnd">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8" name="Right Arrow 7"/>
            <p:cNvSpPr/>
            <p:nvPr/>
          </p:nvSpPr>
          <p:spPr>
            <a:xfrm>
              <a:off x="3481051" y="4350555"/>
              <a:ext cx="1126951" cy="176119"/>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1932989" y="3732356"/>
            <a:ext cx="1528199" cy="1555288"/>
            <a:chOff x="4807564" y="2529909"/>
            <a:chExt cx="1373915" cy="1408801"/>
          </a:xfrm>
        </p:grpSpPr>
        <p:sp>
          <p:nvSpPr>
            <p:cNvPr id="69" name="Freeform 25"/>
            <p:cNvSpPr>
              <a:spLocks/>
            </p:cNvSpPr>
            <p:nvPr/>
          </p:nvSpPr>
          <p:spPr bwMode="auto">
            <a:xfrm>
              <a:off x="4807564" y="2529909"/>
              <a:ext cx="1373915" cy="140880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125" name="TextBox 32"/>
            <p:cNvSpPr txBox="1">
              <a:spLocks noChangeArrowheads="1"/>
            </p:cNvSpPr>
            <p:nvPr/>
          </p:nvSpPr>
          <p:spPr bwMode="auto">
            <a:xfrm>
              <a:off x="4807564" y="3313161"/>
              <a:ext cx="1312608" cy="47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b="1" dirty="0" smtClean="0">
                  <a:solidFill>
                    <a:schemeClr val="bg1"/>
                  </a:solidFill>
                </a:rPr>
                <a:t>Brand </a:t>
              </a:r>
            </a:p>
            <a:p>
              <a:pPr algn="ctr" eaLnBrk="1" hangingPunct="1"/>
              <a:r>
                <a:rPr lang="en-GB" sz="1400" b="1" dirty="0" smtClean="0">
                  <a:solidFill>
                    <a:schemeClr val="bg1"/>
                  </a:solidFill>
                </a:rPr>
                <a:t>Voltage </a:t>
              </a:r>
            </a:p>
          </p:txBody>
        </p:sp>
        <p:sp>
          <p:nvSpPr>
            <p:cNvPr id="92" name="Freeform 23"/>
            <p:cNvSpPr>
              <a:spLocks/>
            </p:cNvSpPr>
            <p:nvPr/>
          </p:nvSpPr>
          <p:spPr bwMode="auto">
            <a:xfrm rot="18033265" flipH="1" flipV="1">
              <a:off x="5283078" y="2907657"/>
              <a:ext cx="692729" cy="417186"/>
            </a:xfrm>
            <a:custGeom>
              <a:avLst/>
              <a:gdLst>
                <a:gd name="T0" fmla="*/ 379 w 379"/>
                <a:gd name="T1" fmla="*/ 228 h 228"/>
                <a:gd name="T2" fmla="*/ 80 w 379"/>
                <a:gd name="T3" fmla="*/ 121 h 228"/>
                <a:gd name="T4" fmla="*/ 101 w 379"/>
                <a:gd name="T5" fmla="*/ 152 h 228"/>
                <a:gd name="T6" fmla="*/ 70 w 379"/>
                <a:gd name="T7" fmla="*/ 173 h 228"/>
                <a:gd name="T8" fmla="*/ 0 w 379"/>
                <a:gd name="T9" fmla="*/ 70 h 228"/>
                <a:gd name="T10" fmla="*/ 103 w 379"/>
                <a:gd name="T11" fmla="*/ 0 h 228"/>
                <a:gd name="T12" fmla="*/ 123 w 379"/>
                <a:gd name="T13" fmla="*/ 30 h 228"/>
                <a:gd name="T14" fmla="*/ 100 w 379"/>
                <a:gd name="T15" fmla="*/ 47 h 228"/>
                <a:gd name="T16" fmla="*/ 379 w 379"/>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228">
                  <a:moveTo>
                    <a:pt x="379" y="228"/>
                  </a:moveTo>
                  <a:cubicBezTo>
                    <a:pt x="288" y="166"/>
                    <a:pt x="176" y="119"/>
                    <a:pt x="80" y="121"/>
                  </a:cubicBezTo>
                  <a:cubicBezTo>
                    <a:pt x="101" y="152"/>
                    <a:pt x="101" y="152"/>
                    <a:pt x="101" y="152"/>
                  </a:cubicBezTo>
                  <a:cubicBezTo>
                    <a:pt x="70" y="173"/>
                    <a:pt x="70" y="173"/>
                    <a:pt x="70" y="173"/>
                  </a:cubicBezTo>
                  <a:cubicBezTo>
                    <a:pt x="0" y="70"/>
                    <a:pt x="0" y="70"/>
                    <a:pt x="0" y="70"/>
                  </a:cubicBezTo>
                  <a:cubicBezTo>
                    <a:pt x="103" y="0"/>
                    <a:pt x="103" y="0"/>
                    <a:pt x="103" y="0"/>
                  </a:cubicBezTo>
                  <a:cubicBezTo>
                    <a:pt x="123" y="30"/>
                    <a:pt x="123" y="30"/>
                    <a:pt x="123" y="30"/>
                  </a:cubicBezTo>
                  <a:cubicBezTo>
                    <a:pt x="100" y="47"/>
                    <a:pt x="100" y="47"/>
                    <a:pt x="100" y="47"/>
                  </a:cubicBezTo>
                  <a:cubicBezTo>
                    <a:pt x="218" y="77"/>
                    <a:pt x="305" y="150"/>
                    <a:pt x="379" y="22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Vodafone Lt" pitchFamily="34" charset="0"/>
              </a:endParaRPr>
            </a:p>
          </p:txBody>
        </p:sp>
        <p:sp>
          <p:nvSpPr>
            <p:cNvPr id="15" name="Freeform 5"/>
            <p:cNvSpPr>
              <a:spLocks noEditPoints="1"/>
            </p:cNvSpPr>
            <p:nvPr/>
          </p:nvSpPr>
          <p:spPr bwMode="auto">
            <a:xfrm rot="169239">
              <a:off x="5165616" y="2718798"/>
              <a:ext cx="296598" cy="510270"/>
            </a:xfrm>
            <a:custGeom>
              <a:avLst/>
              <a:gdLst>
                <a:gd name="T0" fmla="*/ 254 w 659"/>
                <a:gd name="T1" fmla="*/ 363 h 1135"/>
                <a:gd name="T2" fmla="*/ 0 w 659"/>
                <a:gd name="T3" fmla="*/ 363 h 1135"/>
                <a:gd name="T4" fmla="*/ 99 w 659"/>
                <a:gd name="T5" fmla="*/ 89 h 1135"/>
                <a:gd name="T6" fmla="*/ 333 w 659"/>
                <a:gd name="T7" fmla="*/ 0 h 1135"/>
                <a:gd name="T8" fmla="*/ 570 w 659"/>
                <a:gd name="T9" fmla="*/ 91 h 1135"/>
                <a:gd name="T10" fmla="*/ 659 w 659"/>
                <a:gd name="T11" fmla="*/ 335 h 1135"/>
                <a:gd name="T12" fmla="*/ 470 w 659"/>
                <a:gd name="T13" fmla="*/ 665 h 1135"/>
                <a:gd name="T14" fmla="*/ 470 w 659"/>
                <a:gd name="T15" fmla="*/ 805 h 1135"/>
                <a:gd name="T16" fmla="*/ 226 w 659"/>
                <a:gd name="T17" fmla="*/ 805 h 1135"/>
                <a:gd name="T18" fmla="*/ 226 w 659"/>
                <a:gd name="T19" fmla="*/ 531 h 1135"/>
                <a:gd name="T20" fmla="*/ 356 w 659"/>
                <a:gd name="T21" fmla="*/ 490 h 1135"/>
                <a:gd name="T22" fmla="*/ 396 w 659"/>
                <a:gd name="T23" fmla="*/ 356 h 1135"/>
                <a:gd name="T24" fmla="*/ 328 w 659"/>
                <a:gd name="T25" fmla="*/ 225 h 1135"/>
                <a:gd name="T26" fmla="*/ 254 w 659"/>
                <a:gd name="T27" fmla="*/ 363 h 1135"/>
                <a:gd name="T28" fmla="*/ 221 w 659"/>
                <a:gd name="T29" fmla="*/ 1002 h 1135"/>
                <a:gd name="T30" fmla="*/ 261 w 659"/>
                <a:gd name="T31" fmla="*/ 909 h 1135"/>
                <a:gd name="T32" fmla="*/ 355 w 659"/>
                <a:gd name="T33" fmla="*/ 870 h 1135"/>
                <a:gd name="T34" fmla="*/ 451 w 659"/>
                <a:gd name="T35" fmla="*/ 908 h 1135"/>
                <a:gd name="T36" fmla="*/ 489 w 659"/>
                <a:gd name="T37" fmla="*/ 1002 h 1135"/>
                <a:gd name="T38" fmla="*/ 450 w 659"/>
                <a:gd name="T39" fmla="*/ 1096 h 1135"/>
                <a:gd name="T40" fmla="*/ 355 w 659"/>
                <a:gd name="T41" fmla="*/ 1135 h 1135"/>
                <a:gd name="T42" fmla="*/ 261 w 659"/>
                <a:gd name="T43" fmla="*/ 1095 h 1135"/>
                <a:gd name="T44" fmla="*/ 221 w 659"/>
                <a:gd name="T45" fmla="*/ 100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9" h="1135">
                  <a:moveTo>
                    <a:pt x="254" y="363"/>
                  </a:moveTo>
                  <a:cubicBezTo>
                    <a:pt x="0" y="363"/>
                    <a:pt x="0" y="363"/>
                    <a:pt x="0" y="363"/>
                  </a:cubicBezTo>
                  <a:cubicBezTo>
                    <a:pt x="4" y="239"/>
                    <a:pt x="37" y="148"/>
                    <a:pt x="99" y="89"/>
                  </a:cubicBezTo>
                  <a:cubicBezTo>
                    <a:pt x="160" y="29"/>
                    <a:pt x="239" y="0"/>
                    <a:pt x="333" y="0"/>
                  </a:cubicBezTo>
                  <a:cubicBezTo>
                    <a:pt x="432" y="0"/>
                    <a:pt x="511" y="30"/>
                    <a:pt x="570" y="91"/>
                  </a:cubicBezTo>
                  <a:cubicBezTo>
                    <a:pt x="630" y="152"/>
                    <a:pt x="659" y="233"/>
                    <a:pt x="659" y="335"/>
                  </a:cubicBezTo>
                  <a:cubicBezTo>
                    <a:pt x="659" y="489"/>
                    <a:pt x="596" y="599"/>
                    <a:pt x="470" y="665"/>
                  </a:cubicBezTo>
                  <a:cubicBezTo>
                    <a:pt x="470" y="805"/>
                    <a:pt x="470" y="805"/>
                    <a:pt x="470" y="805"/>
                  </a:cubicBezTo>
                  <a:cubicBezTo>
                    <a:pt x="226" y="805"/>
                    <a:pt x="226" y="805"/>
                    <a:pt x="226" y="805"/>
                  </a:cubicBezTo>
                  <a:cubicBezTo>
                    <a:pt x="226" y="531"/>
                    <a:pt x="226" y="531"/>
                    <a:pt x="226" y="531"/>
                  </a:cubicBezTo>
                  <a:cubicBezTo>
                    <a:pt x="286" y="530"/>
                    <a:pt x="330" y="516"/>
                    <a:pt x="356" y="490"/>
                  </a:cubicBezTo>
                  <a:cubicBezTo>
                    <a:pt x="383" y="465"/>
                    <a:pt x="396" y="420"/>
                    <a:pt x="396" y="356"/>
                  </a:cubicBezTo>
                  <a:cubicBezTo>
                    <a:pt x="396" y="269"/>
                    <a:pt x="374" y="225"/>
                    <a:pt x="328" y="225"/>
                  </a:cubicBezTo>
                  <a:cubicBezTo>
                    <a:pt x="280" y="225"/>
                    <a:pt x="256" y="271"/>
                    <a:pt x="254" y="363"/>
                  </a:cubicBezTo>
                  <a:close/>
                  <a:moveTo>
                    <a:pt x="221" y="1002"/>
                  </a:moveTo>
                  <a:cubicBezTo>
                    <a:pt x="221" y="966"/>
                    <a:pt x="234" y="935"/>
                    <a:pt x="261" y="909"/>
                  </a:cubicBezTo>
                  <a:cubicBezTo>
                    <a:pt x="287" y="883"/>
                    <a:pt x="318" y="870"/>
                    <a:pt x="355" y="870"/>
                  </a:cubicBezTo>
                  <a:cubicBezTo>
                    <a:pt x="394" y="870"/>
                    <a:pt x="426" y="883"/>
                    <a:pt x="451" y="908"/>
                  </a:cubicBezTo>
                  <a:cubicBezTo>
                    <a:pt x="476" y="933"/>
                    <a:pt x="489" y="964"/>
                    <a:pt x="489" y="1002"/>
                  </a:cubicBezTo>
                  <a:cubicBezTo>
                    <a:pt x="489" y="1039"/>
                    <a:pt x="476" y="1070"/>
                    <a:pt x="450" y="1096"/>
                  </a:cubicBezTo>
                  <a:cubicBezTo>
                    <a:pt x="424" y="1122"/>
                    <a:pt x="392" y="1135"/>
                    <a:pt x="355" y="1135"/>
                  </a:cubicBezTo>
                  <a:cubicBezTo>
                    <a:pt x="318" y="1135"/>
                    <a:pt x="287" y="1122"/>
                    <a:pt x="261" y="1095"/>
                  </a:cubicBezTo>
                  <a:cubicBezTo>
                    <a:pt x="234" y="1069"/>
                    <a:pt x="221" y="1038"/>
                    <a:pt x="221" y="1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7" name="Group 16" hidden="1"/>
          <p:cNvGrpSpPr/>
          <p:nvPr/>
        </p:nvGrpSpPr>
        <p:grpSpPr>
          <a:xfrm>
            <a:off x="5242234" y="1084326"/>
            <a:ext cx="1796932" cy="1796932"/>
            <a:chOff x="6130099" y="1438578"/>
            <a:chExt cx="1796932" cy="1796932"/>
          </a:xfrm>
        </p:grpSpPr>
        <p:grpSp>
          <p:nvGrpSpPr>
            <p:cNvPr id="44" name="Group 43"/>
            <p:cNvGrpSpPr/>
            <p:nvPr/>
          </p:nvGrpSpPr>
          <p:grpSpPr>
            <a:xfrm>
              <a:off x="6130099" y="1438578"/>
              <a:ext cx="1796932" cy="1796932"/>
              <a:chOff x="2469026" y="3059701"/>
              <a:chExt cx="1796932" cy="1796932"/>
            </a:xfrm>
          </p:grpSpPr>
          <p:sp>
            <p:nvSpPr>
              <p:cNvPr id="37"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2"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24"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b="1" dirty="0" smtClean="0">
                  <a:solidFill>
                    <a:schemeClr val="bg1"/>
                  </a:solidFill>
                </a:rPr>
                <a:t>Brand Personality</a:t>
              </a:r>
            </a:p>
          </p:txBody>
        </p:sp>
        <p:grpSp>
          <p:nvGrpSpPr>
            <p:cNvPr id="16" name="Group 15"/>
            <p:cNvGrpSpPr/>
            <p:nvPr/>
          </p:nvGrpSpPr>
          <p:grpSpPr>
            <a:xfrm>
              <a:off x="6572465" y="1557944"/>
              <a:ext cx="885871" cy="905294"/>
              <a:chOff x="6125161" y="3758442"/>
              <a:chExt cx="1767442" cy="1806194"/>
            </a:xfrm>
          </p:grpSpPr>
          <p:sp>
            <p:nvSpPr>
              <p:cNvPr id="93" name="Oval 3"/>
              <p:cNvSpPr/>
              <p:nvPr/>
            </p:nvSpPr>
            <p:spPr bwMode="auto">
              <a:xfrm>
                <a:off x="6125161" y="4012547"/>
                <a:ext cx="620923" cy="129798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2"/>
              </a:solidFill>
              <a:ln w="31750">
                <a:solidFill>
                  <a:schemeClr val="bg1"/>
                </a:solidFill>
                <a:round/>
                <a:headEnd/>
                <a:tailEnd/>
              </a:ln>
            </p:spPr>
            <p:txBody>
              <a:bodyPr/>
              <a:lstStyle/>
              <a:p>
                <a:pPr>
                  <a:defRPr/>
                </a:pPr>
                <a:endParaRPr lang="en-US" dirty="0">
                  <a:cs typeface="+mn-cs"/>
                </a:endParaRPr>
              </a:p>
            </p:txBody>
          </p:sp>
          <p:sp>
            <p:nvSpPr>
              <p:cNvPr id="94" name="Oval 3"/>
              <p:cNvSpPr/>
              <p:nvPr/>
            </p:nvSpPr>
            <p:spPr bwMode="auto">
              <a:xfrm>
                <a:off x="6517387" y="3886275"/>
                <a:ext cx="741734" cy="1550528"/>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2"/>
              </a:solidFill>
              <a:ln w="31750">
                <a:solidFill>
                  <a:schemeClr val="bg1"/>
                </a:solidFill>
                <a:round/>
                <a:headEnd/>
                <a:tailEnd/>
              </a:ln>
            </p:spPr>
            <p:txBody>
              <a:bodyPr/>
              <a:lstStyle/>
              <a:p>
                <a:pPr>
                  <a:defRPr/>
                </a:pPr>
                <a:endParaRPr lang="en-US" dirty="0">
                  <a:cs typeface="+mn-cs"/>
                </a:endParaRPr>
              </a:p>
            </p:txBody>
          </p:sp>
          <p:sp>
            <p:nvSpPr>
              <p:cNvPr id="95" name="Oval 3"/>
              <p:cNvSpPr/>
              <p:nvPr/>
            </p:nvSpPr>
            <p:spPr bwMode="auto">
              <a:xfrm>
                <a:off x="7028565" y="3758442"/>
                <a:ext cx="864038" cy="180619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bg1"/>
              </a:solidFill>
              <a:ln w="31750">
                <a:noFill/>
                <a:round/>
                <a:headEnd/>
                <a:tailEnd/>
              </a:ln>
            </p:spPr>
            <p:txBody>
              <a:bodyPr/>
              <a:lstStyle/>
              <a:p>
                <a:pPr>
                  <a:defRPr/>
                </a:pPr>
                <a:endParaRPr lang="en-US" dirty="0">
                  <a:cs typeface="+mn-cs"/>
                </a:endParaRPr>
              </a:p>
            </p:txBody>
          </p:sp>
        </p:grpSp>
      </p:grpSp>
      <p:sp>
        <p:nvSpPr>
          <p:cNvPr id="96" name="Freeform 25"/>
          <p:cNvSpPr>
            <a:spLocks/>
          </p:cNvSpPr>
          <p:nvPr/>
        </p:nvSpPr>
        <p:spPr bwMode="auto">
          <a:xfrm>
            <a:off x="3572466" y="4331524"/>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25"/>
          <p:cNvSpPr>
            <a:spLocks/>
          </p:cNvSpPr>
          <p:nvPr/>
        </p:nvSpPr>
        <p:spPr bwMode="auto">
          <a:xfrm>
            <a:off x="6384567" y="3047819"/>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TextBox 56"/>
          <p:cNvSpPr txBox="1">
            <a:spLocks noChangeArrowheads="1"/>
          </p:cNvSpPr>
          <p:nvPr/>
        </p:nvSpPr>
        <p:spPr bwMode="auto">
          <a:xfrm>
            <a:off x="7258050" y="6526213"/>
            <a:ext cx="1781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smtClean="0">
                <a:solidFill>
                  <a:schemeClr val="accent5"/>
                </a:solidFill>
              </a:rPr>
              <a:t>MINDSHARE/BRANDZ</a:t>
            </a:r>
            <a:endParaRPr lang="en-GB" sz="1200" dirty="0">
              <a:solidFill>
                <a:schemeClr val="accent5"/>
              </a:solidFill>
            </a:endParaRPr>
          </a:p>
        </p:txBody>
      </p:sp>
      <p:grpSp>
        <p:nvGrpSpPr>
          <p:cNvPr id="75" name="Group 74"/>
          <p:cNvGrpSpPr/>
          <p:nvPr/>
        </p:nvGrpSpPr>
        <p:grpSpPr>
          <a:xfrm>
            <a:off x="5094246" y="3787784"/>
            <a:ext cx="1579007" cy="1543050"/>
            <a:chOff x="6130099" y="1438578"/>
            <a:chExt cx="1796932" cy="1796932"/>
          </a:xfrm>
        </p:grpSpPr>
        <p:grpSp>
          <p:nvGrpSpPr>
            <p:cNvPr id="76" name="Group 75"/>
            <p:cNvGrpSpPr/>
            <p:nvPr/>
          </p:nvGrpSpPr>
          <p:grpSpPr>
            <a:xfrm>
              <a:off x="6130099" y="1438578"/>
              <a:ext cx="1796932" cy="1796932"/>
              <a:chOff x="2469026" y="3059701"/>
              <a:chExt cx="1796932" cy="1796932"/>
            </a:xfrm>
          </p:grpSpPr>
          <p:sp>
            <p:nvSpPr>
              <p:cNvPr id="87"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8"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78"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400" b="1" dirty="0" smtClean="0">
                  <a:solidFill>
                    <a:schemeClr val="bg1"/>
                  </a:solidFill>
                </a:rPr>
                <a:t>Brand Personality</a:t>
              </a:r>
            </a:p>
          </p:txBody>
        </p:sp>
        <p:grpSp>
          <p:nvGrpSpPr>
            <p:cNvPr id="81" name="Group 80"/>
            <p:cNvGrpSpPr/>
            <p:nvPr/>
          </p:nvGrpSpPr>
          <p:grpSpPr>
            <a:xfrm>
              <a:off x="6572465" y="1557944"/>
              <a:ext cx="885871" cy="905294"/>
              <a:chOff x="6125161" y="3758442"/>
              <a:chExt cx="1767442" cy="1806194"/>
            </a:xfrm>
          </p:grpSpPr>
          <p:sp>
            <p:nvSpPr>
              <p:cNvPr id="83" name="Oval 3"/>
              <p:cNvSpPr/>
              <p:nvPr/>
            </p:nvSpPr>
            <p:spPr bwMode="auto">
              <a:xfrm>
                <a:off x="6125161" y="4012547"/>
                <a:ext cx="620923" cy="129798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2"/>
              </a:solidFill>
              <a:ln w="31750">
                <a:solidFill>
                  <a:schemeClr val="bg1"/>
                </a:solidFill>
                <a:round/>
                <a:headEnd/>
                <a:tailEnd/>
              </a:ln>
            </p:spPr>
            <p:txBody>
              <a:bodyPr/>
              <a:lstStyle/>
              <a:p>
                <a:pPr>
                  <a:defRPr/>
                </a:pPr>
                <a:endParaRPr lang="en-US" dirty="0">
                  <a:cs typeface="+mn-cs"/>
                </a:endParaRPr>
              </a:p>
            </p:txBody>
          </p:sp>
          <p:sp>
            <p:nvSpPr>
              <p:cNvPr id="84" name="Oval 3"/>
              <p:cNvSpPr/>
              <p:nvPr/>
            </p:nvSpPr>
            <p:spPr bwMode="auto">
              <a:xfrm>
                <a:off x="6517387" y="3886275"/>
                <a:ext cx="741734" cy="1550528"/>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2"/>
              </a:solidFill>
              <a:ln w="31750">
                <a:solidFill>
                  <a:schemeClr val="bg1"/>
                </a:solidFill>
                <a:round/>
                <a:headEnd/>
                <a:tailEnd/>
              </a:ln>
            </p:spPr>
            <p:txBody>
              <a:bodyPr/>
              <a:lstStyle/>
              <a:p>
                <a:pPr>
                  <a:defRPr/>
                </a:pPr>
                <a:endParaRPr lang="en-US" dirty="0">
                  <a:cs typeface="+mn-cs"/>
                </a:endParaRPr>
              </a:p>
            </p:txBody>
          </p:sp>
          <p:sp>
            <p:nvSpPr>
              <p:cNvPr id="86" name="Oval 3"/>
              <p:cNvSpPr/>
              <p:nvPr/>
            </p:nvSpPr>
            <p:spPr bwMode="auto">
              <a:xfrm>
                <a:off x="7028565" y="3758442"/>
                <a:ext cx="864038" cy="180619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bg1"/>
              </a:solidFill>
              <a:ln w="31750">
                <a:noFill/>
                <a:round/>
                <a:headEnd/>
                <a:tailEnd/>
              </a:ln>
            </p:spPr>
            <p:txBody>
              <a:bodyPr/>
              <a:lstStyle/>
              <a:p>
                <a:pPr>
                  <a:defRPr/>
                </a:pPr>
                <a:endParaRPr lang="en-US" dirty="0">
                  <a:cs typeface="+mn-cs"/>
                </a:endParaRPr>
              </a:p>
            </p:txBody>
          </p:sp>
        </p:grpSp>
      </p:grpSp>
      <p:sp>
        <p:nvSpPr>
          <p:cNvPr id="101" name="TextBox 100"/>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2959" y="5862657"/>
            <a:ext cx="2678329" cy="986753"/>
          </a:xfrm>
          <a:prstGeom prst="rect">
            <a:avLst/>
          </a:prstGeom>
        </p:spPr>
      </p:pic>
      <p:sp>
        <p:nvSpPr>
          <p:cNvPr id="7" name="Isosceles Triangle 6"/>
          <p:cNvSpPr/>
          <p:nvPr/>
        </p:nvSpPr>
        <p:spPr>
          <a:xfrm>
            <a:off x="2133344" y="1449948"/>
            <a:ext cx="584129" cy="717347"/>
          </a:xfrm>
          <a:prstGeom prst="triangle">
            <a:avLst/>
          </a:prstGeom>
          <a:noFill/>
          <a:ln w="44450">
            <a:solidFill>
              <a:srgbClr val="C0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5817" y="5480050"/>
            <a:ext cx="3109116" cy="634513"/>
          </a:xfrm>
          <a:prstGeom prst="rect">
            <a:avLst/>
          </a:prstGeom>
        </p:spPr>
      </p:pic>
    </p:spTree>
    <p:extLst>
      <p:ext uri="{BB962C8B-B14F-4D97-AF65-F5344CB8AC3E}">
        <p14:creationId xmlns:p14="http://schemas.microsoft.com/office/powerpoint/2010/main" val="314114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11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6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anim calcmode="lin" valueType="num">
                                      <p:cBhvr>
                                        <p:cTn id="21" dur="500" fill="hold"/>
                                        <p:tgtEl>
                                          <p:spTgt spid="97"/>
                                        </p:tgtEl>
                                        <p:attrNameLst>
                                          <p:attrName>ppt_w</p:attrName>
                                        </p:attrNameLst>
                                      </p:cBhvr>
                                      <p:tavLst>
                                        <p:tav tm="0">
                                          <p:val>
                                            <p:fltVal val="0"/>
                                          </p:val>
                                        </p:tav>
                                        <p:tav tm="100000">
                                          <p:val>
                                            <p:strVal val="#ppt_w"/>
                                          </p:val>
                                        </p:tav>
                                      </p:tavLst>
                                    </p:anim>
                                    <p:anim calcmode="lin" valueType="num">
                                      <p:cBhvr>
                                        <p:cTn id="22" dur="500" fill="hold"/>
                                        <p:tgtEl>
                                          <p:spTgt spid="97"/>
                                        </p:tgtEl>
                                        <p:attrNameLst>
                                          <p:attrName>ppt_h</p:attrName>
                                        </p:attrNameLst>
                                      </p:cBhvr>
                                      <p:tavLst>
                                        <p:tav tm="0">
                                          <p:val>
                                            <p:fltVal val="0"/>
                                          </p:val>
                                        </p:tav>
                                        <p:tav tm="100000">
                                          <p:val>
                                            <p:strVal val="#ppt_h"/>
                                          </p:val>
                                        </p:tav>
                                      </p:tavLst>
                                    </p:anim>
                                    <p:animEffect transition="in" filter="fade">
                                      <p:cBhvr>
                                        <p:cTn id="23" dur="500"/>
                                        <p:tgtEl>
                                          <p:spTgt spid="97"/>
                                        </p:tgtEl>
                                      </p:cBhvr>
                                    </p:animEffect>
                                  </p:childTnLst>
                                </p:cTn>
                              </p:par>
                            </p:childTnLst>
                          </p:cTn>
                        </p:par>
                        <p:par>
                          <p:cTn id="24" fill="hold">
                            <p:stCondLst>
                              <p:cond delay="2100"/>
                            </p:stCondLst>
                            <p:childTnLst>
                              <p:par>
                                <p:cTn id="25" presetID="6" presetClass="emph" presetSubtype="0" autoRev="1" fill="hold" nodeType="afterEffect">
                                  <p:stCondLst>
                                    <p:cond delay="0"/>
                                  </p:stCondLst>
                                  <p:childTnLst>
                                    <p:animScale>
                                      <p:cBhvr>
                                        <p:cTn id="26" dur="200" fill="hold"/>
                                        <p:tgtEl>
                                          <p:spTgt spid="20"/>
                                        </p:tgtEl>
                                      </p:cBhvr>
                                      <p:by x="87000" y="87000"/>
                                    </p:animScale>
                                  </p:childTnLst>
                                </p:cTn>
                              </p:par>
                            </p:childTnLst>
                          </p:cTn>
                        </p:par>
                        <p:par>
                          <p:cTn id="27" fill="hold">
                            <p:stCondLst>
                              <p:cond delay="2500"/>
                            </p:stCondLst>
                            <p:childTnLst>
                              <p:par>
                                <p:cTn id="28" presetID="26" presetClass="emph" presetSubtype="0" fill="hold" grpId="1" nodeType="afterEffect">
                                  <p:stCondLst>
                                    <p:cond delay="0"/>
                                  </p:stCondLst>
                                  <p:childTnLst>
                                    <p:animEffect transition="out" filter="fade">
                                      <p:cBhvr>
                                        <p:cTn id="29" dur="500" tmFilter="0, 0; .2, .5; .8, .5; 1, 0"/>
                                        <p:tgtEl>
                                          <p:spTgt spid="7"/>
                                        </p:tgtEl>
                                      </p:cBhvr>
                                    </p:animEffect>
                                    <p:animScale>
                                      <p:cBhvr>
                                        <p:cTn id="30" dur="250" autoRev="1" fill="hold"/>
                                        <p:tgtEl>
                                          <p:spTgt spid="7"/>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500" fill="hold"/>
                                        <p:tgtEl>
                                          <p:spTgt spid="118"/>
                                        </p:tgtEl>
                                        <p:attrNameLst>
                                          <p:attrName>ppt_w</p:attrName>
                                        </p:attrNameLst>
                                      </p:cBhvr>
                                      <p:tavLst>
                                        <p:tav tm="0">
                                          <p:val>
                                            <p:fltVal val="0"/>
                                          </p:val>
                                        </p:tav>
                                        <p:tav tm="100000">
                                          <p:val>
                                            <p:strVal val="#ppt_w"/>
                                          </p:val>
                                        </p:tav>
                                      </p:tavLst>
                                    </p:anim>
                                    <p:anim calcmode="lin" valueType="num">
                                      <p:cBhvr>
                                        <p:cTn id="36" dur="500" fill="hold"/>
                                        <p:tgtEl>
                                          <p:spTgt spid="118"/>
                                        </p:tgtEl>
                                        <p:attrNameLst>
                                          <p:attrName>ppt_h</p:attrName>
                                        </p:attrNameLst>
                                      </p:cBhvr>
                                      <p:tavLst>
                                        <p:tav tm="0">
                                          <p:val>
                                            <p:fltVal val="0"/>
                                          </p:val>
                                        </p:tav>
                                        <p:tav tm="100000">
                                          <p:val>
                                            <p:strVal val="#ppt_h"/>
                                          </p:val>
                                        </p:tav>
                                      </p:tavLst>
                                    </p:anim>
                                    <p:animEffect transition="in" filter="fade">
                                      <p:cBhvr>
                                        <p:cTn id="37" dur="500"/>
                                        <p:tgtEl>
                                          <p:spTgt spid="118"/>
                                        </p:tgtEl>
                                      </p:cBhvr>
                                    </p:animEffect>
                                  </p:childTnLst>
                                </p:cTn>
                              </p:par>
                            </p:childTnLst>
                          </p:cTn>
                        </p:par>
                        <p:par>
                          <p:cTn id="38" fill="hold">
                            <p:stCondLst>
                              <p:cond delay="500"/>
                            </p:stCondLst>
                            <p:childTnLst>
                              <p:par>
                                <p:cTn id="39" presetID="23" presetClass="entr" presetSubtype="16"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childTnLst>
                                </p:cTn>
                              </p:par>
                            </p:childTnLst>
                          </p:cTn>
                        </p:par>
                        <p:par>
                          <p:cTn id="43" fill="hold">
                            <p:stCondLst>
                              <p:cond delay="1000"/>
                            </p:stCondLst>
                            <p:childTnLst>
                              <p:par>
                                <p:cTn id="44" presetID="6" presetClass="emph" presetSubtype="0" autoRev="1" fill="hold" nodeType="afterEffect">
                                  <p:stCondLst>
                                    <p:cond delay="0"/>
                                  </p:stCondLst>
                                  <p:childTnLst>
                                    <p:animScale>
                                      <p:cBhvr>
                                        <p:cTn id="45" dur="200" fill="hold"/>
                                        <p:tgtEl>
                                          <p:spTgt spid="19"/>
                                        </p:tgtEl>
                                      </p:cBhvr>
                                      <p:by x="87000" y="87000"/>
                                    </p:animScale>
                                  </p:childTnLst>
                                </p:cTn>
                              </p:par>
                              <p:par>
                                <p:cTn id="46" presetID="53" presetClass="entr" presetSubtype="16" fill="hold" grpId="0" nodeType="withEffect">
                                  <p:stCondLst>
                                    <p:cond delay="0"/>
                                  </p:stCondLst>
                                  <p:childTnLst>
                                    <p:set>
                                      <p:cBhvr>
                                        <p:cTn id="47" dur="1" fill="hold">
                                          <p:stCondLst>
                                            <p:cond delay="0"/>
                                          </p:stCondLst>
                                        </p:cTn>
                                        <p:tgtEl>
                                          <p:spTgt spid="121"/>
                                        </p:tgtEl>
                                        <p:attrNameLst>
                                          <p:attrName>style.visibility</p:attrName>
                                        </p:attrNameLst>
                                      </p:cBhvr>
                                      <p:to>
                                        <p:strVal val="visible"/>
                                      </p:to>
                                    </p:set>
                                    <p:anim calcmode="lin" valueType="num">
                                      <p:cBhvr>
                                        <p:cTn id="48" dur="500" fill="hold"/>
                                        <p:tgtEl>
                                          <p:spTgt spid="121"/>
                                        </p:tgtEl>
                                        <p:attrNameLst>
                                          <p:attrName>ppt_w</p:attrName>
                                        </p:attrNameLst>
                                      </p:cBhvr>
                                      <p:tavLst>
                                        <p:tav tm="0">
                                          <p:val>
                                            <p:fltVal val="0"/>
                                          </p:val>
                                        </p:tav>
                                        <p:tav tm="100000">
                                          <p:val>
                                            <p:strVal val="#ppt_w"/>
                                          </p:val>
                                        </p:tav>
                                      </p:tavLst>
                                    </p:anim>
                                    <p:anim calcmode="lin" valueType="num">
                                      <p:cBhvr>
                                        <p:cTn id="49" dur="500" fill="hold"/>
                                        <p:tgtEl>
                                          <p:spTgt spid="121"/>
                                        </p:tgtEl>
                                        <p:attrNameLst>
                                          <p:attrName>ppt_h</p:attrName>
                                        </p:attrNameLst>
                                      </p:cBhvr>
                                      <p:tavLst>
                                        <p:tav tm="0">
                                          <p:val>
                                            <p:fltVal val="0"/>
                                          </p:val>
                                        </p:tav>
                                        <p:tav tm="100000">
                                          <p:val>
                                            <p:strVal val="#ppt_h"/>
                                          </p:val>
                                        </p:tav>
                                      </p:tavLst>
                                    </p:anim>
                                    <p:animEffect transition="in" filter="fade">
                                      <p:cBhvr>
                                        <p:cTn id="50" dur="500"/>
                                        <p:tgtEl>
                                          <p:spTgt spid="121"/>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6" presetClass="emph" presetSubtype="0" autoRev="1" fill="hold" nodeType="afterEffect">
                                  <p:stCondLst>
                                    <p:cond delay="0"/>
                                  </p:stCondLst>
                                  <p:childTnLst>
                                    <p:animScale>
                                      <p:cBhvr>
                                        <p:cTn id="59" dur="200" fill="hold"/>
                                        <p:tgtEl>
                                          <p:spTgt spid="18"/>
                                        </p:tgtEl>
                                      </p:cBhvr>
                                      <p:by x="87000" y="87000"/>
                                    </p:animScale>
                                  </p:childTnLst>
                                </p:cTn>
                              </p:par>
                              <p:par>
                                <p:cTn id="60" presetID="53" presetClass="entr" presetSubtype="16" fill="hold" grpId="0" nodeType="with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p:cTn id="62" dur="500" fill="hold"/>
                                        <p:tgtEl>
                                          <p:spTgt spid="96"/>
                                        </p:tgtEl>
                                        <p:attrNameLst>
                                          <p:attrName>ppt_w</p:attrName>
                                        </p:attrNameLst>
                                      </p:cBhvr>
                                      <p:tavLst>
                                        <p:tav tm="0">
                                          <p:val>
                                            <p:fltVal val="0"/>
                                          </p:val>
                                        </p:tav>
                                        <p:tav tm="100000">
                                          <p:val>
                                            <p:strVal val="#ppt_w"/>
                                          </p:val>
                                        </p:tav>
                                      </p:tavLst>
                                    </p:anim>
                                    <p:anim calcmode="lin" valueType="num">
                                      <p:cBhvr>
                                        <p:cTn id="63" dur="500" fill="hold"/>
                                        <p:tgtEl>
                                          <p:spTgt spid="96"/>
                                        </p:tgtEl>
                                        <p:attrNameLst>
                                          <p:attrName>ppt_h</p:attrName>
                                        </p:attrNameLst>
                                      </p:cBhvr>
                                      <p:tavLst>
                                        <p:tav tm="0">
                                          <p:val>
                                            <p:fltVal val="0"/>
                                          </p:val>
                                        </p:tav>
                                        <p:tav tm="100000">
                                          <p:val>
                                            <p:strVal val="#ppt_h"/>
                                          </p:val>
                                        </p:tav>
                                      </p:tavLst>
                                    </p:anim>
                                    <p:animEffect transition="in" filter="fade">
                                      <p:cBhvr>
                                        <p:cTn id="64" dur="500"/>
                                        <p:tgtEl>
                                          <p:spTgt spid="96"/>
                                        </p:tgtEl>
                                      </p:cBhvr>
                                    </p:animEffect>
                                  </p:childTnLst>
                                </p:cTn>
                              </p:par>
                            </p:childTnLst>
                          </p:cTn>
                        </p:par>
                        <p:par>
                          <p:cTn id="65" fill="hold">
                            <p:stCondLst>
                              <p:cond delay="1000"/>
                            </p:stCondLst>
                            <p:childTnLst>
                              <p:par>
                                <p:cTn id="66" presetID="2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childTnLst>
                                </p:cTn>
                              </p:par>
                            </p:childTnLst>
                          </p:cTn>
                        </p:par>
                        <p:par>
                          <p:cTn id="70" fill="hold">
                            <p:stCondLst>
                              <p:cond delay="1500"/>
                            </p:stCondLst>
                            <p:childTnLst>
                              <p:par>
                                <p:cTn id="71" presetID="6" presetClass="emph" presetSubtype="0" autoRev="1" fill="hold" nodeType="afterEffect">
                                  <p:stCondLst>
                                    <p:cond delay="0"/>
                                  </p:stCondLst>
                                  <p:childTnLst>
                                    <p:animScale>
                                      <p:cBhvr>
                                        <p:cTn id="72" dur="200" fill="hold"/>
                                        <p:tgtEl>
                                          <p:spTgt spid="17"/>
                                        </p:tgtEl>
                                      </p:cBhvr>
                                      <p:by x="87000" y="87000"/>
                                    </p:animScale>
                                  </p:childTnLst>
                                </p:cTn>
                              </p:par>
                              <p:par>
                                <p:cTn id="73" presetID="53" presetClass="entr" presetSubtype="0" fill="hold" grpId="0" nodeType="withEffect">
                                  <p:stCondLst>
                                    <p:cond delay="0"/>
                                  </p:stCondLst>
                                  <p:childTnLst>
                                    <p:set>
                                      <p:cBhvr>
                                        <p:cTn id="74" dur="1" fill="hold">
                                          <p:stCondLst>
                                            <p:cond delay="0"/>
                                          </p:stCondLst>
                                        </p:cTn>
                                        <p:tgtEl>
                                          <p:spTgt spid="119"/>
                                        </p:tgtEl>
                                        <p:attrNameLst>
                                          <p:attrName>style.visibility</p:attrName>
                                        </p:attrNameLst>
                                      </p:cBhvr>
                                      <p:to>
                                        <p:strVal val="visible"/>
                                      </p:to>
                                    </p:set>
                                    <p:anim calcmode="lin" valueType="num">
                                      <p:cBhvr>
                                        <p:cTn id="75" dur="500" fill="hold"/>
                                        <p:tgtEl>
                                          <p:spTgt spid="119"/>
                                        </p:tgtEl>
                                        <p:attrNameLst>
                                          <p:attrName>ppt_w</p:attrName>
                                        </p:attrNameLst>
                                      </p:cBhvr>
                                      <p:tavLst>
                                        <p:tav tm="0">
                                          <p:val>
                                            <p:fltVal val="0"/>
                                          </p:val>
                                        </p:tav>
                                        <p:tav tm="100000">
                                          <p:val>
                                            <p:strVal val="#ppt_w"/>
                                          </p:val>
                                        </p:tav>
                                      </p:tavLst>
                                    </p:anim>
                                    <p:anim calcmode="lin" valueType="num">
                                      <p:cBhvr>
                                        <p:cTn id="76" dur="500" fill="hold"/>
                                        <p:tgtEl>
                                          <p:spTgt spid="119"/>
                                        </p:tgtEl>
                                        <p:attrNameLst>
                                          <p:attrName>ppt_h</p:attrName>
                                        </p:attrNameLst>
                                      </p:cBhvr>
                                      <p:tavLst>
                                        <p:tav tm="0">
                                          <p:val>
                                            <p:fltVal val="0"/>
                                          </p:val>
                                        </p:tav>
                                        <p:tav tm="100000">
                                          <p:val>
                                            <p:strVal val="#ppt_h"/>
                                          </p:val>
                                        </p:tav>
                                      </p:tavLst>
                                    </p:anim>
                                    <p:animEffect transition="in" filter="fade">
                                      <p:cBhvr>
                                        <p:cTn id="77" dur="500"/>
                                        <p:tgtEl>
                                          <p:spTgt spid="119"/>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nodeType="click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childTnLst>
                                </p:cTn>
                              </p:par>
                              <p:par>
                                <p:cTn id="84" presetID="6" presetClass="emph" presetSubtype="0" autoRev="1" fill="hold" nodeType="withEffect">
                                  <p:stCondLst>
                                    <p:cond delay="500"/>
                                  </p:stCondLst>
                                  <p:childTnLst>
                                    <p:animScale>
                                      <p:cBhvr>
                                        <p:cTn id="85" dur="200" fill="hold"/>
                                        <p:tgtEl>
                                          <p:spTgt spid="75"/>
                                        </p:tgtEl>
                                      </p:cBhvr>
                                      <p:by x="87000" y="87000"/>
                                    </p:animScale>
                                  </p:childTnLst>
                                </p:cTn>
                              </p:par>
                              <p:par>
                                <p:cTn id="86" presetID="53" presetClass="entr" presetSubtype="16" fill="hold" grpId="0" nodeType="withEffect">
                                  <p:stCondLst>
                                    <p:cond delay="0"/>
                                  </p:stCondLst>
                                  <p:childTnLst>
                                    <p:set>
                                      <p:cBhvr>
                                        <p:cTn id="87" dur="1" fill="hold">
                                          <p:stCondLst>
                                            <p:cond delay="0"/>
                                          </p:stCondLst>
                                        </p:cTn>
                                        <p:tgtEl>
                                          <p:spTgt spid="120"/>
                                        </p:tgtEl>
                                        <p:attrNameLst>
                                          <p:attrName>style.visibility</p:attrName>
                                        </p:attrNameLst>
                                      </p:cBhvr>
                                      <p:to>
                                        <p:strVal val="visible"/>
                                      </p:to>
                                    </p:set>
                                    <p:anim calcmode="lin" valueType="num">
                                      <p:cBhvr>
                                        <p:cTn id="88" dur="500" fill="hold"/>
                                        <p:tgtEl>
                                          <p:spTgt spid="120"/>
                                        </p:tgtEl>
                                        <p:attrNameLst>
                                          <p:attrName>ppt_w</p:attrName>
                                        </p:attrNameLst>
                                      </p:cBhvr>
                                      <p:tavLst>
                                        <p:tav tm="0">
                                          <p:val>
                                            <p:fltVal val="0"/>
                                          </p:val>
                                        </p:tav>
                                        <p:tav tm="100000">
                                          <p:val>
                                            <p:strVal val="#ppt_w"/>
                                          </p:val>
                                        </p:tav>
                                      </p:tavLst>
                                    </p:anim>
                                    <p:anim calcmode="lin" valueType="num">
                                      <p:cBhvr>
                                        <p:cTn id="89" dur="500" fill="hold"/>
                                        <p:tgtEl>
                                          <p:spTgt spid="120"/>
                                        </p:tgtEl>
                                        <p:attrNameLst>
                                          <p:attrName>ppt_h</p:attrName>
                                        </p:attrNameLst>
                                      </p:cBhvr>
                                      <p:tavLst>
                                        <p:tav tm="0">
                                          <p:val>
                                            <p:fltVal val="0"/>
                                          </p:val>
                                        </p:tav>
                                        <p:tav tm="100000">
                                          <p:val>
                                            <p:strVal val="#ppt_h"/>
                                          </p:val>
                                        </p:tav>
                                      </p:tavLst>
                                    </p:anim>
                                    <p:animEffect transition="in" filter="fade">
                                      <p:cBhvr>
                                        <p:cTn id="9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P spid="120" grpId="0" animBg="1"/>
      <p:bldP spid="121" grpId="0" animBg="1"/>
      <p:bldP spid="96" grpId="0" animBg="1"/>
      <p:bldP spid="97" grpId="0"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46397" y="-545098"/>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3841378" y="1295253"/>
            <a:ext cx="5528181" cy="5528181"/>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p:cNvGrpSpPr/>
          <p:nvPr/>
        </p:nvGrpSpPr>
        <p:grpSpPr>
          <a:xfrm>
            <a:off x="1112518" y="633203"/>
            <a:ext cx="6809859" cy="4981346"/>
            <a:chOff x="2315446" y="1612362"/>
            <a:chExt cx="5156378" cy="3771841"/>
          </a:xfrm>
        </p:grpSpPr>
        <p:sp>
          <p:nvSpPr>
            <p:cNvPr id="93" name="Freeform 13"/>
            <p:cNvSpPr>
              <a:spLocks noEditPoints="1"/>
            </p:cNvSpPr>
            <p:nvPr/>
          </p:nvSpPr>
          <p:spPr bwMode="auto">
            <a:xfrm>
              <a:off x="3165255" y="4110156"/>
              <a:ext cx="829192" cy="82919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7"/>
            <p:cNvSpPr>
              <a:spLocks noEditPoints="1"/>
            </p:cNvSpPr>
            <p:nvPr/>
          </p:nvSpPr>
          <p:spPr bwMode="auto">
            <a:xfrm>
              <a:off x="6832292" y="4689930"/>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21"/>
            <p:cNvSpPr>
              <a:spLocks noEditPoints="1"/>
            </p:cNvSpPr>
            <p:nvPr/>
          </p:nvSpPr>
          <p:spPr bwMode="auto">
            <a:xfrm>
              <a:off x="3860701" y="3758580"/>
              <a:ext cx="780644" cy="78064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25"/>
            <p:cNvSpPr>
              <a:spLocks/>
            </p:cNvSpPr>
            <p:nvPr/>
          </p:nvSpPr>
          <p:spPr bwMode="auto">
            <a:xfrm>
              <a:off x="3579692" y="2007886"/>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5"/>
            <p:cNvSpPr>
              <a:spLocks/>
            </p:cNvSpPr>
            <p:nvPr/>
          </p:nvSpPr>
          <p:spPr bwMode="auto">
            <a:xfrm>
              <a:off x="3318814" y="178045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17"/>
            <p:cNvSpPr>
              <a:spLocks noEditPoints="1"/>
            </p:cNvSpPr>
            <p:nvPr/>
          </p:nvSpPr>
          <p:spPr bwMode="auto">
            <a:xfrm>
              <a:off x="5234909" y="4034159"/>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25"/>
            <p:cNvSpPr>
              <a:spLocks/>
            </p:cNvSpPr>
            <p:nvPr/>
          </p:nvSpPr>
          <p:spPr bwMode="auto">
            <a:xfrm>
              <a:off x="2315446" y="2525376"/>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5" name="TextBox 4"/>
          <p:cNvSpPr txBox="1"/>
          <p:nvPr/>
        </p:nvSpPr>
        <p:spPr bwMode="auto">
          <a:xfrm>
            <a:off x="-2536962" y="539187"/>
            <a:ext cx="2978150" cy="400050"/>
          </a:xfrm>
          <a:prstGeom prst="rect">
            <a:avLst/>
          </a:prstGeom>
          <a:noFill/>
        </p:spPr>
        <p:txBody>
          <a:bodyPr>
            <a:spAutoFit/>
          </a:bodyPr>
          <a:lstStyle/>
          <a:p>
            <a:pPr>
              <a:defRPr/>
            </a:pPr>
            <a:endParaRPr lang="en-GB" sz="2000" dirty="0">
              <a:latin typeface="Arial" charset="0"/>
              <a:cs typeface="+mn-cs"/>
            </a:endParaRPr>
          </a:p>
        </p:txBody>
      </p:sp>
      <p:grpSp>
        <p:nvGrpSpPr>
          <p:cNvPr id="16" name="Group 15"/>
          <p:cNvGrpSpPr/>
          <p:nvPr/>
        </p:nvGrpSpPr>
        <p:grpSpPr>
          <a:xfrm>
            <a:off x="1767854" y="1472739"/>
            <a:ext cx="1386916" cy="1386898"/>
            <a:chOff x="2172866" y="1239926"/>
            <a:chExt cx="1386916" cy="1386898"/>
          </a:xfrm>
        </p:grpSpPr>
        <p:sp>
          <p:nvSpPr>
            <p:cNvPr id="57" name="Freeform 25"/>
            <p:cNvSpPr>
              <a:spLocks/>
            </p:cNvSpPr>
            <p:nvPr/>
          </p:nvSpPr>
          <p:spPr bwMode="auto">
            <a:xfrm>
              <a:off x="2172866" y="1239926"/>
              <a:ext cx="1386916" cy="138689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9" name="Picture 38"/>
            <p:cNvPicPr>
              <a:picLocks noChangeAspect="1"/>
            </p:cNvPicPr>
            <p:nvPr/>
          </p:nvPicPr>
          <p:blipFill>
            <a:blip r:embed="rId3"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272502" y="1827014"/>
              <a:ext cx="1187643" cy="23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773019" y="3215388"/>
            <a:ext cx="1386916" cy="1386898"/>
            <a:chOff x="7049244" y="4033127"/>
            <a:chExt cx="1386916" cy="1386898"/>
          </a:xfrm>
        </p:grpSpPr>
        <p:sp>
          <p:nvSpPr>
            <p:cNvPr id="43" name="Freeform 25"/>
            <p:cNvSpPr>
              <a:spLocks/>
            </p:cNvSpPr>
            <p:nvPr/>
          </p:nvSpPr>
          <p:spPr bwMode="auto">
            <a:xfrm>
              <a:off x="7049244" y="4033127"/>
              <a:ext cx="1386916" cy="138689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1" name="Picture 2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3896" y="4547394"/>
              <a:ext cx="12176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5309942" y="2218601"/>
            <a:ext cx="973558" cy="973545"/>
            <a:chOff x="4218354" y="3298462"/>
            <a:chExt cx="1386916" cy="1386898"/>
          </a:xfrm>
        </p:grpSpPr>
        <p:sp>
          <p:nvSpPr>
            <p:cNvPr id="45" name="Freeform 25"/>
            <p:cNvSpPr>
              <a:spLocks/>
            </p:cNvSpPr>
            <p:nvPr/>
          </p:nvSpPr>
          <p:spPr bwMode="auto">
            <a:xfrm>
              <a:off x="4218354" y="3298462"/>
              <a:ext cx="1386916" cy="138689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2" name="Picture 3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7476" y="3739482"/>
              <a:ext cx="1128671" cy="8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p:nvPr/>
        </p:nvGrpSpPr>
        <p:grpSpPr>
          <a:xfrm>
            <a:off x="4427147" y="3165475"/>
            <a:ext cx="939476" cy="939464"/>
            <a:chOff x="3367090" y="5746387"/>
            <a:chExt cx="1386916" cy="1386898"/>
          </a:xfrm>
        </p:grpSpPr>
        <p:sp>
          <p:nvSpPr>
            <p:cNvPr id="49" name="Freeform 25"/>
            <p:cNvSpPr>
              <a:spLocks/>
            </p:cNvSpPr>
            <p:nvPr/>
          </p:nvSpPr>
          <p:spPr bwMode="auto">
            <a:xfrm>
              <a:off x="3367090" y="5746387"/>
              <a:ext cx="1386916" cy="138689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8" name="Pictur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3841" y="6320744"/>
              <a:ext cx="973415" cy="23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p:nvPr/>
        </p:nvGrpSpPr>
        <p:grpSpPr>
          <a:xfrm>
            <a:off x="5797262" y="4536102"/>
            <a:ext cx="834289" cy="834278"/>
            <a:chOff x="4947784" y="4680697"/>
            <a:chExt cx="939476" cy="939464"/>
          </a:xfrm>
        </p:grpSpPr>
        <p:sp>
          <p:nvSpPr>
            <p:cNvPr id="52" name="Freeform 25"/>
            <p:cNvSpPr>
              <a:spLocks/>
            </p:cNvSpPr>
            <p:nvPr/>
          </p:nvSpPr>
          <p:spPr bwMode="auto">
            <a:xfrm>
              <a:off x="4947784" y="4680697"/>
              <a:ext cx="939476" cy="9394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4" name="Picture 3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2694" y="5002503"/>
              <a:ext cx="851823" cy="2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4515276" y="2093427"/>
            <a:ext cx="704038" cy="704029"/>
            <a:chOff x="3635192" y="2416989"/>
            <a:chExt cx="939476" cy="939464"/>
          </a:xfrm>
        </p:grpSpPr>
        <p:sp>
          <p:nvSpPr>
            <p:cNvPr id="66" name="Freeform 25"/>
            <p:cNvSpPr>
              <a:spLocks/>
            </p:cNvSpPr>
            <p:nvPr/>
          </p:nvSpPr>
          <p:spPr bwMode="auto">
            <a:xfrm>
              <a:off x="3635192" y="2416989"/>
              <a:ext cx="939476" cy="9394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83" name="Picture 3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8090" y="2572337"/>
              <a:ext cx="896327" cy="59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p:nvPr/>
        </p:nvGrpSpPr>
        <p:grpSpPr>
          <a:xfrm>
            <a:off x="2140343" y="2987406"/>
            <a:ext cx="960484" cy="960472"/>
            <a:chOff x="2466975" y="4077661"/>
            <a:chExt cx="1092807" cy="1092793"/>
          </a:xfrm>
        </p:grpSpPr>
        <p:sp>
          <p:nvSpPr>
            <p:cNvPr id="85" name="Freeform 25"/>
            <p:cNvSpPr>
              <a:spLocks/>
            </p:cNvSpPr>
            <p:nvPr/>
          </p:nvSpPr>
          <p:spPr bwMode="auto">
            <a:xfrm>
              <a:off x="2466975" y="4077661"/>
              <a:ext cx="1092807" cy="109279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3" name="Picture 3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1878" y="4451986"/>
              <a:ext cx="803000" cy="3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p:nvPr/>
        </p:nvGrpSpPr>
        <p:grpSpPr>
          <a:xfrm>
            <a:off x="5568343" y="3253824"/>
            <a:ext cx="1092807" cy="1092793"/>
            <a:chOff x="5817026" y="739212"/>
            <a:chExt cx="1092807" cy="1092793"/>
          </a:xfrm>
        </p:grpSpPr>
        <p:sp>
          <p:nvSpPr>
            <p:cNvPr id="88" name="Freeform 25"/>
            <p:cNvSpPr>
              <a:spLocks/>
            </p:cNvSpPr>
            <p:nvPr/>
          </p:nvSpPr>
          <p:spPr bwMode="auto">
            <a:xfrm>
              <a:off x="5817026" y="739212"/>
              <a:ext cx="1092807" cy="109279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pic>
          <p:nvPicPr>
            <p:cNvPr id="67" name="Picture 35"/>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7912" y="1112182"/>
              <a:ext cx="891034" cy="34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p:nvPr/>
        </p:nvGrpSpPr>
        <p:grpSpPr>
          <a:xfrm>
            <a:off x="3273160" y="2346890"/>
            <a:ext cx="1025507" cy="1025494"/>
            <a:chOff x="4152883" y="689683"/>
            <a:chExt cx="1092807" cy="1092793"/>
          </a:xfrm>
        </p:grpSpPr>
        <p:sp>
          <p:nvSpPr>
            <p:cNvPr id="91" name="Freeform 25"/>
            <p:cNvSpPr>
              <a:spLocks/>
            </p:cNvSpPr>
            <p:nvPr/>
          </p:nvSpPr>
          <p:spPr bwMode="auto">
            <a:xfrm>
              <a:off x="4152883" y="689683"/>
              <a:ext cx="1092807" cy="109279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82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0" name="Group 20"/>
            <p:cNvGrpSpPr>
              <a:grpSpLocks/>
            </p:cNvGrpSpPr>
            <p:nvPr/>
          </p:nvGrpSpPr>
          <p:grpSpPr bwMode="auto">
            <a:xfrm>
              <a:off x="4262325" y="1117806"/>
              <a:ext cx="873921" cy="244240"/>
              <a:chOff x="566670" y="258275"/>
              <a:chExt cx="1704044" cy="475487"/>
            </a:xfrm>
          </p:grpSpPr>
          <p:pic>
            <p:nvPicPr>
              <p:cNvPr id="71" name="logo graphic"/>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226" y="258275"/>
                <a:ext cx="475488" cy="4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letters"/>
              <p:cNvGrpSpPr>
                <a:grpSpLocks/>
              </p:cNvGrpSpPr>
              <p:nvPr/>
            </p:nvGrpSpPr>
            <p:grpSpPr bwMode="auto">
              <a:xfrm>
                <a:off x="566670" y="431006"/>
                <a:ext cx="1169700" cy="130025"/>
                <a:chOff x="566670" y="435864"/>
                <a:chExt cx="1169700" cy="130025"/>
              </a:xfrm>
            </p:grpSpPr>
            <p:sp>
              <p:nvSpPr>
                <p:cNvPr id="73" name="Freeform 6"/>
                <p:cNvSpPr>
                  <a:spLocks/>
                </p:cNvSpPr>
                <p:nvPr/>
              </p:nvSpPr>
              <p:spPr bwMode="auto">
                <a:xfrm>
                  <a:off x="566670" y="437296"/>
                  <a:ext cx="146069" cy="127448"/>
                </a:xfrm>
                <a:custGeom>
                  <a:avLst/>
                  <a:gdLst>
                    <a:gd name="T0" fmla="*/ 2147483647 w 216"/>
                    <a:gd name="T1" fmla="*/ 2147483647 h 188"/>
                    <a:gd name="T2" fmla="*/ 2147483647 w 216"/>
                    <a:gd name="T3" fmla="*/ 2147483647 h 188"/>
                    <a:gd name="T4" fmla="*/ 2147483647 w 216"/>
                    <a:gd name="T5" fmla="*/ 2147483647 h 188"/>
                    <a:gd name="T6" fmla="*/ 2147483647 w 216"/>
                    <a:gd name="T7" fmla="*/ 2147483647 h 188"/>
                    <a:gd name="T8" fmla="*/ 2147483647 w 216"/>
                    <a:gd name="T9" fmla="*/ 2147483647 h 188"/>
                    <a:gd name="T10" fmla="*/ 2147483647 w 216"/>
                    <a:gd name="T11" fmla="*/ 2147483647 h 188"/>
                    <a:gd name="T12" fmla="*/ 2147483647 w 216"/>
                    <a:gd name="T13" fmla="*/ 2147483647 h 188"/>
                    <a:gd name="T14" fmla="*/ 0 w 216"/>
                    <a:gd name="T15" fmla="*/ 2147483647 h 188"/>
                    <a:gd name="T16" fmla="*/ 0 w 216"/>
                    <a:gd name="T17" fmla="*/ 2147483647 h 188"/>
                    <a:gd name="T18" fmla="*/ 2147483647 w 216"/>
                    <a:gd name="T19" fmla="*/ 0 h 188"/>
                    <a:gd name="T20" fmla="*/ 2147483647 w 216"/>
                    <a:gd name="T21" fmla="*/ 0 h 188"/>
                    <a:gd name="T22" fmla="*/ 2147483647 w 216"/>
                    <a:gd name="T23" fmla="*/ 2147483647 h 188"/>
                    <a:gd name="T24" fmla="*/ 2147483647 w 216"/>
                    <a:gd name="T25" fmla="*/ 2147483647 h 188"/>
                    <a:gd name="T26" fmla="*/ 2147483647 w 216"/>
                    <a:gd name="T27" fmla="*/ 2147483647 h 188"/>
                    <a:gd name="T28" fmla="*/ 2147483647 w 216"/>
                    <a:gd name="T29" fmla="*/ 0 h 188"/>
                    <a:gd name="T30" fmla="*/ 2147483647 w 216"/>
                    <a:gd name="T31" fmla="*/ 0 h 188"/>
                    <a:gd name="T32" fmla="*/ 2147483647 w 216"/>
                    <a:gd name="T33" fmla="*/ 2147483647 h 188"/>
                    <a:gd name="T34" fmla="*/ 2147483647 w 216"/>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6"/>
                    <a:gd name="T55" fmla="*/ 0 h 188"/>
                    <a:gd name="T56" fmla="*/ 216 w 216"/>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6" h="188">
                      <a:moveTo>
                        <a:pt x="216" y="188"/>
                      </a:moveTo>
                      <a:cubicBezTo>
                        <a:pt x="178" y="188"/>
                        <a:pt x="178" y="188"/>
                        <a:pt x="178" y="188"/>
                      </a:cubicBezTo>
                      <a:cubicBezTo>
                        <a:pt x="178" y="66"/>
                        <a:pt x="178" y="66"/>
                        <a:pt x="178" y="66"/>
                      </a:cubicBezTo>
                      <a:cubicBezTo>
                        <a:pt x="113" y="145"/>
                        <a:pt x="113" y="145"/>
                        <a:pt x="113" y="145"/>
                      </a:cubicBezTo>
                      <a:cubicBezTo>
                        <a:pt x="110" y="148"/>
                        <a:pt x="106" y="148"/>
                        <a:pt x="103" y="145"/>
                      </a:cubicBezTo>
                      <a:cubicBezTo>
                        <a:pt x="38" y="66"/>
                        <a:pt x="38" y="66"/>
                        <a:pt x="38" y="66"/>
                      </a:cubicBezTo>
                      <a:cubicBezTo>
                        <a:pt x="38" y="188"/>
                        <a:pt x="38" y="188"/>
                        <a:pt x="38" y="188"/>
                      </a:cubicBezTo>
                      <a:cubicBezTo>
                        <a:pt x="0" y="188"/>
                        <a:pt x="0" y="188"/>
                        <a:pt x="0" y="188"/>
                      </a:cubicBezTo>
                      <a:cubicBezTo>
                        <a:pt x="0" y="20"/>
                        <a:pt x="0" y="20"/>
                        <a:pt x="0" y="20"/>
                      </a:cubicBezTo>
                      <a:cubicBezTo>
                        <a:pt x="0" y="9"/>
                        <a:pt x="9" y="0"/>
                        <a:pt x="20" y="0"/>
                      </a:cubicBezTo>
                      <a:cubicBezTo>
                        <a:pt x="20" y="0"/>
                        <a:pt x="20" y="0"/>
                        <a:pt x="20" y="0"/>
                      </a:cubicBezTo>
                      <a:cubicBezTo>
                        <a:pt x="28" y="0"/>
                        <a:pt x="32" y="3"/>
                        <a:pt x="38" y="9"/>
                      </a:cubicBezTo>
                      <a:cubicBezTo>
                        <a:pt x="108" y="94"/>
                        <a:pt x="108" y="94"/>
                        <a:pt x="108" y="94"/>
                      </a:cubicBezTo>
                      <a:cubicBezTo>
                        <a:pt x="182" y="6"/>
                        <a:pt x="182" y="6"/>
                        <a:pt x="182" y="6"/>
                      </a:cubicBezTo>
                      <a:cubicBezTo>
                        <a:pt x="185" y="2"/>
                        <a:pt x="190" y="0"/>
                        <a:pt x="196" y="0"/>
                      </a:cubicBezTo>
                      <a:cubicBezTo>
                        <a:pt x="196" y="0"/>
                        <a:pt x="196" y="0"/>
                        <a:pt x="196" y="0"/>
                      </a:cubicBezTo>
                      <a:cubicBezTo>
                        <a:pt x="207" y="0"/>
                        <a:pt x="216" y="8"/>
                        <a:pt x="216" y="19"/>
                      </a:cubicBezTo>
                      <a:lnTo>
                        <a:pt x="216" y="1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7"/>
                <p:cNvSpPr>
                  <a:spLocks noEditPoints="1"/>
                </p:cNvSpPr>
                <p:nvPr/>
              </p:nvSpPr>
              <p:spPr bwMode="auto">
                <a:xfrm>
                  <a:off x="1350862" y="436723"/>
                  <a:ext cx="146069" cy="128020"/>
                </a:xfrm>
                <a:custGeom>
                  <a:avLst/>
                  <a:gdLst>
                    <a:gd name="T0" fmla="*/ 0 w 216"/>
                    <a:gd name="T1" fmla="*/ 2147483647 h 189"/>
                    <a:gd name="T2" fmla="*/ 2147483647 w 216"/>
                    <a:gd name="T3" fmla="*/ 2147483647 h 189"/>
                    <a:gd name="T4" fmla="*/ 2147483647 w 216"/>
                    <a:gd name="T5" fmla="*/ 2147483647 h 189"/>
                    <a:gd name="T6" fmla="*/ 2147483647 w 216"/>
                    <a:gd name="T7" fmla="*/ 2147483647 h 189"/>
                    <a:gd name="T8" fmla="*/ 2147483647 w 216"/>
                    <a:gd name="T9" fmla="*/ 2147483647 h 189"/>
                    <a:gd name="T10" fmla="*/ 2147483647 w 216"/>
                    <a:gd name="T11" fmla="*/ 2147483647 h 189"/>
                    <a:gd name="T12" fmla="*/ 2147483647 w 216"/>
                    <a:gd name="T13" fmla="*/ 2147483647 h 189"/>
                    <a:gd name="T14" fmla="*/ 2147483647 w 216"/>
                    <a:gd name="T15" fmla="*/ 0 h 189"/>
                    <a:gd name="T16" fmla="*/ 2147483647 w 216"/>
                    <a:gd name="T17" fmla="*/ 0 h 189"/>
                    <a:gd name="T18" fmla="*/ 2147483647 w 216"/>
                    <a:gd name="T19" fmla="*/ 2147483647 h 189"/>
                    <a:gd name="T20" fmla="*/ 0 w 216"/>
                    <a:gd name="T21" fmla="*/ 2147483647 h 189"/>
                    <a:gd name="T22" fmla="*/ 2147483647 w 216"/>
                    <a:gd name="T23" fmla="*/ 2147483647 h 189"/>
                    <a:gd name="T24" fmla="*/ 2147483647 w 216"/>
                    <a:gd name="T25" fmla="*/ 2147483647 h 189"/>
                    <a:gd name="T26" fmla="*/ 2147483647 w 216"/>
                    <a:gd name="T27" fmla="*/ 2147483647 h 189"/>
                    <a:gd name="T28" fmla="*/ 2147483647 w 216"/>
                    <a:gd name="T29" fmla="*/ 2147483647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189"/>
                    <a:gd name="T47" fmla="*/ 216 w 216"/>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189">
                      <a:moveTo>
                        <a:pt x="0" y="189"/>
                      </a:moveTo>
                      <a:cubicBezTo>
                        <a:pt x="42" y="189"/>
                        <a:pt x="42" y="189"/>
                        <a:pt x="42" y="189"/>
                      </a:cubicBezTo>
                      <a:cubicBezTo>
                        <a:pt x="66" y="138"/>
                        <a:pt x="66" y="138"/>
                        <a:pt x="66" y="138"/>
                      </a:cubicBezTo>
                      <a:cubicBezTo>
                        <a:pt x="148" y="138"/>
                        <a:pt x="148" y="138"/>
                        <a:pt x="148" y="138"/>
                      </a:cubicBezTo>
                      <a:cubicBezTo>
                        <a:pt x="174" y="189"/>
                        <a:pt x="174" y="189"/>
                        <a:pt x="174" y="189"/>
                      </a:cubicBezTo>
                      <a:cubicBezTo>
                        <a:pt x="216" y="189"/>
                        <a:pt x="216" y="189"/>
                        <a:pt x="216" y="189"/>
                      </a:cubicBezTo>
                      <a:cubicBezTo>
                        <a:pt x="124" y="9"/>
                        <a:pt x="124" y="9"/>
                        <a:pt x="124" y="9"/>
                      </a:cubicBezTo>
                      <a:cubicBezTo>
                        <a:pt x="120" y="3"/>
                        <a:pt x="114" y="0"/>
                        <a:pt x="106" y="0"/>
                      </a:cubicBezTo>
                      <a:cubicBezTo>
                        <a:pt x="106" y="0"/>
                        <a:pt x="106" y="0"/>
                        <a:pt x="106" y="0"/>
                      </a:cubicBezTo>
                      <a:cubicBezTo>
                        <a:pt x="99" y="0"/>
                        <a:pt x="93" y="3"/>
                        <a:pt x="89" y="9"/>
                      </a:cubicBezTo>
                      <a:lnTo>
                        <a:pt x="0" y="189"/>
                      </a:lnTo>
                      <a:close/>
                      <a:moveTo>
                        <a:pt x="106" y="55"/>
                      </a:moveTo>
                      <a:cubicBezTo>
                        <a:pt x="133" y="108"/>
                        <a:pt x="133" y="108"/>
                        <a:pt x="133" y="108"/>
                      </a:cubicBezTo>
                      <a:cubicBezTo>
                        <a:pt x="81" y="108"/>
                        <a:pt x="81" y="108"/>
                        <a:pt x="81" y="108"/>
                      </a:cubicBezTo>
                      <a:lnTo>
                        <a:pt x="106" y="5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8"/>
                <p:cNvSpPr>
                  <a:spLocks/>
                </p:cNvSpPr>
                <p:nvPr/>
              </p:nvSpPr>
              <p:spPr bwMode="auto">
                <a:xfrm>
                  <a:off x="789211" y="437296"/>
                  <a:ext cx="128598" cy="127448"/>
                </a:xfrm>
                <a:custGeom>
                  <a:avLst/>
                  <a:gdLst>
                    <a:gd name="T0" fmla="*/ 2147483647 w 190"/>
                    <a:gd name="T1" fmla="*/ 2147483647 h 188"/>
                    <a:gd name="T2" fmla="*/ 2147483647 w 190"/>
                    <a:gd name="T3" fmla="*/ 2147483647 h 188"/>
                    <a:gd name="T4" fmla="*/ 2147483647 w 190"/>
                    <a:gd name="T5" fmla="*/ 2147483647 h 188"/>
                    <a:gd name="T6" fmla="*/ 2147483647 w 190"/>
                    <a:gd name="T7" fmla="*/ 2147483647 h 188"/>
                    <a:gd name="T8" fmla="*/ 0 w 190"/>
                    <a:gd name="T9" fmla="*/ 2147483647 h 188"/>
                    <a:gd name="T10" fmla="*/ 0 w 190"/>
                    <a:gd name="T11" fmla="*/ 2147483647 h 188"/>
                    <a:gd name="T12" fmla="*/ 2147483647 w 190"/>
                    <a:gd name="T13" fmla="*/ 0 h 188"/>
                    <a:gd name="T14" fmla="*/ 2147483647 w 190"/>
                    <a:gd name="T15" fmla="*/ 0 h 188"/>
                    <a:gd name="T16" fmla="*/ 2147483647 w 190"/>
                    <a:gd name="T17" fmla="*/ 2147483647 h 188"/>
                    <a:gd name="T18" fmla="*/ 2147483647 w 190"/>
                    <a:gd name="T19" fmla="*/ 2147483647 h 188"/>
                    <a:gd name="T20" fmla="*/ 2147483647 w 190"/>
                    <a:gd name="T21" fmla="*/ 2147483647 h 188"/>
                    <a:gd name="T22" fmla="*/ 2147483647 w 190"/>
                    <a:gd name="T23" fmla="*/ 0 h 188"/>
                    <a:gd name="T24" fmla="*/ 2147483647 w 190"/>
                    <a:gd name="T25" fmla="*/ 0 h 188"/>
                    <a:gd name="T26" fmla="*/ 2147483647 w 190"/>
                    <a:gd name="T27" fmla="*/ 2147483647 h 188"/>
                    <a:gd name="T28" fmla="*/ 2147483647 w 190"/>
                    <a:gd name="T29" fmla="*/ 2147483647 h 1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188"/>
                    <a:gd name="T47" fmla="*/ 190 w 190"/>
                    <a:gd name="T48" fmla="*/ 188 h 1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188">
                      <a:moveTo>
                        <a:pt x="190" y="188"/>
                      </a:moveTo>
                      <a:cubicBezTo>
                        <a:pt x="163" y="188"/>
                        <a:pt x="163" y="188"/>
                        <a:pt x="163" y="188"/>
                      </a:cubicBezTo>
                      <a:cubicBezTo>
                        <a:pt x="38" y="62"/>
                        <a:pt x="38" y="62"/>
                        <a:pt x="38" y="62"/>
                      </a:cubicBezTo>
                      <a:cubicBezTo>
                        <a:pt x="38" y="188"/>
                        <a:pt x="38" y="188"/>
                        <a:pt x="38" y="188"/>
                      </a:cubicBezTo>
                      <a:cubicBezTo>
                        <a:pt x="0" y="188"/>
                        <a:pt x="0" y="188"/>
                        <a:pt x="0" y="188"/>
                      </a:cubicBezTo>
                      <a:cubicBezTo>
                        <a:pt x="0" y="20"/>
                        <a:pt x="0" y="20"/>
                        <a:pt x="0" y="20"/>
                      </a:cubicBezTo>
                      <a:cubicBezTo>
                        <a:pt x="0" y="9"/>
                        <a:pt x="9" y="0"/>
                        <a:pt x="21" y="0"/>
                      </a:cubicBezTo>
                      <a:cubicBezTo>
                        <a:pt x="21" y="0"/>
                        <a:pt x="21" y="0"/>
                        <a:pt x="21" y="0"/>
                      </a:cubicBezTo>
                      <a:cubicBezTo>
                        <a:pt x="27" y="0"/>
                        <a:pt x="32" y="2"/>
                        <a:pt x="36" y="6"/>
                      </a:cubicBezTo>
                      <a:cubicBezTo>
                        <a:pt x="152" y="123"/>
                        <a:pt x="152" y="123"/>
                        <a:pt x="152" y="123"/>
                      </a:cubicBezTo>
                      <a:cubicBezTo>
                        <a:pt x="152" y="12"/>
                        <a:pt x="152" y="12"/>
                        <a:pt x="152" y="12"/>
                      </a:cubicBezTo>
                      <a:cubicBezTo>
                        <a:pt x="152" y="5"/>
                        <a:pt x="158" y="0"/>
                        <a:pt x="165" y="0"/>
                      </a:cubicBezTo>
                      <a:cubicBezTo>
                        <a:pt x="178" y="0"/>
                        <a:pt x="178" y="0"/>
                        <a:pt x="178" y="0"/>
                      </a:cubicBezTo>
                      <a:cubicBezTo>
                        <a:pt x="185" y="0"/>
                        <a:pt x="190" y="5"/>
                        <a:pt x="190" y="12"/>
                      </a:cubicBezTo>
                      <a:lnTo>
                        <a:pt x="190" y="1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9"/>
                <p:cNvSpPr>
                  <a:spLocks noEditPoints="1"/>
                </p:cNvSpPr>
                <p:nvPr/>
              </p:nvSpPr>
              <p:spPr bwMode="auto">
                <a:xfrm>
                  <a:off x="943586" y="437296"/>
                  <a:ext cx="127739" cy="127448"/>
                </a:xfrm>
                <a:custGeom>
                  <a:avLst/>
                  <a:gdLst>
                    <a:gd name="T0" fmla="*/ 2147483647 w 189"/>
                    <a:gd name="T1" fmla="*/ 2147483647 h 188"/>
                    <a:gd name="T2" fmla="*/ 2147483647 w 189"/>
                    <a:gd name="T3" fmla="*/ 0 h 188"/>
                    <a:gd name="T4" fmla="*/ 2147483647 w 189"/>
                    <a:gd name="T5" fmla="*/ 0 h 188"/>
                    <a:gd name="T6" fmla="*/ 0 w 189"/>
                    <a:gd name="T7" fmla="*/ 2147483647 h 188"/>
                    <a:gd name="T8" fmla="*/ 0 w 189"/>
                    <a:gd name="T9" fmla="*/ 2147483647 h 188"/>
                    <a:gd name="T10" fmla="*/ 2147483647 w 189"/>
                    <a:gd name="T11" fmla="*/ 2147483647 h 188"/>
                    <a:gd name="T12" fmla="*/ 2147483647 w 189"/>
                    <a:gd name="T13" fmla="*/ 2147483647 h 188"/>
                    <a:gd name="T14" fmla="*/ 2147483647 w 189"/>
                    <a:gd name="T15" fmla="*/ 2147483647 h 188"/>
                    <a:gd name="T16" fmla="*/ 2147483647 w 189"/>
                    <a:gd name="T17" fmla="*/ 2147483647 h 188"/>
                    <a:gd name="T18" fmla="*/ 2147483647 w 189"/>
                    <a:gd name="T19" fmla="*/ 2147483647 h 188"/>
                    <a:gd name="T20" fmla="*/ 2147483647 w 189"/>
                    <a:gd name="T21" fmla="*/ 2147483647 h 188"/>
                    <a:gd name="T22" fmla="*/ 2147483647 w 189"/>
                    <a:gd name="T23" fmla="*/ 2147483647 h 188"/>
                    <a:gd name="T24" fmla="*/ 2147483647 w 189"/>
                    <a:gd name="T25" fmla="*/ 2147483647 h 188"/>
                    <a:gd name="T26" fmla="*/ 2147483647 w 189"/>
                    <a:gd name="T27" fmla="*/ 2147483647 h 188"/>
                    <a:gd name="T28" fmla="*/ 2147483647 w 189"/>
                    <a:gd name="T29" fmla="*/ 2147483647 h 188"/>
                    <a:gd name="T30" fmla="*/ 2147483647 w 189"/>
                    <a:gd name="T31" fmla="*/ 2147483647 h 188"/>
                    <a:gd name="T32" fmla="*/ 2147483647 w 189"/>
                    <a:gd name="T33" fmla="*/ 2147483647 h 188"/>
                    <a:gd name="T34" fmla="*/ 2147483647 w 189"/>
                    <a:gd name="T35" fmla="*/ 2147483647 h 188"/>
                    <a:gd name="T36" fmla="*/ 2147483647 w 189"/>
                    <a:gd name="T37" fmla="*/ 2147483647 h 188"/>
                    <a:gd name="T38" fmla="*/ 2147483647 w 189"/>
                    <a:gd name="T39" fmla="*/ 2147483647 h 188"/>
                    <a:gd name="T40" fmla="*/ 2147483647 w 189"/>
                    <a:gd name="T41" fmla="*/ 2147483647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9"/>
                    <a:gd name="T64" fmla="*/ 0 h 188"/>
                    <a:gd name="T65" fmla="*/ 189 w 189"/>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9" h="188">
                      <a:moveTo>
                        <a:pt x="117" y="4"/>
                      </a:moveTo>
                      <a:cubicBezTo>
                        <a:pt x="104" y="1"/>
                        <a:pt x="89" y="0"/>
                        <a:pt x="72" y="0"/>
                      </a:cubicBezTo>
                      <a:cubicBezTo>
                        <a:pt x="19" y="0"/>
                        <a:pt x="19" y="0"/>
                        <a:pt x="19" y="0"/>
                      </a:cubicBezTo>
                      <a:cubicBezTo>
                        <a:pt x="9" y="0"/>
                        <a:pt x="0" y="8"/>
                        <a:pt x="0" y="18"/>
                      </a:cubicBezTo>
                      <a:cubicBezTo>
                        <a:pt x="0" y="188"/>
                        <a:pt x="0" y="188"/>
                        <a:pt x="0" y="188"/>
                      </a:cubicBezTo>
                      <a:cubicBezTo>
                        <a:pt x="62" y="188"/>
                        <a:pt x="62" y="188"/>
                        <a:pt x="62" y="188"/>
                      </a:cubicBezTo>
                      <a:cubicBezTo>
                        <a:pt x="84" y="188"/>
                        <a:pt x="100" y="186"/>
                        <a:pt x="115" y="182"/>
                      </a:cubicBezTo>
                      <a:cubicBezTo>
                        <a:pt x="163" y="168"/>
                        <a:pt x="189" y="136"/>
                        <a:pt x="189" y="91"/>
                      </a:cubicBezTo>
                      <a:cubicBezTo>
                        <a:pt x="189" y="46"/>
                        <a:pt x="164" y="15"/>
                        <a:pt x="117" y="4"/>
                      </a:cubicBezTo>
                      <a:close/>
                      <a:moveTo>
                        <a:pt x="105" y="148"/>
                      </a:moveTo>
                      <a:cubicBezTo>
                        <a:pt x="94" y="151"/>
                        <a:pt x="79" y="153"/>
                        <a:pt x="62" y="153"/>
                      </a:cubicBezTo>
                      <a:cubicBezTo>
                        <a:pt x="62" y="153"/>
                        <a:pt x="62" y="153"/>
                        <a:pt x="62" y="153"/>
                      </a:cubicBezTo>
                      <a:cubicBezTo>
                        <a:pt x="38" y="153"/>
                        <a:pt x="38" y="153"/>
                        <a:pt x="38" y="153"/>
                      </a:cubicBezTo>
                      <a:cubicBezTo>
                        <a:pt x="38" y="153"/>
                        <a:pt x="38" y="153"/>
                        <a:pt x="38" y="153"/>
                      </a:cubicBezTo>
                      <a:cubicBezTo>
                        <a:pt x="38" y="34"/>
                        <a:pt x="38" y="34"/>
                        <a:pt x="38" y="34"/>
                      </a:cubicBezTo>
                      <a:cubicBezTo>
                        <a:pt x="38" y="34"/>
                        <a:pt x="38" y="34"/>
                        <a:pt x="38" y="34"/>
                      </a:cubicBezTo>
                      <a:cubicBezTo>
                        <a:pt x="68" y="34"/>
                        <a:pt x="68" y="34"/>
                        <a:pt x="68" y="34"/>
                      </a:cubicBezTo>
                      <a:cubicBezTo>
                        <a:pt x="68" y="34"/>
                        <a:pt x="68" y="34"/>
                        <a:pt x="68" y="34"/>
                      </a:cubicBezTo>
                      <a:cubicBezTo>
                        <a:pt x="86" y="34"/>
                        <a:pt x="97" y="35"/>
                        <a:pt x="107" y="38"/>
                      </a:cubicBezTo>
                      <a:cubicBezTo>
                        <a:pt x="136" y="46"/>
                        <a:pt x="150" y="63"/>
                        <a:pt x="150" y="91"/>
                      </a:cubicBezTo>
                      <a:cubicBezTo>
                        <a:pt x="150" y="120"/>
                        <a:pt x="135" y="139"/>
                        <a:pt x="105" y="1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10"/>
                <p:cNvSpPr>
                  <a:spLocks noEditPoints="1"/>
                </p:cNvSpPr>
                <p:nvPr/>
              </p:nvSpPr>
              <p:spPr bwMode="auto">
                <a:xfrm>
                  <a:off x="1513256" y="437296"/>
                  <a:ext cx="110841" cy="127448"/>
                </a:xfrm>
                <a:custGeom>
                  <a:avLst/>
                  <a:gdLst>
                    <a:gd name="T0" fmla="*/ 2147483647 w 164"/>
                    <a:gd name="T1" fmla="*/ 2147483647 h 188"/>
                    <a:gd name="T2" fmla="*/ 2147483647 w 164"/>
                    <a:gd name="T3" fmla="*/ 2147483647 h 188"/>
                    <a:gd name="T4" fmla="*/ 2147483647 w 164"/>
                    <a:gd name="T5" fmla="*/ 0 h 188"/>
                    <a:gd name="T6" fmla="*/ 2147483647 w 164"/>
                    <a:gd name="T7" fmla="*/ 0 h 188"/>
                    <a:gd name="T8" fmla="*/ 0 w 164"/>
                    <a:gd name="T9" fmla="*/ 2147483647 h 188"/>
                    <a:gd name="T10" fmla="*/ 0 w 164"/>
                    <a:gd name="T11" fmla="*/ 2147483647 h 188"/>
                    <a:gd name="T12" fmla="*/ 2147483647 w 164"/>
                    <a:gd name="T13" fmla="*/ 2147483647 h 188"/>
                    <a:gd name="T14" fmla="*/ 2147483647 w 164"/>
                    <a:gd name="T15" fmla="*/ 2147483647 h 188"/>
                    <a:gd name="T16" fmla="*/ 2147483647 w 164"/>
                    <a:gd name="T17" fmla="*/ 2147483647 h 188"/>
                    <a:gd name="T18" fmla="*/ 2147483647 w 164"/>
                    <a:gd name="T19" fmla="*/ 2147483647 h 188"/>
                    <a:gd name="T20" fmla="*/ 2147483647 w 164"/>
                    <a:gd name="T21" fmla="*/ 2147483647 h 188"/>
                    <a:gd name="T22" fmla="*/ 2147483647 w 164"/>
                    <a:gd name="T23" fmla="*/ 2147483647 h 188"/>
                    <a:gd name="T24" fmla="*/ 2147483647 w 164"/>
                    <a:gd name="T25" fmla="*/ 2147483647 h 188"/>
                    <a:gd name="T26" fmla="*/ 2147483647 w 164"/>
                    <a:gd name="T27" fmla="*/ 2147483647 h 188"/>
                    <a:gd name="T28" fmla="*/ 2147483647 w 164"/>
                    <a:gd name="T29" fmla="*/ 2147483647 h 188"/>
                    <a:gd name="T30" fmla="*/ 2147483647 w 164"/>
                    <a:gd name="T31" fmla="*/ 2147483647 h 188"/>
                    <a:gd name="T32" fmla="*/ 2147483647 w 164"/>
                    <a:gd name="T33" fmla="*/ 2147483647 h 188"/>
                    <a:gd name="T34" fmla="*/ 2147483647 w 164"/>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88"/>
                    <a:gd name="T56" fmla="*/ 164 w 164"/>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88">
                      <a:moveTo>
                        <a:pt x="113" y="113"/>
                      </a:moveTo>
                      <a:cubicBezTo>
                        <a:pt x="142" y="105"/>
                        <a:pt x="158" y="86"/>
                        <a:pt x="158" y="58"/>
                      </a:cubicBezTo>
                      <a:cubicBezTo>
                        <a:pt x="158" y="22"/>
                        <a:pt x="129" y="0"/>
                        <a:pt x="82" y="0"/>
                      </a:cubicBezTo>
                      <a:cubicBezTo>
                        <a:pt x="19" y="0"/>
                        <a:pt x="19" y="0"/>
                        <a:pt x="19" y="0"/>
                      </a:cubicBezTo>
                      <a:cubicBezTo>
                        <a:pt x="8" y="0"/>
                        <a:pt x="0" y="8"/>
                        <a:pt x="0" y="18"/>
                      </a:cubicBezTo>
                      <a:cubicBezTo>
                        <a:pt x="0" y="188"/>
                        <a:pt x="0" y="188"/>
                        <a:pt x="0" y="188"/>
                      </a:cubicBezTo>
                      <a:cubicBezTo>
                        <a:pt x="38" y="188"/>
                        <a:pt x="38" y="188"/>
                        <a:pt x="38" y="188"/>
                      </a:cubicBezTo>
                      <a:cubicBezTo>
                        <a:pt x="38" y="118"/>
                        <a:pt x="38" y="118"/>
                        <a:pt x="38" y="118"/>
                      </a:cubicBezTo>
                      <a:cubicBezTo>
                        <a:pt x="72" y="118"/>
                        <a:pt x="72" y="118"/>
                        <a:pt x="72" y="118"/>
                      </a:cubicBezTo>
                      <a:cubicBezTo>
                        <a:pt x="119" y="188"/>
                        <a:pt x="119" y="188"/>
                        <a:pt x="119" y="188"/>
                      </a:cubicBezTo>
                      <a:cubicBezTo>
                        <a:pt x="164" y="188"/>
                        <a:pt x="164" y="188"/>
                        <a:pt x="164" y="188"/>
                      </a:cubicBezTo>
                      <a:lnTo>
                        <a:pt x="113" y="113"/>
                      </a:lnTo>
                      <a:close/>
                      <a:moveTo>
                        <a:pt x="38" y="83"/>
                      </a:moveTo>
                      <a:cubicBezTo>
                        <a:pt x="38" y="34"/>
                        <a:pt x="38" y="34"/>
                        <a:pt x="38" y="34"/>
                      </a:cubicBezTo>
                      <a:cubicBezTo>
                        <a:pt x="85" y="34"/>
                        <a:pt x="85" y="34"/>
                        <a:pt x="85" y="34"/>
                      </a:cubicBezTo>
                      <a:cubicBezTo>
                        <a:pt x="98" y="34"/>
                        <a:pt x="118" y="38"/>
                        <a:pt x="118" y="59"/>
                      </a:cubicBezTo>
                      <a:cubicBezTo>
                        <a:pt x="118" y="69"/>
                        <a:pt x="114" y="83"/>
                        <a:pt x="77" y="83"/>
                      </a:cubicBezTo>
                      <a:lnTo>
                        <a:pt x="38" y="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11"/>
                <p:cNvSpPr>
                  <a:spLocks/>
                </p:cNvSpPr>
                <p:nvPr/>
              </p:nvSpPr>
              <p:spPr bwMode="auto">
                <a:xfrm>
                  <a:off x="738516" y="437296"/>
                  <a:ext cx="25777" cy="127448"/>
                </a:xfrm>
                <a:custGeom>
                  <a:avLst/>
                  <a:gdLst>
                    <a:gd name="T0" fmla="*/ 0 w 38"/>
                    <a:gd name="T1" fmla="*/ 2147483647 h 188"/>
                    <a:gd name="T2" fmla="*/ 2147483647 w 38"/>
                    <a:gd name="T3" fmla="*/ 2147483647 h 188"/>
                    <a:gd name="T4" fmla="*/ 2147483647 w 38"/>
                    <a:gd name="T5" fmla="*/ 2147483647 h 188"/>
                    <a:gd name="T6" fmla="*/ 2147483647 w 38"/>
                    <a:gd name="T7" fmla="*/ 0 h 188"/>
                    <a:gd name="T8" fmla="*/ 2147483647 w 38"/>
                    <a:gd name="T9" fmla="*/ 0 h 188"/>
                    <a:gd name="T10" fmla="*/ 0 w 38"/>
                    <a:gd name="T11" fmla="*/ 2147483647 h 188"/>
                    <a:gd name="T12" fmla="*/ 0 w 38"/>
                    <a:gd name="T13" fmla="*/ 2147483647 h 188"/>
                    <a:gd name="T14" fmla="*/ 0 60000 65536"/>
                    <a:gd name="T15" fmla="*/ 0 60000 65536"/>
                    <a:gd name="T16" fmla="*/ 0 60000 65536"/>
                    <a:gd name="T17" fmla="*/ 0 60000 65536"/>
                    <a:gd name="T18" fmla="*/ 0 60000 65536"/>
                    <a:gd name="T19" fmla="*/ 0 60000 65536"/>
                    <a:gd name="T20" fmla="*/ 0 60000 65536"/>
                    <a:gd name="T21" fmla="*/ 0 w 38"/>
                    <a:gd name="T22" fmla="*/ 0 h 188"/>
                    <a:gd name="T23" fmla="*/ 38 w 38"/>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188">
                      <a:moveTo>
                        <a:pt x="0" y="188"/>
                      </a:moveTo>
                      <a:cubicBezTo>
                        <a:pt x="38" y="188"/>
                        <a:pt x="38" y="188"/>
                        <a:pt x="38" y="188"/>
                      </a:cubicBezTo>
                      <a:cubicBezTo>
                        <a:pt x="38" y="12"/>
                        <a:pt x="38" y="12"/>
                        <a:pt x="38" y="12"/>
                      </a:cubicBezTo>
                      <a:cubicBezTo>
                        <a:pt x="38" y="5"/>
                        <a:pt x="32" y="0"/>
                        <a:pt x="25" y="0"/>
                      </a:cubicBezTo>
                      <a:cubicBezTo>
                        <a:pt x="13" y="0"/>
                        <a:pt x="13" y="0"/>
                        <a:pt x="13" y="0"/>
                      </a:cubicBezTo>
                      <a:cubicBezTo>
                        <a:pt x="6" y="0"/>
                        <a:pt x="0" y="5"/>
                        <a:pt x="0" y="12"/>
                      </a:cubicBezTo>
                      <a:lnTo>
                        <a:pt x="0" y="1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12"/>
                <p:cNvSpPr>
                  <a:spLocks/>
                </p:cNvSpPr>
                <p:nvPr/>
              </p:nvSpPr>
              <p:spPr bwMode="auto">
                <a:xfrm>
                  <a:off x="1217394" y="437296"/>
                  <a:ext cx="118001" cy="127448"/>
                </a:xfrm>
                <a:custGeom>
                  <a:avLst/>
                  <a:gdLst>
                    <a:gd name="T0" fmla="*/ 2147483647 w 174"/>
                    <a:gd name="T1" fmla="*/ 2147483647 h 188"/>
                    <a:gd name="T2" fmla="*/ 2147483647 w 174"/>
                    <a:gd name="T3" fmla="*/ 2147483647 h 188"/>
                    <a:gd name="T4" fmla="*/ 2147483647 w 174"/>
                    <a:gd name="T5" fmla="*/ 2147483647 h 188"/>
                    <a:gd name="T6" fmla="*/ 2147483647 w 174"/>
                    <a:gd name="T7" fmla="*/ 2147483647 h 188"/>
                    <a:gd name="T8" fmla="*/ 2147483647 w 174"/>
                    <a:gd name="T9" fmla="*/ 2147483647 h 188"/>
                    <a:gd name="T10" fmla="*/ 0 w 174"/>
                    <a:gd name="T11" fmla="*/ 2147483647 h 188"/>
                    <a:gd name="T12" fmla="*/ 0 w 174"/>
                    <a:gd name="T13" fmla="*/ 2147483647 h 188"/>
                    <a:gd name="T14" fmla="*/ 2147483647 w 174"/>
                    <a:gd name="T15" fmla="*/ 0 h 188"/>
                    <a:gd name="T16" fmla="*/ 2147483647 w 174"/>
                    <a:gd name="T17" fmla="*/ 0 h 188"/>
                    <a:gd name="T18" fmla="*/ 2147483647 w 174"/>
                    <a:gd name="T19" fmla="*/ 2147483647 h 188"/>
                    <a:gd name="T20" fmla="*/ 2147483647 w 174"/>
                    <a:gd name="T21" fmla="*/ 2147483647 h 188"/>
                    <a:gd name="T22" fmla="*/ 2147483647 w 174"/>
                    <a:gd name="T23" fmla="*/ 2147483647 h 188"/>
                    <a:gd name="T24" fmla="*/ 2147483647 w 174"/>
                    <a:gd name="T25" fmla="*/ 2147483647 h 188"/>
                    <a:gd name="T26" fmla="*/ 2147483647 w 174"/>
                    <a:gd name="T27" fmla="*/ 0 h 188"/>
                    <a:gd name="T28" fmla="*/ 2147483647 w 174"/>
                    <a:gd name="T29" fmla="*/ 0 h 188"/>
                    <a:gd name="T30" fmla="*/ 2147483647 w 174"/>
                    <a:gd name="T31" fmla="*/ 2147483647 h 188"/>
                    <a:gd name="T32" fmla="*/ 2147483647 w 174"/>
                    <a:gd name="T33" fmla="*/ 2147483647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4"/>
                    <a:gd name="T52" fmla="*/ 0 h 188"/>
                    <a:gd name="T53" fmla="*/ 174 w 174"/>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4" h="188">
                      <a:moveTo>
                        <a:pt x="174" y="188"/>
                      </a:moveTo>
                      <a:cubicBezTo>
                        <a:pt x="137" y="188"/>
                        <a:pt x="137" y="188"/>
                        <a:pt x="137" y="188"/>
                      </a:cubicBezTo>
                      <a:cubicBezTo>
                        <a:pt x="137" y="110"/>
                        <a:pt x="137" y="110"/>
                        <a:pt x="137" y="110"/>
                      </a:cubicBezTo>
                      <a:cubicBezTo>
                        <a:pt x="38" y="110"/>
                        <a:pt x="38" y="110"/>
                        <a:pt x="38" y="110"/>
                      </a:cubicBezTo>
                      <a:cubicBezTo>
                        <a:pt x="38" y="188"/>
                        <a:pt x="38" y="188"/>
                        <a:pt x="38" y="188"/>
                      </a:cubicBezTo>
                      <a:cubicBezTo>
                        <a:pt x="0" y="188"/>
                        <a:pt x="0" y="188"/>
                        <a:pt x="0" y="188"/>
                      </a:cubicBezTo>
                      <a:cubicBezTo>
                        <a:pt x="0" y="12"/>
                        <a:pt x="0" y="12"/>
                        <a:pt x="0" y="12"/>
                      </a:cubicBezTo>
                      <a:cubicBezTo>
                        <a:pt x="0" y="5"/>
                        <a:pt x="6" y="0"/>
                        <a:pt x="13" y="0"/>
                      </a:cubicBezTo>
                      <a:cubicBezTo>
                        <a:pt x="25" y="0"/>
                        <a:pt x="25" y="0"/>
                        <a:pt x="25" y="0"/>
                      </a:cubicBezTo>
                      <a:cubicBezTo>
                        <a:pt x="32" y="0"/>
                        <a:pt x="38" y="5"/>
                        <a:pt x="38" y="12"/>
                      </a:cubicBezTo>
                      <a:cubicBezTo>
                        <a:pt x="38" y="75"/>
                        <a:pt x="38" y="75"/>
                        <a:pt x="38" y="75"/>
                      </a:cubicBezTo>
                      <a:cubicBezTo>
                        <a:pt x="137" y="75"/>
                        <a:pt x="137" y="75"/>
                        <a:pt x="137" y="75"/>
                      </a:cubicBezTo>
                      <a:cubicBezTo>
                        <a:pt x="137" y="12"/>
                        <a:pt x="137" y="12"/>
                        <a:pt x="137" y="12"/>
                      </a:cubicBezTo>
                      <a:cubicBezTo>
                        <a:pt x="137" y="5"/>
                        <a:pt x="142" y="0"/>
                        <a:pt x="149" y="0"/>
                      </a:cubicBezTo>
                      <a:cubicBezTo>
                        <a:pt x="162" y="0"/>
                        <a:pt x="162" y="0"/>
                        <a:pt x="162" y="0"/>
                      </a:cubicBezTo>
                      <a:cubicBezTo>
                        <a:pt x="169" y="0"/>
                        <a:pt x="174" y="5"/>
                        <a:pt x="174" y="12"/>
                      </a:cubicBezTo>
                      <a:lnTo>
                        <a:pt x="174" y="1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13"/>
                <p:cNvSpPr>
                  <a:spLocks/>
                </p:cNvSpPr>
                <p:nvPr/>
              </p:nvSpPr>
              <p:spPr bwMode="auto">
                <a:xfrm>
                  <a:off x="1085646" y="435864"/>
                  <a:ext cx="108836" cy="130025"/>
                </a:xfrm>
                <a:custGeom>
                  <a:avLst/>
                  <a:gdLst>
                    <a:gd name="T0" fmla="*/ 2147483647 w 161"/>
                    <a:gd name="T1" fmla="*/ 2147483647 h 192"/>
                    <a:gd name="T2" fmla="*/ 2147483647 w 161"/>
                    <a:gd name="T3" fmla="*/ 2147483647 h 192"/>
                    <a:gd name="T4" fmla="*/ 2147483647 w 161"/>
                    <a:gd name="T5" fmla="*/ 2147483647 h 192"/>
                    <a:gd name="T6" fmla="*/ 2147483647 w 161"/>
                    <a:gd name="T7" fmla="*/ 2147483647 h 192"/>
                    <a:gd name="T8" fmla="*/ 2147483647 w 161"/>
                    <a:gd name="T9" fmla="*/ 2147483647 h 192"/>
                    <a:gd name="T10" fmla="*/ 2147483647 w 161"/>
                    <a:gd name="T11" fmla="*/ 2147483647 h 192"/>
                    <a:gd name="T12" fmla="*/ 2147483647 w 161"/>
                    <a:gd name="T13" fmla="*/ 2147483647 h 192"/>
                    <a:gd name="T14" fmla="*/ 2147483647 w 161"/>
                    <a:gd name="T15" fmla="*/ 2147483647 h 192"/>
                    <a:gd name="T16" fmla="*/ 2147483647 w 161"/>
                    <a:gd name="T17" fmla="*/ 2147483647 h 192"/>
                    <a:gd name="T18" fmla="*/ 2147483647 w 161"/>
                    <a:gd name="T19" fmla="*/ 2147483647 h 192"/>
                    <a:gd name="T20" fmla="*/ 2147483647 w 161"/>
                    <a:gd name="T21" fmla="*/ 0 h 192"/>
                    <a:gd name="T22" fmla="*/ 2147483647 w 161"/>
                    <a:gd name="T23" fmla="*/ 2147483647 h 192"/>
                    <a:gd name="T24" fmla="*/ 2147483647 w 161"/>
                    <a:gd name="T25" fmla="*/ 2147483647 h 192"/>
                    <a:gd name="T26" fmla="*/ 2147483647 w 161"/>
                    <a:gd name="T27" fmla="*/ 2147483647 h 192"/>
                    <a:gd name="T28" fmla="*/ 2147483647 w 161"/>
                    <a:gd name="T29" fmla="*/ 2147483647 h 192"/>
                    <a:gd name="T30" fmla="*/ 2147483647 w 161"/>
                    <a:gd name="T31" fmla="*/ 2147483647 h 192"/>
                    <a:gd name="T32" fmla="*/ 2147483647 w 161"/>
                    <a:gd name="T33" fmla="*/ 2147483647 h 192"/>
                    <a:gd name="T34" fmla="*/ 2147483647 w 161"/>
                    <a:gd name="T35" fmla="*/ 2147483647 h 192"/>
                    <a:gd name="T36" fmla="*/ 2147483647 w 161"/>
                    <a:gd name="T37" fmla="*/ 2147483647 h 192"/>
                    <a:gd name="T38" fmla="*/ 2147483647 w 161"/>
                    <a:gd name="T39" fmla="*/ 2147483647 h 192"/>
                    <a:gd name="T40" fmla="*/ 0 w 161"/>
                    <a:gd name="T41" fmla="*/ 2147483647 h 192"/>
                    <a:gd name="T42" fmla="*/ 2147483647 w 161"/>
                    <a:gd name="T43" fmla="*/ 2147483647 h 192"/>
                    <a:gd name="T44" fmla="*/ 2147483647 w 161"/>
                    <a:gd name="T45" fmla="*/ 2147483647 h 192"/>
                    <a:gd name="T46" fmla="*/ 2147483647 w 161"/>
                    <a:gd name="T47" fmla="*/ 2147483647 h 192"/>
                    <a:gd name="T48" fmla="*/ 2147483647 w 161"/>
                    <a:gd name="T49" fmla="*/ 2147483647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192"/>
                    <a:gd name="T77" fmla="*/ 161 w 161"/>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192">
                      <a:moveTo>
                        <a:pt x="90" y="78"/>
                      </a:moveTo>
                      <a:cubicBezTo>
                        <a:pt x="63" y="74"/>
                        <a:pt x="46" y="71"/>
                        <a:pt x="46" y="56"/>
                      </a:cubicBezTo>
                      <a:cubicBezTo>
                        <a:pt x="46" y="43"/>
                        <a:pt x="60" y="36"/>
                        <a:pt x="83" y="36"/>
                      </a:cubicBezTo>
                      <a:cubicBezTo>
                        <a:pt x="109" y="36"/>
                        <a:pt x="130" y="45"/>
                        <a:pt x="139" y="49"/>
                      </a:cubicBezTo>
                      <a:cubicBezTo>
                        <a:pt x="139" y="49"/>
                        <a:pt x="139" y="49"/>
                        <a:pt x="140" y="49"/>
                      </a:cubicBezTo>
                      <a:cubicBezTo>
                        <a:pt x="142" y="49"/>
                        <a:pt x="144" y="49"/>
                        <a:pt x="145" y="47"/>
                      </a:cubicBezTo>
                      <a:cubicBezTo>
                        <a:pt x="156" y="25"/>
                        <a:pt x="156" y="25"/>
                        <a:pt x="156" y="25"/>
                      </a:cubicBezTo>
                      <a:cubicBezTo>
                        <a:pt x="156" y="24"/>
                        <a:pt x="156" y="23"/>
                        <a:pt x="156" y="23"/>
                      </a:cubicBezTo>
                      <a:cubicBezTo>
                        <a:pt x="156" y="21"/>
                        <a:pt x="155" y="19"/>
                        <a:pt x="153" y="18"/>
                      </a:cubicBezTo>
                      <a:cubicBezTo>
                        <a:pt x="152" y="17"/>
                        <a:pt x="152" y="17"/>
                        <a:pt x="152" y="17"/>
                      </a:cubicBezTo>
                      <a:cubicBezTo>
                        <a:pt x="133" y="7"/>
                        <a:pt x="106" y="0"/>
                        <a:pt x="81" y="0"/>
                      </a:cubicBezTo>
                      <a:cubicBezTo>
                        <a:pt x="35" y="0"/>
                        <a:pt x="7" y="22"/>
                        <a:pt x="7" y="57"/>
                      </a:cubicBezTo>
                      <a:cubicBezTo>
                        <a:pt x="7" y="75"/>
                        <a:pt x="13" y="87"/>
                        <a:pt x="25" y="96"/>
                      </a:cubicBezTo>
                      <a:cubicBezTo>
                        <a:pt x="40" y="107"/>
                        <a:pt x="61" y="110"/>
                        <a:pt x="80" y="113"/>
                      </a:cubicBezTo>
                      <a:cubicBezTo>
                        <a:pt x="106" y="117"/>
                        <a:pt x="122" y="119"/>
                        <a:pt x="122" y="133"/>
                      </a:cubicBezTo>
                      <a:cubicBezTo>
                        <a:pt x="122" y="155"/>
                        <a:pt x="91" y="157"/>
                        <a:pt x="78" y="157"/>
                      </a:cubicBezTo>
                      <a:cubicBezTo>
                        <a:pt x="57" y="157"/>
                        <a:pt x="38" y="152"/>
                        <a:pt x="22" y="142"/>
                      </a:cubicBezTo>
                      <a:cubicBezTo>
                        <a:pt x="18" y="139"/>
                        <a:pt x="18" y="139"/>
                        <a:pt x="18" y="139"/>
                      </a:cubicBezTo>
                      <a:cubicBezTo>
                        <a:pt x="15" y="143"/>
                        <a:pt x="15" y="143"/>
                        <a:pt x="15" y="143"/>
                      </a:cubicBezTo>
                      <a:cubicBezTo>
                        <a:pt x="2" y="166"/>
                        <a:pt x="2" y="166"/>
                        <a:pt x="2" y="166"/>
                      </a:cubicBezTo>
                      <a:cubicBezTo>
                        <a:pt x="0" y="170"/>
                        <a:pt x="0" y="170"/>
                        <a:pt x="0" y="170"/>
                      </a:cubicBezTo>
                      <a:cubicBezTo>
                        <a:pt x="4" y="172"/>
                        <a:pt x="4" y="172"/>
                        <a:pt x="4" y="172"/>
                      </a:cubicBezTo>
                      <a:cubicBezTo>
                        <a:pt x="18" y="181"/>
                        <a:pt x="42" y="192"/>
                        <a:pt x="77" y="192"/>
                      </a:cubicBezTo>
                      <a:cubicBezTo>
                        <a:pt x="128" y="192"/>
                        <a:pt x="161" y="169"/>
                        <a:pt x="161" y="132"/>
                      </a:cubicBezTo>
                      <a:cubicBezTo>
                        <a:pt x="161" y="88"/>
                        <a:pt x="122" y="82"/>
                        <a:pt x="90" y="7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14"/>
                <p:cNvSpPr>
                  <a:spLocks/>
                </p:cNvSpPr>
                <p:nvPr/>
              </p:nvSpPr>
              <p:spPr bwMode="auto">
                <a:xfrm>
                  <a:off x="1642427" y="437296"/>
                  <a:ext cx="93943" cy="127448"/>
                </a:xfrm>
                <a:custGeom>
                  <a:avLst/>
                  <a:gdLst>
                    <a:gd name="T0" fmla="*/ 2147483647 w 139"/>
                    <a:gd name="T1" fmla="*/ 2147483647 h 188"/>
                    <a:gd name="T2" fmla="*/ 2147483647 w 139"/>
                    <a:gd name="T3" fmla="*/ 2147483647 h 188"/>
                    <a:gd name="T4" fmla="*/ 2147483647 w 139"/>
                    <a:gd name="T5" fmla="*/ 2147483647 h 188"/>
                    <a:gd name="T6" fmla="*/ 2147483647 w 139"/>
                    <a:gd name="T7" fmla="*/ 2147483647 h 188"/>
                    <a:gd name="T8" fmla="*/ 2147483647 w 139"/>
                    <a:gd name="T9" fmla="*/ 2147483647 h 188"/>
                    <a:gd name="T10" fmla="*/ 2147483647 w 139"/>
                    <a:gd name="T11" fmla="*/ 2147483647 h 188"/>
                    <a:gd name="T12" fmla="*/ 0 w 139"/>
                    <a:gd name="T13" fmla="*/ 2147483647 h 188"/>
                    <a:gd name="T14" fmla="*/ 0 w 139"/>
                    <a:gd name="T15" fmla="*/ 2147483647 h 188"/>
                    <a:gd name="T16" fmla="*/ 2147483647 w 139"/>
                    <a:gd name="T17" fmla="*/ 0 h 188"/>
                    <a:gd name="T18" fmla="*/ 2147483647 w 139"/>
                    <a:gd name="T19" fmla="*/ 0 h 188"/>
                    <a:gd name="T20" fmla="*/ 2147483647 w 139"/>
                    <a:gd name="T21" fmla="*/ 2147483647 h 188"/>
                    <a:gd name="T22" fmla="*/ 2147483647 w 139"/>
                    <a:gd name="T23" fmla="*/ 2147483647 h 188"/>
                    <a:gd name="T24" fmla="*/ 2147483647 w 139"/>
                    <a:gd name="T25" fmla="*/ 2147483647 h 188"/>
                    <a:gd name="T26" fmla="*/ 2147483647 w 139"/>
                    <a:gd name="T27" fmla="*/ 2147483647 h 188"/>
                    <a:gd name="T28" fmla="*/ 2147483647 w 139"/>
                    <a:gd name="T29" fmla="*/ 2147483647 h 188"/>
                    <a:gd name="T30" fmla="*/ 2147483647 w 139"/>
                    <a:gd name="T31" fmla="*/ 2147483647 h 188"/>
                    <a:gd name="T32" fmla="*/ 2147483647 w 139"/>
                    <a:gd name="T33" fmla="*/ 2147483647 h 188"/>
                    <a:gd name="T34" fmla="*/ 2147483647 w 139"/>
                    <a:gd name="T35" fmla="*/ 2147483647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188"/>
                    <a:gd name="T56" fmla="*/ 139 w 139"/>
                    <a:gd name="T57" fmla="*/ 188 h 1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188">
                      <a:moveTo>
                        <a:pt x="128" y="103"/>
                      </a:moveTo>
                      <a:cubicBezTo>
                        <a:pt x="128" y="107"/>
                        <a:pt x="124" y="110"/>
                        <a:pt x="121" y="110"/>
                      </a:cubicBezTo>
                      <a:cubicBezTo>
                        <a:pt x="38" y="110"/>
                        <a:pt x="38" y="110"/>
                        <a:pt x="38" y="110"/>
                      </a:cubicBezTo>
                      <a:cubicBezTo>
                        <a:pt x="38" y="153"/>
                        <a:pt x="38" y="153"/>
                        <a:pt x="38" y="153"/>
                      </a:cubicBezTo>
                      <a:cubicBezTo>
                        <a:pt x="139" y="153"/>
                        <a:pt x="139" y="153"/>
                        <a:pt x="139" y="153"/>
                      </a:cubicBezTo>
                      <a:cubicBezTo>
                        <a:pt x="139" y="188"/>
                        <a:pt x="139" y="188"/>
                        <a:pt x="139" y="188"/>
                      </a:cubicBezTo>
                      <a:cubicBezTo>
                        <a:pt x="0" y="188"/>
                        <a:pt x="0" y="188"/>
                        <a:pt x="0" y="188"/>
                      </a:cubicBezTo>
                      <a:cubicBezTo>
                        <a:pt x="0" y="18"/>
                        <a:pt x="0" y="18"/>
                        <a:pt x="0" y="18"/>
                      </a:cubicBezTo>
                      <a:cubicBezTo>
                        <a:pt x="0" y="8"/>
                        <a:pt x="9" y="0"/>
                        <a:pt x="19" y="0"/>
                      </a:cubicBezTo>
                      <a:cubicBezTo>
                        <a:pt x="130" y="0"/>
                        <a:pt x="130" y="0"/>
                        <a:pt x="130" y="0"/>
                      </a:cubicBezTo>
                      <a:cubicBezTo>
                        <a:pt x="134" y="0"/>
                        <a:pt x="137" y="2"/>
                        <a:pt x="137" y="6"/>
                      </a:cubicBezTo>
                      <a:cubicBezTo>
                        <a:pt x="137" y="27"/>
                        <a:pt x="137" y="27"/>
                        <a:pt x="137" y="27"/>
                      </a:cubicBezTo>
                      <a:cubicBezTo>
                        <a:pt x="137" y="32"/>
                        <a:pt x="134" y="34"/>
                        <a:pt x="130" y="34"/>
                      </a:cubicBezTo>
                      <a:cubicBezTo>
                        <a:pt x="38" y="34"/>
                        <a:pt x="38" y="34"/>
                        <a:pt x="38" y="34"/>
                      </a:cubicBezTo>
                      <a:cubicBezTo>
                        <a:pt x="38" y="75"/>
                        <a:pt x="38" y="75"/>
                        <a:pt x="38" y="75"/>
                      </a:cubicBezTo>
                      <a:cubicBezTo>
                        <a:pt x="121" y="75"/>
                        <a:pt x="121" y="75"/>
                        <a:pt x="121" y="75"/>
                      </a:cubicBezTo>
                      <a:cubicBezTo>
                        <a:pt x="124" y="75"/>
                        <a:pt x="128" y="77"/>
                        <a:pt x="128" y="82"/>
                      </a:cubicBezTo>
                      <a:lnTo>
                        <a:pt x="128" y="1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sp>
        <p:nvSpPr>
          <p:cNvPr id="65" name="TextBox 56"/>
          <p:cNvSpPr txBox="1">
            <a:spLocks noChangeArrowheads="1"/>
          </p:cNvSpPr>
          <p:nvPr/>
        </p:nvSpPr>
        <p:spPr bwMode="auto">
          <a:xfrm>
            <a:off x="7258050" y="6526213"/>
            <a:ext cx="1781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smtClean="0">
                <a:solidFill>
                  <a:schemeClr val="accent5"/>
                </a:solidFill>
              </a:rPr>
              <a:t>MINDSHARE/BRANDZ</a:t>
            </a:r>
            <a:endParaRPr lang="en-GB" sz="1200" dirty="0">
              <a:solidFill>
                <a:schemeClr val="accent5"/>
              </a:solidFill>
            </a:endParaRPr>
          </a:p>
        </p:txBody>
      </p:sp>
      <p:sp>
        <p:nvSpPr>
          <p:cNvPr id="82" name="TextBox 81"/>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Tree>
    <p:extLst>
      <p:ext uri="{BB962C8B-B14F-4D97-AF65-F5344CB8AC3E}">
        <p14:creationId xmlns:p14="http://schemas.microsoft.com/office/powerpoint/2010/main" val="190083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53" presetClass="entr" presetSubtype="16" fill="hold" nodeType="withEffect">
                                  <p:stCondLst>
                                    <p:cond delay="10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par>
                                <p:cTn id="13" presetID="53" presetClass="entr" presetSubtype="16" fill="hold" nodeType="withEffect">
                                  <p:stCondLst>
                                    <p:cond delay="2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nodeType="withEffect">
                                  <p:stCondLst>
                                    <p:cond delay="40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nodeType="withEffect">
                                  <p:stCondLst>
                                    <p:cond delay="5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60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par>
                                <p:cTn id="33" presetID="53" presetClass="entr" presetSubtype="16" fill="hold" nodeType="withEffect">
                                  <p:stCondLst>
                                    <p:cond delay="80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nodeType="withEffect">
                                  <p:stCondLst>
                                    <p:cond delay="90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nodeType="withEffect">
                                  <p:stCondLst>
                                    <p:cond delay="110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53" presetClass="entr" presetSubtype="16" fill="hold" nodeType="withEffect">
                                  <p:stCondLst>
                                    <p:cond delay="150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2686900" y="1164907"/>
            <a:ext cx="6222928" cy="4587005"/>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6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grpSp>
        <p:nvGrpSpPr>
          <p:cNvPr id="26" name="Group 25"/>
          <p:cNvGrpSpPr/>
          <p:nvPr/>
        </p:nvGrpSpPr>
        <p:grpSpPr>
          <a:xfrm>
            <a:off x="5520911" y="1889840"/>
            <a:ext cx="518354" cy="646331"/>
            <a:chOff x="4103948" y="519847"/>
            <a:chExt cx="565539" cy="705166"/>
          </a:xfrm>
        </p:grpSpPr>
        <p:sp>
          <p:nvSpPr>
            <p:cNvPr id="7"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3" name="TextBox 22"/>
            <p:cNvSpPr txBox="1"/>
            <p:nvPr/>
          </p:nvSpPr>
          <p:spPr>
            <a:xfrm>
              <a:off x="4190805" y="519847"/>
              <a:ext cx="399105" cy="705166"/>
            </a:xfrm>
            <a:prstGeom prst="rect">
              <a:avLst/>
            </a:prstGeom>
            <a:noFill/>
          </p:spPr>
          <p:txBody>
            <a:bodyPr wrap="none" rtlCol="0">
              <a:spAutoFit/>
            </a:bodyPr>
            <a:lstStyle/>
            <a:p>
              <a:r>
                <a:rPr lang="en-GB" sz="3600" dirty="0" smtClean="0">
                  <a:solidFill>
                    <a:schemeClr val="accent6"/>
                  </a:solidFill>
                  <a:latin typeface="Impact" pitchFamily="34" charset="0"/>
                </a:rPr>
                <a:t>7</a:t>
              </a:r>
              <a:endParaRPr lang="en-GB" sz="3600" dirty="0">
                <a:solidFill>
                  <a:schemeClr val="accent6"/>
                </a:solidFill>
                <a:latin typeface="Impact" pitchFamily="34" charset="0"/>
              </a:endParaRPr>
            </a:p>
          </p:txBody>
        </p:sp>
      </p:grpSp>
      <p:grpSp>
        <p:nvGrpSpPr>
          <p:cNvPr id="79873" name="Group 79872"/>
          <p:cNvGrpSpPr/>
          <p:nvPr/>
        </p:nvGrpSpPr>
        <p:grpSpPr>
          <a:xfrm>
            <a:off x="4029587" y="4568668"/>
            <a:ext cx="876950" cy="1307226"/>
            <a:chOff x="3211486" y="4523785"/>
            <a:chExt cx="1151614" cy="1716517"/>
          </a:xfrm>
        </p:grpSpPr>
        <p:sp>
          <p:nvSpPr>
            <p:cNvPr id="12"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1"/>
                  </a:solidFill>
                </a:rPr>
                <a:t>PRESENCE</a:t>
              </a:r>
              <a:endParaRPr lang="en-GB" sz="1800" dirty="0">
                <a:solidFill>
                  <a:schemeClr val="accent1"/>
                </a:solidFill>
              </a:endParaRPr>
            </a:p>
          </p:txBody>
        </p:sp>
        <p:sp>
          <p:nvSpPr>
            <p:cNvPr id="27"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600"/>
            </a:p>
          </p:txBody>
        </p:sp>
      </p:grpSp>
      <p:grpSp>
        <p:nvGrpSpPr>
          <p:cNvPr id="79875" name="Group 79874"/>
          <p:cNvGrpSpPr/>
          <p:nvPr/>
        </p:nvGrpSpPr>
        <p:grpSpPr>
          <a:xfrm>
            <a:off x="3953211" y="3080205"/>
            <a:ext cx="852604" cy="749850"/>
            <a:chOff x="3633671" y="2926705"/>
            <a:chExt cx="1070531" cy="1023545"/>
          </a:xfrm>
        </p:grpSpPr>
        <p:sp>
          <p:nvSpPr>
            <p:cNvPr id="10"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2"/>
                  </a:solidFill>
                </a:rPr>
                <a:t>PERFORMANCE</a:t>
              </a:r>
              <a:endParaRPr lang="en-GB" sz="1800" dirty="0">
                <a:solidFill>
                  <a:schemeClr val="accent2"/>
                </a:solidFill>
              </a:endParaRPr>
            </a:p>
          </p:txBody>
        </p:sp>
        <p:grpSp>
          <p:nvGrpSpPr>
            <p:cNvPr id="52" name="Group 51"/>
            <p:cNvGrpSpPr/>
            <p:nvPr/>
          </p:nvGrpSpPr>
          <p:grpSpPr>
            <a:xfrm>
              <a:off x="3787293" y="3033945"/>
              <a:ext cx="916909" cy="916305"/>
              <a:chOff x="10076625" y="3794617"/>
              <a:chExt cx="1599544" cy="1598488"/>
            </a:xfrm>
            <a:solidFill>
              <a:schemeClr val="accent2"/>
            </a:solidFill>
          </p:grpSpPr>
          <p:sp>
            <p:nvSpPr>
              <p:cNvPr id="36" name="Isosceles Triangle 35"/>
              <p:cNvSpPr/>
              <p:nvPr/>
            </p:nvSpPr>
            <p:spPr>
              <a:xfrm rot="19800000">
                <a:off x="10685929" y="3985834"/>
                <a:ext cx="72008" cy="617855"/>
              </a:xfrm>
              <a:prstGeom prst="triangle">
                <a:avLst/>
              </a:prstGeom>
              <a:grpFill/>
              <a:ln w="9525" algn="ctr">
                <a:noFill/>
                <a:round/>
                <a:headEnd/>
                <a:tailEnd/>
              </a:ln>
              <a:effectLst/>
            </p:spPr>
            <p:txBody>
              <a:bodyPr lIns="0" tIns="0" rIns="0" bIns="0" anchor="ctr"/>
              <a:lstStyle/>
              <a:p>
                <a:pPr algn="ctr" fontAlgn="base">
                  <a:spcBef>
                    <a:spcPct val="0"/>
                  </a:spcBef>
                  <a:spcAft>
                    <a:spcPct val="0"/>
                  </a:spcAft>
                </a:pPr>
                <a:endParaRPr lang="en-GB" sz="1050">
                  <a:solidFill>
                    <a:schemeClr val="tx1"/>
                  </a:solidFill>
                  <a:latin typeface="Myriad Pro" pitchFamily="34" charset="0"/>
                </a:endParaRPr>
              </a:p>
            </p:txBody>
          </p:sp>
          <p:sp>
            <p:nvSpPr>
              <p:cNvPr id="37" name="Oval 36"/>
              <p:cNvSpPr/>
              <p:nvPr/>
            </p:nvSpPr>
            <p:spPr>
              <a:xfrm>
                <a:off x="10788812" y="4474716"/>
                <a:ext cx="175170" cy="1751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38" name="Group 37"/>
              <p:cNvGrpSpPr/>
              <p:nvPr/>
            </p:nvGrpSpPr>
            <p:grpSpPr>
              <a:xfrm>
                <a:off x="10076625" y="3794617"/>
                <a:ext cx="1599544" cy="1598488"/>
                <a:chOff x="-2339015" y="6093296"/>
                <a:chExt cx="4813299" cy="4810125"/>
              </a:xfrm>
              <a:grpFill/>
            </p:grpSpPr>
            <p:sp>
              <p:nvSpPr>
                <p:cNvPr id="39"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0"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1"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2"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3"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4"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5"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6"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7"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8"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49"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50"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grpSp>
        </p:grpSp>
      </p:grpSp>
      <p:grpSp>
        <p:nvGrpSpPr>
          <p:cNvPr id="79874" name="Group 79873"/>
          <p:cNvGrpSpPr/>
          <p:nvPr/>
        </p:nvGrpSpPr>
        <p:grpSpPr>
          <a:xfrm>
            <a:off x="7053059" y="3896226"/>
            <a:ext cx="695326" cy="1057585"/>
            <a:chOff x="6896188" y="4230359"/>
            <a:chExt cx="975192" cy="1332551"/>
          </a:xfrm>
        </p:grpSpPr>
        <p:sp>
          <p:nvSpPr>
            <p:cNvPr id="11"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5"/>
                  </a:solidFill>
                </a:rPr>
                <a:t>RELEVANCE</a:t>
              </a:r>
              <a:endParaRPr lang="en-GB" sz="1800" dirty="0">
                <a:solidFill>
                  <a:schemeClr val="accent5"/>
                </a:solidFill>
              </a:endParaRPr>
            </a:p>
          </p:txBody>
        </p:sp>
        <p:grpSp>
          <p:nvGrpSpPr>
            <p:cNvPr id="59" name="Group 58"/>
            <p:cNvGrpSpPr/>
            <p:nvPr/>
          </p:nvGrpSpPr>
          <p:grpSpPr>
            <a:xfrm>
              <a:off x="6896188" y="4517976"/>
              <a:ext cx="668040" cy="1044934"/>
              <a:chOff x="9989522" y="2886243"/>
              <a:chExt cx="1083096" cy="1694158"/>
            </a:xfrm>
          </p:grpSpPr>
          <p:sp>
            <p:nvSpPr>
              <p:cNvPr id="57"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58" name="Oval 57"/>
              <p:cNvSpPr/>
              <p:nvPr/>
            </p:nvSpPr>
            <p:spPr>
              <a:xfrm>
                <a:off x="9989522" y="4142441"/>
                <a:ext cx="437960" cy="43796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solidFill>
                    <a:schemeClr val="tx1"/>
                  </a:solidFill>
                  <a:latin typeface="Arial" pitchFamily="34" charset="0"/>
                  <a:cs typeface="Arial" pitchFamily="34" charset="0"/>
                </a:endParaRPr>
              </a:p>
            </p:txBody>
          </p:sp>
        </p:grpSp>
      </p:grpSp>
      <p:grpSp>
        <p:nvGrpSpPr>
          <p:cNvPr id="79877" name="Group 79876"/>
          <p:cNvGrpSpPr/>
          <p:nvPr/>
        </p:nvGrpSpPr>
        <p:grpSpPr>
          <a:xfrm>
            <a:off x="5123971" y="1857375"/>
            <a:ext cx="1244079" cy="529035"/>
            <a:chOff x="4847746" y="829510"/>
            <a:chExt cx="1244079" cy="529035"/>
          </a:xfrm>
        </p:grpSpPr>
        <p:sp>
          <p:nvSpPr>
            <p:cNvPr id="63" name="Heart 62"/>
            <p:cNvSpPr/>
            <p:nvPr/>
          </p:nvSpPr>
          <p:spPr>
            <a:xfrm>
              <a:off x="4847746" y="960351"/>
              <a:ext cx="339090" cy="339090"/>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t>BONDING</a:t>
              </a:r>
              <a:endParaRPr lang="en-GB" sz="1800" dirty="0"/>
            </a:p>
          </p:txBody>
        </p:sp>
      </p:grpSp>
      <p:grpSp>
        <p:nvGrpSpPr>
          <p:cNvPr id="79876" name="Group 79875"/>
          <p:cNvGrpSpPr/>
          <p:nvPr/>
        </p:nvGrpSpPr>
        <p:grpSpPr>
          <a:xfrm>
            <a:off x="6628377" y="2467621"/>
            <a:ext cx="629673" cy="893515"/>
            <a:chOff x="6361677" y="2021940"/>
            <a:chExt cx="828005" cy="1062325"/>
          </a:xfrm>
        </p:grpSpPr>
        <p:grpSp>
          <p:nvGrpSpPr>
            <p:cNvPr id="60" name="Group 59"/>
            <p:cNvGrpSpPr/>
            <p:nvPr/>
          </p:nvGrpSpPr>
          <p:grpSpPr>
            <a:xfrm rot="20235440">
              <a:off x="6361677" y="2256330"/>
              <a:ext cx="564396" cy="827935"/>
              <a:chOff x="-967667" y="2814200"/>
              <a:chExt cx="884956" cy="1298178"/>
            </a:xfrm>
            <a:solidFill>
              <a:schemeClr val="accent3"/>
            </a:solidFill>
            <a:effectLst/>
          </p:grpSpPr>
          <p:sp>
            <p:nvSpPr>
              <p:cNvPr id="61"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sp>
            <p:nvSpPr>
              <p:cNvPr id="62" name="32-Point Star 61"/>
              <p:cNvSpPr/>
              <p:nvPr/>
            </p:nvSpPr>
            <p:spPr>
              <a:xfrm>
                <a:off x="-967667" y="2814200"/>
                <a:ext cx="884956" cy="884956"/>
              </a:xfrm>
              <a:prstGeom prst="star32">
                <a:avLst>
                  <a:gd name="adj" fmla="val 45525"/>
                </a:avLst>
              </a:pr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grpSp>
        <p:sp>
          <p:nvSpPr>
            <p:cNvPr id="9"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3"/>
                  </a:solidFill>
                </a:rPr>
                <a:t>ADVANTAGE</a:t>
              </a:r>
              <a:endParaRPr lang="en-GB" sz="1800" dirty="0">
                <a:solidFill>
                  <a:schemeClr val="accent3"/>
                </a:solidFill>
              </a:endParaRPr>
            </a:p>
          </p:txBody>
        </p:sp>
      </p:grpSp>
      <p:sp>
        <p:nvSpPr>
          <p:cNvPr id="66" name="Rectangle 65"/>
          <p:cNvSpPr/>
          <p:nvPr/>
        </p:nvSpPr>
        <p:spPr>
          <a:xfrm>
            <a:off x="378974" y="1370746"/>
            <a:ext cx="3502901" cy="969496"/>
          </a:xfrm>
          <a:prstGeom prst="rect">
            <a:avLst/>
          </a:prstGeom>
        </p:spPr>
        <p:txBody>
          <a:bodyPr wrap="square">
            <a:spAutoFit/>
          </a:bodyPr>
          <a:lstStyle/>
          <a:p>
            <a:pPr>
              <a:lnSpc>
                <a:spcPct val="75000"/>
              </a:lnSpc>
            </a:pPr>
            <a:r>
              <a:rPr lang="en-GB" sz="3600" dirty="0">
                <a:gradFill>
                  <a:gsLst>
                    <a:gs pos="0">
                      <a:schemeClr val="accent2"/>
                    </a:gs>
                    <a:gs pos="100000">
                      <a:schemeClr val="accent1"/>
                    </a:gs>
                  </a:gsLst>
                  <a:lin ang="5400000" scaled="1"/>
                </a:gradFill>
                <a:latin typeface="Arial Narrow" pitchFamily="34" charset="0"/>
              </a:rPr>
              <a:t>The brand </a:t>
            </a:r>
            <a:r>
              <a:rPr lang="en-GB" sz="4000" dirty="0" smtClean="0">
                <a:gradFill>
                  <a:gsLst>
                    <a:gs pos="0">
                      <a:schemeClr val="accent6"/>
                    </a:gs>
                    <a:gs pos="100000">
                      <a:schemeClr val="accent6">
                        <a:lumMod val="75000"/>
                      </a:schemeClr>
                    </a:gs>
                  </a:gsLst>
                  <a:lin ang="5400000" scaled="1"/>
                </a:gradFill>
                <a:latin typeface="Impact" pitchFamily="34" charset="0"/>
              </a:rPr>
              <a:t>pyramid </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pic>
        <p:nvPicPr>
          <p:cNvPr id="79883"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93" t="19744" r="10293" b="19744"/>
          <a:stretch/>
        </p:blipFill>
        <p:spPr bwMode="auto">
          <a:xfrm>
            <a:off x="7093274" y="525203"/>
            <a:ext cx="1597479" cy="60861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5"/>
          <p:cNvGrpSpPr>
            <a:grpSpLocks noChangeAspect="1"/>
          </p:cNvGrpSpPr>
          <p:nvPr/>
        </p:nvGrpSpPr>
        <p:grpSpPr bwMode="auto">
          <a:xfrm>
            <a:off x="347213" y="3963996"/>
            <a:ext cx="640385" cy="985208"/>
            <a:chOff x="5420" y="2368"/>
            <a:chExt cx="520" cy="800"/>
          </a:xfrm>
          <a:solidFill>
            <a:schemeClr val="tx2">
              <a:lumMod val="50000"/>
            </a:schemeClr>
          </a:solidFill>
        </p:grpSpPr>
        <p:sp>
          <p:nvSpPr>
            <p:cNvPr id="14" name="Freeform 6"/>
            <p:cNvSpPr>
              <a:spLocks/>
            </p:cNvSpPr>
            <p:nvPr/>
          </p:nvSpPr>
          <p:spPr bwMode="auto">
            <a:xfrm>
              <a:off x="5700" y="2460"/>
              <a:ext cx="178" cy="282"/>
            </a:xfrm>
            <a:custGeom>
              <a:avLst/>
              <a:gdLst>
                <a:gd name="T0" fmla="*/ 4 w 178"/>
                <a:gd name="T1" fmla="*/ 222 h 282"/>
                <a:gd name="T2" fmla="*/ 4 w 178"/>
                <a:gd name="T3" fmla="*/ 222 h 282"/>
                <a:gd name="T4" fmla="*/ 0 w 178"/>
                <a:gd name="T5" fmla="*/ 234 h 282"/>
                <a:gd name="T6" fmla="*/ 0 w 178"/>
                <a:gd name="T7" fmla="*/ 234 h 282"/>
                <a:gd name="T8" fmla="*/ 0 w 178"/>
                <a:gd name="T9" fmla="*/ 246 h 282"/>
                <a:gd name="T10" fmla="*/ 0 w 178"/>
                <a:gd name="T11" fmla="*/ 246 h 282"/>
                <a:gd name="T12" fmla="*/ 2 w 178"/>
                <a:gd name="T13" fmla="*/ 254 h 282"/>
                <a:gd name="T14" fmla="*/ 2 w 178"/>
                <a:gd name="T15" fmla="*/ 254 h 282"/>
                <a:gd name="T16" fmla="*/ 6 w 178"/>
                <a:gd name="T17" fmla="*/ 262 h 282"/>
                <a:gd name="T18" fmla="*/ 12 w 178"/>
                <a:gd name="T19" fmla="*/ 268 h 282"/>
                <a:gd name="T20" fmla="*/ 18 w 178"/>
                <a:gd name="T21" fmla="*/ 274 h 282"/>
                <a:gd name="T22" fmla="*/ 26 w 178"/>
                <a:gd name="T23" fmla="*/ 278 h 282"/>
                <a:gd name="T24" fmla="*/ 26 w 178"/>
                <a:gd name="T25" fmla="*/ 278 h 282"/>
                <a:gd name="T26" fmla="*/ 36 w 178"/>
                <a:gd name="T27" fmla="*/ 282 h 282"/>
                <a:gd name="T28" fmla="*/ 44 w 178"/>
                <a:gd name="T29" fmla="*/ 282 h 282"/>
                <a:gd name="T30" fmla="*/ 44 w 178"/>
                <a:gd name="T31" fmla="*/ 282 h 282"/>
                <a:gd name="T32" fmla="*/ 56 w 178"/>
                <a:gd name="T33" fmla="*/ 282 h 282"/>
                <a:gd name="T34" fmla="*/ 66 w 178"/>
                <a:gd name="T35" fmla="*/ 276 h 282"/>
                <a:gd name="T36" fmla="*/ 66 w 178"/>
                <a:gd name="T37" fmla="*/ 276 h 282"/>
                <a:gd name="T38" fmla="*/ 76 w 178"/>
                <a:gd name="T39" fmla="*/ 268 h 282"/>
                <a:gd name="T40" fmla="*/ 76 w 178"/>
                <a:gd name="T41" fmla="*/ 268 h 282"/>
                <a:gd name="T42" fmla="*/ 84 w 178"/>
                <a:gd name="T43" fmla="*/ 260 h 282"/>
                <a:gd name="T44" fmla="*/ 84 w 178"/>
                <a:gd name="T45" fmla="*/ 260 h 282"/>
                <a:gd name="T46" fmla="*/ 84 w 178"/>
                <a:gd name="T47" fmla="*/ 256 h 282"/>
                <a:gd name="T48" fmla="*/ 84 w 178"/>
                <a:gd name="T49" fmla="*/ 256 h 282"/>
                <a:gd name="T50" fmla="*/ 174 w 178"/>
                <a:gd name="T51" fmla="*/ 64 h 282"/>
                <a:gd name="T52" fmla="*/ 174 w 178"/>
                <a:gd name="T53" fmla="*/ 64 h 282"/>
                <a:gd name="T54" fmla="*/ 176 w 178"/>
                <a:gd name="T55" fmla="*/ 52 h 282"/>
                <a:gd name="T56" fmla="*/ 176 w 178"/>
                <a:gd name="T57" fmla="*/ 52 h 282"/>
                <a:gd name="T58" fmla="*/ 178 w 178"/>
                <a:gd name="T59" fmla="*/ 46 h 282"/>
                <a:gd name="T60" fmla="*/ 178 w 178"/>
                <a:gd name="T61" fmla="*/ 38 h 282"/>
                <a:gd name="T62" fmla="*/ 172 w 178"/>
                <a:gd name="T63" fmla="*/ 24 h 282"/>
                <a:gd name="T64" fmla="*/ 164 w 178"/>
                <a:gd name="T65" fmla="*/ 14 h 282"/>
                <a:gd name="T66" fmla="*/ 158 w 178"/>
                <a:gd name="T67" fmla="*/ 8 h 282"/>
                <a:gd name="T68" fmla="*/ 152 w 178"/>
                <a:gd name="T69" fmla="*/ 4 h 282"/>
                <a:gd name="T70" fmla="*/ 152 w 178"/>
                <a:gd name="T71" fmla="*/ 4 h 282"/>
                <a:gd name="T72" fmla="*/ 142 w 178"/>
                <a:gd name="T73" fmla="*/ 2 h 282"/>
                <a:gd name="T74" fmla="*/ 134 w 178"/>
                <a:gd name="T75" fmla="*/ 0 h 282"/>
                <a:gd name="T76" fmla="*/ 134 w 178"/>
                <a:gd name="T77" fmla="*/ 0 h 282"/>
                <a:gd name="T78" fmla="*/ 124 w 178"/>
                <a:gd name="T79" fmla="*/ 2 h 282"/>
                <a:gd name="T80" fmla="*/ 114 w 178"/>
                <a:gd name="T81" fmla="*/ 6 h 282"/>
                <a:gd name="T82" fmla="*/ 106 w 178"/>
                <a:gd name="T83" fmla="*/ 10 h 282"/>
                <a:gd name="T84" fmla="*/ 100 w 178"/>
                <a:gd name="T85" fmla="*/ 18 h 282"/>
                <a:gd name="T86" fmla="*/ 100 w 178"/>
                <a:gd name="T87" fmla="*/ 18 h 282"/>
                <a:gd name="T88" fmla="*/ 94 w 178"/>
                <a:gd name="T89" fmla="*/ 26 h 282"/>
                <a:gd name="T90" fmla="*/ 94 w 178"/>
                <a:gd name="T91" fmla="*/ 26 h 282"/>
                <a:gd name="T92" fmla="*/ 94 w 178"/>
                <a:gd name="T93" fmla="*/ 26 h 282"/>
                <a:gd name="T94" fmla="*/ 94 w 178"/>
                <a:gd name="T95" fmla="*/ 26 h 282"/>
                <a:gd name="T96" fmla="*/ 94 w 178"/>
                <a:gd name="T97" fmla="*/ 26 h 282"/>
                <a:gd name="T98" fmla="*/ 92 w 178"/>
                <a:gd name="T99" fmla="*/ 26 h 282"/>
                <a:gd name="T100" fmla="*/ 4 w 178"/>
                <a:gd name="T101" fmla="*/ 220 h 282"/>
                <a:gd name="T102" fmla="*/ 4 w 178"/>
                <a:gd name="T103" fmla="*/ 220 h 282"/>
                <a:gd name="T104" fmla="*/ 4 w 178"/>
                <a:gd name="T105" fmla="*/ 222 h 282"/>
                <a:gd name="T106" fmla="*/ 4 w 178"/>
                <a:gd name="T107" fmla="*/ 22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8" h="282">
                  <a:moveTo>
                    <a:pt x="4" y="222"/>
                  </a:moveTo>
                  <a:lnTo>
                    <a:pt x="4" y="222"/>
                  </a:lnTo>
                  <a:lnTo>
                    <a:pt x="0" y="234"/>
                  </a:lnTo>
                  <a:lnTo>
                    <a:pt x="0" y="234"/>
                  </a:lnTo>
                  <a:lnTo>
                    <a:pt x="0" y="246"/>
                  </a:lnTo>
                  <a:lnTo>
                    <a:pt x="0" y="246"/>
                  </a:lnTo>
                  <a:lnTo>
                    <a:pt x="2" y="254"/>
                  </a:lnTo>
                  <a:lnTo>
                    <a:pt x="2" y="254"/>
                  </a:lnTo>
                  <a:lnTo>
                    <a:pt x="6" y="262"/>
                  </a:lnTo>
                  <a:lnTo>
                    <a:pt x="12" y="268"/>
                  </a:lnTo>
                  <a:lnTo>
                    <a:pt x="18" y="274"/>
                  </a:lnTo>
                  <a:lnTo>
                    <a:pt x="26" y="278"/>
                  </a:lnTo>
                  <a:lnTo>
                    <a:pt x="26" y="278"/>
                  </a:lnTo>
                  <a:lnTo>
                    <a:pt x="36" y="282"/>
                  </a:lnTo>
                  <a:lnTo>
                    <a:pt x="44" y="282"/>
                  </a:lnTo>
                  <a:lnTo>
                    <a:pt x="44" y="282"/>
                  </a:lnTo>
                  <a:lnTo>
                    <a:pt x="56" y="282"/>
                  </a:lnTo>
                  <a:lnTo>
                    <a:pt x="66" y="276"/>
                  </a:lnTo>
                  <a:lnTo>
                    <a:pt x="66" y="276"/>
                  </a:lnTo>
                  <a:lnTo>
                    <a:pt x="76" y="268"/>
                  </a:lnTo>
                  <a:lnTo>
                    <a:pt x="76" y="268"/>
                  </a:lnTo>
                  <a:lnTo>
                    <a:pt x="84" y="260"/>
                  </a:lnTo>
                  <a:lnTo>
                    <a:pt x="84" y="260"/>
                  </a:lnTo>
                  <a:lnTo>
                    <a:pt x="84" y="256"/>
                  </a:lnTo>
                  <a:lnTo>
                    <a:pt x="84" y="256"/>
                  </a:lnTo>
                  <a:lnTo>
                    <a:pt x="174" y="64"/>
                  </a:lnTo>
                  <a:lnTo>
                    <a:pt x="174" y="64"/>
                  </a:lnTo>
                  <a:lnTo>
                    <a:pt x="176" y="52"/>
                  </a:lnTo>
                  <a:lnTo>
                    <a:pt x="176" y="52"/>
                  </a:lnTo>
                  <a:lnTo>
                    <a:pt x="178" y="46"/>
                  </a:lnTo>
                  <a:lnTo>
                    <a:pt x="178" y="38"/>
                  </a:lnTo>
                  <a:lnTo>
                    <a:pt x="172" y="24"/>
                  </a:lnTo>
                  <a:lnTo>
                    <a:pt x="164" y="14"/>
                  </a:lnTo>
                  <a:lnTo>
                    <a:pt x="158" y="8"/>
                  </a:lnTo>
                  <a:lnTo>
                    <a:pt x="152" y="4"/>
                  </a:lnTo>
                  <a:lnTo>
                    <a:pt x="152" y="4"/>
                  </a:lnTo>
                  <a:lnTo>
                    <a:pt x="142" y="2"/>
                  </a:lnTo>
                  <a:lnTo>
                    <a:pt x="134" y="0"/>
                  </a:lnTo>
                  <a:lnTo>
                    <a:pt x="134" y="0"/>
                  </a:lnTo>
                  <a:lnTo>
                    <a:pt x="124" y="2"/>
                  </a:lnTo>
                  <a:lnTo>
                    <a:pt x="114" y="6"/>
                  </a:lnTo>
                  <a:lnTo>
                    <a:pt x="106" y="10"/>
                  </a:lnTo>
                  <a:lnTo>
                    <a:pt x="100" y="18"/>
                  </a:lnTo>
                  <a:lnTo>
                    <a:pt x="100" y="18"/>
                  </a:lnTo>
                  <a:lnTo>
                    <a:pt x="94" y="26"/>
                  </a:lnTo>
                  <a:lnTo>
                    <a:pt x="94" y="26"/>
                  </a:lnTo>
                  <a:lnTo>
                    <a:pt x="94" y="26"/>
                  </a:lnTo>
                  <a:lnTo>
                    <a:pt x="94" y="26"/>
                  </a:lnTo>
                  <a:lnTo>
                    <a:pt x="94" y="26"/>
                  </a:lnTo>
                  <a:lnTo>
                    <a:pt x="92" y="26"/>
                  </a:lnTo>
                  <a:lnTo>
                    <a:pt x="4" y="220"/>
                  </a:lnTo>
                  <a:lnTo>
                    <a:pt x="4" y="220"/>
                  </a:lnTo>
                  <a:lnTo>
                    <a:pt x="4" y="222"/>
                  </a:lnTo>
                  <a:lnTo>
                    <a:pt x="4"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p:nvSpPr>
          <p:spPr bwMode="auto">
            <a:xfrm>
              <a:off x="5592" y="2414"/>
              <a:ext cx="184" cy="278"/>
            </a:xfrm>
            <a:custGeom>
              <a:avLst/>
              <a:gdLst>
                <a:gd name="T0" fmla="*/ 152 w 184"/>
                <a:gd name="T1" fmla="*/ 56 h 278"/>
                <a:gd name="T2" fmla="*/ 152 w 184"/>
                <a:gd name="T3" fmla="*/ 56 h 278"/>
                <a:gd name="T4" fmla="*/ 156 w 184"/>
                <a:gd name="T5" fmla="*/ 64 h 278"/>
                <a:gd name="T6" fmla="*/ 156 w 184"/>
                <a:gd name="T7" fmla="*/ 64 h 278"/>
                <a:gd name="T8" fmla="*/ 156 w 184"/>
                <a:gd name="T9" fmla="*/ 74 h 278"/>
                <a:gd name="T10" fmla="*/ 156 w 184"/>
                <a:gd name="T11" fmla="*/ 86 h 278"/>
                <a:gd name="T12" fmla="*/ 156 w 184"/>
                <a:gd name="T13" fmla="*/ 86 h 278"/>
                <a:gd name="T14" fmla="*/ 152 w 184"/>
                <a:gd name="T15" fmla="*/ 98 h 278"/>
                <a:gd name="T16" fmla="*/ 152 w 184"/>
                <a:gd name="T17" fmla="*/ 98 h 278"/>
                <a:gd name="T18" fmla="*/ 150 w 184"/>
                <a:gd name="T19" fmla="*/ 104 h 278"/>
                <a:gd name="T20" fmla="*/ 150 w 184"/>
                <a:gd name="T21" fmla="*/ 104 h 278"/>
                <a:gd name="T22" fmla="*/ 146 w 184"/>
                <a:gd name="T23" fmla="*/ 110 h 278"/>
                <a:gd name="T24" fmla="*/ 146 w 184"/>
                <a:gd name="T25" fmla="*/ 110 h 278"/>
                <a:gd name="T26" fmla="*/ 140 w 184"/>
                <a:gd name="T27" fmla="*/ 120 h 278"/>
                <a:gd name="T28" fmla="*/ 134 w 184"/>
                <a:gd name="T29" fmla="*/ 130 h 278"/>
                <a:gd name="T30" fmla="*/ 124 w 184"/>
                <a:gd name="T31" fmla="*/ 142 h 278"/>
                <a:gd name="T32" fmla="*/ 112 w 184"/>
                <a:gd name="T33" fmla="*/ 152 h 278"/>
                <a:gd name="T34" fmla="*/ 96 w 184"/>
                <a:gd name="T35" fmla="*/ 162 h 278"/>
                <a:gd name="T36" fmla="*/ 78 w 184"/>
                <a:gd name="T37" fmla="*/ 170 h 278"/>
                <a:gd name="T38" fmla="*/ 56 w 184"/>
                <a:gd name="T39" fmla="*/ 174 h 278"/>
                <a:gd name="T40" fmla="*/ 30 w 184"/>
                <a:gd name="T41" fmla="*/ 178 h 278"/>
                <a:gd name="T42" fmla="*/ 30 w 184"/>
                <a:gd name="T43" fmla="*/ 178 h 278"/>
                <a:gd name="T44" fmla="*/ 30 w 184"/>
                <a:gd name="T45" fmla="*/ 178 h 278"/>
                <a:gd name="T46" fmla="*/ 0 w 184"/>
                <a:gd name="T47" fmla="*/ 240 h 278"/>
                <a:gd name="T48" fmla="*/ 0 w 184"/>
                <a:gd name="T49" fmla="*/ 240 h 278"/>
                <a:gd name="T50" fmla="*/ 16 w 184"/>
                <a:gd name="T51" fmla="*/ 244 h 278"/>
                <a:gd name="T52" fmla="*/ 38 w 184"/>
                <a:gd name="T53" fmla="*/ 252 h 278"/>
                <a:gd name="T54" fmla="*/ 60 w 184"/>
                <a:gd name="T55" fmla="*/ 264 h 278"/>
                <a:gd name="T56" fmla="*/ 82 w 184"/>
                <a:gd name="T57" fmla="*/ 278 h 278"/>
                <a:gd name="T58" fmla="*/ 180 w 184"/>
                <a:gd name="T59" fmla="*/ 64 h 278"/>
                <a:gd name="T60" fmla="*/ 180 w 184"/>
                <a:gd name="T61" fmla="*/ 64 h 278"/>
                <a:gd name="T62" fmla="*/ 184 w 184"/>
                <a:gd name="T63" fmla="*/ 52 h 278"/>
                <a:gd name="T64" fmla="*/ 184 w 184"/>
                <a:gd name="T65" fmla="*/ 52 h 278"/>
                <a:gd name="T66" fmla="*/ 184 w 184"/>
                <a:gd name="T67" fmla="*/ 46 h 278"/>
                <a:gd name="T68" fmla="*/ 184 w 184"/>
                <a:gd name="T69" fmla="*/ 38 h 278"/>
                <a:gd name="T70" fmla="*/ 180 w 184"/>
                <a:gd name="T71" fmla="*/ 24 h 278"/>
                <a:gd name="T72" fmla="*/ 172 w 184"/>
                <a:gd name="T73" fmla="*/ 12 h 278"/>
                <a:gd name="T74" fmla="*/ 166 w 184"/>
                <a:gd name="T75" fmla="*/ 8 h 278"/>
                <a:gd name="T76" fmla="*/ 160 w 184"/>
                <a:gd name="T77" fmla="*/ 4 h 278"/>
                <a:gd name="T78" fmla="*/ 160 w 184"/>
                <a:gd name="T79" fmla="*/ 4 h 278"/>
                <a:gd name="T80" fmla="*/ 150 w 184"/>
                <a:gd name="T81" fmla="*/ 2 h 278"/>
                <a:gd name="T82" fmla="*/ 140 w 184"/>
                <a:gd name="T83" fmla="*/ 0 h 278"/>
                <a:gd name="T84" fmla="*/ 140 w 184"/>
                <a:gd name="T85" fmla="*/ 0 h 278"/>
                <a:gd name="T86" fmla="*/ 130 w 184"/>
                <a:gd name="T87" fmla="*/ 2 h 278"/>
                <a:gd name="T88" fmla="*/ 122 w 184"/>
                <a:gd name="T89" fmla="*/ 4 h 278"/>
                <a:gd name="T90" fmla="*/ 114 w 184"/>
                <a:gd name="T91" fmla="*/ 10 h 278"/>
                <a:gd name="T92" fmla="*/ 106 w 184"/>
                <a:gd name="T93" fmla="*/ 16 h 278"/>
                <a:gd name="T94" fmla="*/ 106 w 184"/>
                <a:gd name="T95" fmla="*/ 16 h 278"/>
                <a:gd name="T96" fmla="*/ 100 w 184"/>
                <a:gd name="T97" fmla="*/ 26 h 278"/>
                <a:gd name="T98" fmla="*/ 100 w 184"/>
                <a:gd name="T99" fmla="*/ 26 h 278"/>
                <a:gd name="T100" fmla="*/ 100 w 184"/>
                <a:gd name="T101" fmla="*/ 26 h 278"/>
                <a:gd name="T102" fmla="*/ 100 w 184"/>
                <a:gd name="T103" fmla="*/ 26 h 278"/>
                <a:gd name="T104" fmla="*/ 100 w 184"/>
                <a:gd name="T105" fmla="*/ 26 h 278"/>
                <a:gd name="T106" fmla="*/ 88 w 184"/>
                <a:gd name="T107" fmla="*/ 54 h 278"/>
                <a:gd name="T108" fmla="*/ 148 w 184"/>
                <a:gd name="T109" fmla="*/ 54 h 278"/>
                <a:gd name="T110" fmla="*/ 152 w 184"/>
                <a:gd name="T111" fmla="*/ 5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 h="278">
                  <a:moveTo>
                    <a:pt x="152" y="56"/>
                  </a:moveTo>
                  <a:lnTo>
                    <a:pt x="152" y="56"/>
                  </a:lnTo>
                  <a:lnTo>
                    <a:pt x="156" y="64"/>
                  </a:lnTo>
                  <a:lnTo>
                    <a:pt x="156" y="64"/>
                  </a:lnTo>
                  <a:lnTo>
                    <a:pt x="156" y="74"/>
                  </a:lnTo>
                  <a:lnTo>
                    <a:pt x="156" y="86"/>
                  </a:lnTo>
                  <a:lnTo>
                    <a:pt x="156" y="86"/>
                  </a:lnTo>
                  <a:lnTo>
                    <a:pt x="152" y="98"/>
                  </a:lnTo>
                  <a:lnTo>
                    <a:pt x="152" y="98"/>
                  </a:lnTo>
                  <a:lnTo>
                    <a:pt x="150" y="104"/>
                  </a:lnTo>
                  <a:lnTo>
                    <a:pt x="150" y="104"/>
                  </a:lnTo>
                  <a:lnTo>
                    <a:pt x="146" y="110"/>
                  </a:lnTo>
                  <a:lnTo>
                    <a:pt x="146" y="110"/>
                  </a:lnTo>
                  <a:lnTo>
                    <a:pt x="140" y="120"/>
                  </a:lnTo>
                  <a:lnTo>
                    <a:pt x="134" y="130"/>
                  </a:lnTo>
                  <a:lnTo>
                    <a:pt x="124" y="142"/>
                  </a:lnTo>
                  <a:lnTo>
                    <a:pt x="112" y="152"/>
                  </a:lnTo>
                  <a:lnTo>
                    <a:pt x="96" y="162"/>
                  </a:lnTo>
                  <a:lnTo>
                    <a:pt x="78" y="170"/>
                  </a:lnTo>
                  <a:lnTo>
                    <a:pt x="56" y="174"/>
                  </a:lnTo>
                  <a:lnTo>
                    <a:pt x="30" y="178"/>
                  </a:lnTo>
                  <a:lnTo>
                    <a:pt x="30" y="178"/>
                  </a:lnTo>
                  <a:lnTo>
                    <a:pt x="30" y="178"/>
                  </a:lnTo>
                  <a:lnTo>
                    <a:pt x="0" y="240"/>
                  </a:lnTo>
                  <a:lnTo>
                    <a:pt x="0" y="240"/>
                  </a:lnTo>
                  <a:lnTo>
                    <a:pt x="16" y="244"/>
                  </a:lnTo>
                  <a:lnTo>
                    <a:pt x="38" y="252"/>
                  </a:lnTo>
                  <a:lnTo>
                    <a:pt x="60" y="264"/>
                  </a:lnTo>
                  <a:lnTo>
                    <a:pt x="82" y="278"/>
                  </a:lnTo>
                  <a:lnTo>
                    <a:pt x="180" y="64"/>
                  </a:lnTo>
                  <a:lnTo>
                    <a:pt x="180" y="64"/>
                  </a:lnTo>
                  <a:lnTo>
                    <a:pt x="184" y="52"/>
                  </a:lnTo>
                  <a:lnTo>
                    <a:pt x="184" y="52"/>
                  </a:lnTo>
                  <a:lnTo>
                    <a:pt x="184" y="46"/>
                  </a:lnTo>
                  <a:lnTo>
                    <a:pt x="184" y="38"/>
                  </a:lnTo>
                  <a:lnTo>
                    <a:pt x="180" y="24"/>
                  </a:lnTo>
                  <a:lnTo>
                    <a:pt x="172" y="12"/>
                  </a:lnTo>
                  <a:lnTo>
                    <a:pt x="166" y="8"/>
                  </a:lnTo>
                  <a:lnTo>
                    <a:pt x="160" y="4"/>
                  </a:lnTo>
                  <a:lnTo>
                    <a:pt x="160" y="4"/>
                  </a:lnTo>
                  <a:lnTo>
                    <a:pt x="150" y="2"/>
                  </a:lnTo>
                  <a:lnTo>
                    <a:pt x="140" y="0"/>
                  </a:lnTo>
                  <a:lnTo>
                    <a:pt x="140" y="0"/>
                  </a:lnTo>
                  <a:lnTo>
                    <a:pt x="130" y="2"/>
                  </a:lnTo>
                  <a:lnTo>
                    <a:pt x="122" y="4"/>
                  </a:lnTo>
                  <a:lnTo>
                    <a:pt x="114" y="10"/>
                  </a:lnTo>
                  <a:lnTo>
                    <a:pt x="106" y="16"/>
                  </a:lnTo>
                  <a:lnTo>
                    <a:pt x="106" y="16"/>
                  </a:lnTo>
                  <a:lnTo>
                    <a:pt x="100" y="26"/>
                  </a:lnTo>
                  <a:lnTo>
                    <a:pt x="100" y="26"/>
                  </a:lnTo>
                  <a:lnTo>
                    <a:pt x="100" y="26"/>
                  </a:lnTo>
                  <a:lnTo>
                    <a:pt x="100" y="26"/>
                  </a:lnTo>
                  <a:lnTo>
                    <a:pt x="100" y="26"/>
                  </a:lnTo>
                  <a:lnTo>
                    <a:pt x="88" y="54"/>
                  </a:lnTo>
                  <a:lnTo>
                    <a:pt x="148" y="54"/>
                  </a:lnTo>
                  <a:lnTo>
                    <a:pt x="152"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8"/>
            <p:cNvSpPr>
              <a:spLocks/>
            </p:cNvSpPr>
            <p:nvPr/>
          </p:nvSpPr>
          <p:spPr bwMode="auto">
            <a:xfrm>
              <a:off x="5558" y="2368"/>
              <a:ext cx="118" cy="100"/>
            </a:xfrm>
            <a:custGeom>
              <a:avLst/>
              <a:gdLst>
                <a:gd name="T0" fmla="*/ 68 w 118"/>
                <a:gd name="T1" fmla="*/ 100 h 100"/>
                <a:gd name="T2" fmla="*/ 78 w 118"/>
                <a:gd name="T3" fmla="*/ 100 h 100"/>
                <a:gd name="T4" fmla="*/ 98 w 118"/>
                <a:gd name="T5" fmla="*/ 100 h 100"/>
                <a:gd name="T6" fmla="*/ 114 w 118"/>
                <a:gd name="T7" fmla="*/ 62 h 100"/>
                <a:gd name="T8" fmla="*/ 114 w 118"/>
                <a:gd name="T9" fmla="*/ 62 h 100"/>
                <a:gd name="T10" fmla="*/ 118 w 118"/>
                <a:gd name="T11" fmla="*/ 52 h 100"/>
                <a:gd name="T12" fmla="*/ 118 w 118"/>
                <a:gd name="T13" fmla="*/ 52 h 100"/>
                <a:gd name="T14" fmla="*/ 118 w 118"/>
                <a:gd name="T15" fmla="*/ 44 h 100"/>
                <a:gd name="T16" fmla="*/ 118 w 118"/>
                <a:gd name="T17" fmla="*/ 38 h 100"/>
                <a:gd name="T18" fmla="*/ 112 w 118"/>
                <a:gd name="T19" fmla="*/ 24 h 100"/>
                <a:gd name="T20" fmla="*/ 104 w 118"/>
                <a:gd name="T21" fmla="*/ 12 h 100"/>
                <a:gd name="T22" fmla="*/ 98 w 118"/>
                <a:gd name="T23" fmla="*/ 8 h 100"/>
                <a:gd name="T24" fmla="*/ 92 w 118"/>
                <a:gd name="T25" fmla="*/ 4 h 100"/>
                <a:gd name="T26" fmla="*/ 92 w 118"/>
                <a:gd name="T27" fmla="*/ 4 h 100"/>
                <a:gd name="T28" fmla="*/ 82 w 118"/>
                <a:gd name="T29" fmla="*/ 2 h 100"/>
                <a:gd name="T30" fmla="*/ 74 w 118"/>
                <a:gd name="T31" fmla="*/ 0 h 100"/>
                <a:gd name="T32" fmla="*/ 74 w 118"/>
                <a:gd name="T33" fmla="*/ 0 h 100"/>
                <a:gd name="T34" fmla="*/ 64 w 118"/>
                <a:gd name="T35" fmla="*/ 2 h 100"/>
                <a:gd name="T36" fmla="*/ 54 w 118"/>
                <a:gd name="T37" fmla="*/ 4 h 100"/>
                <a:gd name="T38" fmla="*/ 46 w 118"/>
                <a:gd name="T39" fmla="*/ 10 h 100"/>
                <a:gd name="T40" fmla="*/ 40 w 118"/>
                <a:gd name="T41" fmla="*/ 16 h 100"/>
                <a:gd name="T42" fmla="*/ 40 w 118"/>
                <a:gd name="T43" fmla="*/ 16 h 100"/>
                <a:gd name="T44" fmla="*/ 34 w 118"/>
                <a:gd name="T45" fmla="*/ 26 h 100"/>
                <a:gd name="T46" fmla="*/ 34 w 118"/>
                <a:gd name="T47" fmla="*/ 26 h 100"/>
                <a:gd name="T48" fmla="*/ 34 w 118"/>
                <a:gd name="T49" fmla="*/ 26 h 100"/>
                <a:gd name="T50" fmla="*/ 0 w 118"/>
                <a:gd name="T51" fmla="*/ 100 h 100"/>
                <a:gd name="T52" fmla="*/ 36 w 118"/>
                <a:gd name="T53" fmla="*/ 100 h 100"/>
                <a:gd name="T54" fmla="*/ 68 w 118"/>
                <a:gd name="T5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0">
                  <a:moveTo>
                    <a:pt x="68" y="100"/>
                  </a:moveTo>
                  <a:lnTo>
                    <a:pt x="78" y="100"/>
                  </a:lnTo>
                  <a:lnTo>
                    <a:pt x="98" y="100"/>
                  </a:lnTo>
                  <a:lnTo>
                    <a:pt x="114" y="62"/>
                  </a:lnTo>
                  <a:lnTo>
                    <a:pt x="114" y="62"/>
                  </a:lnTo>
                  <a:lnTo>
                    <a:pt x="118" y="52"/>
                  </a:lnTo>
                  <a:lnTo>
                    <a:pt x="118" y="52"/>
                  </a:lnTo>
                  <a:lnTo>
                    <a:pt x="118" y="44"/>
                  </a:lnTo>
                  <a:lnTo>
                    <a:pt x="118" y="38"/>
                  </a:lnTo>
                  <a:lnTo>
                    <a:pt x="112" y="24"/>
                  </a:lnTo>
                  <a:lnTo>
                    <a:pt x="104" y="12"/>
                  </a:lnTo>
                  <a:lnTo>
                    <a:pt x="98" y="8"/>
                  </a:lnTo>
                  <a:lnTo>
                    <a:pt x="92" y="4"/>
                  </a:lnTo>
                  <a:lnTo>
                    <a:pt x="92" y="4"/>
                  </a:lnTo>
                  <a:lnTo>
                    <a:pt x="82" y="2"/>
                  </a:lnTo>
                  <a:lnTo>
                    <a:pt x="74" y="0"/>
                  </a:lnTo>
                  <a:lnTo>
                    <a:pt x="74" y="0"/>
                  </a:lnTo>
                  <a:lnTo>
                    <a:pt x="64" y="2"/>
                  </a:lnTo>
                  <a:lnTo>
                    <a:pt x="54" y="4"/>
                  </a:lnTo>
                  <a:lnTo>
                    <a:pt x="46" y="10"/>
                  </a:lnTo>
                  <a:lnTo>
                    <a:pt x="40" y="16"/>
                  </a:lnTo>
                  <a:lnTo>
                    <a:pt x="40" y="16"/>
                  </a:lnTo>
                  <a:lnTo>
                    <a:pt x="34" y="26"/>
                  </a:lnTo>
                  <a:lnTo>
                    <a:pt x="34" y="26"/>
                  </a:lnTo>
                  <a:lnTo>
                    <a:pt x="34" y="26"/>
                  </a:lnTo>
                  <a:lnTo>
                    <a:pt x="0" y="100"/>
                  </a:lnTo>
                  <a:lnTo>
                    <a:pt x="36" y="100"/>
                  </a:lnTo>
                  <a:lnTo>
                    <a:pt x="6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9"/>
            <p:cNvSpPr>
              <a:spLocks noChangeArrowheads="1"/>
            </p:cNvSpPr>
            <p:nvPr/>
          </p:nvSpPr>
          <p:spPr bwMode="auto">
            <a:xfrm>
              <a:off x="5672" y="243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10"/>
            <p:cNvSpPr>
              <a:spLocks noChangeArrowheads="1"/>
            </p:cNvSpPr>
            <p:nvPr/>
          </p:nvSpPr>
          <p:spPr bwMode="auto">
            <a:xfrm>
              <a:off x="5864" y="2598"/>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11"/>
            <p:cNvSpPr>
              <a:spLocks noChangeArrowheads="1"/>
            </p:cNvSpPr>
            <p:nvPr/>
          </p:nvSpPr>
          <p:spPr bwMode="auto">
            <a:xfrm>
              <a:off x="5778" y="273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12"/>
            <p:cNvSpPr>
              <a:spLocks noChangeArrowheads="1"/>
            </p:cNvSpPr>
            <p:nvPr/>
          </p:nvSpPr>
          <p:spPr bwMode="auto">
            <a:xfrm>
              <a:off x="5778" y="2730"/>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3"/>
            <p:cNvSpPr>
              <a:spLocks/>
            </p:cNvSpPr>
            <p:nvPr/>
          </p:nvSpPr>
          <p:spPr bwMode="auto">
            <a:xfrm>
              <a:off x="5420" y="2490"/>
              <a:ext cx="520" cy="678"/>
            </a:xfrm>
            <a:custGeom>
              <a:avLst/>
              <a:gdLst>
                <a:gd name="T0" fmla="*/ 520 w 520"/>
                <a:gd name="T1" fmla="*/ 134 h 678"/>
                <a:gd name="T2" fmla="*/ 512 w 520"/>
                <a:gd name="T3" fmla="*/ 118 h 678"/>
                <a:gd name="T4" fmla="*/ 476 w 520"/>
                <a:gd name="T5" fmla="*/ 100 h 678"/>
                <a:gd name="T6" fmla="*/ 464 w 520"/>
                <a:gd name="T7" fmla="*/ 102 h 678"/>
                <a:gd name="T8" fmla="*/ 448 w 520"/>
                <a:gd name="T9" fmla="*/ 110 h 678"/>
                <a:gd name="T10" fmla="*/ 434 w 520"/>
                <a:gd name="T11" fmla="*/ 130 h 678"/>
                <a:gd name="T12" fmla="*/ 380 w 520"/>
                <a:gd name="T13" fmla="*/ 250 h 678"/>
                <a:gd name="T14" fmla="*/ 376 w 520"/>
                <a:gd name="T15" fmla="*/ 260 h 678"/>
                <a:gd name="T16" fmla="*/ 378 w 520"/>
                <a:gd name="T17" fmla="*/ 272 h 678"/>
                <a:gd name="T18" fmla="*/ 394 w 520"/>
                <a:gd name="T19" fmla="*/ 290 h 678"/>
                <a:gd name="T20" fmla="*/ 408 w 520"/>
                <a:gd name="T21" fmla="*/ 292 h 678"/>
                <a:gd name="T22" fmla="*/ 426 w 520"/>
                <a:gd name="T23" fmla="*/ 284 h 678"/>
                <a:gd name="T24" fmla="*/ 462 w 520"/>
                <a:gd name="T25" fmla="*/ 214 h 678"/>
                <a:gd name="T26" fmla="*/ 454 w 520"/>
                <a:gd name="T27" fmla="*/ 284 h 678"/>
                <a:gd name="T28" fmla="*/ 452 w 520"/>
                <a:gd name="T29" fmla="*/ 286 h 678"/>
                <a:gd name="T30" fmla="*/ 448 w 520"/>
                <a:gd name="T31" fmla="*/ 294 h 678"/>
                <a:gd name="T32" fmla="*/ 424 w 520"/>
                <a:gd name="T33" fmla="*/ 310 h 678"/>
                <a:gd name="T34" fmla="*/ 406 w 520"/>
                <a:gd name="T35" fmla="*/ 314 h 678"/>
                <a:gd name="T36" fmla="*/ 396 w 520"/>
                <a:gd name="T37" fmla="*/ 312 h 678"/>
                <a:gd name="T38" fmla="*/ 378 w 520"/>
                <a:gd name="T39" fmla="*/ 306 h 678"/>
                <a:gd name="T40" fmla="*/ 362 w 520"/>
                <a:gd name="T41" fmla="*/ 288 h 678"/>
                <a:gd name="T42" fmla="*/ 356 w 520"/>
                <a:gd name="T43" fmla="*/ 274 h 678"/>
                <a:gd name="T44" fmla="*/ 344 w 520"/>
                <a:gd name="T45" fmla="*/ 272 h 678"/>
                <a:gd name="T46" fmla="*/ 324 w 520"/>
                <a:gd name="T47" fmla="*/ 274 h 678"/>
                <a:gd name="T48" fmla="*/ 324 w 520"/>
                <a:gd name="T49" fmla="*/ 274 h 678"/>
                <a:gd name="T50" fmla="*/ 304 w 520"/>
                <a:gd name="T51" fmla="*/ 270 h 678"/>
                <a:gd name="T52" fmla="*/ 312 w 520"/>
                <a:gd name="T53" fmla="*/ 400 h 678"/>
                <a:gd name="T54" fmla="*/ 288 w 520"/>
                <a:gd name="T55" fmla="*/ 316 h 678"/>
                <a:gd name="T56" fmla="*/ 276 w 520"/>
                <a:gd name="T57" fmla="*/ 264 h 678"/>
                <a:gd name="T58" fmla="*/ 262 w 520"/>
                <a:gd name="T59" fmla="*/ 242 h 678"/>
                <a:gd name="T60" fmla="*/ 226 w 520"/>
                <a:gd name="T61" fmla="*/ 208 h 678"/>
                <a:gd name="T62" fmla="*/ 172 w 520"/>
                <a:gd name="T63" fmla="*/ 186 h 678"/>
                <a:gd name="T64" fmla="*/ 188 w 520"/>
                <a:gd name="T65" fmla="*/ 80 h 678"/>
                <a:gd name="T66" fmla="*/ 200 w 520"/>
                <a:gd name="T67" fmla="*/ 78 h 678"/>
                <a:gd name="T68" fmla="*/ 214 w 520"/>
                <a:gd name="T69" fmla="*/ 78 h 678"/>
                <a:gd name="T70" fmla="*/ 254 w 520"/>
                <a:gd name="T71" fmla="*/ 68 h 678"/>
                <a:gd name="T72" fmla="*/ 292 w 520"/>
                <a:gd name="T73" fmla="*/ 38 h 678"/>
                <a:gd name="T74" fmla="*/ 294 w 520"/>
                <a:gd name="T75" fmla="*/ 32 h 678"/>
                <a:gd name="T76" fmla="*/ 304 w 520"/>
                <a:gd name="T77" fmla="*/ 12 h 678"/>
                <a:gd name="T78" fmla="*/ 122 w 520"/>
                <a:gd name="T79" fmla="*/ 0 h 678"/>
                <a:gd name="T80" fmla="*/ 92 w 520"/>
                <a:gd name="T81" fmla="*/ 8 h 678"/>
                <a:gd name="T82" fmla="*/ 70 w 520"/>
                <a:gd name="T83" fmla="*/ 28 h 678"/>
                <a:gd name="T84" fmla="*/ 4 w 520"/>
                <a:gd name="T85" fmla="*/ 172 h 678"/>
                <a:gd name="T86" fmla="*/ 0 w 520"/>
                <a:gd name="T87" fmla="*/ 194 h 678"/>
                <a:gd name="T88" fmla="*/ 8 w 520"/>
                <a:gd name="T89" fmla="*/ 226 h 678"/>
                <a:gd name="T90" fmla="*/ 156 w 520"/>
                <a:gd name="T91" fmla="*/ 678 h 678"/>
                <a:gd name="T92" fmla="*/ 444 w 520"/>
                <a:gd name="T93" fmla="*/ 678 h 678"/>
                <a:gd name="T94" fmla="*/ 514 w 520"/>
                <a:gd name="T95" fmla="*/ 346 h 678"/>
                <a:gd name="T96" fmla="*/ 520 w 520"/>
                <a:gd name="T97" fmla="*/ 332 h 678"/>
                <a:gd name="T98" fmla="*/ 520 w 520"/>
                <a:gd name="T99" fmla="*/ 14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678">
                  <a:moveTo>
                    <a:pt x="520" y="144"/>
                  </a:moveTo>
                  <a:lnTo>
                    <a:pt x="520" y="144"/>
                  </a:lnTo>
                  <a:lnTo>
                    <a:pt x="520" y="134"/>
                  </a:lnTo>
                  <a:lnTo>
                    <a:pt x="518" y="128"/>
                  </a:lnTo>
                  <a:lnTo>
                    <a:pt x="518" y="128"/>
                  </a:lnTo>
                  <a:lnTo>
                    <a:pt x="512" y="118"/>
                  </a:lnTo>
                  <a:lnTo>
                    <a:pt x="502" y="108"/>
                  </a:lnTo>
                  <a:lnTo>
                    <a:pt x="490" y="102"/>
                  </a:lnTo>
                  <a:lnTo>
                    <a:pt x="476" y="100"/>
                  </a:lnTo>
                  <a:lnTo>
                    <a:pt x="476" y="100"/>
                  </a:lnTo>
                  <a:lnTo>
                    <a:pt x="464" y="102"/>
                  </a:lnTo>
                  <a:lnTo>
                    <a:pt x="464" y="102"/>
                  </a:lnTo>
                  <a:lnTo>
                    <a:pt x="456" y="106"/>
                  </a:lnTo>
                  <a:lnTo>
                    <a:pt x="448" y="110"/>
                  </a:lnTo>
                  <a:lnTo>
                    <a:pt x="448" y="110"/>
                  </a:lnTo>
                  <a:lnTo>
                    <a:pt x="440" y="118"/>
                  </a:lnTo>
                  <a:lnTo>
                    <a:pt x="434" y="130"/>
                  </a:lnTo>
                  <a:lnTo>
                    <a:pt x="434" y="130"/>
                  </a:lnTo>
                  <a:lnTo>
                    <a:pt x="434" y="130"/>
                  </a:lnTo>
                  <a:lnTo>
                    <a:pt x="380" y="250"/>
                  </a:lnTo>
                  <a:lnTo>
                    <a:pt x="380" y="250"/>
                  </a:lnTo>
                  <a:lnTo>
                    <a:pt x="380" y="250"/>
                  </a:lnTo>
                  <a:lnTo>
                    <a:pt x="376" y="260"/>
                  </a:lnTo>
                  <a:lnTo>
                    <a:pt x="376" y="260"/>
                  </a:lnTo>
                  <a:lnTo>
                    <a:pt x="376" y="264"/>
                  </a:lnTo>
                  <a:lnTo>
                    <a:pt x="376" y="264"/>
                  </a:lnTo>
                  <a:lnTo>
                    <a:pt x="378" y="272"/>
                  </a:lnTo>
                  <a:lnTo>
                    <a:pt x="382" y="278"/>
                  </a:lnTo>
                  <a:lnTo>
                    <a:pt x="386" y="284"/>
                  </a:lnTo>
                  <a:lnTo>
                    <a:pt x="394" y="290"/>
                  </a:lnTo>
                  <a:lnTo>
                    <a:pt x="394" y="290"/>
                  </a:lnTo>
                  <a:lnTo>
                    <a:pt x="402" y="292"/>
                  </a:lnTo>
                  <a:lnTo>
                    <a:pt x="408" y="292"/>
                  </a:lnTo>
                  <a:lnTo>
                    <a:pt x="408" y="292"/>
                  </a:lnTo>
                  <a:lnTo>
                    <a:pt x="418" y="288"/>
                  </a:lnTo>
                  <a:lnTo>
                    <a:pt x="426" y="284"/>
                  </a:lnTo>
                  <a:lnTo>
                    <a:pt x="426" y="284"/>
                  </a:lnTo>
                  <a:lnTo>
                    <a:pt x="432" y="276"/>
                  </a:lnTo>
                  <a:lnTo>
                    <a:pt x="462" y="214"/>
                  </a:lnTo>
                  <a:lnTo>
                    <a:pt x="482" y="222"/>
                  </a:lnTo>
                  <a:lnTo>
                    <a:pt x="484" y="218"/>
                  </a:lnTo>
                  <a:lnTo>
                    <a:pt x="454" y="284"/>
                  </a:lnTo>
                  <a:lnTo>
                    <a:pt x="454" y="284"/>
                  </a:lnTo>
                  <a:lnTo>
                    <a:pt x="454" y="284"/>
                  </a:lnTo>
                  <a:lnTo>
                    <a:pt x="452" y="286"/>
                  </a:lnTo>
                  <a:lnTo>
                    <a:pt x="452" y="286"/>
                  </a:lnTo>
                  <a:lnTo>
                    <a:pt x="448" y="294"/>
                  </a:lnTo>
                  <a:lnTo>
                    <a:pt x="448" y="294"/>
                  </a:lnTo>
                  <a:lnTo>
                    <a:pt x="436" y="304"/>
                  </a:lnTo>
                  <a:lnTo>
                    <a:pt x="436" y="304"/>
                  </a:lnTo>
                  <a:lnTo>
                    <a:pt x="424" y="310"/>
                  </a:lnTo>
                  <a:lnTo>
                    <a:pt x="408" y="314"/>
                  </a:lnTo>
                  <a:lnTo>
                    <a:pt x="408" y="314"/>
                  </a:lnTo>
                  <a:lnTo>
                    <a:pt x="406" y="314"/>
                  </a:lnTo>
                  <a:lnTo>
                    <a:pt x="406" y="314"/>
                  </a:lnTo>
                  <a:lnTo>
                    <a:pt x="406" y="314"/>
                  </a:lnTo>
                  <a:lnTo>
                    <a:pt x="396" y="312"/>
                  </a:lnTo>
                  <a:lnTo>
                    <a:pt x="384" y="310"/>
                  </a:lnTo>
                  <a:lnTo>
                    <a:pt x="384" y="310"/>
                  </a:lnTo>
                  <a:lnTo>
                    <a:pt x="378" y="306"/>
                  </a:lnTo>
                  <a:lnTo>
                    <a:pt x="370" y="300"/>
                  </a:lnTo>
                  <a:lnTo>
                    <a:pt x="366" y="294"/>
                  </a:lnTo>
                  <a:lnTo>
                    <a:pt x="362" y="288"/>
                  </a:lnTo>
                  <a:lnTo>
                    <a:pt x="362" y="288"/>
                  </a:lnTo>
                  <a:lnTo>
                    <a:pt x="356" y="274"/>
                  </a:lnTo>
                  <a:lnTo>
                    <a:pt x="356" y="274"/>
                  </a:lnTo>
                  <a:lnTo>
                    <a:pt x="354" y="268"/>
                  </a:lnTo>
                  <a:lnTo>
                    <a:pt x="354" y="268"/>
                  </a:lnTo>
                  <a:lnTo>
                    <a:pt x="344" y="272"/>
                  </a:lnTo>
                  <a:lnTo>
                    <a:pt x="344" y="272"/>
                  </a:lnTo>
                  <a:lnTo>
                    <a:pt x="334" y="274"/>
                  </a:lnTo>
                  <a:lnTo>
                    <a:pt x="324" y="274"/>
                  </a:lnTo>
                  <a:lnTo>
                    <a:pt x="324" y="274"/>
                  </a:lnTo>
                  <a:lnTo>
                    <a:pt x="324" y="274"/>
                  </a:lnTo>
                  <a:lnTo>
                    <a:pt x="324" y="274"/>
                  </a:lnTo>
                  <a:lnTo>
                    <a:pt x="314" y="274"/>
                  </a:lnTo>
                  <a:lnTo>
                    <a:pt x="304" y="270"/>
                  </a:lnTo>
                  <a:lnTo>
                    <a:pt x="304" y="270"/>
                  </a:lnTo>
                  <a:lnTo>
                    <a:pt x="310" y="292"/>
                  </a:lnTo>
                  <a:lnTo>
                    <a:pt x="312" y="316"/>
                  </a:lnTo>
                  <a:lnTo>
                    <a:pt x="312" y="400"/>
                  </a:lnTo>
                  <a:lnTo>
                    <a:pt x="288" y="400"/>
                  </a:lnTo>
                  <a:lnTo>
                    <a:pt x="288" y="316"/>
                  </a:lnTo>
                  <a:lnTo>
                    <a:pt x="288" y="316"/>
                  </a:lnTo>
                  <a:lnTo>
                    <a:pt x="288" y="302"/>
                  </a:lnTo>
                  <a:lnTo>
                    <a:pt x="284" y="288"/>
                  </a:lnTo>
                  <a:lnTo>
                    <a:pt x="276" y="264"/>
                  </a:lnTo>
                  <a:lnTo>
                    <a:pt x="276" y="264"/>
                  </a:lnTo>
                  <a:lnTo>
                    <a:pt x="270" y="252"/>
                  </a:lnTo>
                  <a:lnTo>
                    <a:pt x="262" y="242"/>
                  </a:lnTo>
                  <a:lnTo>
                    <a:pt x="254" y="232"/>
                  </a:lnTo>
                  <a:lnTo>
                    <a:pt x="244" y="222"/>
                  </a:lnTo>
                  <a:lnTo>
                    <a:pt x="226" y="208"/>
                  </a:lnTo>
                  <a:lnTo>
                    <a:pt x="206" y="198"/>
                  </a:lnTo>
                  <a:lnTo>
                    <a:pt x="188" y="192"/>
                  </a:lnTo>
                  <a:lnTo>
                    <a:pt x="172" y="186"/>
                  </a:lnTo>
                  <a:lnTo>
                    <a:pt x="154" y="184"/>
                  </a:lnTo>
                  <a:lnTo>
                    <a:pt x="140" y="182"/>
                  </a:lnTo>
                  <a:lnTo>
                    <a:pt x="188" y="80"/>
                  </a:lnTo>
                  <a:lnTo>
                    <a:pt x="196" y="80"/>
                  </a:lnTo>
                  <a:lnTo>
                    <a:pt x="196" y="80"/>
                  </a:lnTo>
                  <a:lnTo>
                    <a:pt x="200" y="78"/>
                  </a:lnTo>
                  <a:lnTo>
                    <a:pt x="200" y="78"/>
                  </a:lnTo>
                  <a:lnTo>
                    <a:pt x="214" y="78"/>
                  </a:lnTo>
                  <a:lnTo>
                    <a:pt x="214" y="78"/>
                  </a:lnTo>
                  <a:lnTo>
                    <a:pt x="228" y="76"/>
                  </a:lnTo>
                  <a:lnTo>
                    <a:pt x="242" y="72"/>
                  </a:lnTo>
                  <a:lnTo>
                    <a:pt x="254" y="68"/>
                  </a:lnTo>
                  <a:lnTo>
                    <a:pt x="264" y="62"/>
                  </a:lnTo>
                  <a:lnTo>
                    <a:pt x="280" y="50"/>
                  </a:lnTo>
                  <a:lnTo>
                    <a:pt x="292" y="38"/>
                  </a:lnTo>
                  <a:lnTo>
                    <a:pt x="292" y="38"/>
                  </a:lnTo>
                  <a:lnTo>
                    <a:pt x="294" y="32"/>
                  </a:lnTo>
                  <a:lnTo>
                    <a:pt x="294" y="32"/>
                  </a:lnTo>
                  <a:lnTo>
                    <a:pt x="300" y="22"/>
                  </a:lnTo>
                  <a:lnTo>
                    <a:pt x="300" y="22"/>
                  </a:lnTo>
                  <a:lnTo>
                    <a:pt x="304" y="12"/>
                  </a:lnTo>
                  <a:lnTo>
                    <a:pt x="304" y="12"/>
                  </a:lnTo>
                  <a:lnTo>
                    <a:pt x="306" y="0"/>
                  </a:lnTo>
                  <a:lnTo>
                    <a:pt x="122" y="0"/>
                  </a:lnTo>
                  <a:lnTo>
                    <a:pt x="122" y="0"/>
                  </a:lnTo>
                  <a:lnTo>
                    <a:pt x="106" y="2"/>
                  </a:lnTo>
                  <a:lnTo>
                    <a:pt x="92" y="8"/>
                  </a:lnTo>
                  <a:lnTo>
                    <a:pt x="80" y="16"/>
                  </a:lnTo>
                  <a:lnTo>
                    <a:pt x="70" y="28"/>
                  </a:lnTo>
                  <a:lnTo>
                    <a:pt x="70" y="28"/>
                  </a:lnTo>
                  <a:lnTo>
                    <a:pt x="64" y="42"/>
                  </a:lnTo>
                  <a:lnTo>
                    <a:pt x="6" y="166"/>
                  </a:lnTo>
                  <a:lnTo>
                    <a:pt x="4" y="172"/>
                  </a:lnTo>
                  <a:lnTo>
                    <a:pt x="4" y="172"/>
                  </a:lnTo>
                  <a:lnTo>
                    <a:pt x="0" y="184"/>
                  </a:lnTo>
                  <a:lnTo>
                    <a:pt x="0" y="194"/>
                  </a:lnTo>
                  <a:lnTo>
                    <a:pt x="0" y="194"/>
                  </a:lnTo>
                  <a:lnTo>
                    <a:pt x="2" y="210"/>
                  </a:lnTo>
                  <a:lnTo>
                    <a:pt x="8" y="226"/>
                  </a:lnTo>
                  <a:lnTo>
                    <a:pt x="14" y="234"/>
                  </a:lnTo>
                  <a:lnTo>
                    <a:pt x="156" y="422"/>
                  </a:lnTo>
                  <a:lnTo>
                    <a:pt x="156" y="678"/>
                  </a:lnTo>
                  <a:lnTo>
                    <a:pt x="422" y="678"/>
                  </a:lnTo>
                  <a:lnTo>
                    <a:pt x="422" y="678"/>
                  </a:lnTo>
                  <a:lnTo>
                    <a:pt x="444" y="678"/>
                  </a:lnTo>
                  <a:lnTo>
                    <a:pt x="444" y="490"/>
                  </a:lnTo>
                  <a:lnTo>
                    <a:pt x="514" y="346"/>
                  </a:lnTo>
                  <a:lnTo>
                    <a:pt x="514" y="346"/>
                  </a:lnTo>
                  <a:lnTo>
                    <a:pt x="518" y="340"/>
                  </a:lnTo>
                  <a:lnTo>
                    <a:pt x="518" y="340"/>
                  </a:lnTo>
                  <a:lnTo>
                    <a:pt x="520" y="332"/>
                  </a:lnTo>
                  <a:lnTo>
                    <a:pt x="520" y="324"/>
                  </a:lnTo>
                  <a:lnTo>
                    <a:pt x="520" y="324"/>
                  </a:lnTo>
                  <a:lnTo>
                    <a:pt x="520" y="144"/>
                  </a:lnTo>
                  <a:lnTo>
                    <a:pt x="520"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5" name="Rectangle 64"/>
          <p:cNvSpPr/>
          <p:nvPr/>
        </p:nvSpPr>
        <p:spPr>
          <a:xfrm>
            <a:off x="137674" y="2983379"/>
            <a:ext cx="3502901" cy="969496"/>
          </a:xfrm>
          <a:prstGeom prst="rect">
            <a:avLst/>
          </a:prstGeom>
        </p:spPr>
        <p:txBody>
          <a:bodyPr wrap="square">
            <a:spAutoFit/>
          </a:bodyPr>
          <a:lstStyle/>
          <a:p>
            <a:pPr>
              <a:lnSpc>
                <a:spcPct val="75000"/>
              </a:lnSpc>
            </a:pPr>
            <a:r>
              <a:rPr lang="en-GB" sz="3600" dirty="0" smtClean="0">
                <a:gradFill>
                  <a:gsLst>
                    <a:gs pos="0">
                      <a:schemeClr val="accent2"/>
                    </a:gs>
                    <a:gs pos="100000">
                      <a:schemeClr val="accent1"/>
                    </a:gs>
                  </a:gsLst>
                  <a:lin ang="5400000" scaled="1"/>
                </a:gradFill>
                <a:latin typeface="Arial Narrow" pitchFamily="34" charset="0"/>
              </a:rPr>
              <a:t>brand </a:t>
            </a:r>
          </a:p>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Typology:</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34" name="Rectangle 33"/>
          <p:cNvSpPr/>
          <p:nvPr/>
        </p:nvSpPr>
        <p:spPr>
          <a:xfrm>
            <a:off x="901672" y="4465104"/>
            <a:ext cx="1571264" cy="584775"/>
          </a:xfrm>
          <a:prstGeom prst="rect">
            <a:avLst/>
          </a:prstGeom>
        </p:spPr>
        <p:txBody>
          <a:bodyPr wrap="none">
            <a:spAutoFit/>
          </a:bodyPr>
          <a:lstStyle/>
          <a:p>
            <a:pPr lvl="0"/>
            <a:r>
              <a:rPr lang="en-GB" sz="3200" dirty="0" smtClean="0">
                <a:gradFill>
                  <a:gsLst>
                    <a:gs pos="0">
                      <a:prstClr val="black">
                        <a:lumMod val="75000"/>
                        <a:lumOff val="25000"/>
                      </a:prstClr>
                    </a:gs>
                    <a:gs pos="100000">
                      <a:prstClr val="black">
                        <a:lumMod val="65000"/>
                        <a:lumOff val="35000"/>
                      </a:prstClr>
                    </a:gs>
                  </a:gsLst>
                  <a:lin ang="5400000" scaled="1"/>
                </a:gradFill>
                <a:latin typeface="Arial Narrow" pitchFamily="34" charset="0"/>
              </a:rPr>
              <a:t>Defender</a:t>
            </a:r>
            <a:endParaRPr lang="en-GB" sz="3200" dirty="0">
              <a:gradFill>
                <a:gsLst>
                  <a:gs pos="0">
                    <a:prstClr val="black">
                      <a:lumMod val="75000"/>
                      <a:lumOff val="25000"/>
                    </a:prstClr>
                  </a:gs>
                  <a:gs pos="100000">
                    <a:prstClr val="black">
                      <a:lumMod val="65000"/>
                      <a:lumOff val="35000"/>
                    </a:prstClr>
                  </a:gs>
                </a:gsLst>
                <a:lin ang="5400000" scaled="1"/>
              </a:gradFill>
              <a:latin typeface="Arial Narrow" pitchFamily="34" charset="0"/>
            </a:endParaRPr>
          </a:p>
        </p:txBody>
      </p:sp>
      <p:sp>
        <p:nvSpPr>
          <p:cNvPr id="67" name="TextBox 56"/>
          <p:cNvSpPr txBox="1">
            <a:spLocks noChangeArrowheads="1"/>
          </p:cNvSpPr>
          <p:nvPr/>
        </p:nvSpPr>
        <p:spPr bwMode="auto">
          <a:xfrm>
            <a:off x="7258050" y="6526213"/>
            <a:ext cx="1781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smtClean="0">
                <a:solidFill>
                  <a:schemeClr val="accent5"/>
                </a:solidFill>
              </a:rPr>
              <a:t>MINDSHARE/BRANDZ</a:t>
            </a:r>
            <a:endParaRPr lang="en-GB" sz="1200" dirty="0">
              <a:solidFill>
                <a:schemeClr val="accent5"/>
              </a:solidFill>
            </a:endParaRPr>
          </a:p>
        </p:txBody>
      </p:sp>
      <p:sp>
        <p:nvSpPr>
          <p:cNvPr id="68" name="TextBox 67"/>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grpSp>
        <p:nvGrpSpPr>
          <p:cNvPr id="69" name="Group 68"/>
          <p:cNvGrpSpPr>
            <a:grpSpLocks noChangeAspect="1"/>
          </p:cNvGrpSpPr>
          <p:nvPr/>
        </p:nvGrpSpPr>
        <p:grpSpPr>
          <a:xfrm>
            <a:off x="5926814" y="3890310"/>
            <a:ext cx="1058894" cy="1058894"/>
            <a:chOff x="4677440" y="3443608"/>
            <a:chExt cx="1454861" cy="1454861"/>
          </a:xfrm>
        </p:grpSpPr>
        <p:sp>
          <p:nvSpPr>
            <p:cNvPr id="71"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TextBox 71"/>
            <p:cNvSpPr txBox="1"/>
            <p:nvPr/>
          </p:nvSpPr>
          <p:spPr>
            <a:xfrm>
              <a:off x="4835209" y="3543356"/>
              <a:ext cx="1030705" cy="1145669"/>
            </a:xfrm>
            <a:prstGeom prst="rect">
              <a:avLst/>
            </a:prstGeom>
            <a:noFill/>
          </p:spPr>
          <p:txBody>
            <a:bodyPr wrap="none" rtlCol="0">
              <a:spAutoFit/>
            </a:bodyPr>
            <a:lstStyle/>
            <a:p>
              <a:r>
                <a:rPr lang="en-GB" sz="5400" dirty="0" smtClean="0">
                  <a:solidFill>
                    <a:schemeClr val="accent5"/>
                  </a:solidFill>
                  <a:latin typeface="Impact" pitchFamily="34" charset="0"/>
                </a:rPr>
                <a:t>79</a:t>
              </a:r>
              <a:endParaRPr lang="en-GB" sz="5400" dirty="0">
                <a:solidFill>
                  <a:schemeClr val="accent5"/>
                </a:solidFill>
                <a:latin typeface="Impact" pitchFamily="34" charset="0"/>
              </a:endParaRPr>
            </a:p>
          </p:txBody>
        </p:sp>
      </p:grpSp>
      <p:grpSp>
        <p:nvGrpSpPr>
          <p:cNvPr id="74" name="Group 73"/>
          <p:cNvGrpSpPr>
            <a:grpSpLocks noChangeAspect="1"/>
          </p:cNvGrpSpPr>
          <p:nvPr/>
        </p:nvGrpSpPr>
        <p:grpSpPr>
          <a:xfrm>
            <a:off x="4951721" y="4820370"/>
            <a:ext cx="1039650" cy="1073858"/>
            <a:chOff x="3350999" y="4406212"/>
            <a:chExt cx="1544707" cy="1595534"/>
          </a:xfrm>
        </p:grpSpPr>
        <p:sp>
          <p:nvSpPr>
            <p:cNvPr id="76"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77" name="TextBox 76"/>
            <p:cNvSpPr txBox="1"/>
            <p:nvPr/>
          </p:nvSpPr>
          <p:spPr>
            <a:xfrm>
              <a:off x="3397936" y="4406212"/>
              <a:ext cx="1460913" cy="1486725"/>
            </a:xfrm>
            <a:prstGeom prst="rect">
              <a:avLst/>
            </a:prstGeom>
            <a:noFill/>
          </p:spPr>
          <p:txBody>
            <a:bodyPr wrap="none" rtlCol="0">
              <a:spAutoFit/>
            </a:bodyPr>
            <a:lstStyle/>
            <a:p>
              <a:pPr algn="ctr"/>
              <a:r>
                <a:rPr lang="en-GB" sz="6600" dirty="0" smtClean="0">
                  <a:solidFill>
                    <a:schemeClr val="accent1"/>
                  </a:solidFill>
                  <a:latin typeface="Impact" pitchFamily="34" charset="0"/>
                </a:rPr>
                <a:t>88</a:t>
              </a:r>
              <a:endParaRPr lang="en-GB" sz="6600" dirty="0">
                <a:solidFill>
                  <a:schemeClr val="accent1"/>
                </a:solidFill>
                <a:latin typeface="Impact" pitchFamily="34" charset="0"/>
              </a:endParaRPr>
            </a:p>
          </p:txBody>
        </p:sp>
      </p:grpSp>
      <p:grpSp>
        <p:nvGrpSpPr>
          <p:cNvPr id="78" name="Group 77"/>
          <p:cNvGrpSpPr>
            <a:grpSpLocks noChangeAspect="1"/>
          </p:cNvGrpSpPr>
          <p:nvPr/>
        </p:nvGrpSpPr>
        <p:grpSpPr>
          <a:xfrm>
            <a:off x="4812958" y="3481011"/>
            <a:ext cx="1028260" cy="1028260"/>
            <a:chOff x="3517503" y="2136319"/>
            <a:chExt cx="1368831" cy="1368831"/>
          </a:xfrm>
        </p:grpSpPr>
        <p:sp>
          <p:nvSpPr>
            <p:cNvPr id="79"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a:p>
          </p:txBody>
        </p:sp>
        <p:sp>
          <p:nvSpPr>
            <p:cNvPr id="80" name="TextBox 79"/>
            <p:cNvSpPr txBox="1"/>
            <p:nvPr/>
          </p:nvSpPr>
          <p:spPr>
            <a:xfrm>
              <a:off x="3681887" y="2265716"/>
              <a:ext cx="999186" cy="1110036"/>
            </a:xfrm>
            <a:prstGeom prst="rect">
              <a:avLst/>
            </a:prstGeom>
            <a:noFill/>
          </p:spPr>
          <p:txBody>
            <a:bodyPr wrap="none" rtlCol="0" anchor="ctr">
              <a:spAutoFit/>
            </a:bodyPr>
            <a:lstStyle/>
            <a:p>
              <a:pPr algn="ctr"/>
              <a:r>
                <a:rPr lang="en-GB" sz="5400" dirty="0" smtClean="0">
                  <a:solidFill>
                    <a:schemeClr val="accent2"/>
                  </a:solidFill>
                  <a:latin typeface="Impact" pitchFamily="34" charset="0"/>
                </a:rPr>
                <a:t>73</a:t>
              </a:r>
              <a:endParaRPr lang="en-GB" sz="5400" dirty="0">
                <a:solidFill>
                  <a:schemeClr val="accent2"/>
                </a:solidFill>
                <a:latin typeface="Impact" pitchFamily="34" charset="0"/>
              </a:endParaRPr>
            </a:p>
          </p:txBody>
        </p:sp>
      </p:grpSp>
      <p:grpSp>
        <p:nvGrpSpPr>
          <p:cNvPr id="82" name="Group 81"/>
          <p:cNvGrpSpPr>
            <a:grpSpLocks noChangeAspect="1"/>
          </p:cNvGrpSpPr>
          <p:nvPr/>
        </p:nvGrpSpPr>
        <p:grpSpPr>
          <a:xfrm>
            <a:off x="5641903" y="2584751"/>
            <a:ext cx="870379" cy="870379"/>
            <a:chOff x="4374761" y="960184"/>
            <a:chExt cx="1476764" cy="1476764"/>
          </a:xfrm>
        </p:grpSpPr>
        <p:sp>
          <p:nvSpPr>
            <p:cNvPr id="83"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1600"/>
            </a:p>
          </p:txBody>
        </p:sp>
        <p:sp>
          <p:nvSpPr>
            <p:cNvPr id="84" name="TextBox 83"/>
            <p:cNvSpPr txBox="1"/>
            <p:nvPr/>
          </p:nvSpPr>
          <p:spPr>
            <a:xfrm>
              <a:off x="4465677" y="1061913"/>
              <a:ext cx="1294928" cy="1273314"/>
            </a:xfrm>
            <a:prstGeom prst="rect">
              <a:avLst/>
            </a:prstGeom>
            <a:noFill/>
          </p:spPr>
          <p:txBody>
            <a:bodyPr wrap="none" rtlCol="0" anchor="ctr">
              <a:spAutoFit/>
            </a:bodyPr>
            <a:lstStyle/>
            <a:p>
              <a:pPr algn="ctr"/>
              <a:r>
                <a:rPr lang="en-GB" sz="4800" dirty="0" smtClean="0">
                  <a:solidFill>
                    <a:schemeClr val="accent3"/>
                  </a:solidFill>
                  <a:latin typeface="Impact" pitchFamily="34" charset="0"/>
                </a:rPr>
                <a:t>55</a:t>
              </a:r>
              <a:endParaRPr lang="en-GB" sz="4800" dirty="0">
                <a:solidFill>
                  <a:schemeClr val="accent3"/>
                </a:solidFill>
                <a:latin typeface="Impact" pitchFamily="34" charset="0"/>
              </a:endParaRPr>
            </a:p>
          </p:txBody>
        </p:sp>
      </p:grpSp>
    </p:spTree>
    <p:extLst>
      <p:ext uri="{BB962C8B-B14F-4D97-AF65-F5344CB8AC3E}">
        <p14:creationId xmlns:p14="http://schemas.microsoft.com/office/powerpoint/2010/main" val="173156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400"/>
                                  </p:stCondLst>
                                  <p:iterate type="lt">
                                    <p:tmPct val="4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strVal val="4/3*#ppt_w"/>
                                          </p:val>
                                        </p:tav>
                                        <p:tav tm="100000">
                                          <p:val>
                                            <p:strVal val="#ppt_w"/>
                                          </p:val>
                                        </p:tav>
                                      </p:tavLst>
                                    </p:anim>
                                    <p:anim calcmode="lin" valueType="num">
                                      <p:cBhvr>
                                        <p:cTn id="8" dur="500" fill="hold"/>
                                        <p:tgtEl>
                                          <p:spTgt spid="66"/>
                                        </p:tgtEl>
                                        <p:attrNameLst>
                                          <p:attrName>ppt_h</p:attrName>
                                        </p:attrNameLst>
                                      </p:cBhvr>
                                      <p:tavLst>
                                        <p:tav tm="0">
                                          <p:val>
                                            <p:strVal val="4/3*#ppt_h"/>
                                          </p:val>
                                        </p:tav>
                                        <p:tav tm="100000">
                                          <p:val>
                                            <p:strVal val="#ppt_h"/>
                                          </p:val>
                                        </p:tav>
                                      </p:tavLst>
                                    </p:anim>
                                  </p:childTnLst>
                                </p:cTn>
                              </p:par>
                              <p:par>
                                <p:cTn id="9" presetID="53" presetClass="entr" presetSubtype="16" fill="hold" nodeType="withEffect">
                                  <p:stCondLst>
                                    <p:cond delay="400"/>
                                  </p:stCondLst>
                                  <p:childTnLst>
                                    <p:set>
                                      <p:cBhvr>
                                        <p:cTn id="10" dur="1" fill="hold">
                                          <p:stCondLst>
                                            <p:cond delay="0"/>
                                          </p:stCondLst>
                                        </p:cTn>
                                        <p:tgtEl>
                                          <p:spTgt spid="79883"/>
                                        </p:tgtEl>
                                        <p:attrNameLst>
                                          <p:attrName>style.visibility</p:attrName>
                                        </p:attrNameLst>
                                      </p:cBhvr>
                                      <p:to>
                                        <p:strVal val="visible"/>
                                      </p:to>
                                    </p:set>
                                    <p:anim calcmode="lin" valueType="num">
                                      <p:cBhvr>
                                        <p:cTn id="11" dur="500" fill="hold"/>
                                        <p:tgtEl>
                                          <p:spTgt spid="79883"/>
                                        </p:tgtEl>
                                        <p:attrNameLst>
                                          <p:attrName>ppt_w</p:attrName>
                                        </p:attrNameLst>
                                      </p:cBhvr>
                                      <p:tavLst>
                                        <p:tav tm="0">
                                          <p:val>
                                            <p:fltVal val="0"/>
                                          </p:val>
                                        </p:tav>
                                        <p:tav tm="100000">
                                          <p:val>
                                            <p:strVal val="#ppt_w"/>
                                          </p:val>
                                        </p:tav>
                                      </p:tavLst>
                                    </p:anim>
                                    <p:anim calcmode="lin" valueType="num">
                                      <p:cBhvr>
                                        <p:cTn id="12" dur="500" fill="hold"/>
                                        <p:tgtEl>
                                          <p:spTgt spid="79883"/>
                                        </p:tgtEl>
                                        <p:attrNameLst>
                                          <p:attrName>ppt_h</p:attrName>
                                        </p:attrNameLst>
                                      </p:cBhvr>
                                      <p:tavLst>
                                        <p:tav tm="0">
                                          <p:val>
                                            <p:fltVal val="0"/>
                                          </p:val>
                                        </p:tav>
                                        <p:tav tm="100000">
                                          <p:val>
                                            <p:strVal val="#ppt_h"/>
                                          </p:val>
                                        </p:tav>
                                      </p:tavLst>
                                    </p:anim>
                                    <p:animEffect transition="in" filter="fade">
                                      <p:cBhvr>
                                        <p:cTn id="13" dur="500"/>
                                        <p:tgtEl>
                                          <p:spTgt spid="7988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3" presetClass="entr" presetSubtype="288" fill="hold" nodeType="withEffect">
                                  <p:stCondLst>
                                    <p:cond delay="100"/>
                                  </p:stCondLst>
                                  <p:childTnLst>
                                    <p:set>
                                      <p:cBhvr>
                                        <p:cTn id="18" dur="1" fill="hold">
                                          <p:stCondLst>
                                            <p:cond delay="0"/>
                                          </p:stCondLst>
                                        </p:cTn>
                                        <p:tgtEl>
                                          <p:spTgt spid="79873"/>
                                        </p:tgtEl>
                                        <p:attrNameLst>
                                          <p:attrName>style.visibility</p:attrName>
                                        </p:attrNameLst>
                                      </p:cBhvr>
                                      <p:to>
                                        <p:strVal val="visible"/>
                                      </p:to>
                                    </p:set>
                                    <p:anim calcmode="lin" valueType="num">
                                      <p:cBhvr>
                                        <p:cTn id="19" dur="500" fill="hold"/>
                                        <p:tgtEl>
                                          <p:spTgt spid="79873"/>
                                        </p:tgtEl>
                                        <p:attrNameLst>
                                          <p:attrName>ppt_w</p:attrName>
                                        </p:attrNameLst>
                                      </p:cBhvr>
                                      <p:tavLst>
                                        <p:tav tm="0">
                                          <p:val>
                                            <p:strVal val="4/3*#ppt_w"/>
                                          </p:val>
                                        </p:tav>
                                        <p:tav tm="100000">
                                          <p:val>
                                            <p:strVal val="#ppt_w"/>
                                          </p:val>
                                        </p:tav>
                                      </p:tavLst>
                                    </p:anim>
                                    <p:anim calcmode="lin" valueType="num">
                                      <p:cBhvr>
                                        <p:cTn id="20" dur="500" fill="hold"/>
                                        <p:tgtEl>
                                          <p:spTgt spid="79873"/>
                                        </p:tgtEl>
                                        <p:attrNameLst>
                                          <p:attrName>ppt_h</p:attrName>
                                        </p:attrNameLst>
                                      </p:cBhvr>
                                      <p:tavLst>
                                        <p:tav tm="0">
                                          <p:val>
                                            <p:strVal val="4/3*#ppt_h"/>
                                          </p:val>
                                        </p:tav>
                                        <p:tav tm="100000">
                                          <p:val>
                                            <p:strVal val="#ppt_h"/>
                                          </p:val>
                                        </p:tav>
                                      </p:tavLst>
                                    </p:anim>
                                  </p:childTnLst>
                                </p:cTn>
                              </p:par>
                              <p:par>
                                <p:cTn id="21" presetID="23" presetClass="entr" presetSubtype="16" fill="hold" nodeType="withEffect">
                                  <p:stCondLst>
                                    <p:cond delay="10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00"/>
                                  </p:stCondLst>
                                  <p:childTnLst>
                                    <p:animScale>
                                      <p:cBhvr>
                                        <p:cTn id="26" dur="200" fill="hold"/>
                                        <p:tgtEl>
                                          <p:spTgt spid="74"/>
                                        </p:tgtEl>
                                      </p:cBhvr>
                                      <p:by x="87000" y="87000"/>
                                    </p:animScale>
                                  </p:childTnLst>
                                </p:cTn>
                              </p:par>
                              <p:par>
                                <p:cTn id="27" presetID="23" presetClass="entr" presetSubtype="288" fill="hold" nodeType="withEffect">
                                  <p:stCondLst>
                                    <p:cond delay="300"/>
                                  </p:stCondLst>
                                  <p:childTnLst>
                                    <p:set>
                                      <p:cBhvr>
                                        <p:cTn id="28" dur="1" fill="hold">
                                          <p:stCondLst>
                                            <p:cond delay="0"/>
                                          </p:stCondLst>
                                        </p:cTn>
                                        <p:tgtEl>
                                          <p:spTgt spid="79874"/>
                                        </p:tgtEl>
                                        <p:attrNameLst>
                                          <p:attrName>style.visibility</p:attrName>
                                        </p:attrNameLst>
                                      </p:cBhvr>
                                      <p:to>
                                        <p:strVal val="visible"/>
                                      </p:to>
                                    </p:set>
                                    <p:anim calcmode="lin" valueType="num">
                                      <p:cBhvr>
                                        <p:cTn id="29" dur="500" fill="hold"/>
                                        <p:tgtEl>
                                          <p:spTgt spid="79874"/>
                                        </p:tgtEl>
                                        <p:attrNameLst>
                                          <p:attrName>ppt_w</p:attrName>
                                        </p:attrNameLst>
                                      </p:cBhvr>
                                      <p:tavLst>
                                        <p:tav tm="0">
                                          <p:val>
                                            <p:strVal val="4/3*#ppt_w"/>
                                          </p:val>
                                        </p:tav>
                                        <p:tav tm="100000">
                                          <p:val>
                                            <p:strVal val="#ppt_w"/>
                                          </p:val>
                                        </p:tav>
                                      </p:tavLst>
                                    </p:anim>
                                    <p:anim calcmode="lin" valueType="num">
                                      <p:cBhvr>
                                        <p:cTn id="30" dur="500" fill="hold"/>
                                        <p:tgtEl>
                                          <p:spTgt spid="79874"/>
                                        </p:tgtEl>
                                        <p:attrNameLst>
                                          <p:attrName>ppt_h</p:attrName>
                                        </p:attrNameLst>
                                      </p:cBhvr>
                                      <p:tavLst>
                                        <p:tav tm="0">
                                          <p:val>
                                            <p:strVal val="4/3*#ppt_h"/>
                                          </p:val>
                                        </p:tav>
                                        <p:tav tm="100000">
                                          <p:val>
                                            <p:strVal val="#ppt_h"/>
                                          </p:val>
                                        </p:tav>
                                      </p:tavLst>
                                    </p:anim>
                                  </p:childTnLst>
                                </p:cTn>
                              </p:par>
                              <p:par>
                                <p:cTn id="31" presetID="23" presetClass="entr" presetSubtype="16" fill="hold" nodeType="withEffect">
                                  <p:stCondLst>
                                    <p:cond delay="3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childTnLst>
                                </p:cTn>
                              </p:par>
                              <p:par>
                                <p:cTn id="35" presetID="6" presetClass="emph" presetSubtype="0" autoRev="1" fill="hold" nodeType="withEffect">
                                  <p:stCondLst>
                                    <p:cond delay="300"/>
                                  </p:stCondLst>
                                  <p:childTnLst>
                                    <p:animScale>
                                      <p:cBhvr>
                                        <p:cTn id="36" dur="200" fill="hold"/>
                                        <p:tgtEl>
                                          <p:spTgt spid="69"/>
                                        </p:tgtEl>
                                      </p:cBhvr>
                                      <p:by x="87000" y="87000"/>
                                    </p:animScale>
                                  </p:childTnLst>
                                </p:cTn>
                              </p:par>
                              <p:par>
                                <p:cTn id="37" presetID="23" presetClass="entr" presetSubtype="288" fill="hold" nodeType="withEffect">
                                  <p:stCondLst>
                                    <p:cond delay="500"/>
                                  </p:stCondLst>
                                  <p:childTnLst>
                                    <p:set>
                                      <p:cBhvr>
                                        <p:cTn id="38" dur="1" fill="hold">
                                          <p:stCondLst>
                                            <p:cond delay="0"/>
                                          </p:stCondLst>
                                        </p:cTn>
                                        <p:tgtEl>
                                          <p:spTgt spid="79875"/>
                                        </p:tgtEl>
                                        <p:attrNameLst>
                                          <p:attrName>style.visibility</p:attrName>
                                        </p:attrNameLst>
                                      </p:cBhvr>
                                      <p:to>
                                        <p:strVal val="visible"/>
                                      </p:to>
                                    </p:set>
                                    <p:anim calcmode="lin" valueType="num">
                                      <p:cBhvr>
                                        <p:cTn id="39" dur="500" fill="hold"/>
                                        <p:tgtEl>
                                          <p:spTgt spid="79875"/>
                                        </p:tgtEl>
                                        <p:attrNameLst>
                                          <p:attrName>ppt_w</p:attrName>
                                        </p:attrNameLst>
                                      </p:cBhvr>
                                      <p:tavLst>
                                        <p:tav tm="0">
                                          <p:val>
                                            <p:strVal val="4/3*#ppt_w"/>
                                          </p:val>
                                        </p:tav>
                                        <p:tav tm="100000">
                                          <p:val>
                                            <p:strVal val="#ppt_w"/>
                                          </p:val>
                                        </p:tav>
                                      </p:tavLst>
                                    </p:anim>
                                    <p:anim calcmode="lin" valueType="num">
                                      <p:cBhvr>
                                        <p:cTn id="40" dur="500" fill="hold"/>
                                        <p:tgtEl>
                                          <p:spTgt spid="79875"/>
                                        </p:tgtEl>
                                        <p:attrNameLst>
                                          <p:attrName>ppt_h</p:attrName>
                                        </p:attrNameLst>
                                      </p:cBhvr>
                                      <p:tavLst>
                                        <p:tav tm="0">
                                          <p:val>
                                            <p:strVal val="4/3*#ppt_h"/>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par>
                                <p:cTn id="45" presetID="6" presetClass="emph" presetSubtype="0" autoRev="1" fill="hold" nodeType="withEffect">
                                  <p:stCondLst>
                                    <p:cond delay="500"/>
                                  </p:stCondLst>
                                  <p:childTnLst>
                                    <p:animScale>
                                      <p:cBhvr>
                                        <p:cTn id="46" dur="200" fill="hold"/>
                                        <p:tgtEl>
                                          <p:spTgt spid="78"/>
                                        </p:tgtEl>
                                      </p:cBhvr>
                                      <p:by x="87000" y="87000"/>
                                    </p:animScale>
                                  </p:childTnLst>
                                </p:cTn>
                              </p:par>
                              <p:par>
                                <p:cTn id="47" presetID="23" presetClass="entr" presetSubtype="288" fill="hold" nodeType="withEffect">
                                  <p:stCondLst>
                                    <p:cond delay="820"/>
                                  </p:stCondLst>
                                  <p:childTnLst>
                                    <p:set>
                                      <p:cBhvr>
                                        <p:cTn id="48" dur="1" fill="hold">
                                          <p:stCondLst>
                                            <p:cond delay="0"/>
                                          </p:stCondLst>
                                        </p:cTn>
                                        <p:tgtEl>
                                          <p:spTgt spid="79876"/>
                                        </p:tgtEl>
                                        <p:attrNameLst>
                                          <p:attrName>style.visibility</p:attrName>
                                        </p:attrNameLst>
                                      </p:cBhvr>
                                      <p:to>
                                        <p:strVal val="visible"/>
                                      </p:to>
                                    </p:set>
                                    <p:anim calcmode="lin" valueType="num">
                                      <p:cBhvr>
                                        <p:cTn id="49" dur="500" fill="hold"/>
                                        <p:tgtEl>
                                          <p:spTgt spid="79876"/>
                                        </p:tgtEl>
                                        <p:attrNameLst>
                                          <p:attrName>ppt_w</p:attrName>
                                        </p:attrNameLst>
                                      </p:cBhvr>
                                      <p:tavLst>
                                        <p:tav tm="0">
                                          <p:val>
                                            <p:strVal val="4/3*#ppt_w"/>
                                          </p:val>
                                        </p:tav>
                                        <p:tav tm="100000">
                                          <p:val>
                                            <p:strVal val="#ppt_w"/>
                                          </p:val>
                                        </p:tav>
                                      </p:tavLst>
                                    </p:anim>
                                    <p:anim calcmode="lin" valueType="num">
                                      <p:cBhvr>
                                        <p:cTn id="50" dur="500" fill="hold"/>
                                        <p:tgtEl>
                                          <p:spTgt spid="79876"/>
                                        </p:tgtEl>
                                        <p:attrNameLst>
                                          <p:attrName>ppt_h</p:attrName>
                                        </p:attrNameLst>
                                      </p:cBhvr>
                                      <p:tavLst>
                                        <p:tav tm="0">
                                          <p:val>
                                            <p:strVal val="4/3*#ppt_h"/>
                                          </p:val>
                                        </p:tav>
                                        <p:tav tm="100000">
                                          <p:val>
                                            <p:strVal val="#ppt_h"/>
                                          </p:val>
                                        </p:tav>
                                      </p:tavLst>
                                    </p:anim>
                                  </p:childTnLst>
                                </p:cTn>
                              </p:par>
                              <p:par>
                                <p:cTn id="51" presetID="23" presetClass="entr" presetSubtype="16" fill="hold" nodeType="withEffect">
                                  <p:stCondLst>
                                    <p:cond delay="820"/>
                                  </p:stCondLst>
                                  <p:childTnLst>
                                    <p:set>
                                      <p:cBhvr>
                                        <p:cTn id="52" dur="1" fill="hold">
                                          <p:stCondLst>
                                            <p:cond delay="0"/>
                                          </p:stCondLst>
                                        </p:cTn>
                                        <p:tgtEl>
                                          <p:spTgt spid="82"/>
                                        </p:tgtEl>
                                        <p:attrNameLst>
                                          <p:attrName>style.visibility</p:attrName>
                                        </p:attrNameLst>
                                      </p:cBhvr>
                                      <p:to>
                                        <p:strVal val="visible"/>
                                      </p:to>
                                    </p:set>
                                    <p:anim calcmode="lin" valueType="num">
                                      <p:cBhvr>
                                        <p:cTn id="53" dur="500" fill="hold"/>
                                        <p:tgtEl>
                                          <p:spTgt spid="82"/>
                                        </p:tgtEl>
                                        <p:attrNameLst>
                                          <p:attrName>ppt_w</p:attrName>
                                        </p:attrNameLst>
                                      </p:cBhvr>
                                      <p:tavLst>
                                        <p:tav tm="0">
                                          <p:val>
                                            <p:fltVal val="0"/>
                                          </p:val>
                                        </p:tav>
                                        <p:tav tm="100000">
                                          <p:val>
                                            <p:strVal val="#ppt_w"/>
                                          </p:val>
                                        </p:tav>
                                      </p:tavLst>
                                    </p:anim>
                                    <p:anim calcmode="lin" valueType="num">
                                      <p:cBhvr>
                                        <p:cTn id="54" dur="500" fill="hold"/>
                                        <p:tgtEl>
                                          <p:spTgt spid="82"/>
                                        </p:tgtEl>
                                        <p:attrNameLst>
                                          <p:attrName>ppt_h</p:attrName>
                                        </p:attrNameLst>
                                      </p:cBhvr>
                                      <p:tavLst>
                                        <p:tav tm="0">
                                          <p:val>
                                            <p:fltVal val="0"/>
                                          </p:val>
                                        </p:tav>
                                        <p:tav tm="100000">
                                          <p:val>
                                            <p:strVal val="#ppt_h"/>
                                          </p:val>
                                        </p:tav>
                                      </p:tavLst>
                                    </p:anim>
                                  </p:childTnLst>
                                </p:cTn>
                              </p:par>
                              <p:par>
                                <p:cTn id="55" presetID="6" presetClass="emph" presetSubtype="0" autoRev="1" fill="hold" nodeType="withEffect">
                                  <p:stCondLst>
                                    <p:cond delay="820"/>
                                  </p:stCondLst>
                                  <p:childTnLst>
                                    <p:animScale>
                                      <p:cBhvr>
                                        <p:cTn id="56" dur="200" fill="hold"/>
                                        <p:tgtEl>
                                          <p:spTgt spid="82"/>
                                        </p:tgtEl>
                                      </p:cBhvr>
                                      <p:by x="87000" y="87000"/>
                                    </p:animScale>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nodeType="clickEffect">
                                  <p:stCondLst>
                                    <p:cond delay="0"/>
                                  </p:stCondLst>
                                  <p:childTnLst>
                                    <p:set>
                                      <p:cBhvr>
                                        <p:cTn id="60" dur="1" fill="hold">
                                          <p:stCondLst>
                                            <p:cond delay="0"/>
                                          </p:stCondLst>
                                        </p:cTn>
                                        <p:tgtEl>
                                          <p:spTgt spid="79877"/>
                                        </p:tgtEl>
                                        <p:attrNameLst>
                                          <p:attrName>style.visibility</p:attrName>
                                        </p:attrNameLst>
                                      </p:cBhvr>
                                      <p:to>
                                        <p:strVal val="visible"/>
                                      </p:to>
                                    </p:set>
                                    <p:anim calcmode="lin" valueType="num">
                                      <p:cBhvr>
                                        <p:cTn id="61" dur="500" fill="hold"/>
                                        <p:tgtEl>
                                          <p:spTgt spid="79877"/>
                                        </p:tgtEl>
                                        <p:attrNameLst>
                                          <p:attrName>ppt_w</p:attrName>
                                        </p:attrNameLst>
                                      </p:cBhvr>
                                      <p:tavLst>
                                        <p:tav tm="0">
                                          <p:val>
                                            <p:strVal val="4/3*#ppt_w"/>
                                          </p:val>
                                        </p:tav>
                                        <p:tav tm="100000">
                                          <p:val>
                                            <p:strVal val="#ppt_w"/>
                                          </p:val>
                                        </p:tav>
                                      </p:tavLst>
                                    </p:anim>
                                    <p:anim calcmode="lin" valueType="num">
                                      <p:cBhvr>
                                        <p:cTn id="62" dur="500" fill="hold"/>
                                        <p:tgtEl>
                                          <p:spTgt spid="79877"/>
                                        </p:tgtEl>
                                        <p:attrNameLst>
                                          <p:attrName>ppt_h</p:attrName>
                                        </p:attrNameLst>
                                      </p:cBhvr>
                                      <p:tavLst>
                                        <p:tav tm="0">
                                          <p:val>
                                            <p:strVal val="4/3*#ppt_h"/>
                                          </p:val>
                                        </p:tav>
                                        <p:tav tm="100000">
                                          <p:val>
                                            <p:strVal val="#ppt_h"/>
                                          </p:val>
                                        </p:tav>
                                      </p:tavLst>
                                    </p:anim>
                                  </p:childTnLst>
                                </p:cTn>
                              </p:par>
                            </p:childTnLst>
                          </p:cTn>
                        </p:par>
                        <p:par>
                          <p:cTn id="63" fill="hold">
                            <p:stCondLst>
                              <p:cond delay="500"/>
                            </p:stCondLst>
                            <p:childTnLst>
                              <p:par>
                                <p:cTn id="64" presetID="23" presetClass="entr" presetSubtype="16"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ppt_w</p:attrName>
                                        </p:attrNameLst>
                                      </p:cBhvr>
                                      <p:tavLst>
                                        <p:tav tm="0">
                                          <p:val>
                                            <p:fltVal val="0"/>
                                          </p:val>
                                        </p:tav>
                                        <p:tav tm="100000">
                                          <p:val>
                                            <p:strVal val="#ppt_w"/>
                                          </p:val>
                                        </p:tav>
                                      </p:tavLst>
                                    </p:anim>
                                    <p:anim calcmode="lin" valueType="num">
                                      <p:cBhvr>
                                        <p:cTn id="67" dur="500" fill="hold"/>
                                        <p:tgtEl>
                                          <p:spTgt spid="26"/>
                                        </p:tgtEl>
                                        <p:attrNameLst>
                                          <p:attrName>ppt_h</p:attrName>
                                        </p:attrNameLst>
                                      </p:cBhvr>
                                      <p:tavLst>
                                        <p:tav tm="0">
                                          <p:val>
                                            <p:fltVal val="0"/>
                                          </p:val>
                                        </p:tav>
                                        <p:tav tm="100000">
                                          <p:val>
                                            <p:strVal val="#ppt_h"/>
                                          </p:val>
                                        </p:tav>
                                      </p:tavLst>
                                    </p:anim>
                                  </p:childTnLst>
                                </p:cTn>
                              </p:par>
                            </p:childTnLst>
                          </p:cTn>
                        </p:par>
                        <p:par>
                          <p:cTn id="68" fill="hold">
                            <p:stCondLst>
                              <p:cond delay="1000"/>
                            </p:stCondLst>
                            <p:childTnLst>
                              <p:par>
                                <p:cTn id="69" presetID="6" presetClass="emph" presetSubtype="0" autoRev="1" fill="hold" nodeType="afterEffect">
                                  <p:stCondLst>
                                    <p:cond delay="0"/>
                                  </p:stCondLst>
                                  <p:childTnLst>
                                    <p:animScale>
                                      <p:cBhvr>
                                        <p:cTn id="70" dur="200" fill="hold"/>
                                        <p:tgtEl>
                                          <p:spTgt spid="26"/>
                                        </p:tgtEl>
                                      </p:cBhvr>
                                      <p:by x="87000" y="87000"/>
                                    </p:animScale>
                                  </p:childTnLst>
                                </p:cTn>
                              </p:par>
                            </p:childTnLst>
                          </p:cTn>
                        </p:par>
                      </p:childTnLst>
                    </p:cTn>
                  </p:par>
                  <p:par>
                    <p:cTn id="71" fill="hold">
                      <p:stCondLst>
                        <p:cond delay="indefinite"/>
                      </p:stCondLst>
                      <p:childTnLst>
                        <p:par>
                          <p:cTn id="72" fill="hold">
                            <p:stCondLst>
                              <p:cond delay="0"/>
                            </p:stCondLst>
                            <p:childTnLst>
                              <p:par>
                                <p:cTn id="73" presetID="23" presetClass="entr" presetSubtype="288" fill="hold" grpId="0" nodeType="clickEffect">
                                  <p:stCondLst>
                                    <p:cond delay="0"/>
                                  </p:stCondLst>
                                  <p:iterate type="lt">
                                    <p:tmPct val="4000"/>
                                  </p:iterate>
                                  <p:childTnLst>
                                    <p:set>
                                      <p:cBhvr>
                                        <p:cTn id="74" dur="1" fill="hold">
                                          <p:stCondLst>
                                            <p:cond delay="0"/>
                                          </p:stCondLst>
                                        </p:cTn>
                                        <p:tgtEl>
                                          <p:spTgt spid="65"/>
                                        </p:tgtEl>
                                        <p:attrNameLst>
                                          <p:attrName>style.visibility</p:attrName>
                                        </p:attrNameLst>
                                      </p:cBhvr>
                                      <p:to>
                                        <p:strVal val="visible"/>
                                      </p:to>
                                    </p:set>
                                    <p:anim calcmode="lin" valueType="num">
                                      <p:cBhvr>
                                        <p:cTn id="75" dur="620" fill="hold"/>
                                        <p:tgtEl>
                                          <p:spTgt spid="65"/>
                                        </p:tgtEl>
                                        <p:attrNameLst>
                                          <p:attrName>ppt_w</p:attrName>
                                        </p:attrNameLst>
                                      </p:cBhvr>
                                      <p:tavLst>
                                        <p:tav tm="0">
                                          <p:val>
                                            <p:strVal val="4/3*#ppt_w"/>
                                          </p:val>
                                        </p:tav>
                                        <p:tav tm="100000">
                                          <p:val>
                                            <p:strVal val="#ppt_w"/>
                                          </p:val>
                                        </p:tav>
                                      </p:tavLst>
                                    </p:anim>
                                    <p:anim calcmode="lin" valueType="num">
                                      <p:cBhvr>
                                        <p:cTn id="76" dur="620" fill="hold"/>
                                        <p:tgtEl>
                                          <p:spTgt spid="65"/>
                                        </p:tgtEl>
                                        <p:attrNameLst>
                                          <p:attrName>ppt_h</p:attrName>
                                        </p:attrNameLst>
                                      </p:cBhvr>
                                      <p:tavLst>
                                        <p:tav tm="0">
                                          <p:val>
                                            <p:strVal val="4/3*#ppt_h"/>
                                          </p:val>
                                        </p:tav>
                                        <p:tav tm="100000">
                                          <p:val>
                                            <p:strVal val="#ppt_h"/>
                                          </p:val>
                                        </p:tav>
                                      </p:tavLst>
                                    </p:anim>
                                  </p:childTnLst>
                                </p:cTn>
                              </p:par>
                              <p:par>
                                <p:cTn id="77" presetID="23" presetClass="entr" presetSubtype="288" fill="hold" nodeType="with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1000" fill="hold"/>
                                        <p:tgtEl>
                                          <p:spTgt spid="2"/>
                                        </p:tgtEl>
                                        <p:attrNameLst>
                                          <p:attrName>ppt_w</p:attrName>
                                        </p:attrNameLst>
                                      </p:cBhvr>
                                      <p:tavLst>
                                        <p:tav tm="0">
                                          <p:val>
                                            <p:strVal val="4/3*#ppt_w"/>
                                          </p:val>
                                        </p:tav>
                                        <p:tav tm="100000">
                                          <p:val>
                                            <p:strVal val="#ppt_w"/>
                                          </p:val>
                                        </p:tav>
                                      </p:tavLst>
                                    </p:anim>
                                    <p:anim calcmode="lin" valueType="num">
                                      <p:cBhvr>
                                        <p:cTn id="80" dur="1000" fill="hold"/>
                                        <p:tgtEl>
                                          <p:spTgt spid="2"/>
                                        </p:tgtEl>
                                        <p:attrNameLst>
                                          <p:attrName>ppt_h</p:attrName>
                                        </p:attrNameLst>
                                      </p:cBhvr>
                                      <p:tavLst>
                                        <p:tav tm="0">
                                          <p:val>
                                            <p:strVal val="4/3*#ppt_h"/>
                                          </p:val>
                                        </p:tav>
                                        <p:tav tm="100000">
                                          <p:val>
                                            <p:strVal val="#ppt_h"/>
                                          </p:val>
                                        </p:tav>
                                      </p:tavLst>
                                    </p:anim>
                                  </p:childTnLst>
                                </p:cTn>
                              </p:par>
                              <p:par>
                                <p:cTn id="81" presetID="10" presetClass="entr" presetSubtype="0" fill="hold" nodeType="with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1000"/>
                                        <p:tgtEl>
                                          <p:spTgt spid="2"/>
                                        </p:tgtEl>
                                      </p:cBhvr>
                                    </p:animEffect>
                                  </p:childTnLst>
                                </p:cTn>
                              </p:par>
                              <p:par>
                                <p:cTn id="84" presetID="23" presetClass="entr" presetSubtype="16"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6" grpId="0"/>
      <p:bldP spid="65"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val 128"/>
          <p:cNvSpPr/>
          <p:nvPr/>
        </p:nvSpPr>
        <p:spPr>
          <a:xfrm>
            <a:off x="4624917" y="211855"/>
            <a:ext cx="6104969" cy="6104969"/>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0" name="Group 99"/>
          <p:cNvGrpSpPr/>
          <p:nvPr/>
        </p:nvGrpSpPr>
        <p:grpSpPr>
          <a:xfrm>
            <a:off x="2395345" y="1142929"/>
            <a:ext cx="6538219" cy="4830498"/>
            <a:chOff x="12502235" y="-2218577"/>
            <a:chExt cx="7427002" cy="5487139"/>
          </a:xfrm>
        </p:grpSpPr>
        <p:sp>
          <p:nvSpPr>
            <p:cNvPr id="101" name="Freeform 13"/>
            <p:cNvSpPr>
              <a:spLocks noEditPoints="1"/>
            </p:cNvSpPr>
            <p:nvPr/>
          </p:nvSpPr>
          <p:spPr bwMode="auto">
            <a:xfrm>
              <a:off x="13391018" y="1335699"/>
              <a:ext cx="1426016" cy="142601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17"/>
            <p:cNvSpPr>
              <a:spLocks noEditPoints="1"/>
            </p:cNvSpPr>
            <p:nvPr/>
          </p:nvSpPr>
          <p:spPr bwMode="auto">
            <a:xfrm>
              <a:off x="14452173" y="-11106"/>
              <a:ext cx="811426" cy="81142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1"/>
            <p:cNvSpPr>
              <a:spLocks noEditPoints="1"/>
            </p:cNvSpPr>
            <p:nvPr/>
          </p:nvSpPr>
          <p:spPr bwMode="auto">
            <a:xfrm>
              <a:off x="14674046" y="832621"/>
              <a:ext cx="1450759" cy="145075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5"/>
            <p:cNvSpPr>
              <a:spLocks/>
            </p:cNvSpPr>
            <p:nvPr/>
          </p:nvSpPr>
          <p:spPr bwMode="auto">
            <a:xfrm>
              <a:off x="14197567" y="-968450"/>
              <a:ext cx="510248" cy="5102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25"/>
            <p:cNvSpPr>
              <a:spLocks/>
            </p:cNvSpPr>
            <p:nvPr/>
          </p:nvSpPr>
          <p:spPr bwMode="auto">
            <a:xfrm>
              <a:off x="13273822" y="102561"/>
              <a:ext cx="646447" cy="64644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25"/>
            <p:cNvSpPr>
              <a:spLocks/>
            </p:cNvSpPr>
            <p:nvPr/>
          </p:nvSpPr>
          <p:spPr bwMode="auto">
            <a:xfrm>
              <a:off x="13000239" y="-968450"/>
              <a:ext cx="510248" cy="5102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5"/>
            <p:cNvSpPr>
              <a:spLocks/>
            </p:cNvSpPr>
            <p:nvPr/>
          </p:nvSpPr>
          <p:spPr bwMode="auto">
            <a:xfrm>
              <a:off x="13021282" y="813064"/>
              <a:ext cx="626680" cy="6266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5"/>
            <p:cNvSpPr>
              <a:spLocks/>
            </p:cNvSpPr>
            <p:nvPr/>
          </p:nvSpPr>
          <p:spPr bwMode="auto">
            <a:xfrm>
              <a:off x="13795519" y="-470602"/>
              <a:ext cx="278776" cy="27877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p:cNvSpPr>
              <a:spLocks/>
            </p:cNvSpPr>
            <p:nvPr/>
          </p:nvSpPr>
          <p:spPr bwMode="auto">
            <a:xfrm>
              <a:off x="12502235" y="1803380"/>
              <a:ext cx="278776" cy="27877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5"/>
            <p:cNvSpPr>
              <a:spLocks/>
            </p:cNvSpPr>
            <p:nvPr/>
          </p:nvSpPr>
          <p:spPr bwMode="auto">
            <a:xfrm>
              <a:off x="18198075" y="-2218577"/>
              <a:ext cx="884271" cy="8842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5"/>
            <p:cNvSpPr>
              <a:spLocks/>
            </p:cNvSpPr>
            <p:nvPr/>
          </p:nvSpPr>
          <p:spPr bwMode="auto">
            <a:xfrm>
              <a:off x="15670806" y="2646691"/>
              <a:ext cx="621879" cy="62187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1"/>
            <p:cNvSpPr>
              <a:spLocks noEditPoints="1"/>
            </p:cNvSpPr>
            <p:nvPr/>
          </p:nvSpPr>
          <p:spPr bwMode="auto">
            <a:xfrm>
              <a:off x="18527389" y="-1697048"/>
              <a:ext cx="904167" cy="9041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17"/>
            <p:cNvSpPr>
              <a:spLocks noEditPoints="1"/>
            </p:cNvSpPr>
            <p:nvPr/>
          </p:nvSpPr>
          <p:spPr bwMode="auto">
            <a:xfrm>
              <a:off x="17555704" y="-1655055"/>
              <a:ext cx="560188" cy="56018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17"/>
            <p:cNvSpPr>
              <a:spLocks noEditPoints="1"/>
            </p:cNvSpPr>
            <p:nvPr/>
          </p:nvSpPr>
          <p:spPr bwMode="auto">
            <a:xfrm>
              <a:off x="19151460" y="-630562"/>
              <a:ext cx="560188" cy="56018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17"/>
            <p:cNvSpPr>
              <a:spLocks noEditPoints="1"/>
            </p:cNvSpPr>
            <p:nvPr/>
          </p:nvSpPr>
          <p:spPr bwMode="auto">
            <a:xfrm>
              <a:off x="17785995" y="-653112"/>
              <a:ext cx="560188" cy="56018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19494059" y="-1053769"/>
              <a:ext cx="435176" cy="43517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19554948" y="-1536804"/>
              <a:ext cx="374289" cy="3742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25"/>
            <p:cNvSpPr>
              <a:spLocks/>
            </p:cNvSpPr>
            <p:nvPr/>
          </p:nvSpPr>
          <p:spPr bwMode="auto">
            <a:xfrm>
              <a:off x="19119770" y="458337"/>
              <a:ext cx="374289" cy="3742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25"/>
            <p:cNvSpPr>
              <a:spLocks/>
            </p:cNvSpPr>
            <p:nvPr/>
          </p:nvSpPr>
          <p:spPr bwMode="auto">
            <a:xfrm>
              <a:off x="12863533" y="2565803"/>
              <a:ext cx="391830" cy="39182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25"/>
            <p:cNvSpPr>
              <a:spLocks/>
            </p:cNvSpPr>
            <p:nvPr/>
          </p:nvSpPr>
          <p:spPr bwMode="auto">
            <a:xfrm>
              <a:off x="14969841" y="2487091"/>
              <a:ext cx="291048" cy="29104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25"/>
            <p:cNvSpPr>
              <a:spLocks/>
            </p:cNvSpPr>
            <p:nvPr/>
          </p:nvSpPr>
          <p:spPr bwMode="auto">
            <a:xfrm>
              <a:off x="15122363" y="-979439"/>
              <a:ext cx="169071" cy="16906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25"/>
            <p:cNvSpPr>
              <a:spLocks/>
            </p:cNvSpPr>
            <p:nvPr/>
          </p:nvSpPr>
          <p:spPr bwMode="auto">
            <a:xfrm>
              <a:off x="13273822" y="-635655"/>
              <a:ext cx="477154" cy="4771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25"/>
            <p:cNvSpPr>
              <a:spLocks/>
            </p:cNvSpPr>
            <p:nvPr/>
          </p:nvSpPr>
          <p:spPr bwMode="auto">
            <a:xfrm>
              <a:off x="18502317" y="-666491"/>
              <a:ext cx="477154" cy="4771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38000"/>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25"/>
            <p:cNvSpPr>
              <a:spLocks/>
            </p:cNvSpPr>
            <p:nvPr/>
          </p:nvSpPr>
          <p:spPr bwMode="auto">
            <a:xfrm>
              <a:off x="15418231" y="2413922"/>
              <a:ext cx="137479" cy="13747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p:txBody>
          <a:bodyPr/>
          <a:lstStyle/>
          <a:p>
            <a:r>
              <a:rPr lang="en-GB" dirty="0"/>
              <a:t>Magazines &amp; Brand Metrics</a:t>
            </a:r>
          </a:p>
        </p:txBody>
      </p:sp>
      <p:sp>
        <p:nvSpPr>
          <p:cNvPr id="3" name="Freeform 5"/>
          <p:cNvSpPr>
            <a:spLocks/>
          </p:cNvSpPr>
          <p:nvPr/>
        </p:nvSpPr>
        <p:spPr bwMode="auto">
          <a:xfrm>
            <a:off x="2822853" y="1184768"/>
            <a:ext cx="4435197" cy="4587005"/>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5400000" scaled="1"/>
            <a:tileRect/>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grpSp>
        <p:nvGrpSpPr>
          <p:cNvPr id="19" name="Group 18"/>
          <p:cNvGrpSpPr/>
          <p:nvPr/>
        </p:nvGrpSpPr>
        <p:grpSpPr>
          <a:xfrm>
            <a:off x="4139197" y="4784117"/>
            <a:ext cx="1151614" cy="1716517"/>
            <a:chOff x="3211486" y="4523785"/>
            <a:chExt cx="1151614" cy="1716517"/>
          </a:xfrm>
        </p:grpSpPr>
        <p:sp>
          <p:nvSpPr>
            <p:cNvPr id="20"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1"/>
                  </a:solidFill>
                </a:rPr>
                <a:t>PRESENCE</a:t>
              </a:r>
              <a:endParaRPr lang="en-GB" sz="1800" dirty="0">
                <a:solidFill>
                  <a:schemeClr val="accent1"/>
                </a:solidFill>
              </a:endParaRPr>
            </a:p>
          </p:txBody>
        </p:sp>
        <p:sp>
          <p:nvSpPr>
            <p:cNvPr id="21"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600"/>
            </a:p>
          </p:txBody>
        </p:sp>
      </p:grpSp>
      <p:grpSp>
        <p:nvGrpSpPr>
          <p:cNvPr id="22" name="Group 21"/>
          <p:cNvGrpSpPr/>
          <p:nvPr/>
        </p:nvGrpSpPr>
        <p:grpSpPr>
          <a:xfrm>
            <a:off x="4052257" y="3189248"/>
            <a:ext cx="1070531" cy="1023545"/>
            <a:chOff x="3633671" y="2926705"/>
            <a:chExt cx="1070531" cy="1023545"/>
          </a:xfrm>
        </p:grpSpPr>
        <p:sp>
          <p:nvSpPr>
            <p:cNvPr id="23"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2"/>
                  </a:solidFill>
                </a:rPr>
                <a:t>PERFORMANCE</a:t>
              </a:r>
              <a:endParaRPr lang="en-GB" sz="1800" dirty="0">
                <a:solidFill>
                  <a:schemeClr val="accent2"/>
                </a:solidFill>
              </a:endParaRPr>
            </a:p>
          </p:txBody>
        </p:sp>
        <p:grpSp>
          <p:nvGrpSpPr>
            <p:cNvPr id="24" name="Group 23"/>
            <p:cNvGrpSpPr/>
            <p:nvPr/>
          </p:nvGrpSpPr>
          <p:grpSpPr>
            <a:xfrm>
              <a:off x="3787293" y="3033945"/>
              <a:ext cx="916909" cy="916305"/>
              <a:chOff x="10076625" y="3794617"/>
              <a:chExt cx="1599544" cy="1598488"/>
            </a:xfrm>
            <a:solidFill>
              <a:schemeClr val="accent2"/>
            </a:solidFill>
          </p:grpSpPr>
          <p:sp>
            <p:nvSpPr>
              <p:cNvPr id="25" name="Isosceles Triangle 24"/>
              <p:cNvSpPr/>
              <p:nvPr/>
            </p:nvSpPr>
            <p:spPr>
              <a:xfrm rot="19800000">
                <a:off x="10685929" y="3985834"/>
                <a:ext cx="72008" cy="617855"/>
              </a:xfrm>
              <a:prstGeom prst="triangle">
                <a:avLst/>
              </a:prstGeom>
              <a:grpFill/>
              <a:ln w="9525" algn="ctr">
                <a:noFill/>
                <a:round/>
                <a:headEnd/>
                <a:tailEnd/>
              </a:ln>
              <a:effectLst/>
            </p:spPr>
            <p:txBody>
              <a:bodyPr lIns="0" tIns="0" rIns="0" bIns="0" anchor="ctr"/>
              <a:lstStyle/>
              <a:p>
                <a:pPr algn="ctr" fontAlgn="base">
                  <a:spcBef>
                    <a:spcPct val="0"/>
                  </a:spcBef>
                  <a:spcAft>
                    <a:spcPct val="0"/>
                  </a:spcAft>
                </a:pPr>
                <a:endParaRPr lang="en-GB" sz="1050">
                  <a:solidFill>
                    <a:schemeClr val="tx1"/>
                  </a:solidFill>
                  <a:latin typeface="Myriad Pro" pitchFamily="34" charset="0"/>
                </a:endParaRPr>
              </a:p>
            </p:txBody>
          </p:sp>
          <p:sp>
            <p:nvSpPr>
              <p:cNvPr id="26" name="Oval 25"/>
              <p:cNvSpPr/>
              <p:nvPr/>
            </p:nvSpPr>
            <p:spPr>
              <a:xfrm>
                <a:off x="10788812" y="4474716"/>
                <a:ext cx="175170" cy="1751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27" name="Group 26"/>
              <p:cNvGrpSpPr/>
              <p:nvPr/>
            </p:nvGrpSpPr>
            <p:grpSpPr>
              <a:xfrm>
                <a:off x="10076625" y="3794617"/>
                <a:ext cx="1599544" cy="1598488"/>
                <a:chOff x="-2339015" y="6093296"/>
                <a:chExt cx="4813299" cy="4810125"/>
              </a:xfrm>
              <a:grpFill/>
            </p:grpSpPr>
            <p:sp>
              <p:nvSpPr>
                <p:cNvPr id="28"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9"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0"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1"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2"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3"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4"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5"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6"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7"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8"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39"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grpSp>
        </p:grpSp>
      </p:grpSp>
      <p:grpSp>
        <p:nvGrpSpPr>
          <p:cNvPr id="40" name="Group 39"/>
          <p:cNvGrpSpPr/>
          <p:nvPr/>
        </p:nvGrpSpPr>
        <p:grpSpPr>
          <a:xfrm>
            <a:off x="5000820" y="3741578"/>
            <a:ext cx="975192" cy="1332551"/>
            <a:chOff x="6896188" y="4230359"/>
            <a:chExt cx="975192" cy="1332551"/>
          </a:xfrm>
        </p:grpSpPr>
        <p:sp>
          <p:nvSpPr>
            <p:cNvPr id="41"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5"/>
                  </a:solidFill>
                </a:rPr>
                <a:t>RELEVANCE</a:t>
              </a:r>
              <a:endParaRPr lang="en-GB" sz="1800" dirty="0">
                <a:solidFill>
                  <a:schemeClr val="accent5"/>
                </a:solidFill>
              </a:endParaRPr>
            </a:p>
          </p:txBody>
        </p:sp>
        <p:grpSp>
          <p:nvGrpSpPr>
            <p:cNvPr id="42" name="Group 41"/>
            <p:cNvGrpSpPr/>
            <p:nvPr/>
          </p:nvGrpSpPr>
          <p:grpSpPr>
            <a:xfrm>
              <a:off x="6896188" y="4517976"/>
              <a:ext cx="668040" cy="1044934"/>
              <a:chOff x="9989522" y="2886243"/>
              <a:chExt cx="1083096" cy="1694158"/>
            </a:xfrm>
          </p:grpSpPr>
          <p:sp>
            <p:nvSpPr>
              <p:cNvPr id="43"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44" name="Oval 43"/>
              <p:cNvSpPr/>
              <p:nvPr/>
            </p:nvSpPr>
            <p:spPr>
              <a:xfrm>
                <a:off x="9989522" y="4142441"/>
                <a:ext cx="437960" cy="43796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solidFill>
                    <a:schemeClr val="tx1"/>
                  </a:solidFill>
                  <a:latin typeface="Arial" pitchFamily="34" charset="0"/>
                  <a:cs typeface="Arial" pitchFamily="34" charset="0"/>
                </a:endParaRPr>
              </a:p>
            </p:txBody>
          </p:sp>
        </p:grpSp>
      </p:grpSp>
      <p:grpSp>
        <p:nvGrpSpPr>
          <p:cNvPr id="45" name="Group 44"/>
          <p:cNvGrpSpPr/>
          <p:nvPr/>
        </p:nvGrpSpPr>
        <p:grpSpPr>
          <a:xfrm>
            <a:off x="4604039" y="1717574"/>
            <a:ext cx="1053663" cy="687484"/>
            <a:chOff x="5038162" y="829510"/>
            <a:chExt cx="1053663" cy="687484"/>
          </a:xfrm>
        </p:grpSpPr>
        <p:sp>
          <p:nvSpPr>
            <p:cNvPr id="46" name="Heart 45"/>
            <p:cNvSpPr/>
            <p:nvPr/>
          </p:nvSpPr>
          <p:spPr>
            <a:xfrm rot="476612">
              <a:off x="5161314" y="968633"/>
              <a:ext cx="548361" cy="548361"/>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7"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t>BONDING</a:t>
              </a:r>
              <a:endParaRPr lang="en-GB" sz="1800" dirty="0"/>
            </a:p>
          </p:txBody>
        </p:sp>
      </p:grpSp>
      <p:grpSp>
        <p:nvGrpSpPr>
          <p:cNvPr id="48" name="Group 47"/>
          <p:cNvGrpSpPr/>
          <p:nvPr/>
        </p:nvGrpSpPr>
        <p:grpSpPr>
          <a:xfrm>
            <a:off x="5050340" y="2268095"/>
            <a:ext cx="828005" cy="1062325"/>
            <a:chOff x="6361677" y="2021940"/>
            <a:chExt cx="828005" cy="1062325"/>
          </a:xfrm>
        </p:grpSpPr>
        <p:grpSp>
          <p:nvGrpSpPr>
            <p:cNvPr id="49" name="Group 48"/>
            <p:cNvGrpSpPr/>
            <p:nvPr/>
          </p:nvGrpSpPr>
          <p:grpSpPr>
            <a:xfrm rot="20235440">
              <a:off x="6361677" y="2256330"/>
              <a:ext cx="564396" cy="827935"/>
              <a:chOff x="-967667" y="2814200"/>
              <a:chExt cx="884956" cy="1298178"/>
            </a:xfrm>
            <a:solidFill>
              <a:schemeClr val="accent3"/>
            </a:solidFill>
            <a:effectLst/>
          </p:grpSpPr>
          <p:sp>
            <p:nvSpPr>
              <p:cNvPr id="51"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sp>
            <p:nvSpPr>
              <p:cNvPr id="52" name="32-Point Star 51"/>
              <p:cNvSpPr/>
              <p:nvPr/>
            </p:nvSpPr>
            <p:spPr>
              <a:xfrm>
                <a:off x="-967667" y="2814200"/>
                <a:ext cx="884956" cy="884956"/>
              </a:xfrm>
              <a:prstGeom prst="star32">
                <a:avLst>
                  <a:gd name="adj" fmla="val 45525"/>
                </a:avLst>
              </a:pr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grpSp>
        <p:sp>
          <p:nvSpPr>
            <p:cNvPr id="50"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3"/>
                  </a:solidFill>
                </a:rPr>
                <a:t>ADVANTAGE</a:t>
              </a:r>
              <a:endParaRPr lang="en-GB" sz="1800" dirty="0">
                <a:solidFill>
                  <a:schemeClr val="accent3"/>
                </a:solidFill>
              </a:endParaRPr>
            </a:p>
          </p:txBody>
        </p:sp>
      </p:grpSp>
      <p:sp>
        <p:nvSpPr>
          <p:cNvPr id="65" name="Oval 64"/>
          <p:cNvSpPr/>
          <p:nvPr/>
        </p:nvSpPr>
        <p:spPr>
          <a:xfrm>
            <a:off x="7730496" y="2660720"/>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7764280" y="2449655"/>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716655" y="2238588"/>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741425" y="2027521"/>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7712850" y="1816454"/>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764306" y="1624437"/>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p:cNvSpPr/>
          <p:nvPr/>
        </p:nvSpPr>
        <p:spPr>
          <a:xfrm>
            <a:off x="6792266" y="3229444"/>
            <a:ext cx="1779583" cy="461665"/>
          </a:xfrm>
          <a:prstGeom prst="rect">
            <a:avLst/>
          </a:prstGeom>
        </p:spPr>
        <p:txBody>
          <a:bodyPr wrap="square">
            <a:spAutoFit/>
          </a:bodyPr>
          <a:lstStyle/>
          <a:p>
            <a:pPr>
              <a:lnSpc>
                <a:spcPct val="75000"/>
              </a:lnSpc>
            </a:pPr>
            <a:r>
              <a:rPr lang="en-GB" sz="3200" dirty="0" smtClean="0">
                <a:gradFill>
                  <a:gsLst>
                    <a:gs pos="0">
                      <a:schemeClr val="accent6"/>
                    </a:gs>
                    <a:gs pos="100000">
                      <a:schemeClr val="accent6">
                        <a:lumMod val="75000"/>
                      </a:schemeClr>
                    </a:gs>
                  </a:gsLst>
                  <a:lin ang="5400000" scaled="1"/>
                </a:gradFill>
                <a:latin typeface="Impact" pitchFamily="34" charset="0"/>
              </a:rPr>
              <a:t>Bonding</a:t>
            </a:r>
            <a:endParaRPr lang="en-GB" sz="2800" dirty="0">
              <a:gradFill>
                <a:gsLst>
                  <a:gs pos="0">
                    <a:schemeClr val="accent6"/>
                  </a:gs>
                  <a:gs pos="100000">
                    <a:schemeClr val="accent6">
                      <a:lumMod val="75000"/>
                    </a:schemeClr>
                  </a:gs>
                </a:gsLst>
                <a:lin ang="5400000" scaled="1"/>
              </a:gradFill>
              <a:latin typeface="Arial Narrow" pitchFamily="34" charset="0"/>
            </a:endParaRPr>
          </a:p>
        </p:txBody>
      </p:sp>
      <p:sp>
        <p:nvSpPr>
          <p:cNvPr id="132" name="Rectangle 131"/>
          <p:cNvSpPr/>
          <p:nvPr/>
        </p:nvSpPr>
        <p:spPr>
          <a:xfrm>
            <a:off x="7071004" y="3474279"/>
            <a:ext cx="1850624" cy="1477328"/>
          </a:xfrm>
          <a:prstGeom prst="rect">
            <a:avLst/>
          </a:prstGeom>
        </p:spPr>
        <p:txBody>
          <a:bodyPr wrap="square">
            <a:spAutoFit/>
          </a:bodyPr>
          <a:lstStyle/>
          <a:p>
            <a:r>
              <a:rPr lang="en-GB"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is the most important factor </a:t>
            </a:r>
            <a:r>
              <a:rPr lang="en-GB"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which drives </a:t>
            </a:r>
            <a:r>
              <a:rPr lang="en-GB"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consumers towards purchase</a:t>
            </a:r>
            <a:endParaRPr lang="en-GB"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sp>
        <p:nvSpPr>
          <p:cNvPr id="133" name="Freeform 132"/>
          <p:cNvSpPr/>
          <p:nvPr/>
        </p:nvSpPr>
        <p:spPr>
          <a:xfrm>
            <a:off x="5732194" y="1159405"/>
            <a:ext cx="3222759" cy="1157684"/>
          </a:xfrm>
          <a:custGeom>
            <a:avLst/>
            <a:gdLst>
              <a:gd name="connsiteX0" fmla="*/ 423323 w 8437023"/>
              <a:gd name="connsiteY0" fmla="*/ 5638800 h 5638800"/>
              <a:gd name="connsiteX1" fmla="*/ 486823 w 8437023"/>
              <a:gd name="connsiteY1" fmla="*/ 4533900 h 5638800"/>
              <a:gd name="connsiteX2" fmla="*/ 5325523 w 8437023"/>
              <a:gd name="connsiteY2" fmla="*/ 4279900 h 5638800"/>
              <a:gd name="connsiteX3" fmla="*/ 5236623 w 8437023"/>
              <a:gd name="connsiteY3" fmla="*/ 2044700 h 5638800"/>
              <a:gd name="connsiteX4" fmla="*/ 7903623 w 8437023"/>
              <a:gd name="connsiteY4" fmla="*/ 990600 h 5638800"/>
              <a:gd name="connsiteX5" fmla="*/ 8437023 w 8437023"/>
              <a:gd name="connsiteY5" fmla="*/ 0 h 5638800"/>
              <a:gd name="connsiteX0" fmla="*/ 4026883 w 7953775"/>
              <a:gd name="connsiteY0" fmla="*/ 1505339 h 4766656"/>
              <a:gd name="connsiteX1" fmla="*/ 3575 w 7953775"/>
              <a:gd name="connsiteY1" fmla="*/ 4533900 h 4766656"/>
              <a:gd name="connsiteX2" fmla="*/ 4842275 w 7953775"/>
              <a:gd name="connsiteY2" fmla="*/ 4279900 h 4766656"/>
              <a:gd name="connsiteX3" fmla="*/ 4753375 w 7953775"/>
              <a:gd name="connsiteY3" fmla="*/ 2044700 h 4766656"/>
              <a:gd name="connsiteX4" fmla="*/ 7420375 w 7953775"/>
              <a:gd name="connsiteY4" fmla="*/ 990600 h 4766656"/>
              <a:gd name="connsiteX5" fmla="*/ 7953775 w 7953775"/>
              <a:gd name="connsiteY5" fmla="*/ 0 h 4766656"/>
              <a:gd name="connsiteX0" fmla="*/ 59012 w 3985904"/>
              <a:gd name="connsiteY0" fmla="*/ 1505339 h 4282914"/>
              <a:gd name="connsiteX1" fmla="*/ 1363484 w 3985904"/>
              <a:gd name="connsiteY1" fmla="*/ 1529443 h 4282914"/>
              <a:gd name="connsiteX2" fmla="*/ 874404 w 3985904"/>
              <a:gd name="connsiteY2" fmla="*/ 4279900 h 4282914"/>
              <a:gd name="connsiteX3" fmla="*/ 785504 w 3985904"/>
              <a:gd name="connsiteY3" fmla="*/ 2044700 h 4282914"/>
              <a:gd name="connsiteX4" fmla="*/ 3452504 w 3985904"/>
              <a:gd name="connsiteY4" fmla="*/ 990600 h 4282914"/>
              <a:gd name="connsiteX5" fmla="*/ 3985904 w 3985904"/>
              <a:gd name="connsiteY5" fmla="*/ 0 h 4282914"/>
              <a:gd name="connsiteX0" fmla="*/ 58551 w 3985443"/>
              <a:gd name="connsiteY0" fmla="*/ 1505339 h 2055165"/>
              <a:gd name="connsiteX1" fmla="*/ 1363023 w 3985443"/>
              <a:gd name="connsiteY1" fmla="*/ 1529443 h 2055165"/>
              <a:gd name="connsiteX2" fmla="*/ 785043 w 3985443"/>
              <a:gd name="connsiteY2" fmla="*/ 2044700 h 2055165"/>
              <a:gd name="connsiteX3" fmla="*/ 3452043 w 3985443"/>
              <a:gd name="connsiteY3" fmla="*/ 990600 h 2055165"/>
              <a:gd name="connsiteX4" fmla="*/ 3985443 w 3985443"/>
              <a:gd name="connsiteY4" fmla="*/ 0 h 2055165"/>
              <a:gd name="connsiteX0" fmla="*/ 65244 w 3992136"/>
              <a:gd name="connsiteY0" fmla="*/ 1505339 h 1755615"/>
              <a:gd name="connsiteX1" fmla="*/ 1369716 w 3992136"/>
              <a:gd name="connsiteY1" fmla="*/ 1529443 h 1755615"/>
              <a:gd name="connsiteX2" fmla="*/ 1967393 w 3992136"/>
              <a:gd name="connsiteY2" fmla="*/ 1736790 h 1755615"/>
              <a:gd name="connsiteX3" fmla="*/ 3458736 w 3992136"/>
              <a:gd name="connsiteY3" fmla="*/ 990600 h 1755615"/>
              <a:gd name="connsiteX4" fmla="*/ 3992136 w 3992136"/>
              <a:gd name="connsiteY4" fmla="*/ 0 h 1755615"/>
              <a:gd name="connsiteX0" fmla="*/ 65244 w 3799654"/>
              <a:gd name="connsiteY0" fmla="*/ 558644 h 1183488"/>
              <a:gd name="connsiteX1" fmla="*/ 1369716 w 3799654"/>
              <a:gd name="connsiteY1" fmla="*/ 582748 h 1183488"/>
              <a:gd name="connsiteX2" fmla="*/ 1967393 w 3799654"/>
              <a:gd name="connsiteY2" fmla="*/ 790095 h 1183488"/>
              <a:gd name="connsiteX3" fmla="*/ 3458736 w 3799654"/>
              <a:gd name="connsiteY3" fmla="*/ 43905 h 1183488"/>
              <a:gd name="connsiteX4" fmla="*/ 3740210 w 3799654"/>
              <a:gd name="connsiteY4" fmla="*/ 1143362 h 1183488"/>
              <a:gd name="connsiteX0" fmla="*/ 65244 w 3983052"/>
              <a:gd name="connsiteY0" fmla="*/ 403860 h 1032232"/>
              <a:gd name="connsiteX1" fmla="*/ 1369716 w 3983052"/>
              <a:gd name="connsiteY1" fmla="*/ 427964 h 1032232"/>
              <a:gd name="connsiteX2" fmla="*/ 1967393 w 3983052"/>
              <a:gd name="connsiteY2" fmla="*/ 635311 h 1032232"/>
              <a:gd name="connsiteX3" fmla="*/ 3747985 w 3983052"/>
              <a:gd name="connsiteY3" fmla="*/ 47742 h 1032232"/>
              <a:gd name="connsiteX4" fmla="*/ 3740210 w 3983052"/>
              <a:gd name="connsiteY4" fmla="*/ 988578 h 1032232"/>
              <a:gd name="connsiteX0" fmla="*/ 68314 w 3986122"/>
              <a:gd name="connsiteY0" fmla="*/ 403860 h 1032232"/>
              <a:gd name="connsiteX1" fmla="*/ 1372786 w 3986122"/>
              <a:gd name="connsiteY1" fmla="*/ 427964 h 1032232"/>
              <a:gd name="connsiteX2" fmla="*/ 2436994 w 3986122"/>
              <a:gd name="connsiteY2" fmla="*/ 10159 h 1032232"/>
              <a:gd name="connsiteX3" fmla="*/ 3751055 w 3986122"/>
              <a:gd name="connsiteY3" fmla="*/ 47742 h 1032232"/>
              <a:gd name="connsiteX4" fmla="*/ 3743280 w 3986122"/>
              <a:gd name="connsiteY4" fmla="*/ 988578 h 1032232"/>
              <a:gd name="connsiteX0" fmla="*/ 53446 w 3971254"/>
              <a:gd name="connsiteY0" fmla="*/ 408672 h 1037044"/>
              <a:gd name="connsiteX1" fmla="*/ 1796457 w 3971254"/>
              <a:gd name="connsiteY1" fmla="*/ 675372 h 1037044"/>
              <a:gd name="connsiteX2" fmla="*/ 2422126 w 3971254"/>
              <a:gd name="connsiteY2" fmla="*/ 14971 h 1037044"/>
              <a:gd name="connsiteX3" fmla="*/ 3736187 w 3971254"/>
              <a:gd name="connsiteY3" fmla="*/ 52554 h 1037044"/>
              <a:gd name="connsiteX4" fmla="*/ 3728412 w 3971254"/>
              <a:gd name="connsiteY4" fmla="*/ 993390 h 1037044"/>
              <a:gd name="connsiteX0" fmla="*/ 0 w 3917808"/>
              <a:gd name="connsiteY0" fmla="*/ 408672 h 1037044"/>
              <a:gd name="connsiteX1" fmla="*/ 1743011 w 3917808"/>
              <a:gd name="connsiteY1" fmla="*/ 675372 h 1037044"/>
              <a:gd name="connsiteX2" fmla="*/ 2368680 w 3917808"/>
              <a:gd name="connsiteY2" fmla="*/ 14971 h 1037044"/>
              <a:gd name="connsiteX3" fmla="*/ 3682741 w 3917808"/>
              <a:gd name="connsiteY3" fmla="*/ 52554 h 1037044"/>
              <a:gd name="connsiteX4" fmla="*/ 3674966 w 3917808"/>
              <a:gd name="connsiteY4" fmla="*/ 993390 h 1037044"/>
              <a:gd name="connsiteX0" fmla="*/ 0 w 3917808"/>
              <a:gd name="connsiteY0" fmla="*/ 403860 h 1032232"/>
              <a:gd name="connsiteX1" fmla="*/ 1677697 w 3917808"/>
              <a:gd name="connsiteY1" fmla="*/ 194699 h 1032232"/>
              <a:gd name="connsiteX2" fmla="*/ 2368680 w 3917808"/>
              <a:gd name="connsiteY2" fmla="*/ 10159 h 1032232"/>
              <a:gd name="connsiteX3" fmla="*/ 3682741 w 3917808"/>
              <a:gd name="connsiteY3" fmla="*/ 47742 h 1032232"/>
              <a:gd name="connsiteX4" fmla="*/ 3674966 w 3917808"/>
              <a:gd name="connsiteY4" fmla="*/ 988578 h 1032232"/>
              <a:gd name="connsiteX0" fmla="*/ 0 w 3917808"/>
              <a:gd name="connsiteY0" fmla="*/ 403860 h 1032232"/>
              <a:gd name="connsiteX1" fmla="*/ 1677697 w 3917808"/>
              <a:gd name="connsiteY1" fmla="*/ 194699 h 1032232"/>
              <a:gd name="connsiteX2" fmla="*/ 3682741 w 3917808"/>
              <a:gd name="connsiteY2" fmla="*/ 47742 h 1032232"/>
              <a:gd name="connsiteX3" fmla="*/ 3674966 w 3917808"/>
              <a:gd name="connsiteY3" fmla="*/ 988578 h 1032232"/>
              <a:gd name="connsiteX0" fmla="*/ 0 w 3917808"/>
              <a:gd name="connsiteY0" fmla="*/ 434981 h 1063353"/>
              <a:gd name="connsiteX1" fmla="*/ 2088244 w 3917808"/>
              <a:gd name="connsiteY1" fmla="*/ 67199 h 1063353"/>
              <a:gd name="connsiteX2" fmla="*/ 3682741 w 3917808"/>
              <a:gd name="connsiteY2" fmla="*/ 78863 h 1063353"/>
              <a:gd name="connsiteX3" fmla="*/ 3674966 w 3917808"/>
              <a:gd name="connsiteY3" fmla="*/ 1019699 h 1063353"/>
              <a:gd name="connsiteX0" fmla="*/ 0 w 3819740"/>
              <a:gd name="connsiteY0" fmla="*/ 434981 h 1063353"/>
              <a:gd name="connsiteX1" fmla="*/ 2088244 w 3819740"/>
              <a:gd name="connsiteY1" fmla="*/ 67199 h 1063353"/>
              <a:gd name="connsiteX2" fmla="*/ 3542782 w 3819740"/>
              <a:gd name="connsiteY2" fmla="*/ 78863 h 1063353"/>
              <a:gd name="connsiteX3" fmla="*/ 3674966 w 3819740"/>
              <a:gd name="connsiteY3" fmla="*/ 1019699 h 1063353"/>
              <a:gd name="connsiteX0" fmla="*/ 0 w 3819740"/>
              <a:gd name="connsiteY0" fmla="*/ 527923 h 1156295"/>
              <a:gd name="connsiteX1" fmla="*/ 2088244 w 3819740"/>
              <a:gd name="connsiteY1" fmla="*/ 160141 h 1156295"/>
              <a:gd name="connsiteX2" fmla="*/ 3542782 w 3819740"/>
              <a:gd name="connsiteY2" fmla="*/ 171805 h 1156295"/>
              <a:gd name="connsiteX3" fmla="*/ 3674966 w 3819740"/>
              <a:gd name="connsiteY3" fmla="*/ 1112641 h 1156295"/>
              <a:gd name="connsiteX0" fmla="*/ 0 w 3819740"/>
              <a:gd name="connsiteY0" fmla="*/ 572463 h 1200835"/>
              <a:gd name="connsiteX1" fmla="*/ 2088244 w 3819740"/>
              <a:gd name="connsiteY1" fmla="*/ 204681 h 1200835"/>
              <a:gd name="connsiteX2" fmla="*/ 3542782 w 3819740"/>
              <a:gd name="connsiteY2" fmla="*/ 216345 h 1200835"/>
              <a:gd name="connsiteX3" fmla="*/ 3674966 w 3819740"/>
              <a:gd name="connsiteY3" fmla="*/ 1157181 h 1200835"/>
              <a:gd name="connsiteX0" fmla="*/ 0 w 3852132"/>
              <a:gd name="connsiteY0" fmla="*/ 572463 h 1226799"/>
              <a:gd name="connsiteX1" fmla="*/ 2088244 w 3852132"/>
              <a:gd name="connsiteY1" fmla="*/ 204681 h 1226799"/>
              <a:gd name="connsiteX2" fmla="*/ 3542782 w 3852132"/>
              <a:gd name="connsiteY2" fmla="*/ 216345 h 1226799"/>
              <a:gd name="connsiteX3" fmla="*/ 3674966 w 3852132"/>
              <a:gd name="connsiteY3" fmla="*/ 1157181 h 1226799"/>
              <a:gd name="connsiteX0" fmla="*/ 0 w 3984066"/>
              <a:gd name="connsiteY0" fmla="*/ 572463 h 1169089"/>
              <a:gd name="connsiteX1" fmla="*/ 2088244 w 3984066"/>
              <a:gd name="connsiteY1" fmla="*/ 204681 h 1169089"/>
              <a:gd name="connsiteX2" fmla="*/ 3542782 w 3984066"/>
              <a:gd name="connsiteY2" fmla="*/ 216345 h 1169089"/>
              <a:gd name="connsiteX3" fmla="*/ 3674966 w 3984066"/>
              <a:gd name="connsiteY3" fmla="*/ 1157181 h 1169089"/>
              <a:gd name="connsiteX0" fmla="*/ 0 w 3984066"/>
              <a:gd name="connsiteY0" fmla="*/ 576485 h 1173111"/>
              <a:gd name="connsiteX1" fmla="*/ 2134897 w 3984066"/>
              <a:gd name="connsiteY1" fmla="*/ 199373 h 1173111"/>
              <a:gd name="connsiteX2" fmla="*/ 3542782 w 3984066"/>
              <a:gd name="connsiteY2" fmla="*/ 220367 h 1173111"/>
              <a:gd name="connsiteX3" fmla="*/ 3674966 w 3984066"/>
              <a:gd name="connsiteY3" fmla="*/ 1161203 h 1173111"/>
              <a:gd name="connsiteX0" fmla="*/ 0 w 3984066"/>
              <a:gd name="connsiteY0" fmla="*/ 599587 h 1196213"/>
              <a:gd name="connsiteX1" fmla="*/ 2134897 w 3984066"/>
              <a:gd name="connsiteY1" fmla="*/ 222475 h 1196213"/>
              <a:gd name="connsiteX2" fmla="*/ 3542782 w 3984066"/>
              <a:gd name="connsiteY2" fmla="*/ 243469 h 1196213"/>
              <a:gd name="connsiteX3" fmla="*/ 3674966 w 3984066"/>
              <a:gd name="connsiteY3" fmla="*/ 1184305 h 1196213"/>
              <a:gd name="connsiteX0" fmla="*/ 0 w 3984066"/>
              <a:gd name="connsiteY0" fmla="*/ 561058 h 1157684"/>
              <a:gd name="connsiteX1" fmla="*/ 2134897 w 3984066"/>
              <a:gd name="connsiteY1" fmla="*/ 183946 h 1157684"/>
              <a:gd name="connsiteX2" fmla="*/ 3542782 w 3984066"/>
              <a:gd name="connsiteY2" fmla="*/ 204940 h 1157684"/>
              <a:gd name="connsiteX3" fmla="*/ 3674966 w 3984066"/>
              <a:gd name="connsiteY3" fmla="*/ 1145776 h 1157684"/>
            </a:gdLst>
            <a:ahLst/>
            <a:cxnLst>
              <a:cxn ang="0">
                <a:pos x="connsiteX0" y="connsiteY0"/>
              </a:cxn>
              <a:cxn ang="0">
                <a:pos x="connsiteX1" y="connsiteY1"/>
              </a:cxn>
              <a:cxn ang="0">
                <a:pos x="connsiteX2" y="connsiteY2"/>
              </a:cxn>
              <a:cxn ang="0">
                <a:pos x="connsiteX3" y="connsiteY3"/>
              </a:cxn>
            </a:cxnLst>
            <a:rect l="l" t="t" r="r" b="b"/>
            <a:pathLst>
              <a:path w="3984066" h="1157684">
                <a:moveTo>
                  <a:pt x="0" y="561058"/>
                </a:moveTo>
                <a:cubicBezTo>
                  <a:pt x="1200106" y="1334829"/>
                  <a:pt x="1749708" y="345935"/>
                  <a:pt x="2134897" y="183946"/>
                </a:cubicBezTo>
                <a:cubicBezTo>
                  <a:pt x="2520086" y="21957"/>
                  <a:pt x="2864672" y="-141977"/>
                  <a:pt x="3542782" y="204940"/>
                </a:cubicBezTo>
                <a:cubicBezTo>
                  <a:pt x="4150827" y="573283"/>
                  <a:pt x="4066852" y="1256080"/>
                  <a:pt x="3674966" y="1145776"/>
                </a:cubicBezTo>
              </a:path>
            </a:pathLst>
          </a:custGeom>
          <a:noFill/>
          <a:ln>
            <a:solidFill>
              <a:schemeClr val="accent6"/>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TextBox 56"/>
          <p:cNvSpPr txBox="1">
            <a:spLocks noChangeArrowheads="1"/>
          </p:cNvSpPr>
          <p:nvPr/>
        </p:nvSpPr>
        <p:spPr bwMode="auto">
          <a:xfrm>
            <a:off x="7258050" y="6526213"/>
            <a:ext cx="1781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smtClean="0">
                <a:solidFill>
                  <a:schemeClr val="accent5"/>
                </a:solidFill>
              </a:rPr>
              <a:t>MINDSHARE/BRANDZ</a:t>
            </a:r>
            <a:endParaRPr lang="en-GB" sz="1200" dirty="0">
              <a:solidFill>
                <a:schemeClr val="accent5"/>
              </a:solidFill>
            </a:endParaRPr>
          </a:p>
        </p:txBody>
      </p:sp>
      <p:sp>
        <p:nvSpPr>
          <p:cNvPr id="86" name="TextBox 85"/>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
        <p:nvSpPr>
          <p:cNvPr id="4" name="Right Arrow 3"/>
          <p:cNvSpPr/>
          <p:nvPr/>
        </p:nvSpPr>
        <p:spPr>
          <a:xfrm rot="18205543">
            <a:off x="-3110185" y="1717149"/>
            <a:ext cx="3121061" cy="357117"/>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Freeform 5"/>
          <p:cNvSpPr>
            <a:spLocks/>
          </p:cNvSpPr>
          <p:nvPr/>
        </p:nvSpPr>
        <p:spPr bwMode="auto">
          <a:xfrm rot="10800000">
            <a:off x="99892" y="1205996"/>
            <a:ext cx="4435197" cy="4587005"/>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flip="none" rotWithShape="1">
            <a:gsLst>
              <a:gs pos="0">
                <a:schemeClr val="bg2">
                  <a:lumMod val="90000"/>
                  <a:tint val="66000"/>
                  <a:satMod val="160000"/>
                </a:schemeClr>
              </a:gs>
              <a:gs pos="50000">
                <a:schemeClr val="bg2">
                  <a:lumMod val="90000"/>
                  <a:tint val="44500"/>
                  <a:satMod val="160000"/>
                </a:schemeClr>
              </a:gs>
              <a:gs pos="100000">
                <a:schemeClr val="bg2">
                  <a:lumMod val="90000"/>
                  <a:tint val="23500"/>
                  <a:satMod val="160000"/>
                </a:schemeClr>
              </a:gs>
            </a:gsLst>
            <a:lin ang="16200000" scaled="1"/>
            <a:tileRect/>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58" name="Rectangle 57"/>
          <p:cNvSpPr/>
          <p:nvPr/>
        </p:nvSpPr>
        <p:spPr>
          <a:xfrm>
            <a:off x="1802419" y="1305672"/>
            <a:ext cx="2492258" cy="507831"/>
          </a:xfrm>
          <a:prstGeom prst="rect">
            <a:avLst/>
          </a:prstGeom>
        </p:spPr>
        <p:txBody>
          <a:bodyPr wrap="square">
            <a:spAutoFit/>
          </a:bodyPr>
          <a:lstStyle/>
          <a:p>
            <a:pPr>
              <a:lnSpc>
                <a:spcPct val="75000"/>
              </a:lnSpc>
            </a:pPr>
            <a:r>
              <a:rPr lang="en-GB" sz="3600" dirty="0" smtClean="0">
                <a:gradFill>
                  <a:gsLst>
                    <a:gs pos="0">
                      <a:schemeClr val="accent6"/>
                    </a:gs>
                    <a:gs pos="100000">
                      <a:schemeClr val="accent6">
                        <a:lumMod val="75000"/>
                      </a:schemeClr>
                    </a:gs>
                  </a:gsLst>
                  <a:lin ang="5400000" scaled="1"/>
                </a:gradFill>
                <a:latin typeface="Impact" pitchFamily="34" charset="0"/>
              </a:rPr>
              <a:t>High</a:t>
            </a:r>
            <a:endParaRPr lang="en-GB" sz="3200" dirty="0">
              <a:gradFill>
                <a:gsLst>
                  <a:gs pos="0">
                    <a:schemeClr val="accent6"/>
                  </a:gs>
                  <a:gs pos="100000">
                    <a:schemeClr val="accent6">
                      <a:lumMod val="75000"/>
                    </a:schemeClr>
                  </a:gs>
                </a:gsLst>
                <a:lin ang="5400000" scaled="1"/>
              </a:gradFill>
              <a:latin typeface="Arial Narrow" pitchFamily="34" charset="0"/>
            </a:endParaRPr>
          </a:p>
        </p:txBody>
      </p:sp>
      <p:sp>
        <p:nvSpPr>
          <p:cNvPr id="59" name="Rectangle 58"/>
          <p:cNvSpPr/>
          <p:nvPr/>
        </p:nvSpPr>
        <p:spPr>
          <a:xfrm>
            <a:off x="1291975" y="1554844"/>
            <a:ext cx="2132315" cy="523220"/>
          </a:xfrm>
          <a:prstGeom prst="rect">
            <a:avLst/>
          </a:prstGeom>
        </p:spPr>
        <p:txBody>
          <a:bodyPr wrap="none">
            <a:spAutoFit/>
          </a:bodyPr>
          <a:lstStyle/>
          <a:p>
            <a:r>
              <a:rPr lang="en-GB" sz="2800" dirty="0" smtClean="0">
                <a:gradFill>
                  <a:gsLst>
                    <a:gs pos="0">
                      <a:schemeClr val="accent2"/>
                    </a:gs>
                    <a:gs pos="100000">
                      <a:schemeClr val="accent1"/>
                    </a:gs>
                  </a:gsLst>
                  <a:lin ang="5400000" scaled="1"/>
                </a:gradFill>
                <a:latin typeface="Arial Narrow" pitchFamily="34" charset="0"/>
              </a:rPr>
              <a:t>Share of wallet</a:t>
            </a:r>
            <a:endParaRPr lang="en-GB" sz="2800" b="1" dirty="0" smtClean="0">
              <a:gradFill>
                <a:gsLst>
                  <a:gs pos="0">
                    <a:schemeClr val="accent2"/>
                  </a:gs>
                  <a:gs pos="100000">
                    <a:schemeClr val="accent1"/>
                  </a:gs>
                </a:gsLst>
                <a:lin ang="5400000" scaled="1"/>
              </a:gradFill>
              <a:latin typeface="Arial Narrow" pitchFamily="34" charset="0"/>
            </a:endParaRPr>
          </a:p>
        </p:txBody>
      </p:sp>
      <p:sp>
        <p:nvSpPr>
          <p:cNvPr id="63" name="Rectangle 62"/>
          <p:cNvSpPr/>
          <p:nvPr/>
        </p:nvSpPr>
        <p:spPr>
          <a:xfrm>
            <a:off x="1892233" y="4974051"/>
            <a:ext cx="3502901" cy="507831"/>
          </a:xfrm>
          <a:prstGeom prst="rect">
            <a:avLst/>
          </a:prstGeom>
        </p:spPr>
        <p:txBody>
          <a:bodyPr wrap="square">
            <a:spAutoFit/>
          </a:bodyPr>
          <a:lstStyle/>
          <a:p>
            <a:pPr>
              <a:lnSpc>
                <a:spcPct val="75000"/>
              </a:lnSpc>
            </a:pPr>
            <a:r>
              <a:rPr lang="en-GB" sz="3600" dirty="0" smtClean="0">
                <a:gradFill>
                  <a:gsLst>
                    <a:gs pos="0">
                      <a:schemeClr val="accent6"/>
                    </a:gs>
                    <a:gs pos="100000">
                      <a:schemeClr val="accent6">
                        <a:lumMod val="75000"/>
                      </a:schemeClr>
                    </a:gs>
                  </a:gsLst>
                  <a:lin ang="5400000" scaled="1"/>
                </a:gradFill>
                <a:latin typeface="Impact" pitchFamily="34" charset="0"/>
              </a:rPr>
              <a:t>Low</a:t>
            </a:r>
            <a:endParaRPr lang="en-GB" sz="3200" dirty="0">
              <a:gradFill>
                <a:gsLst>
                  <a:gs pos="0">
                    <a:schemeClr val="accent6"/>
                  </a:gs>
                  <a:gs pos="100000">
                    <a:schemeClr val="accent6">
                      <a:lumMod val="75000"/>
                    </a:schemeClr>
                  </a:gs>
                </a:gsLst>
                <a:lin ang="5400000" scaled="1"/>
              </a:gradFill>
              <a:latin typeface="Arial Narrow" pitchFamily="34" charset="0"/>
            </a:endParaRPr>
          </a:p>
        </p:txBody>
      </p:sp>
      <p:sp>
        <p:nvSpPr>
          <p:cNvPr id="64" name="Rectangle 63"/>
          <p:cNvSpPr/>
          <p:nvPr/>
        </p:nvSpPr>
        <p:spPr>
          <a:xfrm>
            <a:off x="1271649" y="4450831"/>
            <a:ext cx="2132315" cy="523220"/>
          </a:xfrm>
          <a:prstGeom prst="rect">
            <a:avLst/>
          </a:prstGeom>
        </p:spPr>
        <p:txBody>
          <a:bodyPr wrap="none">
            <a:spAutoFit/>
          </a:bodyPr>
          <a:lstStyle/>
          <a:p>
            <a:r>
              <a:rPr lang="en-GB" sz="2800" dirty="0" smtClean="0">
                <a:gradFill>
                  <a:gsLst>
                    <a:gs pos="0">
                      <a:schemeClr val="accent2"/>
                    </a:gs>
                    <a:gs pos="100000">
                      <a:schemeClr val="accent1"/>
                    </a:gs>
                  </a:gsLst>
                  <a:lin ang="5400000" scaled="1"/>
                </a:gradFill>
                <a:latin typeface="Arial Narrow" pitchFamily="34" charset="0"/>
              </a:rPr>
              <a:t>Share of wallet</a:t>
            </a:r>
            <a:endParaRPr lang="en-GB" sz="2800" b="1" dirty="0" smtClean="0">
              <a:gradFill>
                <a:gsLst>
                  <a:gs pos="0">
                    <a:schemeClr val="accent2"/>
                  </a:gs>
                  <a:gs pos="100000">
                    <a:schemeClr val="accent1"/>
                  </a:gs>
                </a:gsLst>
                <a:lin ang="5400000" scaled="1"/>
              </a:gradFill>
              <a:latin typeface="Arial Narrow" pitchFamily="34" charset="0"/>
            </a:endParaRPr>
          </a:p>
        </p:txBody>
      </p:sp>
    </p:spTree>
    <p:extLst>
      <p:ext uri="{BB962C8B-B14F-4D97-AF65-F5344CB8AC3E}">
        <p14:creationId xmlns:p14="http://schemas.microsoft.com/office/powerpoint/2010/main" val="19943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par>
                          <p:cTn id="11" fill="hold">
                            <p:stCondLst>
                              <p:cond delay="500"/>
                            </p:stCondLst>
                            <p:childTnLst>
                              <p:par>
                                <p:cTn id="12" presetID="23" presetClass="entr" presetSubtype="28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250" fill="hold"/>
                                        <p:tgtEl>
                                          <p:spTgt spid="19"/>
                                        </p:tgtEl>
                                        <p:attrNameLst>
                                          <p:attrName>ppt_w</p:attrName>
                                        </p:attrNameLst>
                                      </p:cBhvr>
                                      <p:tavLst>
                                        <p:tav tm="0">
                                          <p:val>
                                            <p:strVal val="4/3*#ppt_w"/>
                                          </p:val>
                                        </p:tav>
                                        <p:tav tm="100000">
                                          <p:val>
                                            <p:strVal val="#ppt_w"/>
                                          </p:val>
                                        </p:tav>
                                      </p:tavLst>
                                    </p:anim>
                                    <p:anim calcmode="lin" valueType="num">
                                      <p:cBhvr>
                                        <p:cTn id="15" dur="250" fill="hold"/>
                                        <p:tgtEl>
                                          <p:spTgt spid="19"/>
                                        </p:tgtEl>
                                        <p:attrNameLst>
                                          <p:attrName>ppt_h</p:attrName>
                                        </p:attrNameLst>
                                      </p:cBhvr>
                                      <p:tavLst>
                                        <p:tav tm="0">
                                          <p:val>
                                            <p:strVal val="4/3*#ppt_h"/>
                                          </p:val>
                                        </p:tav>
                                        <p:tav tm="100000">
                                          <p:val>
                                            <p:strVal val="#ppt_h"/>
                                          </p:val>
                                        </p:tav>
                                      </p:tavLst>
                                    </p:anim>
                                  </p:childTnLst>
                                </p:cTn>
                              </p:par>
                            </p:childTnLst>
                          </p:cTn>
                        </p:par>
                        <p:par>
                          <p:cTn id="16" fill="hold">
                            <p:stCondLst>
                              <p:cond delay="750"/>
                            </p:stCondLst>
                            <p:childTnLst>
                              <p:par>
                                <p:cTn id="17" presetID="23" presetClass="entr" presetSubtype="288"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250" fill="hold"/>
                                        <p:tgtEl>
                                          <p:spTgt spid="40"/>
                                        </p:tgtEl>
                                        <p:attrNameLst>
                                          <p:attrName>ppt_w</p:attrName>
                                        </p:attrNameLst>
                                      </p:cBhvr>
                                      <p:tavLst>
                                        <p:tav tm="0">
                                          <p:val>
                                            <p:strVal val="4/3*#ppt_w"/>
                                          </p:val>
                                        </p:tav>
                                        <p:tav tm="100000">
                                          <p:val>
                                            <p:strVal val="#ppt_w"/>
                                          </p:val>
                                        </p:tav>
                                      </p:tavLst>
                                    </p:anim>
                                    <p:anim calcmode="lin" valueType="num">
                                      <p:cBhvr>
                                        <p:cTn id="20" dur="250" fill="hold"/>
                                        <p:tgtEl>
                                          <p:spTgt spid="40"/>
                                        </p:tgtEl>
                                        <p:attrNameLst>
                                          <p:attrName>ppt_h</p:attrName>
                                        </p:attrNameLst>
                                      </p:cBhvr>
                                      <p:tavLst>
                                        <p:tav tm="0">
                                          <p:val>
                                            <p:strVal val="4/3*#ppt_h"/>
                                          </p:val>
                                        </p:tav>
                                        <p:tav tm="100000">
                                          <p:val>
                                            <p:strVal val="#ppt_h"/>
                                          </p:val>
                                        </p:tav>
                                      </p:tavLst>
                                    </p:anim>
                                  </p:childTnLst>
                                </p:cTn>
                              </p:par>
                            </p:childTnLst>
                          </p:cTn>
                        </p:par>
                        <p:par>
                          <p:cTn id="21" fill="hold">
                            <p:stCondLst>
                              <p:cond delay="1000"/>
                            </p:stCondLst>
                            <p:childTnLst>
                              <p:par>
                                <p:cTn id="22" presetID="23" presetClass="entr" presetSubtype="288"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250" fill="hold"/>
                                        <p:tgtEl>
                                          <p:spTgt spid="22"/>
                                        </p:tgtEl>
                                        <p:attrNameLst>
                                          <p:attrName>ppt_w</p:attrName>
                                        </p:attrNameLst>
                                      </p:cBhvr>
                                      <p:tavLst>
                                        <p:tav tm="0">
                                          <p:val>
                                            <p:strVal val="4/3*#ppt_w"/>
                                          </p:val>
                                        </p:tav>
                                        <p:tav tm="100000">
                                          <p:val>
                                            <p:strVal val="#ppt_w"/>
                                          </p:val>
                                        </p:tav>
                                      </p:tavLst>
                                    </p:anim>
                                    <p:anim calcmode="lin" valueType="num">
                                      <p:cBhvr>
                                        <p:cTn id="25" dur="250" fill="hold"/>
                                        <p:tgtEl>
                                          <p:spTgt spid="22"/>
                                        </p:tgtEl>
                                        <p:attrNameLst>
                                          <p:attrName>ppt_h</p:attrName>
                                        </p:attrNameLst>
                                      </p:cBhvr>
                                      <p:tavLst>
                                        <p:tav tm="0">
                                          <p:val>
                                            <p:strVal val="4/3*#ppt_h"/>
                                          </p:val>
                                        </p:tav>
                                        <p:tav tm="100000">
                                          <p:val>
                                            <p:strVal val="#ppt_h"/>
                                          </p:val>
                                        </p:tav>
                                      </p:tavLst>
                                    </p:anim>
                                  </p:childTnLst>
                                </p:cTn>
                              </p:par>
                            </p:childTnLst>
                          </p:cTn>
                        </p:par>
                        <p:par>
                          <p:cTn id="26" fill="hold">
                            <p:stCondLst>
                              <p:cond delay="1250"/>
                            </p:stCondLst>
                            <p:childTnLst>
                              <p:par>
                                <p:cTn id="27" presetID="23" presetClass="entr" presetSubtype="288"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3*#ppt_w"/>
                                          </p:val>
                                        </p:tav>
                                        <p:tav tm="100000">
                                          <p:val>
                                            <p:strVal val="#ppt_w"/>
                                          </p:val>
                                        </p:tav>
                                      </p:tavLst>
                                    </p:anim>
                                    <p:anim calcmode="lin" valueType="num">
                                      <p:cBhvr>
                                        <p:cTn id="30" dur="250" fill="hold"/>
                                        <p:tgtEl>
                                          <p:spTgt spid="48"/>
                                        </p:tgtEl>
                                        <p:attrNameLst>
                                          <p:attrName>ppt_h</p:attrName>
                                        </p:attrNameLst>
                                      </p:cBhvr>
                                      <p:tavLst>
                                        <p:tav tm="0">
                                          <p:val>
                                            <p:strVal val="4/3*#ppt_h"/>
                                          </p:val>
                                        </p:tav>
                                        <p:tav tm="100000">
                                          <p:val>
                                            <p:strVal val="#ppt_h"/>
                                          </p:val>
                                        </p:tav>
                                      </p:tavLst>
                                    </p:anim>
                                  </p:childTnLst>
                                </p:cTn>
                              </p:par>
                            </p:childTnLst>
                          </p:cTn>
                        </p:par>
                        <p:par>
                          <p:cTn id="31" fill="hold">
                            <p:stCondLst>
                              <p:cond delay="1500"/>
                            </p:stCondLst>
                            <p:childTnLst>
                              <p:par>
                                <p:cTn id="32" presetID="23" presetClass="entr" presetSubtype="288"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750" fill="hold"/>
                                        <p:tgtEl>
                                          <p:spTgt spid="45"/>
                                        </p:tgtEl>
                                        <p:attrNameLst>
                                          <p:attrName>ppt_w</p:attrName>
                                        </p:attrNameLst>
                                      </p:cBhvr>
                                      <p:tavLst>
                                        <p:tav tm="0">
                                          <p:val>
                                            <p:strVal val="4/3*#ppt_w"/>
                                          </p:val>
                                        </p:tav>
                                        <p:tav tm="100000">
                                          <p:val>
                                            <p:strVal val="#ppt_w"/>
                                          </p:val>
                                        </p:tav>
                                      </p:tavLst>
                                    </p:anim>
                                    <p:anim calcmode="lin" valueType="num">
                                      <p:cBhvr>
                                        <p:cTn id="35" dur="750" fill="hold"/>
                                        <p:tgtEl>
                                          <p:spTgt spid="45"/>
                                        </p:tgtEl>
                                        <p:attrNameLst>
                                          <p:attrName>ppt_h</p:attrName>
                                        </p:attrNameLst>
                                      </p:cBhvr>
                                      <p:tavLst>
                                        <p:tav tm="0">
                                          <p:val>
                                            <p:strVal val="4/3*#ppt_h"/>
                                          </p:val>
                                        </p:tav>
                                        <p:tav tm="100000">
                                          <p:val>
                                            <p:strVal val="#ppt_h"/>
                                          </p:val>
                                        </p:tav>
                                      </p:tavLst>
                                    </p:anim>
                                  </p:childTnLst>
                                </p:cTn>
                              </p:par>
                              <p:par>
                                <p:cTn id="36" presetID="10" presetClass="entr" presetSubtype="0" fill="hold" nodeType="withEffect">
                                  <p:stCondLst>
                                    <p:cond delay="600"/>
                                  </p:stCondLst>
                                  <p:childTnLst>
                                    <p:set>
                                      <p:cBhvr>
                                        <p:cTn id="37" dur="1" fill="hold">
                                          <p:stCondLst>
                                            <p:cond delay="0"/>
                                          </p:stCondLst>
                                        </p:cTn>
                                        <p:tgtEl>
                                          <p:spTgt spid="100"/>
                                        </p:tgtEl>
                                        <p:attrNameLst>
                                          <p:attrName>style.visibility</p:attrName>
                                        </p:attrNameLst>
                                      </p:cBhvr>
                                      <p:to>
                                        <p:strVal val="visible"/>
                                      </p:to>
                                    </p:set>
                                    <p:animEffect transition="in" filter="fade">
                                      <p:cBhvr>
                                        <p:cTn id="38" dur="500"/>
                                        <p:tgtEl>
                                          <p:spTgt spid="10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down)">
                                      <p:cBhvr>
                                        <p:cTn id="41" dur="500"/>
                                        <p:tgtEl>
                                          <p:spTgt spid="81"/>
                                        </p:tgtEl>
                                      </p:cBhvr>
                                    </p:animEffect>
                                  </p:childTnLst>
                                </p:cTn>
                              </p:par>
                              <p:par>
                                <p:cTn id="42" presetID="23" presetClass="entr" presetSubtype="288" fill="hold" grpId="0" nodeType="withEffect">
                                  <p:stCondLst>
                                    <p:cond delay="0"/>
                                  </p:stCondLst>
                                  <p:iterate type="lt">
                                    <p:tmPct val="4000"/>
                                  </p:iterate>
                                  <p:childTnLst>
                                    <p:set>
                                      <p:cBhvr>
                                        <p:cTn id="43" dur="1" fill="hold">
                                          <p:stCondLst>
                                            <p:cond delay="0"/>
                                          </p:stCondLst>
                                        </p:cTn>
                                        <p:tgtEl>
                                          <p:spTgt spid="58"/>
                                        </p:tgtEl>
                                        <p:attrNameLst>
                                          <p:attrName>style.visibility</p:attrName>
                                        </p:attrNameLst>
                                      </p:cBhvr>
                                      <p:to>
                                        <p:strVal val="visible"/>
                                      </p:to>
                                    </p:set>
                                    <p:anim calcmode="lin" valueType="num">
                                      <p:cBhvr>
                                        <p:cTn id="44" dur="500" fill="hold"/>
                                        <p:tgtEl>
                                          <p:spTgt spid="58"/>
                                        </p:tgtEl>
                                        <p:attrNameLst>
                                          <p:attrName>ppt_w</p:attrName>
                                        </p:attrNameLst>
                                      </p:cBhvr>
                                      <p:tavLst>
                                        <p:tav tm="0">
                                          <p:val>
                                            <p:strVal val="4/3*#ppt_w"/>
                                          </p:val>
                                        </p:tav>
                                        <p:tav tm="100000">
                                          <p:val>
                                            <p:strVal val="#ppt_w"/>
                                          </p:val>
                                        </p:tav>
                                      </p:tavLst>
                                    </p:anim>
                                    <p:anim calcmode="lin" valueType="num">
                                      <p:cBhvr>
                                        <p:cTn id="45" dur="500" fill="hold"/>
                                        <p:tgtEl>
                                          <p:spTgt spid="58"/>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0"/>
                                  </p:stCondLst>
                                  <p:iterate type="lt">
                                    <p:tmPct val="4000"/>
                                  </p:iterate>
                                  <p:childTnLst>
                                    <p:set>
                                      <p:cBhvr>
                                        <p:cTn id="47" dur="1" fill="hold">
                                          <p:stCondLst>
                                            <p:cond delay="0"/>
                                          </p:stCondLst>
                                        </p:cTn>
                                        <p:tgtEl>
                                          <p:spTgt spid="59"/>
                                        </p:tgtEl>
                                        <p:attrNameLst>
                                          <p:attrName>style.visibility</p:attrName>
                                        </p:attrNameLst>
                                      </p:cBhvr>
                                      <p:to>
                                        <p:strVal val="visible"/>
                                      </p:to>
                                    </p:set>
                                    <p:anim calcmode="lin" valueType="num">
                                      <p:cBhvr>
                                        <p:cTn id="48" dur="500" fill="hold"/>
                                        <p:tgtEl>
                                          <p:spTgt spid="59"/>
                                        </p:tgtEl>
                                        <p:attrNameLst>
                                          <p:attrName>ppt_w</p:attrName>
                                        </p:attrNameLst>
                                      </p:cBhvr>
                                      <p:tavLst>
                                        <p:tav tm="0">
                                          <p:val>
                                            <p:strVal val="4/3*#ppt_w"/>
                                          </p:val>
                                        </p:tav>
                                        <p:tav tm="100000">
                                          <p:val>
                                            <p:strVal val="#ppt_w"/>
                                          </p:val>
                                        </p:tav>
                                      </p:tavLst>
                                    </p:anim>
                                    <p:anim calcmode="lin" valueType="num">
                                      <p:cBhvr>
                                        <p:cTn id="49" dur="500" fill="hold"/>
                                        <p:tgtEl>
                                          <p:spTgt spid="59"/>
                                        </p:tgtEl>
                                        <p:attrNameLst>
                                          <p:attrName>ppt_h</p:attrName>
                                        </p:attrNameLst>
                                      </p:cBhvr>
                                      <p:tavLst>
                                        <p:tav tm="0">
                                          <p:val>
                                            <p:strVal val="4/3*#ppt_h"/>
                                          </p:val>
                                        </p:tav>
                                        <p:tav tm="100000">
                                          <p:val>
                                            <p:strVal val="#ppt_h"/>
                                          </p:val>
                                        </p:tav>
                                      </p:tavLst>
                                    </p:anim>
                                  </p:childTnLst>
                                </p:cTn>
                              </p:par>
                              <p:par>
                                <p:cTn id="50" presetID="23" presetClass="entr" presetSubtype="272" fill="hold" grpId="0" nodeType="withEffect">
                                  <p:stCondLst>
                                    <p:cond delay="0"/>
                                  </p:stCondLst>
                                  <p:iterate type="lt">
                                    <p:tmPct val="4000"/>
                                  </p:iterate>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strVal val="2/3*#ppt_w"/>
                                          </p:val>
                                        </p:tav>
                                        <p:tav tm="100000">
                                          <p:val>
                                            <p:strVal val="#ppt_w"/>
                                          </p:val>
                                        </p:tav>
                                      </p:tavLst>
                                    </p:anim>
                                    <p:anim calcmode="lin" valueType="num">
                                      <p:cBhvr>
                                        <p:cTn id="53" dur="500" fill="hold"/>
                                        <p:tgtEl>
                                          <p:spTgt spid="63"/>
                                        </p:tgtEl>
                                        <p:attrNameLst>
                                          <p:attrName>ppt_h</p:attrName>
                                        </p:attrNameLst>
                                      </p:cBhvr>
                                      <p:tavLst>
                                        <p:tav tm="0">
                                          <p:val>
                                            <p:strVal val="2/3*#ppt_h"/>
                                          </p:val>
                                        </p:tav>
                                        <p:tav tm="100000">
                                          <p:val>
                                            <p:strVal val="#ppt_h"/>
                                          </p:val>
                                        </p:tav>
                                      </p:tavLst>
                                    </p:anim>
                                  </p:childTnLst>
                                </p:cTn>
                              </p:par>
                              <p:par>
                                <p:cTn id="54" presetID="23" presetClass="entr" presetSubtype="272" fill="hold" grpId="0" nodeType="withEffect">
                                  <p:stCondLst>
                                    <p:cond delay="0"/>
                                  </p:stCondLst>
                                  <p:iterate type="lt">
                                    <p:tmPct val="4000"/>
                                  </p:iterate>
                                  <p:childTnLst>
                                    <p:set>
                                      <p:cBhvr>
                                        <p:cTn id="55" dur="1" fill="hold">
                                          <p:stCondLst>
                                            <p:cond delay="0"/>
                                          </p:stCondLst>
                                        </p:cTn>
                                        <p:tgtEl>
                                          <p:spTgt spid="64"/>
                                        </p:tgtEl>
                                        <p:attrNameLst>
                                          <p:attrName>style.visibility</p:attrName>
                                        </p:attrNameLst>
                                      </p:cBhvr>
                                      <p:to>
                                        <p:strVal val="visible"/>
                                      </p:to>
                                    </p:set>
                                    <p:anim calcmode="lin" valueType="num">
                                      <p:cBhvr>
                                        <p:cTn id="56" dur="500" fill="hold"/>
                                        <p:tgtEl>
                                          <p:spTgt spid="64"/>
                                        </p:tgtEl>
                                        <p:attrNameLst>
                                          <p:attrName>ppt_w</p:attrName>
                                        </p:attrNameLst>
                                      </p:cBhvr>
                                      <p:tavLst>
                                        <p:tav tm="0">
                                          <p:val>
                                            <p:strVal val="2/3*#ppt_w"/>
                                          </p:val>
                                        </p:tav>
                                        <p:tav tm="100000">
                                          <p:val>
                                            <p:strVal val="#ppt_w"/>
                                          </p:val>
                                        </p:tav>
                                      </p:tavLst>
                                    </p:anim>
                                    <p:anim calcmode="lin" valueType="num">
                                      <p:cBhvr>
                                        <p:cTn id="57" dur="500" fill="hold"/>
                                        <p:tgtEl>
                                          <p:spTgt spid="64"/>
                                        </p:tgtEl>
                                        <p:attrNameLst>
                                          <p:attrName>ppt_h</p:attrName>
                                        </p:attrNameLst>
                                      </p:cBhvr>
                                      <p:tavLst>
                                        <p:tav tm="0">
                                          <p:val>
                                            <p:strVal val="2/3*#ppt_h"/>
                                          </p:val>
                                        </p:tav>
                                        <p:tav tm="100000">
                                          <p:val>
                                            <p:strVal val="#ppt_h"/>
                                          </p:val>
                                        </p:tav>
                                      </p:tavLst>
                                    </p:anim>
                                  </p:childTnLst>
                                </p:cTn>
                              </p:par>
                              <p:par>
                                <p:cTn id="58" presetID="23" presetClass="entr" presetSubtype="288" fill="hold" grpId="0" nodeType="withEffect">
                                  <p:stCondLst>
                                    <p:cond delay="750"/>
                                  </p:stCondLst>
                                  <p:iterate type="lt">
                                    <p:tmPct val="4000"/>
                                  </p:iterate>
                                  <p:childTnLst>
                                    <p:set>
                                      <p:cBhvr>
                                        <p:cTn id="59" dur="1" fill="hold">
                                          <p:stCondLst>
                                            <p:cond delay="0"/>
                                          </p:stCondLst>
                                        </p:cTn>
                                        <p:tgtEl>
                                          <p:spTgt spid="131"/>
                                        </p:tgtEl>
                                        <p:attrNameLst>
                                          <p:attrName>style.visibility</p:attrName>
                                        </p:attrNameLst>
                                      </p:cBhvr>
                                      <p:to>
                                        <p:strVal val="visible"/>
                                      </p:to>
                                    </p:set>
                                    <p:anim calcmode="lin" valueType="num">
                                      <p:cBhvr>
                                        <p:cTn id="60" dur="500" fill="hold"/>
                                        <p:tgtEl>
                                          <p:spTgt spid="131"/>
                                        </p:tgtEl>
                                        <p:attrNameLst>
                                          <p:attrName>ppt_w</p:attrName>
                                        </p:attrNameLst>
                                      </p:cBhvr>
                                      <p:tavLst>
                                        <p:tav tm="0">
                                          <p:val>
                                            <p:strVal val="4/3*#ppt_w"/>
                                          </p:val>
                                        </p:tav>
                                        <p:tav tm="100000">
                                          <p:val>
                                            <p:strVal val="#ppt_w"/>
                                          </p:val>
                                        </p:tav>
                                      </p:tavLst>
                                    </p:anim>
                                    <p:anim calcmode="lin" valueType="num">
                                      <p:cBhvr>
                                        <p:cTn id="61" dur="500" fill="hold"/>
                                        <p:tgtEl>
                                          <p:spTgt spid="131"/>
                                        </p:tgtEl>
                                        <p:attrNameLst>
                                          <p:attrName>ppt_h</p:attrName>
                                        </p:attrNameLst>
                                      </p:cBhvr>
                                      <p:tavLst>
                                        <p:tav tm="0">
                                          <p:val>
                                            <p:strVal val="4/3*#ppt_h"/>
                                          </p:val>
                                        </p:tav>
                                        <p:tav tm="100000">
                                          <p:val>
                                            <p:strVal val="#ppt_h"/>
                                          </p:val>
                                        </p:tav>
                                      </p:tavLst>
                                    </p:anim>
                                  </p:childTnLst>
                                </p:cTn>
                              </p:par>
                              <p:par>
                                <p:cTn id="62" presetID="2" presetClass="entr" presetSubtype="1" fill="hold" grpId="0" nodeType="with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additive="base">
                                        <p:cTn id="64" dur="500" fill="hold"/>
                                        <p:tgtEl>
                                          <p:spTgt spid="65"/>
                                        </p:tgtEl>
                                        <p:attrNameLst>
                                          <p:attrName>ppt_x</p:attrName>
                                        </p:attrNameLst>
                                      </p:cBhvr>
                                      <p:tavLst>
                                        <p:tav tm="0">
                                          <p:val>
                                            <p:strVal val="#ppt_x"/>
                                          </p:val>
                                        </p:tav>
                                        <p:tav tm="100000">
                                          <p:val>
                                            <p:strVal val="#ppt_x"/>
                                          </p:val>
                                        </p:tav>
                                      </p:tavLst>
                                    </p:anim>
                                    <p:anim calcmode="lin" valueType="num">
                                      <p:cBhvr additive="base">
                                        <p:cTn id="65" dur="500" fill="hold"/>
                                        <p:tgtEl>
                                          <p:spTgt spid="65"/>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additive="base">
                                        <p:cTn id="68" dur="500" fill="hold"/>
                                        <p:tgtEl>
                                          <p:spTgt spid="66"/>
                                        </p:tgtEl>
                                        <p:attrNameLst>
                                          <p:attrName>ppt_x</p:attrName>
                                        </p:attrNameLst>
                                      </p:cBhvr>
                                      <p:tavLst>
                                        <p:tav tm="0">
                                          <p:val>
                                            <p:strVal val="#ppt_x"/>
                                          </p:val>
                                        </p:tav>
                                        <p:tav tm="100000">
                                          <p:val>
                                            <p:strVal val="#ppt_x"/>
                                          </p:val>
                                        </p:tav>
                                      </p:tavLst>
                                    </p:anim>
                                    <p:anim calcmode="lin" valueType="num">
                                      <p:cBhvr additive="base">
                                        <p:cTn id="69" dur="500" fill="hold"/>
                                        <p:tgtEl>
                                          <p:spTgt spid="66"/>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200"/>
                                  </p:stCondLst>
                                  <p:childTnLst>
                                    <p:set>
                                      <p:cBhvr>
                                        <p:cTn id="71" dur="1" fill="hold">
                                          <p:stCondLst>
                                            <p:cond delay="0"/>
                                          </p:stCondLst>
                                        </p:cTn>
                                        <p:tgtEl>
                                          <p:spTgt spid="67"/>
                                        </p:tgtEl>
                                        <p:attrNameLst>
                                          <p:attrName>style.visibility</p:attrName>
                                        </p:attrNameLst>
                                      </p:cBhvr>
                                      <p:to>
                                        <p:strVal val="visible"/>
                                      </p:to>
                                    </p:set>
                                    <p:anim calcmode="lin" valueType="num">
                                      <p:cBhvr additive="base">
                                        <p:cTn id="72" dur="500" fill="hold"/>
                                        <p:tgtEl>
                                          <p:spTgt spid="67"/>
                                        </p:tgtEl>
                                        <p:attrNameLst>
                                          <p:attrName>ppt_x</p:attrName>
                                        </p:attrNameLst>
                                      </p:cBhvr>
                                      <p:tavLst>
                                        <p:tav tm="0">
                                          <p:val>
                                            <p:strVal val="#ppt_x"/>
                                          </p:val>
                                        </p:tav>
                                        <p:tav tm="100000">
                                          <p:val>
                                            <p:strVal val="#ppt_x"/>
                                          </p:val>
                                        </p:tav>
                                      </p:tavLst>
                                    </p:anim>
                                    <p:anim calcmode="lin" valueType="num">
                                      <p:cBhvr additive="base">
                                        <p:cTn id="73" dur="500" fill="hold"/>
                                        <p:tgtEl>
                                          <p:spTgt spid="67"/>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30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500" fill="hold"/>
                                        <p:tgtEl>
                                          <p:spTgt spid="68"/>
                                        </p:tgtEl>
                                        <p:attrNameLst>
                                          <p:attrName>ppt_x</p:attrName>
                                        </p:attrNameLst>
                                      </p:cBhvr>
                                      <p:tavLst>
                                        <p:tav tm="0">
                                          <p:val>
                                            <p:strVal val="#ppt_x"/>
                                          </p:val>
                                        </p:tav>
                                        <p:tav tm="100000">
                                          <p:val>
                                            <p:strVal val="#ppt_x"/>
                                          </p:val>
                                        </p:tav>
                                      </p:tavLst>
                                    </p:anim>
                                    <p:anim calcmode="lin" valueType="num">
                                      <p:cBhvr additive="base">
                                        <p:cTn id="77" dur="500" fill="hold"/>
                                        <p:tgtEl>
                                          <p:spTgt spid="68"/>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400"/>
                                  </p:stCondLst>
                                  <p:childTnLst>
                                    <p:set>
                                      <p:cBhvr>
                                        <p:cTn id="79" dur="1" fill="hold">
                                          <p:stCondLst>
                                            <p:cond delay="0"/>
                                          </p:stCondLst>
                                        </p:cTn>
                                        <p:tgtEl>
                                          <p:spTgt spid="69"/>
                                        </p:tgtEl>
                                        <p:attrNameLst>
                                          <p:attrName>style.visibility</p:attrName>
                                        </p:attrNameLst>
                                      </p:cBhvr>
                                      <p:to>
                                        <p:strVal val="visible"/>
                                      </p:to>
                                    </p:set>
                                    <p:anim calcmode="lin" valueType="num">
                                      <p:cBhvr additive="base">
                                        <p:cTn id="80" dur="500" fill="hold"/>
                                        <p:tgtEl>
                                          <p:spTgt spid="69"/>
                                        </p:tgtEl>
                                        <p:attrNameLst>
                                          <p:attrName>ppt_x</p:attrName>
                                        </p:attrNameLst>
                                      </p:cBhvr>
                                      <p:tavLst>
                                        <p:tav tm="0">
                                          <p:val>
                                            <p:strVal val="#ppt_x"/>
                                          </p:val>
                                        </p:tav>
                                        <p:tav tm="100000">
                                          <p:val>
                                            <p:strVal val="#ppt_x"/>
                                          </p:val>
                                        </p:tav>
                                      </p:tavLst>
                                    </p:anim>
                                    <p:anim calcmode="lin" valueType="num">
                                      <p:cBhvr additive="base">
                                        <p:cTn id="81" dur="500" fill="hold"/>
                                        <p:tgtEl>
                                          <p:spTgt spid="69"/>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500"/>
                                  </p:stCondLst>
                                  <p:childTnLst>
                                    <p:set>
                                      <p:cBhvr>
                                        <p:cTn id="83" dur="1" fill="hold">
                                          <p:stCondLst>
                                            <p:cond delay="0"/>
                                          </p:stCondLst>
                                        </p:cTn>
                                        <p:tgtEl>
                                          <p:spTgt spid="70"/>
                                        </p:tgtEl>
                                        <p:attrNameLst>
                                          <p:attrName>style.visibility</p:attrName>
                                        </p:attrNameLst>
                                      </p:cBhvr>
                                      <p:to>
                                        <p:strVal val="visible"/>
                                      </p:to>
                                    </p:set>
                                    <p:anim calcmode="lin" valueType="num">
                                      <p:cBhvr additive="base">
                                        <p:cTn id="84" dur="500" fill="hold"/>
                                        <p:tgtEl>
                                          <p:spTgt spid="70"/>
                                        </p:tgtEl>
                                        <p:attrNameLst>
                                          <p:attrName>ppt_x</p:attrName>
                                        </p:attrNameLst>
                                      </p:cBhvr>
                                      <p:tavLst>
                                        <p:tav tm="0">
                                          <p:val>
                                            <p:strVal val="#ppt_x"/>
                                          </p:val>
                                        </p:tav>
                                        <p:tav tm="100000">
                                          <p:val>
                                            <p:strVal val="#ppt_x"/>
                                          </p:val>
                                        </p:tav>
                                      </p:tavLst>
                                    </p:anim>
                                    <p:anim calcmode="lin" valueType="num">
                                      <p:cBhvr additive="base">
                                        <p:cTn id="85" dur="500" fill="hold"/>
                                        <p:tgtEl>
                                          <p:spTgt spid="70"/>
                                        </p:tgtEl>
                                        <p:attrNameLst>
                                          <p:attrName>ppt_y</p:attrName>
                                        </p:attrNameLst>
                                      </p:cBhvr>
                                      <p:tavLst>
                                        <p:tav tm="0">
                                          <p:val>
                                            <p:strVal val="0-#ppt_h/2"/>
                                          </p:val>
                                        </p:tav>
                                        <p:tav tm="100000">
                                          <p:val>
                                            <p:strVal val="#ppt_y"/>
                                          </p:val>
                                        </p:tav>
                                      </p:tavLst>
                                    </p:anim>
                                  </p:childTnLst>
                                </p:cTn>
                              </p:par>
                              <p:par>
                                <p:cTn id="86" presetID="23" presetClass="entr" presetSubtype="288" fill="hold" grpId="0" nodeType="withEffect">
                                  <p:stCondLst>
                                    <p:cond delay="700"/>
                                  </p:stCondLst>
                                  <p:iterate type="lt">
                                    <p:tmPct val="4000"/>
                                  </p:iterate>
                                  <p:childTnLst>
                                    <p:set>
                                      <p:cBhvr>
                                        <p:cTn id="87" dur="1" fill="hold">
                                          <p:stCondLst>
                                            <p:cond delay="0"/>
                                          </p:stCondLst>
                                        </p:cTn>
                                        <p:tgtEl>
                                          <p:spTgt spid="132"/>
                                        </p:tgtEl>
                                        <p:attrNameLst>
                                          <p:attrName>style.visibility</p:attrName>
                                        </p:attrNameLst>
                                      </p:cBhvr>
                                      <p:to>
                                        <p:strVal val="visible"/>
                                      </p:to>
                                    </p:set>
                                    <p:anim calcmode="lin" valueType="num">
                                      <p:cBhvr>
                                        <p:cTn id="88" dur="500" fill="hold"/>
                                        <p:tgtEl>
                                          <p:spTgt spid="132"/>
                                        </p:tgtEl>
                                        <p:attrNameLst>
                                          <p:attrName>ppt_w</p:attrName>
                                        </p:attrNameLst>
                                      </p:cBhvr>
                                      <p:tavLst>
                                        <p:tav tm="0">
                                          <p:val>
                                            <p:strVal val="4/3*#ppt_w"/>
                                          </p:val>
                                        </p:tav>
                                        <p:tav tm="100000">
                                          <p:val>
                                            <p:strVal val="#ppt_w"/>
                                          </p:val>
                                        </p:tav>
                                      </p:tavLst>
                                    </p:anim>
                                    <p:anim calcmode="lin" valueType="num">
                                      <p:cBhvr>
                                        <p:cTn id="89" dur="500" fill="hold"/>
                                        <p:tgtEl>
                                          <p:spTgt spid="132"/>
                                        </p:tgtEl>
                                        <p:attrNameLst>
                                          <p:attrName>ppt_h</p:attrName>
                                        </p:attrNameLst>
                                      </p:cBhvr>
                                      <p:tavLst>
                                        <p:tav tm="0">
                                          <p:val>
                                            <p:strVal val="4/3*#ppt_h"/>
                                          </p:val>
                                        </p:tav>
                                        <p:tav tm="100000">
                                          <p:val>
                                            <p:strVal val="#ppt_h"/>
                                          </p:val>
                                        </p:tav>
                                      </p:tavLst>
                                    </p:anim>
                                  </p:childTnLst>
                                </p:cTn>
                              </p:par>
                            </p:childTnLst>
                          </p:cTn>
                        </p:par>
                        <p:par>
                          <p:cTn id="90" fill="hold">
                            <p:stCondLst>
                              <p:cond delay="3860"/>
                            </p:stCondLst>
                            <p:childTnLst>
                              <p:par>
                                <p:cTn id="91" presetID="22" presetClass="entr" presetSubtype="8" fill="hold" grpId="0" nodeType="after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wipe(left)">
                                      <p:cBhvr>
                                        <p:cTn id="93" dur="2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5" grpId="0" animBg="1"/>
      <p:bldP spid="66" grpId="0" animBg="1"/>
      <p:bldP spid="67" grpId="0" animBg="1"/>
      <p:bldP spid="68" grpId="0" animBg="1"/>
      <p:bldP spid="69" grpId="0" animBg="1"/>
      <p:bldP spid="70" grpId="0" animBg="1"/>
      <p:bldP spid="131" grpId="0"/>
      <p:bldP spid="132" grpId="0"/>
      <p:bldP spid="133" grpId="0" animBg="1"/>
      <p:bldP spid="4" grpId="0" animBg="1"/>
      <p:bldP spid="81" grpId="0" animBg="1"/>
      <p:bldP spid="58" grpId="0"/>
      <p:bldP spid="59" grpId="0"/>
      <p:bldP spid="63"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947738" y="-1483255"/>
            <a:ext cx="8287814" cy="828781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75178" y="482649"/>
            <a:ext cx="5704328" cy="5704328"/>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err="1"/>
              <a:t>BrandZ</a:t>
            </a:r>
            <a:r>
              <a:rPr lang="en-GB" dirty="0"/>
              <a:t> Analysis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050" t="5655" r="24936" b="69583"/>
          <a:stretch/>
        </p:blipFill>
        <p:spPr>
          <a:xfrm>
            <a:off x="143603" y="965679"/>
            <a:ext cx="3894997" cy="1573665"/>
          </a:xfrm>
          <a:prstGeom prst="rect">
            <a:avLst/>
          </a:prstGeom>
        </p:spPr>
      </p:pic>
      <p:grpSp>
        <p:nvGrpSpPr>
          <p:cNvPr id="11" name="Group 10"/>
          <p:cNvGrpSpPr/>
          <p:nvPr/>
        </p:nvGrpSpPr>
        <p:grpSpPr>
          <a:xfrm>
            <a:off x="5819775" y="1255297"/>
            <a:ext cx="3149600" cy="1412007"/>
            <a:chOff x="4762499" y="2490786"/>
            <a:chExt cx="3009901" cy="1349378"/>
          </a:xfrm>
        </p:grpSpPr>
        <p:pic>
          <p:nvPicPr>
            <p:cNvPr id="9" name="Picture 8"/>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52086" t="55324" r="14964" b="25000"/>
            <a:stretch/>
          </p:blipFill>
          <p:spPr>
            <a:xfrm>
              <a:off x="4762499" y="2490786"/>
              <a:ext cx="3009901" cy="1349378"/>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52086" t="55324" r="39989" b="32291"/>
            <a:stretch/>
          </p:blipFill>
          <p:spPr>
            <a:xfrm>
              <a:off x="4762499" y="2490786"/>
              <a:ext cx="723901" cy="849314"/>
            </a:xfrm>
            <a:prstGeom prst="rect">
              <a:avLst/>
            </a:prstGeom>
          </p:spPr>
        </p:pic>
      </p:grpSp>
      <p:sp>
        <p:nvSpPr>
          <p:cNvPr id="12" name="Rectangle 11"/>
          <p:cNvSpPr/>
          <p:nvPr/>
        </p:nvSpPr>
        <p:spPr>
          <a:xfrm>
            <a:off x="653364" y="2660652"/>
            <a:ext cx="3502901" cy="600164"/>
          </a:xfrm>
          <a:prstGeom prst="rect">
            <a:avLst/>
          </a:prstGeom>
        </p:spPr>
        <p:txBody>
          <a:bodyPr wrap="square">
            <a:spAutoFit/>
          </a:bodyPr>
          <a:lstStyle/>
          <a:p>
            <a:pPr>
              <a:lnSpc>
                <a:spcPct val="75000"/>
              </a:lnSpc>
            </a:pPr>
            <a:r>
              <a:rPr lang="en-GB" sz="4400" dirty="0" smtClean="0">
                <a:gradFill>
                  <a:gsLst>
                    <a:gs pos="0">
                      <a:schemeClr val="accent2"/>
                    </a:gs>
                    <a:gs pos="100000">
                      <a:schemeClr val="accent1"/>
                    </a:gs>
                  </a:gsLst>
                  <a:lin ang="5400000" scaled="1"/>
                </a:gradFill>
                <a:latin typeface="Arial Narrow" pitchFamily="34" charset="0"/>
              </a:rPr>
              <a:t>2011</a:t>
            </a:r>
          </a:p>
        </p:txBody>
      </p:sp>
      <p:sp>
        <p:nvSpPr>
          <p:cNvPr id="13" name="Rectangle 12"/>
          <p:cNvSpPr/>
          <p:nvPr/>
        </p:nvSpPr>
        <p:spPr>
          <a:xfrm>
            <a:off x="1261383" y="3271582"/>
            <a:ext cx="2475358" cy="461665"/>
          </a:xfrm>
          <a:prstGeom prst="rect">
            <a:avLst/>
          </a:prstGeom>
        </p:spPr>
        <p:txBody>
          <a:bodyPr wrap="none">
            <a:spAutoFit/>
          </a:bodyPr>
          <a:lstStyle/>
          <a:p>
            <a:pPr>
              <a:lnSpc>
                <a:spcPct val="75000"/>
              </a:lnSpc>
            </a:pPr>
            <a:r>
              <a:rPr lang="en-GB" sz="3200" dirty="0" smtClean="0">
                <a:gradFill>
                  <a:gsLst>
                    <a:gs pos="0">
                      <a:schemeClr val="accent6"/>
                    </a:gs>
                    <a:gs pos="100000">
                      <a:schemeClr val="accent6">
                        <a:lumMod val="75000"/>
                      </a:schemeClr>
                    </a:gs>
                  </a:gsLst>
                  <a:lin ang="5400000" scaled="1"/>
                </a:gradFill>
                <a:latin typeface="Impact" pitchFamily="34" charset="0"/>
              </a:rPr>
              <a:t>14 Categories</a:t>
            </a:r>
            <a:endParaRPr lang="en-GB" sz="2800" dirty="0">
              <a:gradFill>
                <a:gsLst>
                  <a:gs pos="0">
                    <a:schemeClr val="accent6"/>
                  </a:gs>
                  <a:gs pos="100000">
                    <a:schemeClr val="accent6">
                      <a:lumMod val="75000"/>
                    </a:schemeClr>
                  </a:gs>
                </a:gsLst>
                <a:lin ang="5400000" scaled="1"/>
              </a:gradFill>
              <a:latin typeface="Arial Narrow" pitchFamily="34" charset="0"/>
            </a:endParaRPr>
          </a:p>
        </p:txBody>
      </p:sp>
      <p:sp>
        <p:nvSpPr>
          <p:cNvPr id="14" name="Rectangle 13"/>
          <p:cNvSpPr/>
          <p:nvPr/>
        </p:nvSpPr>
        <p:spPr>
          <a:xfrm>
            <a:off x="758139" y="3673303"/>
            <a:ext cx="3502901" cy="553998"/>
          </a:xfrm>
          <a:prstGeom prst="rect">
            <a:avLst/>
          </a:prstGeom>
        </p:spPr>
        <p:txBody>
          <a:bodyPr wrap="square">
            <a:spAutoFit/>
          </a:bodyPr>
          <a:lstStyle/>
          <a:p>
            <a:pPr>
              <a:lnSpc>
                <a:spcPct val="75000"/>
              </a:lnSpc>
            </a:pPr>
            <a:r>
              <a:rPr lang="en-GB" sz="4000" b="1" dirty="0" smtClean="0">
                <a:solidFill>
                  <a:schemeClr val="bg2">
                    <a:lumMod val="25000"/>
                  </a:schemeClr>
                </a:solidFill>
                <a:latin typeface="Arial Narrow" pitchFamily="34" charset="0"/>
              </a:rPr>
              <a:t>136 brands</a:t>
            </a:r>
          </a:p>
        </p:txBody>
      </p:sp>
      <p:sp>
        <p:nvSpPr>
          <p:cNvPr id="17" name="Rectangle 16"/>
          <p:cNvSpPr/>
          <p:nvPr/>
        </p:nvSpPr>
        <p:spPr>
          <a:xfrm>
            <a:off x="5741325" y="2946402"/>
            <a:ext cx="3502901" cy="923330"/>
          </a:xfrm>
          <a:prstGeom prst="rect">
            <a:avLst/>
          </a:prstGeom>
        </p:spPr>
        <p:txBody>
          <a:bodyPr wrap="square">
            <a:spAutoFit/>
          </a:bodyPr>
          <a:lstStyle/>
          <a:p>
            <a:pPr algn="ctr">
              <a:lnSpc>
                <a:spcPct val="75000"/>
              </a:lnSpc>
            </a:pPr>
            <a:r>
              <a:rPr lang="en-GB" sz="3600" dirty="0" smtClean="0">
                <a:gradFill>
                  <a:gsLst>
                    <a:gs pos="0">
                      <a:schemeClr val="accent2"/>
                    </a:gs>
                    <a:gs pos="100000">
                      <a:schemeClr val="accent1"/>
                    </a:gs>
                  </a:gsLst>
                  <a:lin ang="5400000" scaled="1"/>
                </a:gradFill>
                <a:latin typeface="Arial Narrow" pitchFamily="34" charset="0"/>
              </a:rPr>
              <a:t>Mainstream media spend by channel</a:t>
            </a:r>
          </a:p>
        </p:txBody>
      </p:sp>
      <p:sp>
        <p:nvSpPr>
          <p:cNvPr id="20" name="Plus 19"/>
          <p:cNvSpPr/>
          <p:nvPr/>
        </p:nvSpPr>
        <p:spPr>
          <a:xfrm>
            <a:off x="4038600" y="1629250"/>
            <a:ext cx="1498127" cy="1498127"/>
          </a:xfrm>
          <a:prstGeom prst="mathPlus">
            <a:avLst>
              <a:gd name="adj1" fmla="val 22551"/>
            </a:avLst>
          </a:prstGeom>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qual 20"/>
          <p:cNvSpPr/>
          <p:nvPr/>
        </p:nvSpPr>
        <p:spPr>
          <a:xfrm>
            <a:off x="1581765" y="5173661"/>
            <a:ext cx="1018672" cy="984741"/>
          </a:xfrm>
          <a:prstGeom prst="mathEqual">
            <a:avLst/>
          </a:prstGeom>
          <a:solidFill>
            <a:schemeClr val="accent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595313" y="5109759"/>
            <a:ext cx="6839413" cy="1077218"/>
          </a:xfrm>
          <a:prstGeom prst="rect">
            <a:avLst/>
          </a:prstGeom>
        </p:spPr>
        <p:txBody>
          <a:bodyPr wrap="square">
            <a:spAutoFit/>
          </a:bodyPr>
          <a:lstStyle/>
          <a:p>
            <a:r>
              <a:rPr lang="en-GB" sz="3200" b="1" dirty="0" smtClean="0">
                <a:solidFill>
                  <a:schemeClr val="bg2">
                    <a:lumMod val="25000"/>
                  </a:schemeClr>
                </a:solidFill>
                <a:latin typeface="Arial Narrow" pitchFamily="34" charset="0"/>
              </a:rPr>
              <a:t>a COMPREHENSIVE </a:t>
            </a:r>
            <a:r>
              <a:rPr lang="en-GB" sz="3200" b="1" dirty="0">
                <a:solidFill>
                  <a:schemeClr val="bg2">
                    <a:lumMod val="25000"/>
                  </a:schemeClr>
                </a:solidFill>
                <a:latin typeface="Arial Narrow" pitchFamily="34" charset="0"/>
              </a:rPr>
              <a:t>UNDERSTANDING </a:t>
            </a:r>
            <a:br>
              <a:rPr lang="en-GB" sz="3200" b="1" dirty="0">
                <a:solidFill>
                  <a:schemeClr val="bg2">
                    <a:lumMod val="25000"/>
                  </a:schemeClr>
                </a:solidFill>
                <a:latin typeface="Arial Narrow" pitchFamily="34" charset="0"/>
              </a:rPr>
            </a:br>
            <a:r>
              <a:rPr lang="en-GB" sz="3200" b="1" dirty="0">
                <a:solidFill>
                  <a:schemeClr val="bg2">
                    <a:lumMod val="25000"/>
                  </a:schemeClr>
                </a:solidFill>
                <a:latin typeface="Arial Narrow" pitchFamily="34" charset="0"/>
              </a:rPr>
              <a:t>OF MEDIA </a:t>
            </a:r>
            <a:r>
              <a:rPr lang="en-GB" sz="3200" b="1" dirty="0" err="1" smtClean="0">
                <a:solidFill>
                  <a:schemeClr val="bg2">
                    <a:lumMod val="25000"/>
                  </a:schemeClr>
                </a:solidFill>
                <a:latin typeface="Arial Narrow" pitchFamily="34" charset="0"/>
              </a:rPr>
              <a:t>vs</a:t>
            </a:r>
            <a:r>
              <a:rPr lang="en-GB" sz="3200" b="1" dirty="0" smtClean="0">
                <a:solidFill>
                  <a:schemeClr val="bg2">
                    <a:lumMod val="25000"/>
                  </a:schemeClr>
                </a:solidFill>
                <a:latin typeface="Arial Narrow" pitchFamily="34" charset="0"/>
              </a:rPr>
              <a:t> BONDING SCORE </a:t>
            </a:r>
            <a:endParaRPr lang="en-GB" sz="3200" b="1" dirty="0">
              <a:solidFill>
                <a:schemeClr val="bg2">
                  <a:lumMod val="25000"/>
                </a:schemeClr>
              </a:solidFill>
              <a:latin typeface="Arial Narrow" pitchFamily="34" charset="0"/>
            </a:endParaRPr>
          </a:p>
        </p:txBody>
      </p:sp>
      <p:sp>
        <p:nvSpPr>
          <p:cNvPr id="16" name="TextBox 56"/>
          <p:cNvSpPr txBox="1">
            <a:spLocks noChangeArrowheads="1"/>
          </p:cNvSpPr>
          <p:nvPr/>
        </p:nvSpPr>
        <p:spPr bwMode="auto">
          <a:xfrm>
            <a:off x="7258050" y="6526213"/>
            <a:ext cx="1781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dirty="0" smtClean="0">
                <a:solidFill>
                  <a:schemeClr val="accent5"/>
                </a:solidFill>
              </a:rPr>
              <a:t>MINDSHARE/BRANDZ</a:t>
            </a:r>
            <a:endParaRPr lang="en-GB" sz="1200" dirty="0">
              <a:solidFill>
                <a:schemeClr val="accent5"/>
              </a:solidFill>
            </a:endParaRPr>
          </a:p>
        </p:txBody>
      </p:sp>
      <p:sp>
        <p:nvSpPr>
          <p:cNvPr id="18" name="TextBox 17"/>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Tree>
    <p:extLst>
      <p:ext uri="{BB962C8B-B14F-4D97-AF65-F5344CB8AC3E}">
        <p14:creationId xmlns:p14="http://schemas.microsoft.com/office/powerpoint/2010/main" val="33149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ppt_w</p:attrName>
                                        </p:attrNameLst>
                                      </p:cBhvr>
                                      <p:tavLst>
                                        <p:tav tm="0">
                                          <p:val>
                                            <p:strVal val="4*#ppt_w"/>
                                          </p:val>
                                        </p:tav>
                                        <p:tav tm="100000">
                                          <p:val>
                                            <p:strVal val="#ppt_w"/>
                                          </p:val>
                                        </p:tav>
                                      </p:tavLst>
                                    </p:anim>
                                    <p:anim calcmode="lin" valueType="num">
                                      <p:cBhvr>
                                        <p:cTn id="8" dur="300" fill="hold"/>
                                        <p:tgtEl>
                                          <p:spTgt spid="6"/>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childTnLst>
                                </p:cTn>
                              </p:par>
                              <p:par>
                                <p:cTn id="12" presetID="23" presetClass="entr" presetSubtype="288" fill="hold" grpId="0" nodeType="withEffect">
                                  <p:stCondLst>
                                    <p:cond delay="20"/>
                                  </p:stCondLst>
                                  <p:iterate type="lt">
                                    <p:tmPct val="4000"/>
                                  </p:iterate>
                                  <p:childTnLst>
                                    <p:set>
                                      <p:cBhvr>
                                        <p:cTn id="13" dur="1" fill="hold">
                                          <p:stCondLst>
                                            <p:cond delay="0"/>
                                          </p:stCondLst>
                                        </p:cTn>
                                        <p:tgtEl>
                                          <p:spTgt spid="12"/>
                                        </p:tgtEl>
                                        <p:attrNameLst>
                                          <p:attrName>style.visibility</p:attrName>
                                        </p:attrNameLst>
                                      </p:cBhvr>
                                      <p:to>
                                        <p:strVal val="visible"/>
                                      </p:to>
                                    </p:set>
                                    <p:anim calcmode="lin" valueType="num">
                                      <p:cBhvr>
                                        <p:cTn id="14" dur="620" fill="hold"/>
                                        <p:tgtEl>
                                          <p:spTgt spid="12"/>
                                        </p:tgtEl>
                                        <p:attrNameLst>
                                          <p:attrName>ppt_w</p:attrName>
                                        </p:attrNameLst>
                                      </p:cBhvr>
                                      <p:tavLst>
                                        <p:tav tm="0">
                                          <p:val>
                                            <p:strVal val="4/3*#ppt_w"/>
                                          </p:val>
                                        </p:tav>
                                        <p:tav tm="100000">
                                          <p:val>
                                            <p:strVal val="#ppt_w"/>
                                          </p:val>
                                        </p:tav>
                                      </p:tavLst>
                                    </p:anim>
                                    <p:anim calcmode="lin" valueType="num">
                                      <p:cBhvr>
                                        <p:cTn id="15" dur="620" fill="hold"/>
                                        <p:tgtEl>
                                          <p:spTgt spid="12"/>
                                        </p:tgtEl>
                                        <p:attrNameLst>
                                          <p:attrName>ppt_h</p:attrName>
                                        </p:attrNameLst>
                                      </p:cBhvr>
                                      <p:tavLst>
                                        <p:tav tm="0">
                                          <p:val>
                                            <p:strVal val="4/3*#ppt_h"/>
                                          </p:val>
                                        </p:tav>
                                        <p:tav tm="100000">
                                          <p:val>
                                            <p:strVal val="#ppt_h"/>
                                          </p:val>
                                        </p:tav>
                                      </p:tavLst>
                                    </p:anim>
                                  </p:childTnLst>
                                </p:cTn>
                              </p:par>
                            </p:childTnLst>
                          </p:cTn>
                        </p:par>
                        <p:par>
                          <p:cTn id="16" fill="hold">
                            <p:stCondLst>
                              <p:cond delay="714"/>
                            </p:stCondLst>
                            <p:childTnLst>
                              <p:par>
                                <p:cTn id="17" presetID="17"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ppt_h/2"/>
                                          </p:val>
                                        </p:tav>
                                        <p:tav tm="100000">
                                          <p:val>
                                            <p:strVal val="#ppt_y"/>
                                          </p:val>
                                        </p:tav>
                                      </p:tavLst>
                                    </p:anim>
                                    <p:anim calcmode="lin" valueType="num">
                                      <p:cBhvr>
                                        <p:cTn id="21" dur="500" fill="hold"/>
                                        <p:tgtEl>
                                          <p:spTgt spid="13"/>
                                        </p:tgtEl>
                                        <p:attrNameLst>
                                          <p:attrName>ppt_w</p:attrName>
                                        </p:attrNameLst>
                                      </p:cBhvr>
                                      <p:tavLst>
                                        <p:tav tm="0">
                                          <p:val>
                                            <p:strVal val="#ppt_w"/>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par>
                                <p:cTn id="23" presetID="10" presetClass="entr" presetSubtype="0" fill="hold" grpId="0" nodeType="withEffect">
                                  <p:stCondLst>
                                    <p:cond delay="386"/>
                                  </p:stCondLst>
                                  <p:iterate type="lt">
                                    <p:tmPct val="10000"/>
                                  </p:iterate>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childTnLst>
                          </p:cTn>
                        </p:par>
                        <p:par>
                          <p:cTn id="32" fill="hold">
                            <p:stCondLst>
                              <p:cond delay="3000"/>
                            </p:stCondLst>
                            <p:childTnLst>
                              <p:par>
                                <p:cTn id="33" presetID="23" presetClass="entr" presetSubtype="3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300" fill="hold"/>
                                        <p:tgtEl>
                                          <p:spTgt spid="11"/>
                                        </p:tgtEl>
                                        <p:attrNameLst>
                                          <p:attrName>ppt_w</p:attrName>
                                        </p:attrNameLst>
                                      </p:cBhvr>
                                      <p:tavLst>
                                        <p:tav tm="0">
                                          <p:val>
                                            <p:strVal val="4*#ppt_w"/>
                                          </p:val>
                                        </p:tav>
                                        <p:tav tm="100000">
                                          <p:val>
                                            <p:strVal val="#ppt_w"/>
                                          </p:val>
                                        </p:tav>
                                      </p:tavLst>
                                    </p:anim>
                                    <p:anim calcmode="lin" valueType="num">
                                      <p:cBhvr>
                                        <p:cTn id="36" dur="300" fill="hold"/>
                                        <p:tgtEl>
                                          <p:spTgt spid="11"/>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300"/>
                                        <p:tgtEl>
                                          <p:spTgt spid="11"/>
                                        </p:tgtEl>
                                      </p:cBhvr>
                                    </p:animEffect>
                                  </p:childTnLst>
                                </p:cTn>
                              </p:par>
                              <p:par>
                                <p:cTn id="40" presetID="23" presetClass="entr" presetSubtype="288" fill="hold" grpId="0" nodeType="withEffect">
                                  <p:stCondLst>
                                    <p:cond delay="20"/>
                                  </p:stCondLst>
                                  <p:iterate type="lt">
                                    <p:tmPct val="4000"/>
                                  </p:iterate>
                                  <p:childTnLst>
                                    <p:set>
                                      <p:cBhvr>
                                        <p:cTn id="41" dur="1" fill="hold">
                                          <p:stCondLst>
                                            <p:cond delay="0"/>
                                          </p:stCondLst>
                                        </p:cTn>
                                        <p:tgtEl>
                                          <p:spTgt spid="17"/>
                                        </p:tgtEl>
                                        <p:attrNameLst>
                                          <p:attrName>style.visibility</p:attrName>
                                        </p:attrNameLst>
                                      </p:cBhvr>
                                      <p:to>
                                        <p:strVal val="visible"/>
                                      </p:to>
                                    </p:set>
                                    <p:anim calcmode="lin" valueType="num">
                                      <p:cBhvr>
                                        <p:cTn id="42" dur="620" fill="hold"/>
                                        <p:tgtEl>
                                          <p:spTgt spid="17"/>
                                        </p:tgtEl>
                                        <p:attrNameLst>
                                          <p:attrName>ppt_w</p:attrName>
                                        </p:attrNameLst>
                                      </p:cBhvr>
                                      <p:tavLst>
                                        <p:tav tm="0">
                                          <p:val>
                                            <p:strVal val="4/3*#ppt_w"/>
                                          </p:val>
                                        </p:tav>
                                        <p:tav tm="100000">
                                          <p:val>
                                            <p:strVal val="#ppt_w"/>
                                          </p:val>
                                        </p:tav>
                                      </p:tavLst>
                                    </p:anim>
                                    <p:anim calcmode="lin" valueType="num">
                                      <p:cBhvr>
                                        <p:cTn id="43" dur="620" fill="hold"/>
                                        <p:tgtEl>
                                          <p:spTgt spid="17"/>
                                        </p:tgtEl>
                                        <p:attrNameLst>
                                          <p:attrName>ppt_h</p:attrName>
                                        </p:attrNameLst>
                                      </p:cBhvr>
                                      <p:tavLst>
                                        <p:tav tm="0">
                                          <p:val>
                                            <p:strVal val="4/3*#ppt_h"/>
                                          </p:val>
                                        </p:tav>
                                        <p:tav tm="100000">
                                          <p:val>
                                            <p:strVal val="#ppt_h"/>
                                          </p:val>
                                        </p:tav>
                                      </p:tavLst>
                                    </p:anim>
                                  </p:childTnLst>
                                </p:cTn>
                              </p:par>
                            </p:childTnLst>
                          </p:cTn>
                        </p:par>
                        <p:par>
                          <p:cTn id="44" fill="hold">
                            <p:stCondLst>
                              <p:cond delay="4334"/>
                            </p:stCondLst>
                            <p:childTnLst>
                              <p:par>
                                <p:cTn id="45" presetID="22" presetClass="entr" presetSubtype="8" fill="hold" grpId="0" nodeType="afterEffect">
                                  <p:stCondLst>
                                    <p:cond delay="200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6834"/>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1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val 53"/>
          <p:cNvSpPr/>
          <p:nvPr/>
        </p:nvSpPr>
        <p:spPr>
          <a:xfrm>
            <a:off x="3579724" y="991694"/>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232247" y="-445830"/>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p:cNvGrpSpPr/>
          <p:nvPr/>
        </p:nvGrpSpPr>
        <p:grpSpPr>
          <a:xfrm>
            <a:off x="4498814" y="-360449"/>
            <a:ext cx="5190870" cy="4005508"/>
            <a:chOff x="2583772" y="1612362"/>
            <a:chExt cx="4888052" cy="3771841"/>
          </a:xfrm>
          <a:solidFill>
            <a:schemeClr val="bg1">
              <a:alpha val="34000"/>
            </a:schemeClr>
          </a:solidFill>
        </p:grpSpPr>
        <p:sp>
          <p:nvSpPr>
            <p:cNvPr id="57"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7"/>
            <p:cNvSpPr>
              <a:spLocks noEditPoints="1"/>
            </p:cNvSpPr>
            <p:nvPr/>
          </p:nvSpPr>
          <p:spPr bwMode="auto">
            <a:xfrm>
              <a:off x="4098506" y="2245841"/>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2"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3"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44" name="Group 43"/>
          <p:cNvGrpSpPr/>
          <p:nvPr/>
        </p:nvGrpSpPr>
        <p:grpSpPr>
          <a:xfrm>
            <a:off x="3754671" y="2964237"/>
            <a:ext cx="2731854" cy="1159489"/>
            <a:chOff x="3754671" y="2964237"/>
            <a:chExt cx="2731854" cy="1159489"/>
          </a:xfrm>
        </p:grpSpPr>
        <p:sp>
          <p:nvSpPr>
            <p:cNvPr id="38" name="Freeform 21"/>
            <p:cNvSpPr>
              <a:spLocks noEditPoints="1"/>
            </p:cNvSpPr>
            <p:nvPr/>
          </p:nvSpPr>
          <p:spPr bwMode="auto">
            <a:xfrm>
              <a:off x="3754671" y="2964237"/>
              <a:ext cx="2562225" cy="1159489"/>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4"/>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sp>
          <p:nvSpPr>
            <p:cNvPr id="42" name="Rectangle 41"/>
            <p:cNvSpPr/>
            <p:nvPr/>
          </p:nvSpPr>
          <p:spPr>
            <a:xfrm>
              <a:off x="4009071" y="3140892"/>
              <a:ext cx="2477454" cy="646331"/>
            </a:xfrm>
            <a:prstGeom prst="rect">
              <a:avLst/>
            </a:prstGeom>
          </p:spPr>
          <p:txBody>
            <a:bodyPr wrap="square">
              <a:spAutoFit/>
            </a:bodyPr>
            <a:lstStyle/>
            <a:p>
              <a:r>
                <a:rPr lang="en-GB" dirty="0" smtClean="0">
                  <a:solidFill>
                    <a:schemeClr val="bg1"/>
                  </a:solidFill>
                  <a:latin typeface="Arial Narrow" pitchFamily="34" charset="0"/>
                </a:rPr>
                <a:t>   &lt;£2m</a:t>
              </a:r>
            </a:p>
            <a:p>
              <a:r>
                <a:rPr lang="en-GB" dirty="0" smtClean="0">
                  <a:solidFill>
                    <a:schemeClr val="bg1"/>
                  </a:solidFill>
                  <a:latin typeface="Arial Narrow" pitchFamily="34" charset="0"/>
                </a:rPr>
                <a:t>Campaign      Value</a:t>
              </a:r>
            </a:p>
          </p:txBody>
        </p:sp>
      </p:grpSp>
      <p:sp>
        <p:nvSpPr>
          <p:cNvPr id="3" name="Freeform 5"/>
          <p:cNvSpPr>
            <a:spLocks/>
          </p:cNvSpPr>
          <p:nvPr/>
        </p:nvSpPr>
        <p:spPr bwMode="auto">
          <a:xfrm>
            <a:off x="-570718" y="842945"/>
            <a:ext cx="5190343" cy="3825873"/>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2">
                  <a:alpha val="47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sp>
        <p:nvSpPr>
          <p:cNvPr id="2" name="Title 1"/>
          <p:cNvSpPr>
            <a:spLocks noGrp="1"/>
          </p:cNvSpPr>
          <p:nvPr>
            <p:ph type="title"/>
          </p:nvPr>
        </p:nvSpPr>
        <p:spPr/>
        <p:txBody>
          <a:bodyPr/>
          <a:lstStyle/>
          <a:p>
            <a:r>
              <a:rPr lang="en-GB" dirty="0" smtClean="0"/>
              <a:t>Magazines </a:t>
            </a:r>
            <a:r>
              <a:rPr lang="en-GB" dirty="0"/>
              <a:t>&amp; </a:t>
            </a:r>
            <a:r>
              <a:rPr lang="en-GB" dirty="0" smtClean="0"/>
              <a:t>Bonding</a:t>
            </a:r>
            <a:endParaRPr lang="en-GB" dirty="0"/>
          </a:p>
        </p:txBody>
      </p:sp>
      <p:grpSp>
        <p:nvGrpSpPr>
          <p:cNvPr id="4" name="Group 3"/>
          <p:cNvGrpSpPr/>
          <p:nvPr/>
        </p:nvGrpSpPr>
        <p:grpSpPr>
          <a:xfrm>
            <a:off x="1160997" y="4408237"/>
            <a:ext cx="960524" cy="1431691"/>
            <a:chOff x="3211486" y="4523785"/>
            <a:chExt cx="1151614" cy="1716517"/>
          </a:xfrm>
        </p:grpSpPr>
        <p:sp>
          <p:nvSpPr>
            <p:cNvPr id="5"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bg2">
                      <a:lumMod val="75000"/>
                    </a:schemeClr>
                  </a:solidFill>
                </a:rPr>
                <a:t>PRESENCE</a:t>
              </a:r>
              <a:endParaRPr lang="en-GB" sz="1800" dirty="0">
                <a:solidFill>
                  <a:schemeClr val="bg2">
                    <a:lumMod val="75000"/>
                  </a:schemeClr>
                </a:solidFill>
              </a:endParaRPr>
            </a:p>
          </p:txBody>
        </p:sp>
        <p:sp>
          <p:nvSpPr>
            <p:cNvPr id="6"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grpSp>
      <p:grpSp>
        <p:nvGrpSpPr>
          <p:cNvPr id="7" name="Group 6"/>
          <p:cNvGrpSpPr/>
          <p:nvPr/>
        </p:nvGrpSpPr>
        <p:grpSpPr>
          <a:xfrm>
            <a:off x="1006852" y="2953786"/>
            <a:ext cx="892895" cy="853705"/>
            <a:chOff x="3633671" y="2926705"/>
            <a:chExt cx="1070531" cy="1023545"/>
          </a:xfrm>
        </p:grpSpPr>
        <p:sp>
          <p:nvSpPr>
            <p:cNvPr id="8"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bg2">
                      <a:lumMod val="75000"/>
                    </a:schemeClr>
                  </a:solidFill>
                </a:rPr>
                <a:t>PERFORMANCE</a:t>
              </a:r>
              <a:endParaRPr lang="en-GB" sz="1800" dirty="0">
                <a:solidFill>
                  <a:schemeClr val="bg2">
                    <a:lumMod val="75000"/>
                  </a:schemeClr>
                </a:solidFill>
              </a:endParaRPr>
            </a:p>
          </p:txBody>
        </p:sp>
        <p:grpSp>
          <p:nvGrpSpPr>
            <p:cNvPr id="9" name="Group 8"/>
            <p:cNvGrpSpPr/>
            <p:nvPr/>
          </p:nvGrpSpPr>
          <p:grpSpPr>
            <a:xfrm>
              <a:off x="3787293" y="3033945"/>
              <a:ext cx="916909" cy="916305"/>
              <a:chOff x="10076625" y="3794617"/>
              <a:chExt cx="1599544" cy="1598488"/>
            </a:xfrm>
            <a:solidFill>
              <a:schemeClr val="accent2"/>
            </a:solidFill>
          </p:grpSpPr>
          <p:sp>
            <p:nvSpPr>
              <p:cNvPr id="10" name="Isosceles Triangle 9"/>
              <p:cNvSpPr/>
              <p:nvPr/>
            </p:nvSpPr>
            <p:spPr>
              <a:xfrm rot="19800000">
                <a:off x="10685929" y="3985834"/>
                <a:ext cx="72008" cy="617855"/>
              </a:xfrm>
              <a:prstGeom prst="triangle">
                <a:avLst/>
              </a:prstGeom>
              <a:solidFill>
                <a:schemeClr val="bg2">
                  <a:lumMod val="75000"/>
                </a:schemeClr>
              </a:solidFill>
              <a:ln w="9525" algn="ctr">
                <a:noFill/>
                <a:round/>
                <a:headEnd/>
                <a:tailEnd/>
              </a:ln>
              <a:effectLst/>
            </p:spPr>
            <p:txBody>
              <a:bodyPr lIns="0" tIns="0" rIns="0" bIns="0" anchor="ctr"/>
              <a:lstStyle/>
              <a:p>
                <a:pPr algn="ctr" fontAlgn="base">
                  <a:spcBef>
                    <a:spcPct val="0"/>
                  </a:spcBef>
                  <a:spcAft>
                    <a:spcPct val="0"/>
                  </a:spcAft>
                </a:pPr>
                <a:endParaRPr lang="en-GB" sz="1050">
                  <a:solidFill>
                    <a:schemeClr val="tx1"/>
                  </a:solidFill>
                  <a:latin typeface="Myriad Pro" pitchFamily="34" charset="0"/>
                </a:endParaRPr>
              </a:p>
            </p:txBody>
          </p:sp>
          <p:sp>
            <p:nvSpPr>
              <p:cNvPr id="11" name="Oval 10"/>
              <p:cNvSpPr/>
              <p:nvPr/>
            </p:nvSpPr>
            <p:spPr>
              <a:xfrm>
                <a:off x="10788812" y="4474716"/>
                <a:ext cx="175170" cy="1751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2" name="Group 11"/>
              <p:cNvGrpSpPr/>
              <p:nvPr/>
            </p:nvGrpSpPr>
            <p:grpSpPr>
              <a:xfrm>
                <a:off x="10076625" y="3794617"/>
                <a:ext cx="1599544" cy="1598488"/>
                <a:chOff x="-2339015" y="6093296"/>
                <a:chExt cx="4813299" cy="4810125"/>
              </a:xfrm>
              <a:grpFill/>
            </p:grpSpPr>
            <p:sp>
              <p:nvSpPr>
                <p:cNvPr id="13"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4"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5"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6"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7"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8"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9"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0"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1"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2"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3"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24"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grpSp>
        </p:grpSp>
      </p:grpSp>
      <p:grpSp>
        <p:nvGrpSpPr>
          <p:cNvPr id="25" name="Group 24"/>
          <p:cNvGrpSpPr/>
          <p:nvPr/>
        </p:nvGrpSpPr>
        <p:grpSpPr>
          <a:xfrm>
            <a:off x="2050688" y="3471983"/>
            <a:ext cx="813377" cy="1111438"/>
            <a:chOff x="6896188" y="4230359"/>
            <a:chExt cx="975192" cy="1332551"/>
          </a:xfrm>
        </p:grpSpPr>
        <p:sp>
          <p:nvSpPr>
            <p:cNvPr id="26"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bg2">
                      <a:lumMod val="75000"/>
                    </a:schemeClr>
                  </a:solidFill>
                </a:rPr>
                <a:t>RELEVANCE</a:t>
              </a:r>
              <a:endParaRPr lang="en-GB" sz="1800" dirty="0">
                <a:solidFill>
                  <a:schemeClr val="bg2">
                    <a:lumMod val="75000"/>
                  </a:schemeClr>
                </a:solidFill>
              </a:endParaRPr>
            </a:p>
          </p:txBody>
        </p:sp>
        <p:grpSp>
          <p:nvGrpSpPr>
            <p:cNvPr id="27" name="Group 26"/>
            <p:cNvGrpSpPr/>
            <p:nvPr/>
          </p:nvGrpSpPr>
          <p:grpSpPr>
            <a:xfrm>
              <a:off x="6896188" y="4517976"/>
              <a:ext cx="668040" cy="1044934"/>
              <a:chOff x="9989522" y="2886243"/>
              <a:chExt cx="1083096" cy="1694158"/>
            </a:xfrm>
          </p:grpSpPr>
          <p:sp>
            <p:nvSpPr>
              <p:cNvPr id="28"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29" name="Oval 28"/>
              <p:cNvSpPr/>
              <p:nvPr/>
            </p:nvSpPr>
            <p:spPr>
              <a:xfrm>
                <a:off x="9989522" y="4142441"/>
                <a:ext cx="437960" cy="437960"/>
              </a:xfrm>
              <a:prstGeom prst="ellipse">
                <a:avLst/>
              </a:pr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GB" sz="1600">
                  <a:solidFill>
                    <a:schemeClr val="tx1"/>
                  </a:solidFill>
                  <a:latin typeface="Arial" pitchFamily="34" charset="0"/>
                  <a:cs typeface="Arial" pitchFamily="34" charset="0"/>
                </a:endParaRPr>
              </a:p>
            </p:txBody>
          </p:sp>
        </p:grpSp>
      </p:grpSp>
      <p:grpSp>
        <p:nvGrpSpPr>
          <p:cNvPr id="30" name="Group 29"/>
          <p:cNvGrpSpPr/>
          <p:nvPr/>
        </p:nvGrpSpPr>
        <p:grpSpPr>
          <a:xfrm>
            <a:off x="1605987" y="1460497"/>
            <a:ext cx="878826" cy="573408"/>
            <a:chOff x="5038162" y="829510"/>
            <a:chExt cx="1053663" cy="687484"/>
          </a:xfrm>
        </p:grpSpPr>
        <p:sp>
          <p:nvSpPr>
            <p:cNvPr id="31" name="Heart 30"/>
            <p:cNvSpPr/>
            <p:nvPr/>
          </p:nvSpPr>
          <p:spPr>
            <a:xfrm rot="476612">
              <a:off x="5161314" y="968633"/>
              <a:ext cx="548361" cy="548361"/>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t>BONDING</a:t>
              </a:r>
              <a:endParaRPr lang="en-GB" sz="1800" dirty="0"/>
            </a:p>
          </p:txBody>
        </p:sp>
      </p:grpSp>
      <p:grpSp>
        <p:nvGrpSpPr>
          <p:cNvPr id="33" name="Group 32"/>
          <p:cNvGrpSpPr/>
          <p:nvPr/>
        </p:nvGrpSpPr>
        <p:grpSpPr>
          <a:xfrm>
            <a:off x="2083387" y="2041346"/>
            <a:ext cx="690612" cy="886052"/>
            <a:chOff x="6361677" y="2021940"/>
            <a:chExt cx="828005" cy="1062325"/>
          </a:xfrm>
        </p:grpSpPr>
        <p:grpSp>
          <p:nvGrpSpPr>
            <p:cNvPr id="34" name="Group 33"/>
            <p:cNvGrpSpPr/>
            <p:nvPr/>
          </p:nvGrpSpPr>
          <p:grpSpPr>
            <a:xfrm rot="20235440">
              <a:off x="6361677" y="2256330"/>
              <a:ext cx="564396" cy="827935"/>
              <a:chOff x="-967667" y="2814200"/>
              <a:chExt cx="884956" cy="1298178"/>
            </a:xfrm>
            <a:solidFill>
              <a:schemeClr val="accent3"/>
            </a:solidFill>
            <a:effectLst/>
          </p:grpSpPr>
          <p:sp>
            <p:nvSpPr>
              <p:cNvPr id="36"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solidFill>
                <a:schemeClr val="bg2">
                  <a:lumMod val="75000"/>
                </a:schemeClr>
              </a:solid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solidFill>
                    <a:schemeClr val="bg2">
                      <a:lumMod val="75000"/>
                    </a:schemeClr>
                  </a:solidFill>
                </a:endParaRPr>
              </a:p>
            </p:txBody>
          </p:sp>
          <p:sp>
            <p:nvSpPr>
              <p:cNvPr id="37" name="32-Point Star 36"/>
              <p:cNvSpPr/>
              <p:nvPr/>
            </p:nvSpPr>
            <p:spPr>
              <a:xfrm>
                <a:off x="-967667" y="2814200"/>
                <a:ext cx="884956" cy="884956"/>
              </a:xfrm>
              <a:prstGeom prst="star32">
                <a:avLst>
                  <a:gd name="adj" fmla="val 45525"/>
                </a:avLst>
              </a:prstGeom>
              <a:solidFill>
                <a:schemeClr val="bg2">
                  <a:lumMod val="75000"/>
                </a:schemeClr>
              </a:solid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solidFill>
                    <a:schemeClr val="bg2">
                      <a:lumMod val="75000"/>
                    </a:schemeClr>
                  </a:solidFill>
                </a:endParaRPr>
              </a:p>
            </p:txBody>
          </p:sp>
        </p:grpSp>
        <p:sp>
          <p:nvSpPr>
            <p:cNvPr id="35"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bg2">
                      <a:lumMod val="75000"/>
                    </a:schemeClr>
                  </a:solidFill>
                </a:rPr>
                <a:t>ADVANTAGE</a:t>
              </a:r>
              <a:endParaRPr lang="en-GB" sz="1800" dirty="0">
                <a:solidFill>
                  <a:schemeClr val="bg2">
                    <a:lumMod val="75000"/>
                  </a:schemeClr>
                </a:solidFill>
              </a:endParaRPr>
            </a:p>
          </p:txBody>
        </p:sp>
      </p:grpSp>
      <p:sp>
        <p:nvSpPr>
          <p:cNvPr id="43" name="Rectangle 42"/>
          <p:cNvSpPr/>
          <p:nvPr/>
        </p:nvSpPr>
        <p:spPr>
          <a:xfrm>
            <a:off x="4359587" y="4291441"/>
            <a:ext cx="3974788" cy="923330"/>
          </a:xfrm>
          <a:prstGeom prst="rect">
            <a:avLst/>
          </a:prstGeom>
        </p:spPr>
        <p:txBody>
          <a:bodyPr wrap="square">
            <a:spAutoFit/>
          </a:bodyPr>
          <a:lstStyle/>
          <a:p>
            <a:pPr algn="ctr"/>
            <a:r>
              <a:rPr lang="en-GB"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Brands that invest 20% above average* in magazines enjoy </a:t>
            </a:r>
            <a:r>
              <a:rPr lang="en-GB"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higher </a:t>
            </a:r>
            <a:r>
              <a:rPr lang="en-GB"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bonding scores than brands that underinvest</a:t>
            </a:r>
          </a:p>
        </p:txBody>
      </p:sp>
      <p:grpSp>
        <p:nvGrpSpPr>
          <p:cNvPr id="45" name="Group 44"/>
          <p:cNvGrpSpPr/>
          <p:nvPr/>
        </p:nvGrpSpPr>
        <p:grpSpPr>
          <a:xfrm>
            <a:off x="6412146" y="2964237"/>
            <a:ext cx="2731854" cy="1159489"/>
            <a:chOff x="3754671" y="2964237"/>
            <a:chExt cx="2731854" cy="1159489"/>
          </a:xfrm>
        </p:grpSpPr>
        <p:sp>
          <p:nvSpPr>
            <p:cNvPr id="46" name="Freeform 21"/>
            <p:cNvSpPr>
              <a:spLocks noEditPoints="1"/>
            </p:cNvSpPr>
            <p:nvPr/>
          </p:nvSpPr>
          <p:spPr bwMode="auto">
            <a:xfrm>
              <a:off x="3754671" y="2964237"/>
              <a:ext cx="2562225" cy="1159489"/>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2"/>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sp>
          <p:nvSpPr>
            <p:cNvPr id="47" name="Rectangle 46"/>
            <p:cNvSpPr/>
            <p:nvPr/>
          </p:nvSpPr>
          <p:spPr>
            <a:xfrm>
              <a:off x="4009071" y="3131367"/>
              <a:ext cx="2477454" cy="646331"/>
            </a:xfrm>
            <a:prstGeom prst="rect">
              <a:avLst/>
            </a:prstGeom>
          </p:spPr>
          <p:txBody>
            <a:bodyPr wrap="square">
              <a:spAutoFit/>
            </a:bodyPr>
            <a:lstStyle/>
            <a:p>
              <a:r>
                <a:rPr lang="en-GB" dirty="0" smtClean="0">
                  <a:solidFill>
                    <a:schemeClr val="bg1"/>
                  </a:solidFill>
                  <a:latin typeface="Arial Narrow" pitchFamily="34" charset="0"/>
                </a:rPr>
                <a:t>     £2m –      £10m</a:t>
              </a:r>
            </a:p>
            <a:p>
              <a:r>
                <a:rPr lang="en-GB" dirty="0" smtClean="0">
                  <a:solidFill>
                    <a:schemeClr val="bg1"/>
                  </a:solidFill>
                  <a:latin typeface="Arial Narrow" pitchFamily="34" charset="0"/>
                </a:rPr>
                <a:t>Campaign     Value</a:t>
              </a:r>
            </a:p>
          </p:txBody>
        </p:sp>
      </p:grpSp>
      <p:grpSp>
        <p:nvGrpSpPr>
          <p:cNvPr id="51" name="Group 50"/>
          <p:cNvGrpSpPr/>
          <p:nvPr/>
        </p:nvGrpSpPr>
        <p:grpSpPr>
          <a:xfrm>
            <a:off x="5098014" y="2648913"/>
            <a:ext cx="761768" cy="600388"/>
            <a:chOff x="4953234" y="2593668"/>
            <a:chExt cx="761768" cy="600388"/>
          </a:xfrm>
        </p:grpSpPr>
        <p:sp>
          <p:nvSpPr>
            <p:cNvPr id="49" name="Rounded Rectangle 56"/>
            <p:cNvSpPr/>
            <p:nvPr/>
          </p:nvSpPr>
          <p:spPr>
            <a:xfrm>
              <a:off x="4953234" y="2593668"/>
              <a:ext cx="761768" cy="600388"/>
            </a:xfrm>
            <a:custGeom>
              <a:avLst/>
              <a:gdLst>
                <a:gd name="connsiteX0" fmla="*/ 536928 w 1073855"/>
                <a:gd name="connsiteY0" fmla="*/ 209192 h 836768"/>
                <a:gd name="connsiteX1" fmla="*/ 536928 w 1073855"/>
                <a:gd name="connsiteY1" fmla="*/ 836768 h 836768"/>
                <a:gd name="connsiteX2" fmla="*/ 536928 w 1073855"/>
                <a:gd name="connsiteY2" fmla="*/ 209192 h 836768"/>
                <a:gd name="connsiteX0" fmla="*/ 99122 w 639963"/>
                <a:gd name="connsiteY0" fmla="*/ 198827 h 878429"/>
                <a:gd name="connsiteX1" fmla="*/ 99122 w 639963"/>
                <a:gd name="connsiteY1" fmla="*/ 826403 h 878429"/>
                <a:gd name="connsiteX2" fmla="*/ 0 w 639963"/>
                <a:gd name="connsiteY2" fmla="*/ 771164 h 878429"/>
                <a:gd name="connsiteX3" fmla="*/ 99122 w 639963"/>
                <a:gd name="connsiteY3" fmla="*/ 198827 h 878429"/>
                <a:gd name="connsiteX0" fmla="*/ 215685 w 756526"/>
                <a:gd name="connsiteY0" fmla="*/ 198827 h 854286"/>
                <a:gd name="connsiteX1" fmla="*/ 215685 w 756526"/>
                <a:gd name="connsiteY1" fmla="*/ 826403 h 854286"/>
                <a:gd name="connsiteX2" fmla="*/ 116563 w 756526"/>
                <a:gd name="connsiteY2" fmla="*/ 771164 h 854286"/>
                <a:gd name="connsiteX3" fmla="*/ 215685 w 756526"/>
                <a:gd name="connsiteY3" fmla="*/ 198827 h 854286"/>
                <a:gd name="connsiteX0" fmla="*/ 624064 w 1164905"/>
                <a:gd name="connsiteY0" fmla="*/ 243535 h 898994"/>
                <a:gd name="connsiteX1" fmla="*/ 624064 w 1164905"/>
                <a:gd name="connsiteY1" fmla="*/ 871111 h 898994"/>
                <a:gd name="connsiteX2" fmla="*/ 524942 w 1164905"/>
                <a:gd name="connsiteY2" fmla="*/ 815872 h 898994"/>
                <a:gd name="connsiteX3" fmla="*/ 624064 w 1164905"/>
                <a:gd name="connsiteY3" fmla="*/ 243535 h 898994"/>
                <a:gd name="connsiteX0" fmla="*/ 583211 w 1124052"/>
                <a:gd name="connsiteY0" fmla="*/ 214399 h 869858"/>
                <a:gd name="connsiteX1" fmla="*/ 583211 w 1124052"/>
                <a:gd name="connsiteY1" fmla="*/ 841975 h 869858"/>
                <a:gd name="connsiteX2" fmla="*/ 484089 w 1124052"/>
                <a:gd name="connsiteY2" fmla="*/ 786736 h 869858"/>
                <a:gd name="connsiteX3" fmla="*/ 583211 w 1124052"/>
                <a:gd name="connsiteY3" fmla="*/ 214399 h 869858"/>
                <a:gd name="connsiteX0" fmla="*/ 262159 w 803000"/>
                <a:gd name="connsiteY0" fmla="*/ 429575 h 1085034"/>
                <a:gd name="connsiteX1" fmla="*/ 262159 w 803000"/>
                <a:gd name="connsiteY1" fmla="*/ 1057151 h 1085034"/>
                <a:gd name="connsiteX2" fmla="*/ 163037 w 803000"/>
                <a:gd name="connsiteY2" fmla="*/ 1001912 h 1085034"/>
                <a:gd name="connsiteX3" fmla="*/ 1112 w 803000"/>
                <a:gd name="connsiteY3" fmla="*/ 14487 h 1085034"/>
                <a:gd name="connsiteX4" fmla="*/ 262159 w 803000"/>
                <a:gd name="connsiteY4" fmla="*/ 429575 h 1085034"/>
                <a:gd name="connsiteX0" fmla="*/ 262159 w 803000"/>
                <a:gd name="connsiteY0" fmla="*/ 456793 h 1112252"/>
                <a:gd name="connsiteX1" fmla="*/ 262159 w 803000"/>
                <a:gd name="connsiteY1" fmla="*/ 1084369 h 1112252"/>
                <a:gd name="connsiteX2" fmla="*/ 163037 w 803000"/>
                <a:gd name="connsiteY2" fmla="*/ 1029130 h 1112252"/>
                <a:gd name="connsiteX3" fmla="*/ 1112 w 803000"/>
                <a:gd name="connsiteY3" fmla="*/ 41705 h 1112252"/>
                <a:gd name="connsiteX4" fmla="*/ 262159 w 803000"/>
                <a:gd name="connsiteY4" fmla="*/ 456793 h 1112252"/>
                <a:gd name="connsiteX0" fmla="*/ 610680 w 1151521"/>
                <a:gd name="connsiteY0" fmla="*/ 198827 h 854286"/>
                <a:gd name="connsiteX1" fmla="*/ 610680 w 1151521"/>
                <a:gd name="connsiteY1" fmla="*/ 826403 h 854286"/>
                <a:gd name="connsiteX2" fmla="*/ 511558 w 1151521"/>
                <a:gd name="connsiteY2" fmla="*/ 771164 h 854286"/>
                <a:gd name="connsiteX3" fmla="*/ 383 w 1151521"/>
                <a:gd name="connsiteY3" fmla="*/ 371114 h 854286"/>
                <a:gd name="connsiteX4" fmla="*/ 610680 w 1151521"/>
                <a:gd name="connsiteY4" fmla="*/ 198827 h 854286"/>
                <a:gd name="connsiteX0" fmla="*/ 215686 w 756527"/>
                <a:gd name="connsiteY0" fmla="*/ 198827 h 854286"/>
                <a:gd name="connsiteX1" fmla="*/ 215686 w 756527"/>
                <a:gd name="connsiteY1" fmla="*/ 826403 h 854286"/>
                <a:gd name="connsiteX2" fmla="*/ 116564 w 756527"/>
                <a:gd name="connsiteY2" fmla="*/ 771164 h 854286"/>
                <a:gd name="connsiteX3" fmla="*/ 215686 w 756527"/>
                <a:gd name="connsiteY3" fmla="*/ 198827 h 854286"/>
                <a:gd name="connsiteX0" fmla="*/ 536733 w 1077574"/>
                <a:gd name="connsiteY0" fmla="*/ 198827 h 854286"/>
                <a:gd name="connsiteX1" fmla="*/ 536733 w 1077574"/>
                <a:gd name="connsiteY1" fmla="*/ 826403 h 854286"/>
                <a:gd name="connsiteX2" fmla="*/ 437611 w 1077574"/>
                <a:gd name="connsiteY2" fmla="*/ 771164 h 854286"/>
                <a:gd name="connsiteX3" fmla="*/ 536733 w 1077574"/>
                <a:gd name="connsiteY3" fmla="*/ 198827 h 854286"/>
                <a:gd name="connsiteX0" fmla="*/ 603105 w 1143946"/>
                <a:gd name="connsiteY0" fmla="*/ 372673 h 1028132"/>
                <a:gd name="connsiteX1" fmla="*/ 603105 w 1143946"/>
                <a:gd name="connsiteY1" fmla="*/ 1000249 h 1028132"/>
                <a:gd name="connsiteX2" fmla="*/ 503983 w 1143946"/>
                <a:gd name="connsiteY2" fmla="*/ 945010 h 1028132"/>
                <a:gd name="connsiteX3" fmla="*/ 603105 w 1143946"/>
                <a:gd name="connsiteY3" fmla="*/ 372673 h 1028132"/>
                <a:gd name="connsiteX0" fmla="*/ 507794 w 1048635"/>
                <a:gd name="connsiteY0" fmla="*/ 198827 h 854286"/>
                <a:gd name="connsiteX1" fmla="*/ 507794 w 1048635"/>
                <a:gd name="connsiteY1" fmla="*/ 826403 h 854286"/>
                <a:gd name="connsiteX2" fmla="*/ 408672 w 1048635"/>
                <a:gd name="connsiteY2" fmla="*/ 771164 h 854286"/>
                <a:gd name="connsiteX3" fmla="*/ 507794 w 1048635"/>
                <a:gd name="connsiteY3" fmla="*/ 198827 h 854286"/>
                <a:gd name="connsiteX0" fmla="*/ 507794 w 1150634"/>
                <a:gd name="connsiteY0" fmla="*/ 212050 h 813943"/>
                <a:gd name="connsiteX1" fmla="*/ 650669 w 1150634"/>
                <a:gd name="connsiteY1" fmla="*/ 776126 h 813943"/>
                <a:gd name="connsiteX2" fmla="*/ 408672 w 1150634"/>
                <a:gd name="connsiteY2" fmla="*/ 784387 h 813943"/>
                <a:gd name="connsiteX3" fmla="*/ 507794 w 1150634"/>
                <a:gd name="connsiteY3" fmla="*/ 212050 h 813943"/>
                <a:gd name="connsiteX0" fmla="*/ 507794 w 1150634"/>
                <a:gd name="connsiteY0" fmla="*/ 212050 h 817117"/>
                <a:gd name="connsiteX1" fmla="*/ 650669 w 1150634"/>
                <a:gd name="connsiteY1" fmla="*/ 776126 h 817117"/>
                <a:gd name="connsiteX2" fmla="*/ 408672 w 1150634"/>
                <a:gd name="connsiteY2" fmla="*/ 784387 h 817117"/>
                <a:gd name="connsiteX3" fmla="*/ 507794 w 1150634"/>
                <a:gd name="connsiteY3" fmla="*/ 212050 h 817117"/>
                <a:gd name="connsiteX0" fmla="*/ 507794 w 1150634"/>
                <a:gd name="connsiteY0" fmla="*/ 212050 h 784387"/>
                <a:gd name="connsiteX1" fmla="*/ 650669 w 1150634"/>
                <a:gd name="connsiteY1" fmla="*/ 776126 h 784387"/>
                <a:gd name="connsiteX2" fmla="*/ 408672 w 1150634"/>
                <a:gd name="connsiteY2" fmla="*/ 784387 h 784387"/>
                <a:gd name="connsiteX3" fmla="*/ 507794 w 1150634"/>
                <a:gd name="connsiteY3" fmla="*/ 212050 h 784387"/>
                <a:gd name="connsiteX0" fmla="*/ 507794 w 1150634"/>
                <a:gd name="connsiteY0" fmla="*/ 212050 h 788770"/>
                <a:gd name="connsiteX1" fmla="*/ 650669 w 1150634"/>
                <a:gd name="connsiteY1" fmla="*/ 776126 h 788770"/>
                <a:gd name="connsiteX2" fmla="*/ 408672 w 1150634"/>
                <a:gd name="connsiteY2" fmla="*/ 784387 h 788770"/>
                <a:gd name="connsiteX3" fmla="*/ 507794 w 1150634"/>
                <a:gd name="connsiteY3" fmla="*/ 212050 h 788770"/>
                <a:gd name="connsiteX0" fmla="*/ 507794 w 1070216"/>
                <a:gd name="connsiteY0" fmla="*/ 177617 h 754337"/>
                <a:gd name="connsiteX1" fmla="*/ 650669 w 1070216"/>
                <a:gd name="connsiteY1" fmla="*/ 741693 h 754337"/>
                <a:gd name="connsiteX2" fmla="*/ 408672 w 1070216"/>
                <a:gd name="connsiteY2" fmla="*/ 749954 h 754337"/>
                <a:gd name="connsiteX3" fmla="*/ 507794 w 1070216"/>
                <a:gd name="connsiteY3" fmla="*/ 177617 h 754337"/>
                <a:gd name="connsiteX0" fmla="*/ 507794 w 1046233"/>
                <a:gd name="connsiteY0" fmla="*/ 178562 h 755282"/>
                <a:gd name="connsiteX1" fmla="*/ 650669 w 1046233"/>
                <a:gd name="connsiteY1" fmla="*/ 742638 h 755282"/>
                <a:gd name="connsiteX2" fmla="*/ 408672 w 1046233"/>
                <a:gd name="connsiteY2" fmla="*/ 750899 h 755282"/>
                <a:gd name="connsiteX3" fmla="*/ 507794 w 1046233"/>
                <a:gd name="connsiteY3" fmla="*/ 178562 h 755282"/>
                <a:gd name="connsiteX0" fmla="*/ 507794 w 1050617"/>
                <a:gd name="connsiteY0" fmla="*/ 188740 h 765460"/>
                <a:gd name="connsiteX1" fmla="*/ 650669 w 1050617"/>
                <a:gd name="connsiteY1" fmla="*/ 752816 h 765460"/>
                <a:gd name="connsiteX2" fmla="*/ 408672 w 1050617"/>
                <a:gd name="connsiteY2" fmla="*/ 761077 h 765460"/>
                <a:gd name="connsiteX3" fmla="*/ 507794 w 1050617"/>
                <a:gd name="connsiteY3" fmla="*/ 188740 h 765460"/>
                <a:gd name="connsiteX0" fmla="*/ 507794 w 1054509"/>
                <a:gd name="connsiteY0" fmla="*/ 197923 h 774643"/>
                <a:gd name="connsiteX1" fmla="*/ 650669 w 1054509"/>
                <a:gd name="connsiteY1" fmla="*/ 761999 h 774643"/>
                <a:gd name="connsiteX2" fmla="*/ 408672 w 1054509"/>
                <a:gd name="connsiteY2" fmla="*/ 770260 h 774643"/>
                <a:gd name="connsiteX3" fmla="*/ 507794 w 1054509"/>
                <a:gd name="connsiteY3" fmla="*/ 197923 h 774643"/>
                <a:gd name="connsiteX0" fmla="*/ 507794 w 1068354"/>
                <a:gd name="connsiteY0" fmla="*/ 196297 h 778164"/>
                <a:gd name="connsiteX1" fmla="*/ 669719 w 1068354"/>
                <a:gd name="connsiteY1" fmla="*/ 769898 h 778164"/>
                <a:gd name="connsiteX2" fmla="*/ 408672 w 1068354"/>
                <a:gd name="connsiteY2" fmla="*/ 768634 h 778164"/>
                <a:gd name="connsiteX3" fmla="*/ 507794 w 1068354"/>
                <a:gd name="connsiteY3" fmla="*/ 196297 h 778164"/>
                <a:gd name="connsiteX0" fmla="*/ 507794 w 1022867"/>
                <a:gd name="connsiteY0" fmla="*/ 195577 h 777444"/>
                <a:gd name="connsiteX1" fmla="*/ 669719 w 1022867"/>
                <a:gd name="connsiteY1" fmla="*/ 769178 h 777444"/>
                <a:gd name="connsiteX2" fmla="*/ 408672 w 1022867"/>
                <a:gd name="connsiteY2" fmla="*/ 767914 h 777444"/>
                <a:gd name="connsiteX3" fmla="*/ 507794 w 1022867"/>
                <a:gd name="connsiteY3" fmla="*/ 195577 h 777444"/>
                <a:gd name="connsiteX0" fmla="*/ 507794 w 1049312"/>
                <a:gd name="connsiteY0" fmla="*/ 198481 h 780348"/>
                <a:gd name="connsiteX1" fmla="*/ 669719 w 1049312"/>
                <a:gd name="connsiteY1" fmla="*/ 772082 h 780348"/>
                <a:gd name="connsiteX2" fmla="*/ 408672 w 1049312"/>
                <a:gd name="connsiteY2" fmla="*/ 770818 h 780348"/>
                <a:gd name="connsiteX3" fmla="*/ 507794 w 1049312"/>
                <a:gd name="connsiteY3" fmla="*/ 198481 h 780348"/>
                <a:gd name="connsiteX0" fmla="*/ 507794 w 1049312"/>
                <a:gd name="connsiteY0" fmla="*/ 198481 h 776003"/>
                <a:gd name="connsiteX1" fmla="*/ 669719 w 1049312"/>
                <a:gd name="connsiteY1" fmla="*/ 772082 h 776003"/>
                <a:gd name="connsiteX2" fmla="*/ 408672 w 1049312"/>
                <a:gd name="connsiteY2" fmla="*/ 770818 h 776003"/>
                <a:gd name="connsiteX3" fmla="*/ 507794 w 1049312"/>
                <a:gd name="connsiteY3" fmla="*/ 198481 h 776003"/>
                <a:gd name="connsiteX0" fmla="*/ 507794 w 1049312"/>
                <a:gd name="connsiteY0" fmla="*/ 198481 h 772082"/>
                <a:gd name="connsiteX1" fmla="*/ 669719 w 1049312"/>
                <a:gd name="connsiteY1" fmla="*/ 772082 h 772082"/>
                <a:gd name="connsiteX2" fmla="*/ 408672 w 1049312"/>
                <a:gd name="connsiteY2" fmla="*/ 770818 h 772082"/>
                <a:gd name="connsiteX3" fmla="*/ 507794 w 1049312"/>
                <a:gd name="connsiteY3" fmla="*/ 198481 h 772082"/>
                <a:gd name="connsiteX0" fmla="*/ 507794 w 1049312"/>
                <a:gd name="connsiteY0" fmla="*/ 198481 h 777644"/>
                <a:gd name="connsiteX1" fmla="*/ 669719 w 1049312"/>
                <a:gd name="connsiteY1" fmla="*/ 772082 h 777644"/>
                <a:gd name="connsiteX2" fmla="*/ 408672 w 1049312"/>
                <a:gd name="connsiteY2" fmla="*/ 770818 h 777644"/>
                <a:gd name="connsiteX3" fmla="*/ 507794 w 1049312"/>
                <a:gd name="connsiteY3" fmla="*/ 198481 h 777644"/>
                <a:gd name="connsiteX0" fmla="*/ 507794 w 1052790"/>
                <a:gd name="connsiteY0" fmla="*/ 201823 h 779250"/>
                <a:gd name="connsiteX1" fmla="*/ 674482 w 1052790"/>
                <a:gd name="connsiteY1" fmla="*/ 756374 h 779250"/>
                <a:gd name="connsiteX2" fmla="*/ 408672 w 1052790"/>
                <a:gd name="connsiteY2" fmla="*/ 774160 h 779250"/>
                <a:gd name="connsiteX3" fmla="*/ 507794 w 1052790"/>
                <a:gd name="connsiteY3" fmla="*/ 201823 h 779250"/>
                <a:gd name="connsiteX0" fmla="*/ 507794 w 1052790"/>
                <a:gd name="connsiteY0" fmla="*/ 201823 h 779406"/>
                <a:gd name="connsiteX1" fmla="*/ 674482 w 1052790"/>
                <a:gd name="connsiteY1" fmla="*/ 756374 h 779406"/>
                <a:gd name="connsiteX2" fmla="*/ 408672 w 1052790"/>
                <a:gd name="connsiteY2" fmla="*/ 774160 h 779406"/>
                <a:gd name="connsiteX3" fmla="*/ 507794 w 1052790"/>
                <a:gd name="connsiteY3" fmla="*/ 201823 h 779406"/>
                <a:gd name="connsiteX0" fmla="*/ 507794 w 1037963"/>
                <a:gd name="connsiteY0" fmla="*/ 193667 h 795775"/>
                <a:gd name="connsiteX1" fmla="*/ 654101 w 1037963"/>
                <a:gd name="connsiteY1" fmla="*/ 795775 h 795775"/>
                <a:gd name="connsiteX2" fmla="*/ 408672 w 1037963"/>
                <a:gd name="connsiteY2" fmla="*/ 766004 h 795775"/>
                <a:gd name="connsiteX3" fmla="*/ 507794 w 1037963"/>
                <a:gd name="connsiteY3" fmla="*/ 193667 h 795775"/>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Lst>
              <a:ahLst/>
              <a:cxnLst>
                <a:cxn ang="0">
                  <a:pos x="connsiteX0" y="connsiteY0"/>
                </a:cxn>
                <a:cxn ang="0">
                  <a:pos x="connsiteX1" y="connsiteY1"/>
                </a:cxn>
                <a:cxn ang="0">
                  <a:pos x="connsiteX2" y="connsiteY2"/>
                </a:cxn>
                <a:cxn ang="0">
                  <a:pos x="connsiteX3" y="connsiteY3"/>
                </a:cxn>
              </a:cxnLst>
              <a:rect l="l" t="t" r="r" b="b"/>
              <a:pathLst>
                <a:path w="1016850" h="801430">
                  <a:moveTo>
                    <a:pt x="507794" y="199322"/>
                  </a:moveTo>
                  <a:cubicBezTo>
                    <a:pt x="767231" y="-334037"/>
                    <a:pt x="1424957" y="319050"/>
                    <a:pt x="654101" y="801430"/>
                  </a:cubicBezTo>
                  <a:cubicBezTo>
                    <a:pt x="531440" y="771535"/>
                    <a:pt x="525098" y="763927"/>
                    <a:pt x="408672" y="771659"/>
                  </a:cubicBezTo>
                  <a:cubicBezTo>
                    <a:pt x="-407303" y="371788"/>
                    <a:pt x="199174" y="-295659"/>
                    <a:pt x="507794" y="199322"/>
                  </a:cubicBezTo>
                  <a:close/>
                </a:path>
              </a:pathLst>
            </a:custGeom>
            <a:solidFill>
              <a:schemeClr val="accent4"/>
            </a:solidFill>
            <a:ln w="19050">
              <a:solidFill>
                <a:schemeClr val="bg1"/>
              </a:solidFill>
              <a:round/>
              <a:headEnd/>
              <a:tailEnd/>
            </a:ln>
          </p:spPr>
          <p:txBody>
            <a:bodyPr/>
            <a:lstStyle/>
            <a:p>
              <a:endParaRPr lang="en-GB" sz="2000" b="1">
                <a:solidFill>
                  <a:schemeClr val="tx1"/>
                </a:solidFill>
                <a:latin typeface="Arial" charset="0"/>
              </a:endParaRPr>
            </a:p>
          </p:txBody>
        </p:sp>
        <p:sp>
          <p:nvSpPr>
            <p:cNvPr id="50" name="Rectangle 49"/>
            <p:cNvSpPr/>
            <p:nvPr/>
          </p:nvSpPr>
          <p:spPr>
            <a:xfrm>
              <a:off x="5071108" y="2739315"/>
              <a:ext cx="615318" cy="400110"/>
            </a:xfrm>
            <a:prstGeom prst="rect">
              <a:avLst/>
            </a:prstGeom>
          </p:spPr>
          <p:txBody>
            <a:bodyPr wrap="square">
              <a:spAutoFit/>
            </a:bodyPr>
            <a:lstStyle/>
            <a:p>
              <a:r>
                <a:rPr lang="en-GB" sz="2000" b="1" dirty="0" smtClean="0">
                  <a:solidFill>
                    <a:schemeClr val="bg1"/>
                  </a:solidFill>
                  <a:latin typeface="Arial Narrow" pitchFamily="34" charset="0"/>
                </a:rPr>
                <a:t>25%</a:t>
              </a:r>
            </a:p>
          </p:txBody>
        </p:sp>
      </p:grpSp>
      <p:grpSp>
        <p:nvGrpSpPr>
          <p:cNvPr id="53" name="Group 52"/>
          <p:cNvGrpSpPr/>
          <p:nvPr/>
        </p:nvGrpSpPr>
        <p:grpSpPr>
          <a:xfrm>
            <a:off x="7657063" y="2452050"/>
            <a:ext cx="1020212" cy="751531"/>
            <a:chOff x="7657063" y="2442525"/>
            <a:chExt cx="1020212" cy="751531"/>
          </a:xfrm>
        </p:grpSpPr>
        <p:sp>
          <p:nvSpPr>
            <p:cNvPr id="48" name="Rounded Rectangle 56"/>
            <p:cNvSpPr/>
            <p:nvPr/>
          </p:nvSpPr>
          <p:spPr>
            <a:xfrm>
              <a:off x="7657063" y="2442525"/>
              <a:ext cx="953537" cy="751531"/>
            </a:xfrm>
            <a:custGeom>
              <a:avLst/>
              <a:gdLst>
                <a:gd name="connsiteX0" fmla="*/ 536928 w 1073855"/>
                <a:gd name="connsiteY0" fmla="*/ 209192 h 836768"/>
                <a:gd name="connsiteX1" fmla="*/ 536928 w 1073855"/>
                <a:gd name="connsiteY1" fmla="*/ 836768 h 836768"/>
                <a:gd name="connsiteX2" fmla="*/ 536928 w 1073855"/>
                <a:gd name="connsiteY2" fmla="*/ 209192 h 836768"/>
                <a:gd name="connsiteX0" fmla="*/ 99122 w 639963"/>
                <a:gd name="connsiteY0" fmla="*/ 198827 h 878429"/>
                <a:gd name="connsiteX1" fmla="*/ 99122 w 639963"/>
                <a:gd name="connsiteY1" fmla="*/ 826403 h 878429"/>
                <a:gd name="connsiteX2" fmla="*/ 0 w 639963"/>
                <a:gd name="connsiteY2" fmla="*/ 771164 h 878429"/>
                <a:gd name="connsiteX3" fmla="*/ 99122 w 639963"/>
                <a:gd name="connsiteY3" fmla="*/ 198827 h 878429"/>
                <a:gd name="connsiteX0" fmla="*/ 215685 w 756526"/>
                <a:gd name="connsiteY0" fmla="*/ 198827 h 854286"/>
                <a:gd name="connsiteX1" fmla="*/ 215685 w 756526"/>
                <a:gd name="connsiteY1" fmla="*/ 826403 h 854286"/>
                <a:gd name="connsiteX2" fmla="*/ 116563 w 756526"/>
                <a:gd name="connsiteY2" fmla="*/ 771164 h 854286"/>
                <a:gd name="connsiteX3" fmla="*/ 215685 w 756526"/>
                <a:gd name="connsiteY3" fmla="*/ 198827 h 854286"/>
                <a:gd name="connsiteX0" fmla="*/ 624064 w 1164905"/>
                <a:gd name="connsiteY0" fmla="*/ 243535 h 898994"/>
                <a:gd name="connsiteX1" fmla="*/ 624064 w 1164905"/>
                <a:gd name="connsiteY1" fmla="*/ 871111 h 898994"/>
                <a:gd name="connsiteX2" fmla="*/ 524942 w 1164905"/>
                <a:gd name="connsiteY2" fmla="*/ 815872 h 898994"/>
                <a:gd name="connsiteX3" fmla="*/ 624064 w 1164905"/>
                <a:gd name="connsiteY3" fmla="*/ 243535 h 898994"/>
                <a:gd name="connsiteX0" fmla="*/ 583211 w 1124052"/>
                <a:gd name="connsiteY0" fmla="*/ 214399 h 869858"/>
                <a:gd name="connsiteX1" fmla="*/ 583211 w 1124052"/>
                <a:gd name="connsiteY1" fmla="*/ 841975 h 869858"/>
                <a:gd name="connsiteX2" fmla="*/ 484089 w 1124052"/>
                <a:gd name="connsiteY2" fmla="*/ 786736 h 869858"/>
                <a:gd name="connsiteX3" fmla="*/ 583211 w 1124052"/>
                <a:gd name="connsiteY3" fmla="*/ 214399 h 869858"/>
                <a:gd name="connsiteX0" fmla="*/ 262159 w 803000"/>
                <a:gd name="connsiteY0" fmla="*/ 429575 h 1085034"/>
                <a:gd name="connsiteX1" fmla="*/ 262159 w 803000"/>
                <a:gd name="connsiteY1" fmla="*/ 1057151 h 1085034"/>
                <a:gd name="connsiteX2" fmla="*/ 163037 w 803000"/>
                <a:gd name="connsiteY2" fmla="*/ 1001912 h 1085034"/>
                <a:gd name="connsiteX3" fmla="*/ 1112 w 803000"/>
                <a:gd name="connsiteY3" fmla="*/ 14487 h 1085034"/>
                <a:gd name="connsiteX4" fmla="*/ 262159 w 803000"/>
                <a:gd name="connsiteY4" fmla="*/ 429575 h 1085034"/>
                <a:gd name="connsiteX0" fmla="*/ 262159 w 803000"/>
                <a:gd name="connsiteY0" fmla="*/ 456793 h 1112252"/>
                <a:gd name="connsiteX1" fmla="*/ 262159 w 803000"/>
                <a:gd name="connsiteY1" fmla="*/ 1084369 h 1112252"/>
                <a:gd name="connsiteX2" fmla="*/ 163037 w 803000"/>
                <a:gd name="connsiteY2" fmla="*/ 1029130 h 1112252"/>
                <a:gd name="connsiteX3" fmla="*/ 1112 w 803000"/>
                <a:gd name="connsiteY3" fmla="*/ 41705 h 1112252"/>
                <a:gd name="connsiteX4" fmla="*/ 262159 w 803000"/>
                <a:gd name="connsiteY4" fmla="*/ 456793 h 1112252"/>
                <a:gd name="connsiteX0" fmla="*/ 610680 w 1151521"/>
                <a:gd name="connsiteY0" fmla="*/ 198827 h 854286"/>
                <a:gd name="connsiteX1" fmla="*/ 610680 w 1151521"/>
                <a:gd name="connsiteY1" fmla="*/ 826403 h 854286"/>
                <a:gd name="connsiteX2" fmla="*/ 511558 w 1151521"/>
                <a:gd name="connsiteY2" fmla="*/ 771164 h 854286"/>
                <a:gd name="connsiteX3" fmla="*/ 383 w 1151521"/>
                <a:gd name="connsiteY3" fmla="*/ 371114 h 854286"/>
                <a:gd name="connsiteX4" fmla="*/ 610680 w 1151521"/>
                <a:gd name="connsiteY4" fmla="*/ 198827 h 854286"/>
                <a:gd name="connsiteX0" fmla="*/ 215686 w 756527"/>
                <a:gd name="connsiteY0" fmla="*/ 198827 h 854286"/>
                <a:gd name="connsiteX1" fmla="*/ 215686 w 756527"/>
                <a:gd name="connsiteY1" fmla="*/ 826403 h 854286"/>
                <a:gd name="connsiteX2" fmla="*/ 116564 w 756527"/>
                <a:gd name="connsiteY2" fmla="*/ 771164 h 854286"/>
                <a:gd name="connsiteX3" fmla="*/ 215686 w 756527"/>
                <a:gd name="connsiteY3" fmla="*/ 198827 h 854286"/>
                <a:gd name="connsiteX0" fmla="*/ 536733 w 1077574"/>
                <a:gd name="connsiteY0" fmla="*/ 198827 h 854286"/>
                <a:gd name="connsiteX1" fmla="*/ 536733 w 1077574"/>
                <a:gd name="connsiteY1" fmla="*/ 826403 h 854286"/>
                <a:gd name="connsiteX2" fmla="*/ 437611 w 1077574"/>
                <a:gd name="connsiteY2" fmla="*/ 771164 h 854286"/>
                <a:gd name="connsiteX3" fmla="*/ 536733 w 1077574"/>
                <a:gd name="connsiteY3" fmla="*/ 198827 h 854286"/>
                <a:gd name="connsiteX0" fmla="*/ 603105 w 1143946"/>
                <a:gd name="connsiteY0" fmla="*/ 372673 h 1028132"/>
                <a:gd name="connsiteX1" fmla="*/ 603105 w 1143946"/>
                <a:gd name="connsiteY1" fmla="*/ 1000249 h 1028132"/>
                <a:gd name="connsiteX2" fmla="*/ 503983 w 1143946"/>
                <a:gd name="connsiteY2" fmla="*/ 945010 h 1028132"/>
                <a:gd name="connsiteX3" fmla="*/ 603105 w 1143946"/>
                <a:gd name="connsiteY3" fmla="*/ 372673 h 1028132"/>
                <a:gd name="connsiteX0" fmla="*/ 507794 w 1048635"/>
                <a:gd name="connsiteY0" fmla="*/ 198827 h 854286"/>
                <a:gd name="connsiteX1" fmla="*/ 507794 w 1048635"/>
                <a:gd name="connsiteY1" fmla="*/ 826403 h 854286"/>
                <a:gd name="connsiteX2" fmla="*/ 408672 w 1048635"/>
                <a:gd name="connsiteY2" fmla="*/ 771164 h 854286"/>
                <a:gd name="connsiteX3" fmla="*/ 507794 w 1048635"/>
                <a:gd name="connsiteY3" fmla="*/ 198827 h 854286"/>
                <a:gd name="connsiteX0" fmla="*/ 507794 w 1150634"/>
                <a:gd name="connsiteY0" fmla="*/ 212050 h 813943"/>
                <a:gd name="connsiteX1" fmla="*/ 650669 w 1150634"/>
                <a:gd name="connsiteY1" fmla="*/ 776126 h 813943"/>
                <a:gd name="connsiteX2" fmla="*/ 408672 w 1150634"/>
                <a:gd name="connsiteY2" fmla="*/ 784387 h 813943"/>
                <a:gd name="connsiteX3" fmla="*/ 507794 w 1150634"/>
                <a:gd name="connsiteY3" fmla="*/ 212050 h 813943"/>
                <a:gd name="connsiteX0" fmla="*/ 507794 w 1150634"/>
                <a:gd name="connsiteY0" fmla="*/ 212050 h 817117"/>
                <a:gd name="connsiteX1" fmla="*/ 650669 w 1150634"/>
                <a:gd name="connsiteY1" fmla="*/ 776126 h 817117"/>
                <a:gd name="connsiteX2" fmla="*/ 408672 w 1150634"/>
                <a:gd name="connsiteY2" fmla="*/ 784387 h 817117"/>
                <a:gd name="connsiteX3" fmla="*/ 507794 w 1150634"/>
                <a:gd name="connsiteY3" fmla="*/ 212050 h 817117"/>
                <a:gd name="connsiteX0" fmla="*/ 507794 w 1150634"/>
                <a:gd name="connsiteY0" fmla="*/ 212050 h 784387"/>
                <a:gd name="connsiteX1" fmla="*/ 650669 w 1150634"/>
                <a:gd name="connsiteY1" fmla="*/ 776126 h 784387"/>
                <a:gd name="connsiteX2" fmla="*/ 408672 w 1150634"/>
                <a:gd name="connsiteY2" fmla="*/ 784387 h 784387"/>
                <a:gd name="connsiteX3" fmla="*/ 507794 w 1150634"/>
                <a:gd name="connsiteY3" fmla="*/ 212050 h 784387"/>
                <a:gd name="connsiteX0" fmla="*/ 507794 w 1150634"/>
                <a:gd name="connsiteY0" fmla="*/ 212050 h 788770"/>
                <a:gd name="connsiteX1" fmla="*/ 650669 w 1150634"/>
                <a:gd name="connsiteY1" fmla="*/ 776126 h 788770"/>
                <a:gd name="connsiteX2" fmla="*/ 408672 w 1150634"/>
                <a:gd name="connsiteY2" fmla="*/ 784387 h 788770"/>
                <a:gd name="connsiteX3" fmla="*/ 507794 w 1150634"/>
                <a:gd name="connsiteY3" fmla="*/ 212050 h 788770"/>
                <a:gd name="connsiteX0" fmla="*/ 507794 w 1070216"/>
                <a:gd name="connsiteY0" fmla="*/ 177617 h 754337"/>
                <a:gd name="connsiteX1" fmla="*/ 650669 w 1070216"/>
                <a:gd name="connsiteY1" fmla="*/ 741693 h 754337"/>
                <a:gd name="connsiteX2" fmla="*/ 408672 w 1070216"/>
                <a:gd name="connsiteY2" fmla="*/ 749954 h 754337"/>
                <a:gd name="connsiteX3" fmla="*/ 507794 w 1070216"/>
                <a:gd name="connsiteY3" fmla="*/ 177617 h 754337"/>
                <a:gd name="connsiteX0" fmla="*/ 507794 w 1046233"/>
                <a:gd name="connsiteY0" fmla="*/ 178562 h 755282"/>
                <a:gd name="connsiteX1" fmla="*/ 650669 w 1046233"/>
                <a:gd name="connsiteY1" fmla="*/ 742638 h 755282"/>
                <a:gd name="connsiteX2" fmla="*/ 408672 w 1046233"/>
                <a:gd name="connsiteY2" fmla="*/ 750899 h 755282"/>
                <a:gd name="connsiteX3" fmla="*/ 507794 w 1046233"/>
                <a:gd name="connsiteY3" fmla="*/ 178562 h 755282"/>
                <a:gd name="connsiteX0" fmla="*/ 507794 w 1050617"/>
                <a:gd name="connsiteY0" fmla="*/ 188740 h 765460"/>
                <a:gd name="connsiteX1" fmla="*/ 650669 w 1050617"/>
                <a:gd name="connsiteY1" fmla="*/ 752816 h 765460"/>
                <a:gd name="connsiteX2" fmla="*/ 408672 w 1050617"/>
                <a:gd name="connsiteY2" fmla="*/ 761077 h 765460"/>
                <a:gd name="connsiteX3" fmla="*/ 507794 w 1050617"/>
                <a:gd name="connsiteY3" fmla="*/ 188740 h 765460"/>
                <a:gd name="connsiteX0" fmla="*/ 507794 w 1054509"/>
                <a:gd name="connsiteY0" fmla="*/ 197923 h 774643"/>
                <a:gd name="connsiteX1" fmla="*/ 650669 w 1054509"/>
                <a:gd name="connsiteY1" fmla="*/ 761999 h 774643"/>
                <a:gd name="connsiteX2" fmla="*/ 408672 w 1054509"/>
                <a:gd name="connsiteY2" fmla="*/ 770260 h 774643"/>
                <a:gd name="connsiteX3" fmla="*/ 507794 w 1054509"/>
                <a:gd name="connsiteY3" fmla="*/ 197923 h 774643"/>
                <a:gd name="connsiteX0" fmla="*/ 507794 w 1068354"/>
                <a:gd name="connsiteY0" fmla="*/ 196297 h 778164"/>
                <a:gd name="connsiteX1" fmla="*/ 669719 w 1068354"/>
                <a:gd name="connsiteY1" fmla="*/ 769898 h 778164"/>
                <a:gd name="connsiteX2" fmla="*/ 408672 w 1068354"/>
                <a:gd name="connsiteY2" fmla="*/ 768634 h 778164"/>
                <a:gd name="connsiteX3" fmla="*/ 507794 w 1068354"/>
                <a:gd name="connsiteY3" fmla="*/ 196297 h 778164"/>
                <a:gd name="connsiteX0" fmla="*/ 507794 w 1022867"/>
                <a:gd name="connsiteY0" fmla="*/ 195577 h 777444"/>
                <a:gd name="connsiteX1" fmla="*/ 669719 w 1022867"/>
                <a:gd name="connsiteY1" fmla="*/ 769178 h 777444"/>
                <a:gd name="connsiteX2" fmla="*/ 408672 w 1022867"/>
                <a:gd name="connsiteY2" fmla="*/ 767914 h 777444"/>
                <a:gd name="connsiteX3" fmla="*/ 507794 w 1022867"/>
                <a:gd name="connsiteY3" fmla="*/ 195577 h 777444"/>
                <a:gd name="connsiteX0" fmla="*/ 507794 w 1049312"/>
                <a:gd name="connsiteY0" fmla="*/ 198481 h 780348"/>
                <a:gd name="connsiteX1" fmla="*/ 669719 w 1049312"/>
                <a:gd name="connsiteY1" fmla="*/ 772082 h 780348"/>
                <a:gd name="connsiteX2" fmla="*/ 408672 w 1049312"/>
                <a:gd name="connsiteY2" fmla="*/ 770818 h 780348"/>
                <a:gd name="connsiteX3" fmla="*/ 507794 w 1049312"/>
                <a:gd name="connsiteY3" fmla="*/ 198481 h 780348"/>
                <a:gd name="connsiteX0" fmla="*/ 507794 w 1049312"/>
                <a:gd name="connsiteY0" fmla="*/ 198481 h 776003"/>
                <a:gd name="connsiteX1" fmla="*/ 669719 w 1049312"/>
                <a:gd name="connsiteY1" fmla="*/ 772082 h 776003"/>
                <a:gd name="connsiteX2" fmla="*/ 408672 w 1049312"/>
                <a:gd name="connsiteY2" fmla="*/ 770818 h 776003"/>
                <a:gd name="connsiteX3" fmla="*/ 507794 w 1049312"/>
                <a:gd name="connsiteY3" fmla="*/ 198481 h 776003"/>
                <a:gd name="connsiteX0" fmla="*/ 507794 w 1049312"/>
                <a:gd name="connsiteY0" fmla="*/ 198481 h 772082"/>
                <a:gd name="connsiteX1" fmla="*/ 669719 w 1049312"/>
                <a:gd name="connsiteY1" fmla="*/ 772082 h 772082"/>
                <a:gd name="connsiteX2" fmla="*/ 408672 w 1049312"/>
                <a:gd name="connsiteY2" fmla="*/ 770818 h 772082"/>
                <a:gd name="connsiteX3" fmla="*/ 507794 w 1049312"/>
                <a:gd name="connsiteY3" fmla="*/ 198481 h 772082"/>
                <a:gd name="connsiteX0" fmla="*/ 507794 w 1049312"/>
                <a:gd name="connsiteY0" fmla="*/ 198481 h 777644"/>
                <a:gd name="connsiteX1" fmla="*/ 669719 w 1049312"/>
                <a:gd name="connsiteY1" fmla="*/ 772082 h 777644"/>
                <a:gd name="connsiteX2" fmla="*/ 408672 w 1049312"/>
                <a:gd name="connsiteY2" fmla="*/ 770818 h 777644"/>
                <a:gd name="connsiteX3" fmla="*/ 507794 w 1049312"/>
                <a:gd name="connsiteY3" fmla="*/ 198481 h 777644"/>
                <a:gd name="connsiteX0" fmla="*/ 507794 w 1052790"/>
                <a:gd name="connsiteY0" fmla="*/ 201823 h 779250"/>
                <a:gd name="connsiteX1" fmla="*/ 674482 w 1052790"/>
                <a:gd name="connsiteY1" fmla="*/ 756374 h 779250"/>
                <a:gd name="connsiteX2" fmla="*/ 408672 w 1052790"/>
                <a:gd name="connsiteY2" fmla="*/ 774160 h 779250"/>
                <a:gd name="connsiteX3" fmla="*/ 507794 w 1052790"/>
                <a:gd name="connsiteY3" fmla="*/ 201823 h 779250"/>
                <a:gd name="connsiteX0" fmla="*/ 507794 w 1052790"/>
                <a:gd name="connsiteY0" fmla="*/ 201823 h 779406"/>
                <a:gd name="connsiteX1" fmla="*/ 674482 w 1052790"/>
                <a:gd name="connsiteY1" fmla="*/ 756374 h 779406"/>
                <a:gd name="connsiteX2" fmla="*/ 408672 w 1052790"/>
                <a:gd name="connsiteY2" fmla="*/ 774160 h 779406"/>
                <a:gd name="connsiteX3" fmla="*/ 507794 w 1052790"/>
                <a:gd name="connsiteY3" fmla="*/ 201823 h 779406"/>
                <a:gd name="connsiteX0" fmla="*/ 507794 w 1037963"/>
                <a:gd name="connsiteY0" fmla="*/ 193667 h 795775"/>
                <a:gd name="connsiteX1" fmla="*/ 654101 w 1037963"/>
                <a:gd name="connsiteY1" fmla="*/ 795775 h 795775"/>
                <a:gd name="connsiteX2" fmla="*/ 408672 w 1037963"/>
                <a:gd name="connsiteY2" fmla="*/ 766004 h 795775"/>
                <a:gd name="connsiteX3" fmla="*/ 507794 w 1037963"/>
                <a:gd name="connsiteY3" fmla="*/ 193667 h 795775"/>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 name="connsiteX0" fmla="*/ 507794 w 1016850"/>
                <a:gd name="connsiteY0" fmla="*/ 199322 h 801430"/>
                <a:gd name="connsiteX1" fmla="*/ 654101 w 1016850"/>
                <a:gd name="connsiteY1" fmla="*/ 801430 h 801430"/>
                <a:gd name="connsiteX2" fmla="*/ 408672 w 1016850"/>
                <a:gd name="connsiteY2" fmla="*/ 771659 h 801430"/>
                <a:gd name="connsiteX3" fmla="*/ 507794 w 1016850"/>
                <a:gd name="connsiteY3" fmla="*/ 199322 h 801430"/>
              </a:gdLst>
              <a:ahLst/>
              <a:cxnLst>
                <a:cxn ang="0">
                  <a:pos x="connsiteX0" y="connsiteY0"/>
                </a:cxn>
                <a:cxn ang="0">
                  <a:pos x="connsiteX1" y="connsiteY1"/>
                </a:cxn>
                <a:cxn ang="0">
                  <a:pos x="connsiteX2" y="connsiteY2"/>
                </a:cxn>
                <a:cxn ang="0">
                  <a:pos x="connsiteX3" y="connsiteY3"/>
                </a:cxn>
              </a:cxnLst>
              <a:rect l="l" t="t" r="r" b="b"/>
              <a:pathLst>
                <a:path w="1016850" h="801430">
                  <a:moveTo>
                    <a:pt x="507794" y="199322"/>
                  </a:moveTo>
                  <a:cubicBezTo>
                    <a:pt x="767231" y="-334037"/>
                    <a:pt x="1424957" y="319050"/>
                    <a:pt x="654101" y="801430"/>
                  </a:cubicBezTo>
                  <a:cubicBezTo>
                    <a:pt x="531440" y="771535"/>
                    <a:pt x="525098" y="763927"/>
                    <a:pt x="408672" y="771659"/>
                  </a:cubicBezTo>
                  <a:cubicBezTo>
                    <a:pt x="-407303" y="371788"/>
                    <a:pt x="199174" y="-295659"/>
                    <a:pt x="507794" y="199322"/>
                  </a:cubicBezTo>
                  <a:close/>
                </a:path>
              </a:pathLst>
            </a:custGeom>
            <a:solidFill>
              <a:schemeClr val="accent2"/>
            </a:solidFill>
            <a:ln w="19050">
              <a:solidFill>
                <a:schemeClr val="bg1"/>
              </a:solidFill>
              <a:round/>
              <a:headEnd/>
              <a:tailEnd/>
            </a:ln>
          </p:spPr>
          <p:txBody>
            <a:bodyPr/>
            <a:lstStyle/>
            <a:p>
              <a:endParaRPr lang="en-GB" sz="2000" b="1">
                <a:solidFill>
                  <a:schemeClr val="tx1"/>
                </a:solidFill>
                <a:latin typeface="Arial" charset="0"/>
              </a:endParaRPr>
            </a:p>
          </p:txBody>
        </p:sp>
        <p:sp>
          <p:nvSpPr>
            <p:cNvPr id="52" name="Rectangle 51"/>
            <p:cNvSpPr/>
            <p:nvPr/>
          </p:nvSpPr>
          <p:spPr>
            <a:xfrm>
              <a:off x="7830417" y="2628346"/>
              <a:ext cx="846858" cy="461665"/>
            </a:xfrm>
            <a:prstGeom prst="rect">
              <a:avLst/>
            </a:prstGeom>
          </p:spPr>
          <p:txBody>
            <a:bodyPr wrap="square">
              <a:spAutoFit/>
            </a:bodyPr>
            <a:lstStyle/>
            <a:p>
              <a:r>
                <a:rPr lang="en-GB" sz="2400" b="1" dirty="0" smtClean="0">
                  <a:solidFill>
                    <a:schemeClr val="bg1"/>
                  </a:solidFill>
                  <a:latin typeface="Arial Narrow" pitchFamily="34" charset="0"/>
                </a:rPr>
                <a:t>72%</a:t>
              </a:r>
            </a:p>
          </p:txBody>
        </p:sp>
      </p:grpSp>
      <p:sp>
        <p:nvSpPr>
          <p:cNvPr id="85" name="TextBox 141"/>
          <p:cNvSpPr txBox="1">
            <a:spLocks noChangeArrowheads="1"/>
          </p:cNvSpPr>
          <p:nvPr/>
        </p:nvSpPr>
        <p:spPr bwMode="auto">
          <a:xfrm>
            <a:off x="2728912" y="6440099"/>
            <a:ext cx="4964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dirty="0" err="1">
                <a:solidFill>
                  <a:schemeClr val="tx2"/>
                </a:solidFill>
              </a:rPr>
              <a:t>BrandZ</a:t>
            </a:r>
            <a:r>
              <a:rPr lang="en-GB" sz="1100" dirty="0">
                <a:solidFill>
                  <a:schemeClr val="tx2"/>
                </a:solidFill>
              </a:rPr>
              <a:t>: 136 Brands using magazines</a:t>
            </a:r>
          </a:p>
          <a:p>
            <a:pPr eaLnBrk="1" hangingPunct="1"/>
            <a:r>
              <a:rPr lang="en-GB" sz="1100" dirty="0">
                <a:solidFill>
                  <a:schemeClr val="tx2"/>
                </a:solidFill>
              </a:rPr>
              <a:t>*Based on average share of spend of 7% in 2011: Source WARC/ AA</a:t>
            </a:r>
          </a:p>
        </p:txBody>
      </p:sp>
      <p:sp>
        <p:nvSpPr>
          <p:cNvPr id="86" name="TextBox 85"/>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
        <p:nvSpPr>
          <p:cNvPr id="87" name="Rectangle 86"/>
          <p:cNvSpPr/>
          <p:nvPr/>
        </p:nvSpPr>
        <p:spPr>
          <a:xfrm>
            <a:off x="4161975" y="1205785"/>
            <a:ext cx="5009141" cy="461665"/>
          </a:xfrm>
          <a:prstGeom prst="rect">
            <a:avLst/>
          </a:prstGeom>
        </p:spPr>
        <p:txBody>
          <a:bodyPr wrap="square">
            <a:spAutoFit/>
          </a:bodyPr>
          <a:lstStyle/>
          <a:p>
            <a:pPr>
              <a:lnSpc>
                <a:spcPct val="75000"/>
              </a:lnSpc>
            </a:pPr>
            <a:r>
              <a:rPr lang="en-GB" sz="3200" b="1" dirty="0" smtClean="0">
                <a:solidFill>
                  <a:srgbClr val="C00000"/>
                </a:solidFill>
                <a:latin typeface="Arial Narrow" pitchFamily="34" charset="0"/>
              </a:rPr>
              <a:t>Magazine = </a:t>
            </a:r>
            <a:r>
              <a:rPr lang="en-GB" sz="3200" b="1" dirty="0" err="1" smtClean="0">
                <a:solidFill>
                  <a:srgbClr val="C00000"/>
                </a:solidFill>
                <a:latin typeface="Arial Narrow" pitchFamily="34" charset="0"/>
              </a:rPr>
              <a:t>ave.</a:t>
            </a:r>
            <a:r>
              <a:rPr lang="en-GB" sz="3200" b="1" dirty="0" smtClean="0">
                <a:solidFill>
                  <a:srgbClr val="C00000"/>
                </a:solidFill>
                <a:latin typeface="Arial Narrow" pitchFamily="34" charset="0"/>
              </a:rPr>
              <a:t> 7% of spend</a:t>
            </a:r>
          </a:p>
        </p:txBody>
      </p:sp>
    </p:spTree>
    <p:extLst>
      <p:ext uri="{BB962C8B-B14F-4D97-AF65-F5344CB8AC3E}">
        <p14:creationId xmlns:p14="http://schemas.microsoft.com/office/powerpoint/2010/main" val="3249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4/3*#ppt_w"/>
                                          </p:val>
                                        </p:tav>
                                        <p:tav tm="100000">
                                          <p:val>
                                            <p:strVal val="#ppt_w"/>
                                          </p:val>
                                        </p:tav>
                                      </p:tavLst>
                                    </p:anim>
                                    <p:anim calcmode="lin" valueType="num">
                                      <p:cBhvr>
                                        <p:cTn id="8" dur="750" fill="hold"/>
                                        <p:tgtEl>
                                          <p:spTgt spid="4"/>
                                        </p:tgtEl>
                                        <p:attrNameLst>
                                          <p:attrName>ppt_h</p:attrName>
                                        </p:attrNameLst>
                                      </p:cBhvr>
                                      <p:tavLst>
                                        <p:tav tm="0">
                                          <p:val>
                                            <p:strVal val="4/3*#ppt_h"/>
                                          </p:val>
                                        </p:tav>
                                        <p:tav tm="100000">
                                          <p:val>
                                            <p:strVal val="#ppt_h"/>
                                          </p:val>
                                        </p:tav>
                                      </p:tavLst>
                                    </p:anim>
                                  </p:childTnLst>
                                </p:cTn>
                              </p:par>
                              <p:par>
                                <p:cTn id="9" presetID="23" presetClass="entr" presetSubtype="28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750" fill="hold"/>
                                        <p:tgtEl>
                                          <p:spTgt spid="25"/>
                                        </p:tgtEl>
                                        <p:attrNameLst>
                                          <p:attrName>ppt_w</p:attrName>
                                        </p:attrNameLst>
                                      </p:cBhvr>
                                      <p:tavLst>
                                        <p:tav tm="0">
                                          <p:val>
                                            <p:strVal val="4/3*#ppt_w"/>
                                          </p:val>
                                        </p:tav>
                                        <p:tav tm="100000">
                                          <p:val>
                                            <p:strVal val="#ppt_w"/>
                                          </p:val>
                                        </p:tav>
                                      </p:tavLst>
                                    </p:anim>
                                    <p:anim calcmode="lin" valueType="num">
                                      <p:cBhvr>
                                        <p:cTn id="12" dur="750" fill="hold"/>
                                        <p:tgtEl>
                                          <p:spTgt spid="25"/>
                                        </p:tgtEl>
                                        <p:attrNameLst>
                                          <p:attrName>ppt_h</p:attrName>
                                        </p:attrNameLst>
                                      </p:cBhvr>
                                      <p:tavLst>
                                        <p:tav tm="0">
                                          <p:val>
                                            <p:strVal val="4/3*#ppt_h"/>
                                          </p:val>
                                        </p:tav>
                                        <p:tav tm="100000">
                                          <p:val>
                                            <p:strVal val="#ppt_h"/>
                                          </p:val>
                                        </p:tav>
                                      </p:tavLst>
                                    </p:anim>
                                  </p:childTnLst>
                                </p:cTn>
                              </p:par>
                              <p:par>
                                <p:cTn id="13" presetID="23" presetClass="entr" presetSubtype="28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strVal val="4/3*#ppt_w"/>
                                          </p:val>
                                        </p:tav>
                                        <p:tav tm="100000">
                                          <p:val>
                                            <p:strVal val="#ppt_w"/>
                                          </p:val>
                                        </p:tav>
                                      </p:tavLst>
                                    </p:anim>
                                    <p:anim calcmode="lin" valueType="num">
                                      <p:cBhvr>
                                        <p:cTn id="16" dur="750" fill="hold"/>
                                        <p:tgtEl>
                                          <p:spTgt spid="7"/>
                                        </p:tgtEl>
                                        <p:attrNameLst>
                                          <p:attrName>ppt_h</p:attrName>
                                        </p:attrNameLst>
                                      </p:cBhvr>
                                      <p:tavLst>
                                        <p:tav tm="0">
                                          <p:val>
                                            <p:strVal val="4/3*#ppt_h"/>
                                          </p:val>
                                        </p:tav>
                                        <p:tav tm="100000">
                                          <p:val>
                                            <p:strVal val="#ppt_h"/>
                                          </p:val>
                                        </p:tav>
                                      </p:tavLst>
                                    </p:anim>
                                  </p:childTnLst>
                                </p:cTn>
                              </p:par>
                              <p:par>
                                <p:cTn id="17" presetID="23" presetClass="entr" presetSubtype="288"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750" fill="hold"/>
                                        <p:tgtEl>
                                          <p:spTgt spid="33"/>
                                        </p:tgtEl>
                                        <p:attrNameLst>
                                          <p:attrName>ppt_w</p:attrName>
                                        </p:attrNameLst>
                                      </p:cBhvr>
                                      <p:tavLst>
                                        <p:tav tm="0">
                                          <p:val>
                                            <p:strVal val="4/3*#ppt_w"/>
                                          </p:val>
                                        </p:tav>
                                        <p:tav tm="100000">
                                          <p:val>
                                            <p:strVal val="#ppt_w"/>
                                          </p:val>
                                        </p:tav>
                                      </p:tavLst>
                                    </p:anim>
                                    <p:anim calcmode="lin" valueType="num">
                                      <p:cBhvr>
                                        <p:cTn id="20" dur="750" fill="hold"/>
                                        <p:tgtEl>
                                          <p:spTgt spid="33"/>
                                        </p:tgtEl>
                                        <p:attrNameLst>
                                          <p:attrName>ppt_h</p:attrName>
                                        </p:attrNameLst>
                                      </p:cBhvr>
                                      <p:tavLst>
                                        <p:tav tm="0">
                                          <p:val>
                                            <p:strVal val="4/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750" fill="hold"/>
                                        <p:tgtEl>
                                          <p:spTgt spid="30"/>
                                        </p:tgtEl>
                                        <p:attrNameLst>
                                          <p:attrName>ppt_w</p:attrName>
                                        </p:attrNameLst>
                                      </p:cBhvr>
                                      <p:tavLst>
                                        <p:tav tm="0">
                                          <p:val>
                                            <p:strVal val="4/3*#ppt_w"/>
                                          </p:val>
                                        </p:tav>
                                        <p:tav tm="100000">
                                          <p:val>
                                            <p:strVal val="#ppt_w"/>
                                          </p:val>
                                        </p:tav>
                                      </p:tavLst>
                                    </p:anim>
                                    <p:anim calcmode="lin" valueType="num">
                                      <p:cBhvr>
                                        <p:cTn id="24" dur="750" fill="hold"/>
                                        <p:tgtEl>
                                          <p:spTgt spid="30"/>
                                        </p:tgtEl>
                                        <p:attrNameLst>
                                          <p:attrName>ppt_h</p:attrName>
                                        </p:attrNameLst>
                                      </p:cBhvr>
                                      <p:tavLst>
                                        <p:tav tm="0">
                                          <p:val>
                                            <p:strVal val="4/3*#ppt_h"/>
                                          </p:val>
                                        </p:tav>
                                        <p:tav tm="100000">
                                          <p:val>
                                            <p:strVal val="#ppt_h"/>
                                          </p:val>
                                        </p:tav>
                                      </p:tavLst>
                                    </p:anim>
                                  </p:childTnLst>
                                </p:cTn>
                              </p:par>
                              <p:par>
                                <p:cTn id="25" presetID="10" presetClass="entr" presetSubtype="0" fill="hold" grpId="0" nodeType="withEffect">
                                  <p:stCondLst>
                                    <p:cond delay="0"/>
                                  </p:stCondLst>
                                  <p:iterate type="lt">
                                    <p:tmPct val="10000"/>
                                  </p:iterate>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1000"/>
                                        <p:tgtEl>
                                          <p:spTgt spid="44"/>
                                        </p:tgtEl>
                                      </p:cBhvr>
                                    </p:animEffect>
                                    <p:anim calcmode="lin" valueType="num">
                                      <p:cBhvr>
                                        <p:cTn id="33" dur="1000" fill="hold"/>
                                        <p:tgtEl>
                                          <p:spTgt spid="44"/>
                                        </p:tgtEl>
                                        <p:attrNameLst>
                                          <p:attrName>ppt_x</p:attrName>
                                        </p:attrNameLst>
                                      </p:cBhvr>
                                      <p:tavLst>
                                        <p:tav tm="0">
                                          <p:val>
                                            <p:strVal val="#ppt_x"/>
                                          </p:val>
                                        </p:tav>
                                        <p:tav tm="100000">
                                          <p:val>
                                            <p:strVal val="#ppt_x"/>
                                          </p:val>
                                        </p:tav>
                                      </p:tavLst>
                                    </p:anim>
                                    <p:anim calcmode="lin" valueType="num">
                                      <p:cBhvr>
                                        <p:cTn id="34" dur="1000" fill="hold"/>
                                        <p:tgtEl>
                                          <p:spTgt spid="44"/>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7" presetClass="entr" presetSubtype="4"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ppt_h/2"/>
                                          </p:val>
                                        </p:tav>
                                        <p:tav tm="100000">
                                          <p:val>
                                            <p:strVal val="#ppt_y"/>
                                          </p:val>
                                        </p:tav>
                                      </p:tavLst>
                                    </p:anim>
                                    <p:anim calcmode="lin" valueType="num">
                                      <p:cBhvr>
                                        <p:cTn id="40" dur="500" fill="hold"/>
                                        <p:tgtEl>
                                          <p:spTgt spid="51"/>
                                        </p:tgtEl>
                                        <p:attrNameLst>
                                          <p:attrName>ppt_w</p:attrName>
                                        </p:attrNameLst>
                                      </p:cBhvr>
                                      <p:tavLst>
                                        <p:tav tm="0">
                                          <p:val>
                                            <p:strVal val="#ppt_w"/>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childTnLst>
                                </p:cTn>
                              </p:par>
                              <p:par>
                                <p:cTn id="42" presetID="23" presetClass="entr" presetSubtype="288" fill="hold" grpId="0" nodeType="withEffect">
                                  <p:stCondLst>
                                    <p:cond delay="0"/>
                                  </p:stCondLst>
                                  <p:iterate type="lt">
                                    <p:tmPct val="4000"/>
                                  </p:iterate>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strVal val="4/3*#ppt_w"/>
                                          </p:val>
                                        </p:tav>
                                        <p:tav tm="100000">
                                          <p:val>
                                            <p:strVal val="#ppt_w"/>
                                          </p:val>
                                        </p:tav>
                                      </p:tavLst>
                                    </p:anim>
                                    <p:anim calcmode="lin" valueType="num">
                                      <p:cBhvr>
                                        <p:cTn id="45" dur="500" fill="hold"/>
                                        <p:tgtEl>
                                          <p:spTgt spid="43"/>
                                        </p:tgtEl>
                                        <p:attrNameLst>
                                          <p:attrName>ppt_h</p:attrName>
                                        </p:attrNameLst>
                                      </p:cBhvr>
                                      <p:tavLst>
                                        <p:tav tm="0">
                                          <p:val>
                                            <p:strVal val="4/3*#ppt_h"/>
                                          </p:val>
                                        </p:tav>
                                        <p:tav tm="100000">
                                          <p:val>
                                            <p:strVal val="#ppt_h"/>
                                          </p:val>
                                        </p:tav>
                                      </p:tavLst>
                                    </p:anim>
                                  </p:childTnLst>
                                </p:cTn>
                              </p:par>
                              <p:par>
                                <p:cTn id="46" presetID="22" presetClass="entr" presetSubtype="1"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17" presetClass="entr" presetSubtype="4"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ppt_x</p:attrName>
                                        </p:attrNameLst>
                                      </p:cBhvr>
                                      <p:tavLst>
                                        <p:tav tm="0">
                                          <p:val>
                                            <p:strVal val="#ppt_x"/>
                                          </p:val>
                                        </p:tav>
                                        <p:tav tm="100000">
                                          <p:val>
                                            <p:strVal val="#ppt_x"/>
                                          </p:val>
                                        </p:tav>
                                      </p:tavLst>
                                    </p:anim>
                                    <p:anim calcmode="lin" valueType="num">
                                      <p:cBhvr>
                                        <p:cTn id="60" dur="500" fill="hold"/>
                                        <p:tgtEl>
                                          <p:spTgt spid="53"/>
                                        </p:tgtEl>
                                        <p:attrNameLst>
                                          <p:attrName>ppt_y</p:attrName>
                                        </p:attrNameLst>
                                      </p:cBhvr>
                                      <p:tavLst>
                                        <p:tav tm="0">
                                          <p:val>
                                            <p:strVal val="#ppt_y+#ppt_h/2"/>
                                          </p:val>
                                        </p:tav>
                                        <p:tav tm="100000">
                                          <p:val>
                                            <p:strVal val="#ppt_y"/>
                                          </p:val>
                                        </p:tav>
                                      </p:tavLst>
                                    </p:anim>
                                    <p:anim calcmode="lin" valueType="num">
                                      <p:cBhvr>
                                        <p:cTn id="61" dur="500" fill="hold"/>
                                        <p:tgtEl>
                                          <p:spTgt spid="53"/>
                                        </p:tgtEl>
                                        <p:attrNameLst>
                                          <p:attrName>ppt_w</p:attrName>
                                        </p:attrNameLst>
                                      </p:cBhvr>
                                      <p:tavLst>
                                        <p:tav tm="0">
                                          <p:val>
                                            <p:strVal val="#ppt_w"/>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3"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330908" y="1495426"/>
            <a:ext cx="2785414" cy="2958476"/>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8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grpSp>
        <p:nvGrpSpPr>
          <p:cNvPr id="19" name="Group 18"/>
          <p:cNvGrpSpPr>
            <a:grpSpLocks noChangeAspect="1"/>
          </p:cNvGrpSpPr>
          <p:nvPr/>
        </p:nvGrpSpPr>
        <p:grpSpPr>
          <a:xfrm>
            <a:off x="1437534" y="3483118"/>
            <a:ext cx="577532" cy="577532"/>
            <a:chOff x="4677440" y="3443608"/>
            <a:chExt cx="1454861" cy="1454861"/>
          </a:xfrm>
        </p:grpSpPr>
        <p:sp>
          <p:nvSpPr>
            <p:cNvPr id="4"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7" name="TextBox 16"/>
            <p:cNvSpPr txBox="1"/>
            <p:nvPr/>
          </p:nvSpPr>
          <p:spPr>
            <a:xfrm>
              <a:off x="4739202" y="3538869"/>
              <a:ext cx="1260935" cy="1158696"/>
            </a:xfrm>
            <a:prstGeom prst="rect">
              <a:avLst/>
            </a:prstGeom>
            <a:noFill/>
          </p:spPr>
          <p:txBody>
            <a:bodyPr wrap="none" rtlCol="0">
              <a:spAutoFit/>
            </a:bodyPr>
            <a:lstStyle/>
            <a:p>
              <a:r>
                <a:rPr lang="en-GB" sz="2800" dirty="0" smtClean="0">
                  <a:solidFill>
                    <a:schemeClr val="accent5"/>
                  </a:solidFill>
                  <a:latin typeface="Impact" pitchFamily="34" charset="0"/>
                </a:rPr>
                <a:t>58</a:t>
              </a:r>
              <a:endParaRPr lang="en-GB" sz="2800" dirty="0">
                <a:solidFill>
                  <a:schemeClr val="accent5"/>
                </a:solidFill>
                <a:latin typeface="Impact" pitchFamily="34" charset="0"/>
              </a:endParaRPr>
            </a:p>
          </p:txBody>
        </p:sp>
      </p:grpSp>
      <p:grpSp>
        <p:nvGrpSpPr>
          <p:cNvPr id="20" name="Group 19"/>
          <p:cNvGrpSpPr>
            <a:grpSpLocks noChangeAspect="1"/>
          </p:cNvGrpSpPr>
          <p:nvPr/>
        </p:nvGrpSpPr>
        <p:grpSpPr>
          <a:xfrm>
            <a:off x="1350409" y="4087885"/>
            <a:ext cx="567036" cy="585694"/>
            <a:chOff x="3350999" y="4406212"/>
            <a:chExt cx="1544707" cy="1595534"/>
          </a:xfrm>
        </p:grpSpPr>
        <p:sp>
          <p:nvSpPr>
            <p:cNvPr id="3"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900"/>
            </a:p>
          </p:txBody>
        </p:sp>
        <p:sp>
          <p:nvSpPr>
            <p:cNvPr id="18" name="TextBox 17"/>
            <p:cNvSpPr txBox="1"/>
            <p:nvPr/>
          </p:nvSpPr>
          <p:spPr>
            <a:xfrm>
              <a:off x="3390933" y="4406212"/>
              <a:ext cx="1474913" cy="1547853"/>
            </a:xfrm>
            <a:prstGeom prst="rect">
              <a:avLst/>
            </a:prstGeom>
            <a:noFill/>
          </p:spPr>
          <p:txBody>
            <a:bodyPr wrap="none" rtlCol="0">
              <a:spAutoFit/>
            </a:bodyPr>
            <a:lstStyle/>
            <a:p>
              <a:pPr algn="ctr"/>
              <a:r>
                <a:rPr lang="en-GB" sz="3600" dirty="0" smtClean="0">
                  <a:solidFill>
                    <a:schemeClr val="accent1"/>
                  </a:solidFill>
                  <a:latin typeface="Impact" pitchFamily="34" charset="0"/>
                </a:rPr>
                <a:t>76</a:t>
              </a:r>
              <a:endParaRPr lang="en-GB" sz="3600" dirty="0">
                <a:solidFill>
                  <a:schemeClr val="accent1"/>
                </a:solidFill>
                <a:latin typeface="Impact" pitchFamily="34" charset="0"/>
              </a:endParaRPr>
            </a:p>
          </p:txBody>
        </p:sp>
      </p:grpSp>
      <p:grpSp>
        <p:nvGrpSpPr>
          <p:cNvPr id="25" name="Group 24"/>
          <p:cNvGrpSpPr>
            <a:grpSpLocks noChangeAspect="1"/>
          </p:cNvGrpSpPr>
          <p:nvPr/>
        </p:nvGrpSpPr>
        <p:grpSpPr>
          <a:xfrm>
            <a:off x="1216688" y="2859749"/>
            <a:ext cx="560824" cy="560824"/>
            <a:chOff x="3517503" y="2136319"/>
            <a:chExt cx="1368831" cy="1368831"/>
          </a:xfrm>
        </p:grpSpPr>
        <p:sp>
          <p:nvSpPr>
            <p:cNvPr id="5"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sz="1000"/>
            </a:p>
          </p:txBody>
        </p:sp>
        <p:sp>
          <p:nvSpPr>
            <p:cNvPr id="21" name="TextBox 20"/>
            <p:cNvSpPr txBox="1"/>
            <p:nvPr/>
          </p:nvSpPr>
          <p:spPr>
            <a:xfrm>
              <a:off x="3589339" y="2259403"/>
              <a:ext cx="1225151" cy="1122655"/>
            </a:xfrm>
            <a:prstGeom prst="rect">
              <a:avLst/>
            </a:prstGeom>
            <a:noFill/>
          </p:spPr>
          <p:txBody>
            <a:bodyPr wrap="none" rtlCol="0" anchor="ctr">
              <a:spAutoFit/>
            </a:bodyPr>
            <a:lstStyle/>
            <a:p>
              <a:pPr algn="ctr"/>
              <a:r>
                <a:rPr lang="en-GB" sz="2800" dirty="0" smtClean="0">
                  <a:solidFill>
                    <a:schemeClr val="accent2"/>
                  </a:solidFill>
                  <a:latin typeface="Impact" pitchFamily="34" charset="0"/>
                </a:rPr>
                <a:t>56</a:t>
              </a:r>
              <a:endParaRPr lang="en-GB" sz="2800" dirty="0">
                <a:solidFill>
                  <a:schemeClr val="accent2"/>
                </a:solidFill>
                <a:latin typeface="Impact" pitchFamily="34" charset="0"/>
              </a:endParaRPr>
            </a:p>
          </p:txBody>
        </p:sp>
      </p:grpSp>
      <p:grpSp>
        <p:nvGrpSpPr>
          <p:cNvPr id="24" name="Group 23"/>
          <p:cNvGrpSpPr>
            <a:grpSpLocks noChangeAspect="1"/>
          </p:cNvGrpSpPr>
          <p:nvPr/>
        </p:nvGrpSpPr>
        <p:grpSpPr>
          <a:xfrm>
            <a:off x="1595270" y="2267101"/>
            <a:ext cx="509792" cy="509792"/>
            <a:chOff x="4374761" y="960184"/>
            <a:chExt cx="1476764" cy="1476764"/>
          </a:xfrm>
        </p:grpSpPr>
        <p:sp>
          <p:nvSpPr>
            <p:cNvPr id="6"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900"/>
            </a:p>
          </p:txBody>
        </p:sp>
        <p:sp>
          <p:nvSpPr>
            <p:cNvPr id="22" name="TextBox 21"/>
            <p:cNvSpPr txBox="1"/>
            <p:nvPr/>
          </p:nvSpPr>
          <p:spPr>
            <a:xfrm>
              <a:off x="4471829" y="1110728"/>
              <a:ext cx="1282622" cy="1175671"/>
            </a:xfrm>
            <a:prstGeom prst="rect">
              <a:avLst/>
            </a:prstGeom>
            <a:noFill/>
          </p:spPr>
          <p:txBody>
            <a:bodyPr wrap="none" rtlCol="0" anchor="ctr">
              <a:spAutoFit/>
            </a:bodyPr>
            <a:lstStyle/>
            <a:p>
              <a:pPr algn="ctr"/>
              <a:r>
                <a:rPr lang="en-GB" sz="2400" dirty="0">
                  <a:solidFill>
                    <a:schemeClr val="accent3"/>
                  </a:solidFill>
                  <a:latin typeface="Impact" pitchFamily="34" charset="0"/>
                </a:rPr>
                <a:t>4</a:t>
              </a:r>
              <a:r>
                <a:rPr lang="en-GB" sz="2400" dirty="0" smtClean="0">
                  <a:solidFill>
                    <a:schemeClr val="accent3"/>
                  </a:solidFill>
                  <a:latin typeface="Impact" pitchFamily="34" charset="0"/>
                </a:rPr>
                <a:t>5</a:t>
              </a:r>
              <a:endParaRPr lang="en-GB" sz="2400" dirty="0">
                <a:solidFill>
                  <a:schemeClr val="accent3"/>
                </a:solidFill>
                <a:latin typeface="Impact" pitchFamily="34" charset="0"/>
              </a:endParaRPr>
            </a:p>
          </p:txBody>
        </p:sp>
      </p:grpSp>
      <p:grpSp>
        <p:nvGrpSpPr>
          <p:cNvPr id="26" name="Group 25"/>
          <p:cNvGrpSpPr>
            <a:grpSpLocks noChangeAspect="1"/>
          </p:cNvGrpSpPr>
          <p:nvPr/>
        </p:nvGrpSpPr>
        <p:grpSpPr>
          <a:xfrm>
            <a:off x="1550449" y="1768275"/>
            <a:ext cx="316607" cy="351738"/>
            <a:chOff x="4076763" y="506327"/>
            <a:chExt cx="592724" cy="658493"/>
          </a:xfrm>
        </p:grpSpPr>
        <p:sp>
          <p:nvSpPr>
            <p:cNvPr id="7"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23" name="TextBox 22"/>
            <p:cNvSpPr txBox="1"/>
            <p:nvPr/>
          </p:nvSpPr>
          <p:spPr>
            <a:xfrm>
              <a:off x="4076763" y="506327"/>
              <a:ext cx="530804" cy="658493"/>
            </a:xfrm>
            <a:prstGeom prst="rect">
              <a:avLst/>
            </a:prstGeom>
            <a:noFill/>
          </p:spPr>
          <p:txBody>
            <a:bodyPr wrap="none" rtlCol="0">
              <a:spAutoFit/>
            </a:bodyPr>
            <a:lstStyle/>
            <a:p>
              <a:r>
                <a:rPr lang="en-GB" sz="2000" dirty="0">
                  <a:solidFill>
                    <a:schemeClr val="accent6"/>
                  </a:solidFill>
                  <a:latin typeface="Impact" pitchFamily="34" charset="0"/>
                </a:rPr>
                <a:t>8</a:t>
              </a:r>
            </a:p>
          </p:txBody>
        </p:sp>
      </p:grpSp>
      <p:grpSp>
        <p:nvGrpSpPr>
          <p:cNvPr id="79873" name="Group 79872"/>
          <p:cNvGrpSpPr/>
          <p:nvPr/>
        </p:nvGrpSpPr>
        <p:grpSpPr>
          <a:xfrm>
            <a:off x="868915" y="4309191"/>
            <a:ext cx="533858" cy="795734"/>
            <a:chOff x="3211486" y="4523785"/>
            <a:chExt cx="1151614" cy="1716517"/>
          </a:xfrm>
        </p:grpSpPr>
        <p:sp>
          <p:nvSpPr>
            <p:cNvPr id="12"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1"/>
                  </a:solidFill>
                </a:rPr>
                <a:t>PRESENCE</a:t>
              </a:r>
              <a:endParaRPr lang="en-GB" sz="1100" dirty="0">
                <a:solidFill>
                  <a:schemeClr val="accent1"/>
                </a:solidFill>
              </a:endParaRPr>
            </a:p>
          </p:txBody>
        </p:sp>
        <p:sp>
          <p:nvSpPr>
            <p:cNvPr id="27"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050"/>
            </a:p>
          </p:txBody>
        </p:sp>
      </p:grpSp>
      <p:grpSp>
        <p:nvGrpSpPr>
          <p:cNvPr id="79875" name="Group 79874"/>
          <p:cNvGrpSpPr/>
          <p:nvPr/>
        </p:nvGrpSpPr>
        <p:grpSpPr>
          <a:xfrm>
            <a:off x="713311" y="3275533"/>
            <a:ext cx="496272" cy="474490"/>
            <a:chOff x="3633671" y="2926705"/>
            <a:chExt cx="1070531" cy="1023545"/>
          </a:xfrm>
        </p:grpSpPr>
        <p:sp>
          <p:nvSpPr>
            <p:cNvPr id="10"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2"/>
                  </a:solidFill>
                </a:rPr>
                <a:t>PERFORMANCE</a:t>
              </a:r>
              <a:endParaRPr lang="en-GB" sz="1100" dirty="0">
                <a:solidFill>
                  <a:schemeClr val="accent2"/>
                </a:solidFill>
              </a:endParaRPr>
            </a:p>
          </p:txBody>
        </p:sp>
        <p:grpSp>
          <p:nvGrpSpPr>
            <p:cNvPr id="52" name="Group 51"/>
            <p:cNvGrpSpPr/>
            <p:nvPr/>
          </p:nvGrpSpPr>
          <p:grpSpPr>
            <a:xfrm>
              <a:off x="3787293" y="3033945"/>
              <a:ext cx="916909" cy="916305"/>
              <a:chOff x="10076625" y="3794617"/>
              <a:chExt cx="1599544" cy="1598488"/>
            </a:xfrm>
            <a:solidFill>
              <a:schemeClr val="accent2"/>
            </a:solidFill>
          </p:grpSpPr>
          <p:sp>
            <p:nvSpPr>
              <p:cNvPr id="36" name="Isosceles Triangle 35"/>
              <p:cNvSpPr/>
              <p:nvPr/>
            </p:nvSpPr>
            <p:spPr>
              <a:xfrm rot="19800000">
                <a:off x="10685929" y="3985834"/>
                <a:ext cx="72008" cy="617855"/>
              </a:xfrm>
              <a:prstGeom prst="triangle">
                <a:avLst/>
              </a:prstGeom>
              <a:grpFill/>
              <a:ln w="9525" algn="ctr">
                <a:noFill/>
                <a:round/>
                <a:headEnd/>
                <a:tailEnd/>
              </a:ln>
              <a:effectLst/>
            </p:spPr>
            <p:txBody>
              <a:bodyPr lIns="0" tIns="0" rIns="0" bIns="0" anchor="ctr"/>
              <a:lstStyle/>
              <a:p>
                <a:pPr algn="ctr" fontAlgn="base">
                  <a:spcBef>
                    <a:spcPct val="0"/>
                  </a:spcBef>
                  <a:spcAft>
                    <a:spcPct val="0"/>
                  </a:spcAft>
                </a:pPr>
                <a:endParaRPr lang="en-GB" sz="700">
                  <a:solidFill>
                    <a:schemeClr val="tx1"/>
                  </a:solidFill>
                  <a:latin typeface="Myriad Pro" pitchFamily="34" charset="0"/>
                </a:endParaRPr>
              </a:p>
            </p:txBody>
          </p:sp>
          <p:sp>
            <p:nvSpPr>
              <p:cNvPr id="37" name="Oval 36"/>
              <p:cNvSpPr/>
              <p:nvPr/>
            </p:nvSpPr>
            <p:spPr>
              <a:xfrm>
                <a:off x="10788812" y="4474716"/>
                <a:ext cx="175170" cy="1751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38" name="Group 37"/>
              <p:cNvGrpSpPr/>
              <p:nvPr/>
            </p:nvGrpSpPr>
            <p:grpSpPr>
              <a:xfrm>
                <a:off x="10076625" y="3794617"/>
                <a:ext cx="1599544" cy="1598488"/>
                <a:chOff x="-2339015" y="6093296"/>
                <a:chExt cx="4813299" cy="4810125"/>
              </a:xfrm>
              <a:grpFill/>
            </p:grpSpPr>
            <p:sp>
              <p:nvSpPr>
                <p:cNvPr id="39"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0"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1"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2"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3"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4"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5"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6"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7"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8"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9"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50"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grpSp>
        </p:grpSp>
      </p:grpSp>
      <p:grpSp>
        <p:nvGrpSpPr>
          <p:cNvPr id="79874" name="Group 79873"/>
          <p:cNvGrpSpPr/>
          <p:nvPr/>
        </p:nvGrpSpPr>
        <p:grpSpPr>
          <a:xfrm>
            <a:off x="2114046" y="3833127"/>
            <a:ext cx="452074" cy="617738"/>
            <a:chOff x="6896188" y="4230359"/>
            <a:chExt cx="975192" cy="1332551"/>
          </a:xfrm>
        </p:grpSpPr>
        <p:sp>
          <p:nvSpPr>
            <p:cNvPr id="11"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5"/>
                  </a:solidFill>
                </a:rPr>
                <a:t>RELEVANCE</a:t>
              </a:r>
              <a:endParaRPr lang="en-GB" sz="1100" dirty="0">
                <a:solidFill>
                  <a:schemeClr val="accent5"/>
                </a:solidFill>
              </a:endParaRPr>
            </a:p>
          </p:txBody>
        </p:sp>
        <p:grpSp>
          <p:nvGrpSpPr>
            <p:cNvPr id="59" name="Group 58"/>
            <p:cNvGrpSpPr/>
            <p:nvPr/>
          </p:nvGrpSpPr>
          <p:grpSpPr>
            <a:xfrm>
              <a:off x="6896188" y="4517976"/>
              <a:ext cx="668040" cy="1044934"/>
              <a:chOff x="9989522" y="2886243"/>
              <a:chExt cx="1083096" cy="1694158"/>
            </a:xfrm>
          </p:grpSpPr>
          <p:sp>
            <p:nvSpPr>
              <p:cNvPr id="57"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8" name="Oval 57"/>
              <p:cNvSpPr/>
              <p:nvPr/>
            </p:nvSpPr>
            <p:spPr>
              <a:xfrm>
                <a:off x="9989522" y="4142441"/>
                <a:ext cx="437960" cy="43796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50">
                  <a:solidFill>
                    <a:schemeClr val="tx1"/>
                  </a:solidFill>
                  <a:latin typeface="Arial" pitchFamily="34" charset="0"/>
                  <a:cs typeface="Arial" pitchFamily="34" charset="0"/>
                </a:endParaRPr>
              </a:p>
            </p:txBody>
          </p:sp>
        </p:grpSp>
      </p:grpSp>
      <p:grpSp>
        <p:nvGrpSpPr>
          <p:cNvPr id="79877" name="Group 79876"/>
          <p:cNvGrpSpPr/>
          <p:nvPr/>
        </p:nvGrpSpPr>
        <p:grpSpPr>
          <a:xfrm>
            <a:off x="1458753" y="1775286"/>
            <a:ext cx="488452" cy="398888"/>
            <a:chOff x="5038162" y="829510"/>
            <a:chExt cx="1053663" cy="860456"/>
          </a:xfrm>
        </p:grpSpPr>
        <p:sp>
          <p:nvSpPr>
            <p:cNvPr id="63" name="Heart 62"/>
            <p:cNvSpPr/>
            <p:nvPr/>
          </p:nvSpPr>
          <p:spPr>
            <a:xfrm>
              <a:off x="5057296" y="1350876"/>
              <a:ext cx="339090" cy="339090"/>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t>BONDING</a:t>
              </a:r>
              <a:endParaRPr lang="en-GB" sz="1100" dirty="0"/>
            </a:p>
          </p:txBody>
        </p:sp>
      </p:grpSp>
      <p:grpSp>
        <p:nvGrpSpPr>
          <p:cNvPr id="79876" name="Group 79875"/>
          <p:cNvGrpSpPr/>
          <p:nvPr/>
        </p:nvGrpSpPr>
        <p:grpSpPr>
          <a:xfrm>
            <a:off x="2009139" y="2646024"/>
            <a:ext cx="383842" cy="492468"/>
            <a:chOff x="6361677" y="2021940"/>
            <a:chExt cx="828005" cy="1062325"/>
          </a:xfrm>
        </p:grpSpPr>
        <p:grpSp>
          <p:nvGrpSpPr>
            <p:cNvPr id="60" name="Group 59"/>
            <p:cNvGrpSpPr/>
            <p:nvPr/>
          </p:nvGrpSpPr>
          <p:grpSpPr>
            <a:xfrm rot="20235440">
              <a:off x="6361677" y="2256330"/>
              <a:ext cx="564396" cy="827935"/>
              <a:chOff x="-967667" y="2814200"/>
              <a:chExt cx="884956" cy="1298178"/>
            </a:xfrm>
            <a:solidFill>
              <a:schemeClr val="accent3"/>
            </a:solidFill>
            <a:effectLst/>
          </p:grpSpPr>
          <p:sp>
            <p:nvSpPr>
              <p:cNvPr id="61"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050"/>
              </a:p>
            </p:txBody>
          </p:sp>
          <p:sp>
            <p:nvSpPr>
              <p:cNvPr id="62" name="32-Point Star 61"/>
              <p:cNvSpPr/>
              <p:nvPr/>
            </p:nvSpPr>
            <p:spPr>
              <a:xfrm>
                <a:off x="-967667" y="2814200"/>
                <a:ext cx="884956" cy="884956"/>
              </a:xfrm>
              <a:prstGeom prst="star32">
                <a:avLst>
                  <a:gd name="adj" fmla="val 45525"/>
                </a:avLst>
              </a:pr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050"/>
              </a:p>
            </p:txBody>
          </p:sp>
        </p:grpSp>
        <p:sp>
          <p:nvSpPr>
            <p:cNvPr id="9"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3"/>
                  </a:solidFill>
                </a:rPr>
                <a:t>ADVANTAGE</a:t>
              </a:r>
              <a:endParaRPr lang="en-GB" sz="1100" dirty="0">
                <a:solidFill>
                  <a:schemeClr val="accent3"/>
                </a:solidFill>
              </a:endParaRPr>
            </a:p>
          </p:txBody>
        </p:sp>
      </p:grpSp>
      <p:pic>
        <p:nvPicPr>
          <p:cNvPr id="7988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476748" y="5775495"/>
            <a:ext cx="1700715" cy="72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Freeform 5"/>
          <p:cNvSpPr>
            <a:spLocks/>
          </p:cNvSpPr>
          <p:nvPr/>
        </p:nvSpPr>
        <p:spPr bwMode="auto">
          <a:xfrm>
            <a:off x="3245988" y="1495426"/>
            <a:ext cx="2785414" cy="2958476"/>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8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grpSp>
        <p:nvGrpSpPr>
          <p:cNvPr id="111" name="Group 110"/>
          <p:cNvGrpSpPr>
            <a:grpSpLocks noChangeAspect="1"/>
          </p:cNvGrpSpPr>
          <p:nvPr/>
        </p:nvGrpSpPr>
        <p:grpSpPr>
          <a:xfrm>
            <a:off x="4485964" y="3483118"/>
            <a:ext cx="577532" cy="577532"/>
            <a:chOff x="4677440" y="3443608"/>
            <a:chExt cx="1454861" cy="1454861"/>
          </a:xfrm>
        </p:grpSpPr>
        <p:sp>
          <p:nvSpPr>
            <p:cNvPr id="112"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3" name="TextBox 112"/>
            <p:cNvSpPr txBox="1"/>
            <p:nvPr/>
          </p:nvSpPr>
          <p:spPr>
            <a:xfrm>
              <a:off x="4739202" y="3538869"/>
              <a:ext cx="1264485" cy="1158696"/>
            </a:xfrm>
            <a:prstGeom prst="rect">
              <a:avLst/>
            </a:prstGeom>
            <a:noFill/>
          </p:spPr>
          <p:txBody>
            <a:bodyPr wrap="none" rtlCol="0">
              <a:spAutoFit/>
            </a:bodyPr>
            <a:lstStyle/>
            <a:p>
              <a:r>
                <a:rPr lang="en-GB" sz="2800" dirty="0" smtClean="0">
                  <a:solidFill>
                    <a:schemeClr val="accent5"/>
                  </a:solidFill>
                  <a:latin typeface="Impact" pitchFamily="34" charset="0"/>
                </a:rPr>
                <a:t>59</a:t>
              </a:r>
              <a:endParaRPr lang="en-GB" sz="2800" dirty="0">
                <a:solidFill>
                  <a:schemeClr val="accent5"/>
                </a:solidFill>
                <a:latin typeface="Impact" pitchFamily="34" charset="0"/>
              </a:endParaRPr>
            </a:p>
          </p:txBody>
        </p:sp>
      </p:grpSp>
      <p:grpSp>
        <p:nvGrpSpPr>
          <p:cNvPr id="114" name="Group 113"/>
          <p:cNvGrpSpPr>
            <a:grpSpLocks noChangeAspect="1"/>
          </p:cNvGrpSpPr>
          <p:nvPr/>
        </p:nvGrpSpPr>
        <p:grpSpPr>
          <a:xfrm>
            <a:off x="4398839" y="4087885"/>
            <a:ext cx="567036" cy="585694"/>
            <a:chOff x="3350999" y="4406212"/>
            <a:chExt cx="1544707" cy="1595534"/>
          </a:xfrm>
        </p:grpSpPr>
        <p:sp>
          <p:nvSpPr>
            <p:cNvPr id="115"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900"/>
            </a:p>
          </p:txBody>
        </p:sp>
        <p:sp>
          <p:nvSpPr>
            <p:cNvPr id="116" name="TextBox 115"/>
            <p:cNvSpPr txBox="1"/>
            <p:nvPr/>
          </p:nvSpPr>
          <p:spPr>
            <a:xfrm>
              <a:off x="3463489" y="4406212"/>
              <a:ext cx="1329800" cy="1547852"/>
            </a:xfrm>
            <a:prstGeom prst="rect">
              <a:avLst/>
            </a:prstGeom>
            <a:noFill/>
          </p:spPr>
          <p:txBody>
            <a:bodyPr wrap="none" rtlCol="0">
              <a:spAutoFit/>
            </a:bodyPr>
            <a:lstStyle/>
            <a:p>
              <a:pPr algn="ctr"/>
              <a:r>
                <a:rPr lang="en-GB" sz="3600" dirty="0" smtClean="0">
                  <a:solidFill>
                    <a:schemeClr val="accent1"/>
                  </a:solidFill>
                  <a:latin typeface="Impact" pitchFamily="34" charset="0"/>
                </a:rPr>
                <a:t>77</a:t>
              </a:r>
              <a:endParaRPr lang="en-GB" sz="3600" dirty="0">
                <a:solidFill>
                  <a:schemeClr val="accent1"/>
                </a:solidFill>
                <a:latin typeface="Impact" pitchFamily="34" charset="0"/>
              </a:endParaRPr>
            </a:p>
          </p:txBody>
        </p:sp>
      </p:grpSp>
      <p:grpSp>
        <p:nvGrpSpPr>
          <p:cNvPr id="117" name="Group 116"/>
          <p:cNvGrpSpPr>
            <a:grpSpLocks noChangeAspect="1"/>
          </p:cNvGrpSpPr>
          <p:nvPr/>
        </p:nvGrpSpPr>
        <p:grpSpPr>
          <a:xfrm>
            <a:off x="4265118" y="2859749"/>
            <a:ext cx="560824" cy="560824"/>
            <a:chOff x="3517503" y="2136319"/>
            <a:chExt cx="1368831" cy="1368831"/>
          </a:xfrm>
        </p:grpSpPr>
        <p:sp>
          <p:nvSpPr>
            <p:cNvPr id="118"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sz="1000"/>
            </a:p>
          </p:txBody>
        </p:sp>
        <p:sp>
          <p:nvSpPr>
            <p:cNvPr id="119" name="TextBox 118"/>
            <p:cNvSpPr txBox="1"/>
            <p:nvPr/>
          </p:nvSpPr>
          <p:spPr>
            <a:xfrm>
              <a:off x="3637143" y="2259403"/>
              <a:ext cx="1088672" cy="1122655"/>
            </a:xfrm>
            <a:prstGeom prst="rect">
              <a:avLst/>
            </a:prstGeom>
            <a:noFill/>
          </p:spPr>
          <p:txBody>
            <a:bodyPr wrap="none" rtlCol="0" anchor="ctr">
              <a:spAutoFit/>
            </a:bodyPr>
            <a:lstStyle/>
            <a:p>
              <a:pPr algn="ctr"/>
              <a:r>
                <a:rPr lang="en-GB" sz="2800" dirty="0" smtClean="0">
                  <a:solidFill>
                    <a:schemeClr val="accent2"/>
                  </a:solidFill>
                  <a:latin typeface="Impact" pitchFamily="34" charset="0"/>
                </a:rPr>
                <a:t>57</a:t>
              </a:r>
              <a:endParaRPr lang="en-GB" sz="2800" dirty="0">
                <a:solidFill>
                  <a:schemeClr val="accent2"/>
                </a:solidFill>
                <a:latin typeface="Impact" pitchFamily="34" charset="0"/>
              </a:endParaRPr>
            </a:p>
          </p:txBody>
        </p:sp>
      </p:grpSp>
      <p:grpSp>
        <p:nvGrpSpPr>
          <p:cNvPr id="120" name="Group 119"/>
          <p:cNvGrpSpPr>
            <a:grpSpLocks noChangeAspect="1"/>
          </p:cNvGrpSpPr>
          <p:nvPr/>
        </p:nvGrpSpPr>
        <p:grpSpPr>
          <a:xfrm>
            <a:off x="4641289" y="2264690"/>
            <a:ext cx="474714" cy="474714"/>
            <a:chOff x="4374761" y="960184"/>
            <a:chExt cx="1476764" cy="1476764"/>
          </a:xfrm>
        </p:grpSpPr>
        <p:sp>
          <p:nvSpPr>
            <p:cNvPr id="121"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900"/>
            </a:p>
          </p:txBody>
        </p:sp>
        <p:sp>
          <p:nvSpPr>
            <p:cNvPr id="122" name="TextBox 121"/>
            <p:cNvSpPr txBox="1"/>
            <p:nvPr/>
          </p:nvSpPr>
          <p:spPr>
            <a:xfrm>
              <a:off x="4499411" y="1067296"/>
              <a:ext cx="1227467" cy="1262538"/>
            </a:xfrm>
            <a:prstGeom prst="rect">
              <a:avLst/>
            </a:prstGeom>
            <a:noFill/>
          </p:spPr>
          <p:txBody>
            <a:bodyPr wrap="none" rtlCol="0" anchor="ctr">
              <a:spAutoFit/>
            </a:bodyPr>
            <a:lstStyle/>
            <a:p>
              <a:pPr algn="ctr"/>
              <a:r>
                <a:rPr lang="en-GB" sz="2400" dirty="0" smtClean="0">
                  <a:solidFill>
                    <a:schemeClr val="accent3"/>
                  </a:solidFill>
                  <a:latin typeface="Impact" pitchFamily="34" charset="0"/>
                </a:rPr>
                <a:t>41</a:t>
              </a:r>
              <a:endParaRPr lang="en-GB" sz="2400" dirty="0">
                <a:solidFill>
                  <a:schemeClr val="accent3"/>
                </a:solidFill>
                <a:latin typeface="Impact" pitchFamily="34" charset="0"/>
              </a:endParaRPr>
            </a:p>
          </p:txBody>
        </p:sp>
      </p:grpSp>
      <p:grpSp>
        <p:nvGrpSpPr>
          <p:cNvPr id="123" name="Group 122"/>
          <p:cNvGrpSpPr>
            <a:grpSpLocks noChangeAspect="1"/>
          </p:cNvGrpSpPr>
          <p:nvPr/>
        </p:nvGrpSpPr>
        <p:grpSpPr>
          <a:xfrm>
            <a:off x="4491802" y="1768275"/>
            <a:ext cx="313323" cy="353466"/>
            <a:chOff x="4082911" y="488495"/>
            <a:chExt cx="586576" cy="661728"/>
          </a:xfrm>
        </p:grpSpPr>
        <p:sp>
          <p:nvSpPr>
            <p:cNvPr id="124"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25" name="TextBox 124"/>
            <p:cNvSpPr txBox="1"/>
            <p:nvPr/>
          </p:nvSpPr>
          <p:spPr>
            <a:xfrm>
              <a:off x="4082911" y="488495"/>
              <a:ext cx="533444" cy="658493"/>
            </a:xfrm>
            <a:prstGeom prst="rect">
              <a:avLst/>
            </a:prstGeom>
            <a:noFill/>
          </p:spPr>
          <p:txBody>
            <a:bodyPr wrap="none" rtlCol="0">
              <a:spAutoFit/>
            </a:bodyPr>
            <a:lstStyle/>
            <a:p>
              <a:r>
                <a:rPr lang="en-GB" sz="2000" dirty="0" smtClean="0">
                  <a:solidFill>
                    <a:schemeClr val="accent6"/>
                  </a:solidFill>
                  <a:latin typeface="Impact" pitchFamily="34" charset="0"/>
                </a:rPr>
                <a:t>9</a:t>
              </a:r>
              <a:endParaRPr lang="en-GB" sz="2000" dirty="0">
                <a:solidFill>
                  <a:schemeClr val="accent6"/>
                </a:solidFill>
                <a:latin typeface="Impact" pitchFamily="34" charset="0"/>
              </a:endParaRPr>
            </a:p>
          </p:txBody>
        </p:sp>
      </p:grpSp>
      <p:grpSp>
        <p:nvGrpSpPr>
          <p:cNvPr id="152" name="Group 151"/>
          <p:cNvGrpSpPr/>
          <p:nvPr/>
        </p:nvGrpSpPr>
        <p:grpSpPr>
          <a:xfrm>
            <a:off x="4381055" y="1775286"/>
            <a:ext cx="540000" cy="468000"/>
            <a:chOff x="5038162" y="829510"/>
            <a:chExt cx="1053663" cy="860456"/>
          </a:xfrm>
        </p:grpSpPr>
        <p:sp>
          <p:nvSpPr>
            <p:cNvPr id="153" name="Heart 152"/>
            <p:cNvSpPr/>
            <p:nvPr/>
          </p:nvSpPr>
          <p:spPr>
            <a:xfrm>
              <a:off x="5057296" y="1298832"/>
              <a:ext cx="391134" cy="391134"/>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4"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t>BONDING</a:t>
              </a:r>
              <a:endParaRPr lang="en-GB" sz="1100" dirty="0"/>
            </a:p>
          </p:txBody>
        </p:sp>
      </p:grpSp>
      <p:sp>
        <p:nvSpPr>
          <p:cNvPr id="160" name="Freeform 5"/>
          <p:cNvSpPr>
            <a:spLocks/>
          </p:cNvSpPr>
          <p:nvPr/>
        </p:nvSpPr>
        <p:spPr bwMode="auto">
          <a:xfrm>
            <a:off x="6398763" y="1495426"/>
            <a:ext cx="2785414" cy="2958476"/>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8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grpSp>
        <p:nvGrpSpPr>
          <p:cNvPr id="161" name="Group 160"/>
          <p:cNvGrpSpPr>
            <a:grpSpLocks noChangeAspect="1"/>
          </p:cNvGrpSpPr>
          <p:nvPr/>
        </p:nvGrpSpPr>
        <p:grpSpPr>
          <a:xfrm>
            <a:off x="7506371" y="3455525"/>
            <a:ext cx="591812" cy="591812"/>
            <a:chOff x="4677440" y="3443608"/>
            <a:chExt cx="1454861" cy="1454861"/>
          </a:xfrm>
        </p:grpSpPr>
        <p:sp>
          <p:nvSpPr>
            <p:cNvPr id="162"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63" name="TextBox 162"/>
            <p:cNvSpPr txBox="1"/>
            <p:nvPr/>
          </p:nvSpPr>
          <p:spPr>
            <a:xfrm>
              <a:off x="4739202" y="3538870"/>
              <a:ext cx="1198637" cy="1130737"/>
            </a:xfrm>
            <a:prstGeom prst="rect">
              <a:avLst/>
            </a:prstGeom>
            <a:noFill/>
          </p:spPr>
          <p:txBody>
            <a:bodyPr wrap="none" rtlCol="0">
              <a:spAutoFit/>
            </a:bodyPr>
            <a:lstStyle/>
            <a:p>
              <a:r>
                <a:rPr lang="en-GB" sz="2800" dirty="0" smtClean="0">
                  <a:solidFill>
                    <a:schemeClr val="accent5"/>
                  </a:solidFill>
                  <a:latin typeface="Impact" pitchFamily="34" charset="0"/>
                </a:rPr>
                <a:t>62</a:t>
              </a:r>
              <a:endParaRPr lang="en-GB" sz="2800" dirty="0">
                <a:solidFill>
                  <a:schemeClr val="accent5"/>
                </a:solidFill>
                <a:latin typeface="Impact" pitchFamily="34" charset="0"/>
              </a:endParaRPr>
            </a:p>
          </p:txBody>
        </p:sp>
      </p:grpSp>
      <p:grpSp>
        <p:nvGrpSpPr>
          <p:cNvPr id="164" name="Group 163"/>
          <p:cNvGrpSpPr>
            <a:grpSpLocks noChangeAspect="1"/>
          </p:cNvGrpSpPr>
          <p:nvPr/>
        </p:nvGrpSpPr>
        <p:grpSpPr>
          <a:xfrm>
            <a:off x="7418264" y="4087885"/>
            <a:ext cx="567036" cy="585694"/>
            <a:chOff x="3350999" y="4406212"/>
            <a:chExt cx="1544707" cy="1595534"/>
          </a:xfrm>
        </p:grpSpPr>
        <p:sp>
          <p:nvSpPr>
            <p:cNvPr id="165"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900"/>
            </a:p>
          </p:txBody>
        </p:sp>
        <p:sp>
          <p:nvSpPr>
            <p:cNvPr id="166" name="TextBox 165"/>
            <p:cNvSpPr txBox="1"/>
            <p:nvPr/>
          </p:nvSpPr>
          <p:spPr>
            <a:xfrm>
              <a:off x="3390932" y="4406212"/>
              <a:ext cx="1474912" cy="1547852"/>
            </a:xfrm>
            <a:prstGeom prst="rect">
              <a:avLst/>
            </a:prstGeom>
            <a:noFill/>
          </p:spPr>
          <p:txBody>
            <a:bodyPr wrap="none" rtlCol="0">
              <a:spAutoFit/>
            </a:bodyPr>
            <a:lstStyle/>
            <a:p>
              <a:pPr algn="ctr"/>
              <a:r>
                <a:rPr lang="en-GB" sz="3600" dirty="0" smtClean="0">
                  <a:solidFill>
                    <a:schemeClr val="accent1"/>
                  </a:solidFill>
                  <a:latin typeface="Impact" pitchFamily="34" charset="0"/>
                </a:rPr>
                <a:t>76</a:t>
              </a:r>
              <a:endParaRPr lang="en-GB" sz="3600" dirty="0">
                <a:solidFill>
                  <a:schemeClr val="accent1"/>
                </a:solidFill>
                <a:latin typeface="Impact" pitchFamily="34" charset="0"/>
              </a:endParaRPr>
            </a:p>
          </p:txBody>
        </p:sp>
      </p:grpSp>
      <p:grpSp>
        <p:nvGrpSpPr>
          <p:cNvPr id="167" name="Group 166"/>
          <p:cNvGrpSpPr>
            <a:grpSpLocks noChangeAspect="1"/>
          </p:cNvGrpSpPr>
          <p:nvPr/>
        </p:nvGrpSpPr>
        <p:grpSpPr>
          <a:xfrm>
            <a:off x="7284543" y="2859749"/>
            <a:ext cx="560824" cy="560824"/>
            <a:chOff x="3517503" y="2136319"/>
            <a:chExt cx="1368831" cy="1368831"/>
          </a:xfrm>
        </p:grpSpPr>
        <p:sp>
          <p:nvSpPr>
            <p:cNvPr id="168"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sz="1000"/>
            </a:p>
          </p:txBody>
        </p:sp>
        <p:sp>
          <p:nvSpPr>
            <p:cNvPr id="169" name="TextBox 168"/>
            <p:cNvSpPr txBox="1"/>
            <p:nvPr/>
          </p:nvSpPr>
          <p:spPr>
            <a:xfrm>
              <a:off x="3589342" y="2259403"/>
              <a:ext cx="1225151" cy="1122655"/>
            </a:xfrm>
            <a:prstGeom prst="rect">
              <a:avLst/>
            </a:prstGeom>
            <a:noFill/>
          </p:spPr>
          <p:txBody>
            <a:bodyPr wrap="none" rtlCol="0" anchor="ctr">
              <a:spAutoFit/>
            </a:bodyPr>
            <a:lstStyle/>
            <a:p>
              <a:pPr algn="ctr"/>
              <a:r>
                <a:rPr lang="en-GB" sz="2800" dirty="0" smtClean="0">
                  <a:solidFill>
                    <a:schemeClr val="accent2"/>
                  </a:solidFill>
                  <a:latin typeface="Impact" pitchFamily="34" charset="0"/>
                </a:rPr>
                <a:t>59</a:t>
              </a:r>
              <a:endParaRPr lang="en-GB" sz="2800" dirty="0">
                <a:solidFill>
                  <a:schemeClr val="accent2"/>
                </a:solidFill>
                <a:latin typeface="Impact" pitchFamily="34" charset="0"/>
              </a:endParaRPr>
            </a:p>
          </p:txBody>
        </p:sp>
      </p:grpSp>
      <p:grpSp>
        <p:nvGrpSpPr>
          <p:cNvPr id="170" name="Group 169"/>
          <p:cNvGrpSpPr>
            <a:grpSpLocks noChangeAspect="1"/>
          </p:cNvGrpSpPr>
          <p:nvPr/>
        </p:nvGrpSpPr>
        <p:grpSpPr>
          <a:xfrm>
            <a:off x="7663125" y="2267101"/>
            <a:ext cx="509792" cy="509792"/>
            <a:chOff x="4374761" y="960184"/>
            <a:chExt cx="1476764" cy="1476764"/>
          </a:xfrm>
        </p:grpSpPr>
        <p:sp>
          <p:nvSpPr>
            <p:cNvPr id="171"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900"/>
            </a:p>
          </p:txBody>
        </p:sp>
        <p:sp>
          <p:nvSpPr>
            <p:cNvPr id="172" name="TextBox 171"/>
            <p:cNvSpPr txBox="1"/>
            <p:nvPr/>
          </p:nvSpPr>
          <p:spPr>
            <a:xfrm>
              <a:off x="4536085" y="1110728"/>
              <a:ext cx="1154116" cy="1175671"/>
            </a:xfrm>
            <a:prstGeom prst="rect">
              <a:avLst/>
            </a:prstGeom>
            <a:noFill/>
          </p:spPr>
          <p:txBody>
            <a:bodyPr wrap="none" rtlCol="0" anchor="ctr">
              <a:spAutoFit/>
            </a:bodyPr>
            <a:lstStyle/>
            <a:p>
              <a:pPr algn="ctr"/>
              <a:r>
                <a:rPr lang="en-GB" sz="2400" dirty="0" smtClean="0">
                  <a:solidFill>
                    <a:schemeClr val="accent3"/>
                  </a:solidFill>
                  <a:latin typeface="Impact" pitchFamily="34" charset="0"/>
                </a:rPr>
                <a:t>47</a:t>
              </a:r>
              <a:endParaRPr lang="en-GB" sz="2400" dirty="0">
                <a:solidFill>
                  <a:schemeClr val="accent3"/>
                </a:solidFill>
                <a:latin typeface="Impact" pitchFamily="34" charset="0"/>
              </a:endParaRPr>
            </a:p>
          </p:txBody>
        </p:sp>
      </p:grpSp>
      <p:grpSp>
        <p:nvGrpSpPr>
          <p:cNvPr id="173" name="Group 172"/>
          <p:cNvGrpSpPr>
            <a:grpSpLocks noChangeAspect="1"/>
          </p:cNvGrpSpPr>
          <p:nvPr/>
        </p:nvGrpSpPr>
        <p:grpSpPr>
          <a:xfrm>
            <a:off x="7599691" y="1833181"/>
            <a:ext cx="437182" cy="437185"/>
            <a:chOff x="4103948" y="584684"/>
            <a:chExt cx="565539" cy="565539"/>
          </a:xfrm>
        </p:grpSpPr>
        <p:sp>
          <p:nvSpPr>
            <p:cNvPr id="174"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175" name="TextBox 174"/>
            <p:cNvSpPr txBox="1"/>
            <p:nvPr/>
          </p:nvSpPr>
          <p:spPr>
            <a:xfrm>
              <a:off x="4138018" y="604515"/>
              <a:ext cx="491868" cy="517579"/>
            </a:xfrm>
            <a:prstGeom prst="rect">
              <a:avLst/>
            </a:prstGeom>
            <a:noFill/>
          </p:spPr>
          <p:txBody>
            <a:bodyPr wrap="none" rtlCol="0">
              <a:spAutoFit/>
            </a:bodyPr>
            <a:lstStyle/>
            <a:p>
              <a:r>
                <a:rPr lang="en-GB" sz="2000" dirty="0" smtClean="0">
                  <a:solidFill>
                    <a:schemeClr val="accent6"/>
                  </a:solidFill>
                  <a:latin typeface="Impact" pitchFamily="34" charset="0"/>
                </a:rPr>
                <a:t>11</a:t>
              </a:r>
              <a:endParaRPr lang="en-GB" sz="2000" dirty="0">
                <a:solidFill>
                  <a:schemeClr val="accent6"/>
                </a:solidFill>
                <a:latin typeface="Impact" pitchFamily="34" charset="0"/>
              </a:endParaRPr>
            </a:p>
          </p:txBody>
        </p:sp>
      </p:grpSp>
      <p:grpSp>
        <p:nvGrpSpPr>
          <p:cNvPr id="202" name="Group 201"/>
          <p:cNvGrpSpPr/>
          <p:nvPr/>
        </p:nvGrpSpPr>
        <p:grpSpPr>
          <a:xfrm>
            <a:off x="7440790" y="1777533"/>
            <a:ext cx="637176" cy="615141"/>
            <a:chOff x="4828546" y="829508"/>
            <a:chExt cx="1374471" cy="1326944"/>
          </a:xfrm>
        </p:grpSpPr>
        <p:sp>
          <p:nvSpPr>
            <p:cNvPr id="203" name="Heart 202"/>
            <p:cNvSpPr/>
            <p:nvPr/>
          </p:nvSpPr>
          <p:spPr>
            <a:xfrm>
              <a:off x="4828546" y="1612853"/>
              <a:ext cx="543596" cy="543599"/>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204" name="Title 5"/>
            <p:cNvSpPr txBox="1">
              <a:spLocks/>
            </p:cNvSpPr>
            <p:nvPr/>
          </p:nvSpPr>
          <p:spPr>
            <a:xfrm>
              <a:off x="5038161" y="829508"/>
              <a:ext cx="1164856" cy="698913"/>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200" dirty="0" smtClean="0"/>
                <a:t>BONDING</a:t>
              </a:r>
              <a:endParaRPr lang="en-GB" sz="1200" dirty="0"/>
            </a:p>
          </p:txBody>
        </p:sp>
      </p:grpSp>
      <p:cxnSp>
        <p:nvCxnSpPr>
          <p:cNvPr id="13" name="Straight Connector 12"/>
          <p:cNvCxnSpPr/>
          <p:nvPr/>
        </p:nvCxnSpPr>
        <p:spPr>
          <a:xfrm flipV="1">
            <a:off x="3256011" y="1291076"/>
            <a:ext cx="0" cy="4133849"/>
          </a:xfrm>
          <a:prstGeom prst="line">
            <a:avLst/>
          </a:prstGeom>
          <a:ln w="44450">
            <a:gradFill>
              <a:gsLst>
                <a:gs pos="1000">
                  <a:schemeClr val="bg1"/>
                </a:gs>
                <a:gs pos="50000">
                  <a:schemeClr val="bg1">
                    <a:lumMod val="8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6287616" y="1291076"/>
            <a:ext cx="0" cy="4133849"/>
          </a:xfrm>
          <a:prstGeom prst="line">
            <a:avLst/>
          </a:prstGeom>
          <a:ln w="44450">
            <a:gradFill>
              <a:gsLst>
                <a:gs pos="1000">
                  <a:schemeClr val="bg1"/>
                </a:gs>
                <a:gs pos="50000">
                  <a:schemeClr val="bg1">
                    <a:lumMod val="8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a:off x="5238583" y="5549184"/>
            <a:ext cx="3502901" cy="877163"/>
          </a:xfrm>
          <a:prstGeom prst="rect">
            <a:avLst/>
          </a:prstGeom>
        </p:spPr>
        <p:txBody>
          <a:bodyPr wrap="square">
            <a:spAutoFit/>
          </a:bodyPr>
          <a:lstStyle/>
          <a:p>
            <a:pPr>
              <a:lnSpc>
                <a:spcPct val="85000"/>
              </a:lnSpc>
            </a:pPr>
            <a:r>
              <a:rPr lang="en-GB" sz="2000" dirty="0" smtClean="0">
                <a:gradFill>
                  <a:gsLst>
                    <a:gs pos="0">
                      <a:schemeClr val="accent2"/>
                    </a:gs>
                    <a:gs pos="100000">
                      <a:schemeClr val="accent1"/>
                    </a:gs>
                  </a:gsLst>
                  <a:lin ang="5400000" scaled="1"/>
                </a:gradFill>
                <a:latin typeface="Arial Narrow" pitchFamily="34" charset="0"/>
              </a:rPr>
              <a:t>Olay has spent more than </a:t>
            </a:r>
          </a:p>
          <a:p>
            <a:pPr>
              <a:lnSpc>
                <a:spcPct val="85000"/>
              </a:lnSpc>
            </a:pPr>
            <a:r>
              <a:rPr lang="en-GB" sz="4000" dirty="0" smtClean="0">
                <a:gradFill>
                  <a:gsLst>
                    <a:gs pos="0">
                      <a:schemeClr val="accent6"/>
                    </a:gs>
                    <a:gs pos="100000">
                      <a:schemeClr val="accent6">
                        <a:lumMod val="75000"/>
                      </a:schemeClr>
                    </a:gs>
                  </a:gsLst>
                  <a:lin ang="5400000" scaled="1"/>
                </a:gradFill>
                <a:latin typeface="Impact" pitchFamily="34" charset="0"/>
              </a:rPr>
              <a:t>£15 million</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213" name="TextBox 45"/>
          <p:cNvSpPr txBox="1">
            <a:spLocks noChangeArrowheads="1"/>
          </p:cNvSpPr>
          <p:nvPr>
            <p:custDataLst>
              <p:tags r:id="rId1"/>
            </p:custDataLst>
          </p:nvPr>
        </p:nvSpPr>
        <p:spPr bwMode="auto">
          <a:xfrm>
            <a:off x="6237799" y="6667398"/>
            <a:ext cx="2951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sz="1000" dirty="0" err="1" smtClean="0">
                <a:solidFill>
                  <a:schemeClr val="tx1">
                    <a:lumMod val="75000"/>
                    <a:lumOff val="25000"/>
                  </a:schemeClr>
                </a:solidFill>
                <a:latin typeface="Arial" charset="0"/>
                <a:cs typeface="+mn-cs"/>
              </a:rPr>
              <a:t>BrandZ</a:t>
            </a:r>
            <a:r>
              <a:rPr lang="en-GB" sz="1000" dirty="0" smtClean="0">
                <a:solidFill>
                  <a:schemeClr val="tx1">
                    <a:lumMod val="75000"/>
                    <a:lumOff val="25000"/>
                  </a:schemeClr>
                </a:solidFill>
                <a:latin typeface="Arial" charset="0"/>
                <a:cs typeface="+mn-cs"/>
              </a:rPr>
              <a:t>: Face care, </a:t>
            </a:r>
            <a:r>
              <a:rPr lang="en-GB" sz="1000" dirty="0">
                <a:solidFill>
                  <a:schemeClr val="tx1">
                    <a:lumMod val="75000"/>
                    <a:lumOff val="25000"/>
                  </a:schemeClr>
                </a:solidFill>
                <a:latin typeface="Arial" charset="0"/>
                <a:cs typeface="+mn-cs"/>
              </a:rPr>
              <a:t>*Source: Nielsen </a:t>
            </a:r>
            <a:r>
              <a:rPr lang="en-GB" sz="1000" dirty="0" err="1">
                <a:solidFill>
                  <a:schemeClr val="tx1">
                    <a:lumMod val="75000"/>
                    <a:lumOff val="25000"/>
                  </a:schemeClr>
                </a:solidFill>
                <a:latin typeface="Arial" charset="0"/>
                <a:cs typeface="+mn-cs"/>
              </a:rPr>
              <a:t>AdDynamix</a:t>
            </a:r>
            <a:endParaRPr lang="en-GB" sz="1000" dirty="0">
              <a:solidFill>
                <a:schemeClr val="tx1">
                  <a:lumMod val="75000"/>
                  <a:lumOff val="25000"/>
                </a:schemeClr>
              </a:solidFill>
              <a:latin typeface="Arial" charset="0"/>
              <a:cs typeface="+mn-cs"/>
            </a:endParaRPr>
          </a:p>
        </p:txBody>
      </p:sp>
      <p:sp>
        <p:nvSpPr>
          <p:cNvPr id="214" name="Rectangle 213"/>
          <p:cNvSpPr/>
          <p:nvPr/>
        </p:nvSpPr>
        <p:spPr>
          <a:xfrm>
            <a:off x="6073144" y="6265428"/>
            <a:ext cx="3502901" cy="323165"/>
          </a:xfrm>
          <a:prstGeom prst="rect">
            <a:avLst/>
          </a:prstGeom>
        </p:spPr>
        <p:txBody>
          <a:bodyPr wrap="square">
            <a:spAutoFit/>
          </a:bodyPr>
          <a:lstStyle/>
          <a:p>
            <a:pPr>
              <a:lnSpc>
                <a:spcPct val="75000"/>
              </a:lnSpc>
            </a:pPr>
            <a:r>
              <a:rPr lang="en-GB" sz="2000" dirty="0" smtClean="0">
                <a:gradFill>
                  <a:gsLst>
                    <a:gs pos="0">
                      <a:schemeClr val="accent2"/>
                    </a:gs>
                    <a:gs pos="100000">
                      <a:schemeClr val="accent1"/>
                    </a:gs>
                  </a:gsLst>
                  <a:lin ang="5400000" scaled="1"/>
                </a:gradFill>
                <a:latin typeface="Arial Narrow" pitchFamily="34" charset="0"/>
              </a:rPr>
              <a:t>In magazines since 2008*</a:t>
            </a:r>
          </a:p>
        </p:txBody>
      </p:sp>
      <p:sp>
        <p:nvSpPr>
          <p:cNvPr id="15" name="TextBox 14"/>
          <p:cNvSpPr txBox="1"/>
          <p:nvPr/>
        </p:nvSpPr>
        <p:spPr>
          <a:xfrm>
            <a:off x="1312611" y="1033761"/>
            <a:ext cx="748923" cy="461665"/>
          </a:xfrm>
          <a:prstGeom prst="rect">
            <a:avLst/>
          </a:prstGeom>
          <a:noFill/>
        </p:spPr>
        <p:txBody>
          <a:bodyPr wrap="none" rtlCol="0">
            <a:spAutoFit/>
          </a:bodyPr>
          <a:lstStyle/>
          <a:p>
            <a:r>
              <a:rPr lang="en-GB" sz="2400" b="1" dirty="0" smtClean="0">
                <a:gradFill>
                  <a:gsLst>
                    <a:gs pos="0">
                      <a:schemeClr val="accent2"/>
                    </a:gs>
                    <a:gs pos="100000">
                      <a:schemeClr val="accent1"/>
                    </a:gs>
                  </a:gsLst>
                  <a:lin ang="5400000" scaled="1"/>
                </a:gradFill>
                <a:latin typeface="Arial Narrow" pitchFamily="34" charset="0"/>
              </a:rPr>
              <a:t>2008</a:t>
            </a:r>
            <a:endParaRPr lang="en-GB" sz="2400" b="1" dirty="0">
              <a:gradFill>
                <a:gsLst>
                  <a:gs pos="0">
                    <a:schemeClr val="accent2"/>
                  </a:gs>
                  <a:gs pos="100000">
                    <a:schemeClr val="accent1"/>
                  </a:gs>
                </a:gsLst>
                <a:lin ang="5400000" scaled="1"/>
              </a:gradFill>
              <a:latin typeface="Arial Narrow" pitchFamily="34" charset="0"/>
            </a:endParaRPr>
          </a:p>
        </p:txBody>
      </p:sp>
      <p:sp>
        <p:nvSpPr>
          <p:cNvPr id="215" name="TextBox 214"/>
          <p:cNvSpPr txBox="1"/>
          <p:nvPr/>
        </p:nvSpPr>
        <p:spPr>
          <a:xfrm>
            <a:off x="4256699" y="1033761"/>
            <a:ext cx="748923" cy="461665"/>
          </a:xfrm>
          <a:prstGeom prst="rect">
            <a:avLst/>
          </a:prstGeom>
          <a:noFill/>
        </p:spPr>
        <p:txBody>
          <a:bodyPr wrap="none" rtlCol="0">
            <a:spAutoFit/>
          </a:bodyPr>
          <a:lstStyle/>
          <a:p>
            <a:r>
              <a:rPr lang="en-GB" sz="2400" b="1" dirty="0" smtClean="0">
                <a:gradFill>
                  <a:gsLst>
                    <a:gs pos="0">
                      <a:schemeClr val="accent2"/>
                    </a:gs>
                    <a:gs pos="100000">
                      <a:schemeClr val="accent1"/>
                    </a:gs>
                  </a:gsLst>
                  <a:lin ang="5400000" scaled="1"/>
                </a:gradFill>
                <a:latin typeface="Arial Narrow" pitchFamily="34" charset="0"/>
              </a:rPr>
              <a:t>2009</a:t>
            </a:r>
            <a:endParaRPr lang="en-GB" sz="2400" b="1" dirty="0">
              <a:gradFill>
                <a:gsLst>
                  <a:gs pos="0">
                    <a:schemeClr val="accent2"/>
                  </a:gs>
                  <a:gs pos="100000">
                    <a:schemeClr val="accent1"/>
                  </a:gs>
                </a:gsLst>
                <a:lin ang="5400000" scaled="1"/>
              </a:gradFill>
              <a:latin typeface="Arial Narrow" pitchFamily="34" charset="0"/>
            </a:endParaRPr>
          </a:p>
        </p:txBody>
      </p:sp>
      <p:sp>
        <p:nvSpPr>
          <p:cNvPr id="216" name="TextBox 215"/>
          <p:cNvSpPr txBox="1"/>
          <p:nvPr/>
        </p:nvSpPr>
        <p:spPr>
          <a:xfrm>
            <a:off x="7406597" y="1033761"/>
            <a:ext cx="748923" cy="461665"/>
          </a:xfrm>
          <a:prstGeom prst="rect">
            <a:avLst/>
          </a:prstGeom>
          <a:noFill/>
        </p:spPr>
        <p:txBody>
          <a:bodyPr wrap="none" rtlCol="0">
            <a:spAutoFit/>
          </a:bodyPr>
          <a:lstStyle/>
          <a:p>
            <a:r>
              <a:rPr lang="en-GB" sz="2400" b="1" dirty="0" smtClean="0">
                <a:gradFill>
                  <a:gsLst>
                    <a:gs pos="0">
                      <a:schemeClr val="accent2"/>
                    </a:gs>
                    <a:gs pos="100000">
                      <a:schemeClr val="accent1"/>
                    </a:gs>
                  </a:gsLst>
                  <a:lin ang="5400000" scaled="1"/>
                </a:gradFill>
                <a:latin typeface="Arial Narrow" pitchFamily="34" charset="0"/>
              </a:rPr>
              <a:t>2010</a:t>
            </a:r>
            <a:endParaRPr lang="en-GB" sz="2400" b="1" dirty="0">
              <a:gradFill>
                <a:gsLst>
                  <a:gs pos="0">
                    <a:schemeClr val="accent2"/>
                  </a:gs>
                  <a:gs pos="100000">
                    <a:schemeClr val="accent1"/>
                  </a:gs>
                </a:gsLst>
                <a:lin ang="5400000" scaled="1"/>
              </a:gradFill>
              <a:latin typeface="Arial Narrow" pitchFamily="34" charset="0"/>
            </a:endParaRPr>
          </a:p>
        </p:txBody>
      </p:sp>
      <p:sp>
        <p:nvSpPr>
          <p:cNvPr id="217" name="Title 1"/>
          <p:cNvSpPr txBox="1">
            <a:spLocks/>
          </p:cNvSpPr>
          <p:nvPr/>
        </p:nvSpPr>
        <p:spPr>
          <a:xfrm>
            <a:off x="1776412" y="12541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Magazines &amp; Brand Metrics</a:t>
            </a:r>
          </a:p>
        </p:txBody>
      </p:sp>
      <p:sp>
        <p:nvSpPr>
          <p:cNvPr id="29" name="Rectangle 28"/>
          <p:cNvSpPr/>
          <p:nvPr/>
        </p:nvSpPr>
        <p:spPr>
          <a:xfrm>
            <a:off x="1987791" y="592605"/>
            <a:ext cx="7156209" cy="369332"/>
          </a:xfrm>
          <a:prstGeom prst="rect">
            <a:avLst/>
          </a:prstGeom>
        </p:spPr>
        <p:txBody>
          <a:bodyPr wrap="square">
            <a:spAutoFit/>
          </a:bodyPr>
          <a:lstStyle/>
          <a:p>
            <a:pPr lvl="0"/>
            <a:r>
              <a:rPr lang="en-GB"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Olay used magazines’ bonding power to rebuild and maintain their brand</a:t>
            </a:r>
          </a:p>
        </p:txBody>
      </p:sp>
      <p:sp>
        <p:nvSpPr>
          <p:cNvPr id="30" name="TextBox 29"/>
          <p:cNvSpPr txBox="1"/>
          <p:nvPr/>
        </p:nvSpPr>
        <p:spPr>
          <a:xfrm>
            <a:off x="2207546" y="4730157"/>
            <a:ext cx="838691" cy="276999"/>
          </a:xfrm>
          <a:prstGeom prst="rect">
            <a:avLst/>
          </a:prstGeom>
          <a:noFill/>
        </p:spPr>
        <p:txBody>
          <a:bodyPr wrap="none" rtlCol="0">
            <a:spAutoFit/>
          </a:bodyPr>
          <a:lstStyle/>
          <a:p>
            <a:r>
              <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Base: (403)</a:t>
            </a:r>
          </a:p>
        </p:txBody>
      </p:sp>
      <p:sp>
        <p:nvSpPr>
          <p:cNvPr id="219" name="TextBox 218"/>
          <p:cNvSpPr txBox="1"/>
          <p:nvPr/>
        </p:nvSpPr>
        <p:spPr>
          <a:xfrm>
            <a:off x="5341035" y="4730157"/>
            <a:ext cx="838691" cy="276999"/>
          </a:xfrm>
          <a:prstGeom prst="rect">
            <a:avLst/>
          </a:prstGeom>
          <a:noFill/>
        </p:spPr>
        <p:txBody>
          <a:bodyPr wrap="none" rtlCol="0">
            <a:spAutoFit/>
          </a:bodyPr>
          <a:lstStyle/>
          <a:p>
            <a:r>
              <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Base: (</a:t>
            </a: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400)</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sp>
        <p:nvSpPr>
          <p:cNvPr id="220" name="TextBox 219"/>
          <p:cNvSpPr txBox="1"/>
          <p:nvPr/>
        </p:nvSpPr>
        <p:spPr>
          <a:xfrm>
            <a:off x="8194640" y="4730157"/>
            <a:ext cx="838691" cy="276999"/>
          </a:xfrm>
          <a:prstGeom prst="rect">
            <a:avLst/>
          </a:prstGeom>
          <a:noFill/>
        </p:spPr>
        <p:txBody>
          <a:bodyPr wrap="none" rtlCol="0">
            <a:spAutoFit/>
          </a:bodyPr>
          <a:lstStyle/>
          <a:p>
            <a:r>
              <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Base: </a:t>
            </a: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(399)</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sp>
        <p:nvSpPr>
          <p:cNvPr id="212" name="TextBox 211"/>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Tree>
    <p:extLst>
      <p:ext uri="{BB962C8B-B14F-4D97-AF65-F5344CB8AC3E}">
        <p14:creationId xmlns:p14="http://schemas.microsoft.com/office/powerpoint/2010/main" val="17326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79883"/>
                                        </p:tgtEl>
                                        <p:attrNameLst>
                                          <p:attrName>style.visibility</p:attrName>
                                        </p:attrNameLst>
                                      </p:cBhvr>
                                      <p:to>
                                        <p:strVal val="visible"/>
                                      </p:to>
                                    </p:set>
                                    <p:anim calcmode="lin" valueType="num">
                                      <p:cBhvr>
                                        <p:cTn id="7" dur="500" fill="hold"/>
                                        <p:tgtEl>
                                          <p:spTgt spid="79883"/>
                                        </p:tgtEl>
                                        <p:attrNameLst>
                                          <p:attrName>ppt_w</p:attrName>
                                        </p:attrNameLst>
                                      </p:cBhvr>
                                      <p:tavLst>
                                        <p:tav tm="0">
                                          <p:val>
                                            <p:fltVal val="0"/>
                                          </p:val>
                                        </p:tav>
                                        <p:tav tm="100000">
                                          <p:val>
                                            <p:strVal val="#ppt_w"/>
                                          </p:val>
                                        </p:tav>
                                      </p:tavLst>
                                    </p:anim>
                                    <p:anim calcmode="lin" valueType="num">
                                      <p:cBhvr>
                                        <p:cTn id="8" dur="500" fill="hold"/>
                                        <p:tgtEl>
                                          <p:spTgt spid="79883"/>
                                        </p:tgtEl>
                                        <p:attrNameLst>
                                          <p:attrName>ppt_h</p:attrName>
                                        </p:attrNameLst>
                                      </p:cBhvr>
                                      <p:tavLst>
                                        <p:tav tm="0">
                                          <p:val>
                                            <p:fltVal val="0"/>
                                          </p:val>
                                        </p:tav>
                                        <p:tav tm="100000">
                                          <p:val>
                                            <p:strVal val="#ppt_h"/>
                                          </p:val>
                                        </p:tav>
                                      </p:tavLst>
                                    </p:anim>
                                    <p:animEffect transition="in" filter="fade">
                                      <p:cBhvr>
                                        <p:cTn id="9" dur="500"/>
                                        <p:tgtEl>
                                          <p:spTgt spid="7988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1000"/>
                                        <p:tgtEl>
                                          <p:spTgt spid="215"/>
                                        </p:tgtEl>
                                      </p:cBhvr>
                                    </p:animEffect>
                                    <p:anim calcmode="lin" valueType="num">
                                      <p:cBhvr>
                                        <p:cTn id="18" dur="1000" fill="hold"/>
                                        <p:tgtEl>
                                          <p:spTgt spid="215"/>
                                        </p:tgtEl>
                                        <p:attrNameLst>
                                          <p:attrName>ppt_x</p:attrName>
                                        </p:attrNameLst>
                                      </p:cBhvr>
                                      <p:tavLst>
                                        <p:tav tm="0">
                                          <p:val>
                                            <p:strVal val="#ppt_x"/>
                                          </p:val>
                                        </p:tav>
                                        <p:tav tm="100000">
                                          <p:val>
                                            <p:strVal val="#ppt_x"/>
                                          </p:val>
                                        </p:tav>
                                      </p:tavLst>
                                    </p:anim>
                                    <p:anim calcmode="lin" valueType="num">
                                      <p:cBhvr>
                                        <p:cTn id="19" dur="1000" fill="hold"/>
                                        <p:tgtEl>
                                          <p:spTgt spid="2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6"/>
                                        </p:tgtEl>
                                        <p:attrNameLst>
                                          <p:attrName>style.visibility</p:attrName>
                                        </p:attrNameLst>
                                      </p:cBhvr>
                                      <p:to>
                                        <p:strVal val="visible"/>
                                      </p:to>
                                    </p:set>
                                    <p:animEffect transition="in" filter="fade">
                                      <p:cBhvr>
                                        <p:cTn id="22" dur="1000"/>
                                        <p:tgtEl>
                                          <p:spTgt spid="216"/>
                                        </p:tgtEl>
                                      </p:cBhvr>
                                    </p:animEffect>
                                    <p:anim calcmode="lin" valueType="num">
                                      <p:cBhvr>
                                        <p:cTn id="23" dur="1000" fill="hold"/>
                                        <p:tgtEl>
                                          <p:spTgt spid="216"/>
                                        </p:tgtEl>
                                        <p:attrNameLst>
                                          <p:attrName>ppt_x</p:attrName>
                                        </p:attrNameLst>
                                      </p:cBhvr>
                                      <p:tavLst>
                                        <p:tav tm="0">
                                          <p:val>
                                            <p:strVal val="#ppt_x"/>
                                          </p:val>
                                        </p:tav>
                                        <p:tav tm="100000">
                                          <p:val>
                                            <p:strVal val="#ppt_x"/>
                                          </p:val>
                                        </p:tav>
                                      </p:tavLst>
                                    </p:anim>
                                    <p:anim calcmode="lin" valueType="num">
                                      <p:cBhvr>
                                        <p:cTn id="24" dur="1000" fill="hold"/>
                                        <p:tgtEl>
                                          <p:spTgt spid="216"/>
                                        </p:tgtEl>
                                        <p:attrNameLst>
                                          <p:attrName>ppt_y</p:attrName>
                                        </p:attrNameLst>
                                      </p:cBhvr>
                                      <p:tavLst>
                                        <p:tav tm="0">
                                          <p:val>
                                            <p:strVal val="#ppt_y+.1"/>
                                          </p:val>
                                        </p:tav>
                                        <p:tav tm="100000">
                                          <p:val>
                                            <p:strVal val="#ppt_y"/>
                                          </p:val>
                                        </p:tav>
                                      </p:tavLst>
                                    </p:anim>
                                  </p:childTnLst>
                                </p:cTn>
                              </p:par>
                              <p:par>
                                <p:cTn id="25" presetID="23" presetClass="entr" presetSubtype="288" fill="hold" grpId="0" nodeType="withEffect">
                                  <p:stCondLst>
                                    <p:cond delay="0"/>
                                  </p:stCondLst>
                                  <p:iterate type="lt">
                                    <p:tmPct val="4000"/>
                                  </p:iterate>
                                  <p:childTnLst>
                                    <p:set>
                                      <p:cBhvr>
                                        <p:cTn id="26" dur="1" fill="hold">
                                          <p:stCondLst>
                                            <p:cond delay="0"/>
                                          </p:stCondLst>
                                        </p:cTn>
                                        <p:tgtEl>
                                          <p:spTgt spid="211"/>
                                        </p:tgtEl>
                                        <p:attrNameLst>
                                          <p:attrName>style.visibility</p:attrName>
                                        </p:attrNameLst>
                                      </p:cBhvr>
                                      <p:to>
                                        <p:strVal val="visible"/>
                                      </p:to>
                                    </p:set>
                                    <p:anim calcmode="lin" valueType="num">
                                      <p:cBhvr>
                                        <p:cTn id="27" dur="620" fill="hold"/>
                                        <p:tgtEl>
                                          <p:spTgt spid="211"/>
                                        </p:tgtEl>
                                        <p:attrNameLst>
                                          <p:attrName>ppt_w</p:attrName>
                                        </p:attrNameLst>
                                      </p:cBhvr>
                                      <p:tavLst>
                                        <p:tav tm="0">
                                          <p:val>
                                            <p:strVal val="4/3*#ppt_w"/>
                                          </p:val>
                                        </p:tav>
                                        <p:tav tm="100000">
                                          <p:val>
                                            <p:strVal val="#ppt_w"/>
                                          </p:val>
                                        </p:tav>
                                      </p:tavLst>
                                    </p:anim>
                                    <p:anim calcmode="lin" valueType="num">
                                      <p:cBhvr>
                                        <p:cTn id="28" dur="620" fill="hold"/>
                                        <p:tgtEl>
                                          <p:spTgt spid="211"/>
                                        </p:tgtEl>
                                        <p:attrNameLst>
                                          <p:attrName>ppt_h</p:attrName>
                                        </p:attrNameLst>
                                      </p:cBhvr>
                                      <p:tavLst>
                                        <p:tav tm="0">
                                          <p:val>
                                            <p:strVal val="4/3*#ppt_h"/>
                                          </p:val>
                                        </p:tav>
                                        <p:tav tm="100000">
                                          <p:val>
                                            <p:strVal val="#ppt_h"/>
                                          </p:val>
                                        </p:tav>
                                      </p:tavLst>
                                    </p:anim>
                                  </p:childTnLst>
                                </p:cTn>
                              </p:par>
                              <p:par>
                                <p:cTn id="29" presetID="23" presetClass="entr" presetSubtype="288" fill="hold" grpId="0" nodeType="withEffect">
                                  <p:stCondLst>
                                    <p:cond delay="0"/>
                                  </p:stCondLst>
                                  <p:iterate type="lt">
                                    <p:tmPct val="4000"/>
                                  </p:iterate>
                                  <p:childTnLst>
                                    <p:set>
                                      <p:cBhvr>
                                        <p:cTn id="30" dur="1" fill="hold">
                                          <p:stCondLst>
                                            <p:cond delay="0"/>
                                          </p:stCondLst>
                                        </p:cTn>
                                        <p:tgtEl>
                                          <p:spTgt spid="214"/>
                                        </p:tgtEl>
                                        <p:attrNameLst>
                                          <p:attrName>style.visibility</p:attrName>
                                        </p:attrNameLst>
                                      </p:cBhvr>
                                      <p:to>
                                        <p:strVal val="visible"/>
                                      </p:to>
                                    </p:set>
                                    <p:anim calcmode="lin" valueType="num">
                                      <p:cBhvr>
                                        <p:cTn id="31" dur="620" fill="hold"/>
                                        <p:tgtEl>
                                          <p:spTgt spid="214"/>
                                        </p:tgtEl>
                                        <p:attrNameLst>
                                          <p:attrName>ppt_w</p:attrName>
                                        </p:attrNameLst>
                                      </p:cBhvr>
                                      <p:tavLst>
                                        <p:tav tm="0">
                                          <p:val>
                                            <p:strVal val="4/3*#ppt_w"/>
                                          </p:val>
                                        </p:tav>
                                        <p:tav tm="100000">
                                          <p:val>
                                            <p:strVal val="#ppt_w"/>
                                          </p:val>
                                        </p:tav>
                                      </p:tavLst>
                                    </p:anim>
                                    <p:anim calcmode="lin" valueType="num">
                                      <p:cBhvr>
                                        <p:cTn id="32" dur="620" fill="hold"/>
                                        <p:tgtEl>
                                          <p:spTgt spid="214"/>
                                        </p:tgtEl>
                                        <p:attrNameLst>
                                          <p:attrName>ppt_h</p:attrName>
                                        </p:attrNameLst>
                                      </p:cBhvr>
                                      <p:tavLst>
                                        <p:tav tm="0">
                                          <p:val>
                                            <p:strVal val="4/3*#ppt_h"/>
                                          </p:val>
                                        </p:tav>
                                        <p:tav tm="100000">
                                          <p:val>
                                            <p:strVal val="#ppt_h"/>
                                          </p:val>
                                        </p:tav>
                                      </p:tavLst>
                                    </p:anim>
                                  </p:childTnLst>
                                </p:cTn>
                              </p:par>
                              <p:par>
                                <p:cTn id="33" presetID="23" presetClass="entr" presetSubtype="288" fill="hold" grpId="0" nodeType="withEffect">
                                  <p:stCondLst>
                                    <p:cond delay="0"/>
                                  </p:stCondLst>
                                  <p:iterate type="lt">
                                    <p:tmPct val="4000"/>
                                  </p:iterate>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4/3*#ppt_w"/>
                                          </p:val>
                                        </p:tav>
                                        <p:tav tm="100000">
                                          <p:val>
                                            <p:strVal val="#ppt_w"/>
                                          </p:val>
                                        </p:tav>
                                      </p:tavLst>
                                    </p:anim>
                                    <p:anim calcmode="lin" valueType="num">
                                      <p:cBhvr>
                                        <p:cTn id="36" dur="500" fill="hold"/>
                                        <p:tgtEl>
                                          <p:spTgt spid="29"/>
                                        </p:tgtEl>
                                        <p:attrNameLst>
                                          <p:attrName>ppt_h</p:attrName>
                                        </p:attrNameLst>
                                      </p:cBhvr>
                                      <p:tavLst>
                                        <p:tav tm="0">
                                          <p:val>
                                            <p:strVal val="4/3*#ppt_h"/>
                                          </p:val>
                                        </p:tav>
                                        <p:tav tm="100000">
                                          <p:val>
                                            <p:strVal val="#ppt_h"/>
                                          </p:val>
                                        </p:tav>
                                      </p:tavLst>
                                    </p:anim>
                                  </p:childTnLst>
                                </p:cTn>
                              </p:par>
                              <p:par>
                                <p:cTn id="37" presetID="16" presetClass="entr" presetSubtype="4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Horizontal)">
                                      <p:cBhvr>
                                        <p:cTn id="39" dur="500"/>
                                        <p:tgtEl>
                                          <p:spTgt spid="13"/>
                                        </p:tgtEl>
                                      </p:cBhvr>
                                    </p:animEffect>
                                  </p:childTnLst>
                                </p:cTn>
                              </p:par>
                              <p:par>
                                <p:cTn id="40" presetID="16" presetClass="entr" presetSubtype="42" fill="hold" nodeType="with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barn(outHorizontal)">
                                      <p:cBhvr>
                                        <p:cTn id="42" dur="500"/>
                                        <p:tgtEl>
                                          <p:spTgt spid="210"/>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1000"/>
                                        <p:tgtEl>
                                          <p:spTgt spid="220"/>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19"/>
                                        </p:tgtEl>
                                        <p:attrNameLst>
                                          <p:attrName>style.visibility</p:attrName>
                                        </p:attrNameLst>
                                      </p:cBhvr>
                                      <p:to>
                                        <p:strVal val="visible"/>
                                      </p:to>
                                    </p:set>
                                    <p:animEffect transition="in" filter="fade">
                                      <p:cBhvr>
                                        <p:cTn id="48" dur="1000"/>
                                        <p:tgtEl>
                                          <p:spTgt spid="21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childTnLst>
                                </p:cTn>
                              </p:par>
                            </p:childTnLst>
                          </p:cTn>
                        </p:par>
                        <p:par>
                          <p:cTn id="52" fill="hold">
                            <p:stCondLst>
                              <p:cond delay="1680"/>
                            </p:stCondLst>
                            <p:childTnLst>
                              <p:par>
                                <p:cTn id="53" presetID="2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wipe(down)">
                                      <p:cBhvr>
                                        <p:cTn id="58" dur="500"/>
                                        <p:tgtEl>
                                          <p:spTgt spid="11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down)">
                                      <p:cBhvr>
                                        <p:cTn id="61" dur="500"/>
                                        <p:tgtEl>
                                          <p:spTgt spid="160"/>
                                        </p:tgtEl>
                                      </p:cBhvr>
                                    </p:animEffect>
                                  </p:childTnLst>
                                </p:cTn>
                              </p:par>
                            </p:childTnLst>
                          </p:cTn>
                        </p:par>
                        <p:par>
                          <p:cTn id="62" fill="hold">
                            <p:stCondLst>
                              <p:cond delay="2180"/>
                            </p:stCondLst>
                            <p:childTnLst>
                              <p:par>
                                <p:cTn id="63" presetID="23" presetClass="entr" presetSubtype="1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childTnLst>
                                </p:cTn>
                              </p:par>
                              <p:par>
                                <p:cTn id="67" presetID="6" presetClass="emph" presetSubtype="0" autoRev="1" fill="hold" nodeType="withEffect">
                                  <p:stCondLst>
                                    <p:cond delay="0"/>
                                  </p:stCondLst>
                                  <p:childTnLst>
                                    <p:animScale>
                                      <p:cBhvr>
                                        <p:cTn id="68" dur="200" fill="hold"/>
                                        <p:tgtEl>
                                          <p:spTgt spid="20"/>
                                        </p:tgtEl>
                                      </p:cBhvr>
                                      <p:by x="87000" y="87000"/>
                                    </p:animScale>
                                  </p:childTnLst>
                                </p:cTn>
                              </p:par>
                              <p:par>
                                <p:cTn id="69" presetID="23" presetClass="entr" presetSubtype="288" fill="hold" nodeType="withEffect">
                                  <p:stCondLst>
                                    <p:cond delay="0"/>
                                  </p:stCondLst>
                                  <p:childTnLst>
                                    <p:set>
                                      <p:cBhvr>
                                        <p:cTn id="70" dur="1" fill="hold">
                                          <p:stCondLst>
                                            <p:cond delay="0"/>
                                          </p:stCondLst>
                                        </p:cTn>
                                        <p:tgtEl>
                                          <p:spTgt spid="79873"/>
                                        </p:tgtEl>
                                        <p:attrNameLst>
                                          <p:attrName>style.visibility</p:attrName>
                                        </p:attrNameLst>
                                      </p:cBhvr>
                                      <p:to>
                                        <p:strVal val="visible"/>
                                      </p:to>
                                    </p:set>
                                    <p:anim calcmode="lin" valueType="num">
                                      <p:cBhvr>
                                        <p:cTn id="71" dur="500" fill="hold"/>
                                        <p:tgtEl>
                                          <p:spTgt spid="79873"/>
                                        </p:tgtEl>
                                        <p:attrNameLst>
                                          <p:attrName>ppt_w</p:attrName>
                                        </p:attrNameLst>
                                      </p:cBhvr>
                                      <p:tavLst>
                                        <p:tav tm="0">
                                          <p:val>
                                            <p:strVal val="4/3*#ppt_w"/>
                                          </p:val>
                                        </p:tav>
                                        <p:tav tm="100000">
                                          <p:val>
                                            <p:strVal val="#ppt_w"/>
                                          </p:val>
                                        </p:tav>
                                      </p:tavLst>
                                    </p:anim>
                                    <p:anim calcmode="lin" valueType="num">
                                      <p:cBhvr>
                                        <p:cTn id="72" dur="500" fill="hold"/>
                                        <p:tgtEl>
                                          <p:spTgt spid="79873"/>
                                        </p:tgtEl>
                                        <p:attrNameLst>
                                          <p:attrName>ppt_h</p:attrName>
                                        </p:attrNameLst>
                                      </p:cBhvr>
                                      <p:tavLst>
                                        <p:tav tm="0">
                                          <p:val>
                                            <p:strVal val="4/3*#ppt_h"/>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 calcmode="lin" valueType="num">
                                      <p:cBhvr>
                                        <p:cTn id="75" dur="500" fill="hold"/>
                                        <p:tgtEl>
                                          <p:spTgt spid="114"/>
                                        </p:tgtEl>
                                        <p:attrNameLst>
                                          <p:attrName>ppt_w</p:attrName>
                                        </p:attrNameLst>
                                      </p:cBhvr>
                                      <p:tavLst>
                                        <p:tav tm="0">
                                          <p:val>
                                            <p:fltVal val="0"/>
                                          </p:val>
                                        </p:tav>
                                        <p:tav tm="100000">
                                          <p:val>
                                            <p:strVal val="#ppt_w"/>
                                          </p:val>
                                        </p:tav>
                                      </p:tavLst>
                                    </p:anim>
                                    <p:anim calcmode="lin" valueType="num">
                                      <p:cBhvr>
                                        <p:cTn id="76" dur="500" fill="hold"/>
                                        <p:tgtEl>
                                          <p:spTgt spid="114"/>
                                        </p:tgtEl>
                                        <p:attrNameLst>
                                          <p:attrName>ppt_h</p:attrName>
                                        </p:attrNameLst>
                                      </p:cBhvr>
                                      <p:tavLst>
                                        <p:tav tm="0">
                                          <p:val>
                                            <p:fltVal val="0"/>
                                          </p:val>
                                        </p:tav>
                                        <p:tav tm="100000">
                                          <p:val>
                                            <p:strVal val="#ppt_h"/>
                                          </p:val>
                                        </p:tav>
                                      </p:tavLst>
                                    </p:anim>
                                  </p:childTnLst>
                                </p:cTn>
                              </p:par>
                              <p:par>
                                <p:cTn id="77" presetID="6" presetClass="emph" presetSubtype="0" autoRev="1" fill="hold" nodeType="withEffect">
                                  <p:stCondLst>
                                    <p:cond delay="0"/>
                                  </p:stCondLst>
                                  <p:childTnLst>
                                    <p:animScale>
                                      <p:cBhvr>
                                        <p:cTn id="78" dur="200" fill="hold"/>
                                        <p:tgtEl>
                                          <p:spTgt spid="114"/>
                                        </p:tgtEl>
                                      </p:cBhvr>
                                      <p:by x="87000" y="87000"/>
                                    </p:animScale>
                                  </p:childTnLst>
                                </p:cTn>
                              </p:par>
                              <p:par>
                                <p:cTn id="79" presetID="23" presetClass="entr" presetSubtype="16" fill="hold" nodeType="with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p:cTn id="81" dur="500" fill="hold"/>
                                        <p:tgtEl>
                                          <p:spTgt spid="164"/>
                                        </p:tgtEl>
                                        <p:attrNameLst>
                                          <p:attrName>ppt_w</p:attrName>
                                        </p:attrNameLst>
                                      </p:cBhvr>
                                      <p:tavLst>
                                        <p:tav tm="0">
                                          <p:val>
                                            <p:fltVal val="0"/>
                                          </p:val>
                                        </p:tav>
                                        <p:tav tm="100000">
                                          <p:val>
                                            <p:strVal val="#ppt_w"/>
                                          </p:val>
                                        </p:tav>
                                      </p:tavLst>
                                    </p:anim>
                                    <p:anim calcmode="lin" valueType="num">
                                      <p:cBhvr>
                                        <p:cTn id="82" dur="500" fill="hold"/>
                                        <p:tgtEl>
                                          <p:spTgt spid="164"/>
                                        </p:tgtEl>
                                        <p:attrNameLst>
                                          <p:attrName>ppt_h</p:attrName>
                                        </p:attrNameLst>
                                      </p:cBhvr>
                                      <p:tavLst>
                                        <p:tav tm="0">
                                          <p:val>
                                            <p:fltVal val="0"/>
                                          </p:val>
                                        </p:tav>
                                        <p:tav tm="100000">
                                          <p:val>
                                            <p:strVal val="#ppt_h"/>
                                          </p:val>
                                        </p:tav>
                                      </p:tavLst>
                                    </p:anim>
                                  </p:childTnLst>
                                </p:cTn>
                              </p:par>
                              <p:par>
                                <p:cTn id="83" presetID="6" presetClass="emph" presetSubtype="0" autoRev="1" fill="hold" nodeType="withEffect">
                                  <p:stCondLst>
                                    <p:cond delay="0"/>
                                  </p:stCondLst>
                                  <p:childTnLst>
                                    <p:animScale>
                                      <p:cBhvr>
                                        <p:cTn id="84" dur="200" fill="hold"/>
                                        <p:tgtEl>
                                          <p:spTgt spid="164"/>
                                        </p:tgtEl>
                                      </p:cBhvr>
                                      <p:by x="87000" y="87000"/>
                                    </p:animScale>
                                  </p:childTnLst>
                                </p:cTn>
                              </p:par>
                            </p:childTnLst>
                          </p:cTn>
                        </p:par>
                        <p:par>
                          <p:cTn id="85" fill="hold">
                            <p:stCondLst>
                              <p:cond delay="2680"/>
                            </p:stCondLst>
                            <p:childTnLst>
                              <p:par>
                                <p:cTn id="86" presetID="23" presetClass="entr" presetSubtype="16"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childTnLst>
                                </p:cTn>
                              </p:par>
                              <p:par>
                                <p:cTn id="90" presetID="6" presetClass="emph" presetSubtype="0" autoRev="1" fill="hold" nodeType="withEffect">
                                  <p:stCondLst>
                                    <p:cond delay="0"/>
                                  </p:stCondLst>
                                  <p:childTnLst>
                                    <p:animScale>
                                      <p:cBhvr>
                                        <p:cTn id="91" dur="200" fill="hold"/>
                                        <p:tgtEl>
                                          <p:spTgt spid="19"/>
                                        </p:tgtEl>
                                      </p:cBhvr>
                                      <p:by x="87000" y="87000"/>
                                    </p:animScale>
                                  </p:childTnLst>
                                </p:cTn>
                              </p:par>
                              <p:par>
                                <p:cTn id="92" presetID="23" presetClass="entr" presetSubtype="288" fill="hold" nodeType="withEffect">
                                  <p:stCondLst>
                                    <p:cond delay="0"/>
                                  </p:stCondLst>
                                  <p:childTnLst>
                                    <p:set>
                                      <p:cBhvr>
                                        <p:cTn id="93" dur="1" fill="hold">
                                          <p:stCondLst>
                                            <p:cond delay="0"/>
                                          </p:stCondLst>
                                        </p:cTn>
                                        <p:tgtEl>
                                          <p:spTgt spid="79874"/>
                                        </p:tgtEl>
                                        <p:attrNameLst>
                                          <p:attrName>style.visibility</p:attrName>
                                        </p:attrNameLst>
                                      </p:cBhvr>
                                      <p:to>
                                        <p:strVal val="visible"/>
                                      </p:to>
                                    </p:set>
                                    <p:anim calcmode="lin" valueType="num">
                                      <p:cBhvr>
                                        <p:cTn id="94" dur="500" fill="hold"/>
                                        <p:tgtEl>
                                          <p:spTgt spid="79874"/>
                                        </p:tgtEl>
                                        <p:attrNameLst>
                                          <p:attrName>ppt_w</p:attrName>
                                        </p:attrNameLst>
                                      </p:cBhvr>
                                      <p:tavLst>
                                        <p:tav tm="0">
                                          <p:val>
                                            <p:strVal val="4/3*#ppt_w"/>
                                          </p:val>
                                        </p:tav>
                                        <p:tav tm="100000">
                                          <p:val>
                                            <p:strVal val="#ppt_w"/>
                                          </p:val>
                                        </p:tav>
                                      </p:tavLst>
                                    </p:anim>
                                    <p:anim calcmode="lin" valueType="num">
                                      <p:cBhvr>
                                        <p:cTn id="95" dur="500" fill="hold"/>
                                        <p:tgtEl>
                                          <p:spTgt spid="79874"/>
                                        </p:tgtEl>
                                        <p:attrNameLst>
                                          <p:attrName>ppt_h</p:attrName>
                                        </p:attrNameLst>
                                      </p:cBhvr>
                                      <p:tavLst>
                                        <p:tav tm="0">
                                          <p:val>
                                            <p:strVal val="4/3*#ppt_h"/>
                                          </p:val>
                                        </p:tav>
                                        <p:tav tm="100000">
                                          <p:val>
                                            <p:strVal val="#ppt_h"/>
                                          </p:val>
                                        </p:tav>
                                      </p:tavLst>
                                    </p:anim>
                                  </p:childTnLst>
                                </p:cTn>
                              </p:par>
                              <p:par>
                                <p:cTn id="96" presetID="23" presetClass="entr" presetSubtype="16" fill="hold" nodeType="withEffect">
                                  <p:stCondLst>
                                    <p:cond delay="0"/>
                                  </p:stCondLst>
                                  <p:childTnLst>
                                    <p:set>
                                      <p:cBhvr>
                                        <p:cTn id="97" dur="1" fill="hold">
                                          <p:stCondLst>
                                            <p:cond delay="0"/>
                                          </p:stCondLst>
                                        </p:cTn>
                                        <p:tgtEl>
                                          <p:spTgt spid="111"/>
                                        </p:tgtEl>
                                        <p:attrNameLst>
                                          <p:attrName>style.visibility</p:attrName>
                                        </p:attrNameLst>
                                      </p:cBhvr>
                                      <p:to>
                                        <p:strVal val="visible"/>
                                      </p:to>
                                    </p:set>
                                    <p:anim calcmode="lin" valueType="num">
                                      <p:cBhvr>
                                        <p:cTn id="98" dur="500" fill="hold"/>
                                        <p:tgtEl>
                                          <p:spTgt spid="111"/>
                                        </p:tgtEl>
                                        <p:attrNameLst>
                                          <p:attrName>ppt_w</p:attrName>
                                        </p:attrNameLst>
                                      </p:cBhvr>
                                      <p:tavLst>
                                        <p:tav tm="0">
                                          <p:val>
                                            <p:fltVal val="0"/>
                                          </p:val>
                                        </p:tav>
                                        <p:tav tm="100000">
                                          <p:val>
                                            <p:strVal val="#ppt_w"/>
                                          </p:val>
                                        </p:tav>
                                      </p:tavLst>
                                    </p:anim>
                                    <p:anim calcmode="lin" valueType="num">
                                      <p:cBhvr>
                                        <p:cTn id="99" dur="500" fill="hold"/>
                                        <p:tgtEl>
                                          <p:spTgt spid="111"/>
                                        </p:tgtEl>
                                        <p:attrNameLst>
                                          <p:attrName>ppt_h</p:attrName>
                                        </p:attrNameLst>
                                      </p:cBhvr>
                                      <p:tavLst>
                                        <p:tav tm="0">
                                          <p:val>
                                            <p:fltVal val="0"/>
                                          </p:val>
                                        </p:tav>
                                        <p:tav tm="100000">
                                          <p:val>
                                            <p:strVal val="#ppt_h"/>
                                          </p:val>
                                        </p:tav>
                                      </p:tavLst>
                                    </p:anim>
                                  </p:childTnLst>
                                </p:cTn>
                              </p:par>
                              <p:par>
                                <p:cTn id="100" presetID="6" presetClass="emph" presetSubtype="0" autoRev="1" fill="hold" nodeType="withEffect">
                                  <p:stCondLst>
                                    <p:cond delay="0"/>
                                  </p:stCondLst>
                                  <p:childTnLst>
                                    <p:animScale>
                                      <p:cBhvr>
                                        <p:cTn id="101" dur="200" fill="hold"/>
                                        <p:tgtEl>
                                          <p:spTgt spid="111"/>
                                        </p:tgtEl>
                                      </p:cBhvr>
                                      <p:by x="87000" y="87000"/>
                                    </p:animScale>
                                  </p:childTnLst>
                                </p:cTn>
                              </p:par>
                              <p:par>
                                <p:cTn id="102" presetID="23" presetClass="entr" presetSubtype="16" fill="hold" nodeType="withEffect">
                                  <p:stCondLst>
                                    <p:cond delay="0"/>
                                  </p:stCondLst>
                                  <p:childTnLst>
                                    <p:set>
                                      <p:cBhvr>
                                        <p:cTn id="103" dur="1" fill="hold">
                                          <p:stCondLst>
                                            <p:cond delay="0"/>
                                          </p:stCondLst>
                                        </p:cTn>
                                        <p:tgtEl>
                                          <p:spTgt spid="161"/>
                                        </p:tgtEl>
                                        <p:attrNameLst>
                                          <p:attrName>style.visibility</p:attrName>
                                        </p:attrNameLst>
                                      </p:cBhvr>
                                      <p:to>
                                        <p:strVal val="visible"/>
                                      </p:to>
                                    </p:set>
                                    <p:anim calcmode="lin" valueType="num">
                                      <p:cBhvr>
                                        <p:cTn id="104" dur="500" fill="hold"/>
                                        <p:tgtEl>
                                          <p:spTgt spid="161"/>
                                        </p:tgtEl>
                                        <p:attrNameLst>
                                          <p:attrName>ppt_w</p:attrName>
                                        </p:attrNameLst>
                                      </p:cBhvr>
                                      <p:tavLst>
                                        <p:tav tm="0">
                                          <p:val>
                                            <p:fltVal val="0"/>
                                          </p:val>
                                        </p:tav>
                                        <p:tav tm="100000">
                                          <p:val>
                                            <p:strVal val="#ppt_w"/>
                                          </p:val>
                                        </p:tav>
                                      </p:tavLst>
                                    </p:anim>
                                    <p:anim calcmode="lin" valueType="num">
                                      <p:cBhvr>
                                        <p:cTn id="105" dur="500" fill="hold"/>
                                        <p:tgtEl>
                                          <p:spTgt spid="161"/>
                                        </p:tgtEl>
                                        <p:attrNameLst>
                                          <p:attrName>ppt_h</p:attrName>
                                        </p:attrNameLst>
                                      </p:cBhvr>
                                      <p:tavLst>
                                        <p:tav tm="0">
                                          <p:val>
                                            <p:fltVal val="0"/>
                                          </p:val>
                                        </p:tav>
                                        <p:tav tm="100000">
                                          <p:val>
                                            <p:strVal val="#ppt_h"/>
                                          </p:val>
                                        </p:tav>
                                      </p:tavLst>
                                    </p:anim>
                                  </p:childTnLst>
                                </p:cTn>
                              </p:par>
                              <p:par>
                                <p:cTn id="106" presetID="6" presetClass="emph" presetSubtype="0" autoRev="1" fill="hold" nodeType="withEffect">
                                  <p:stCondLst>
                                    <p:cond delay="0"/>
                                  </p:stCondLst>
                                  <p:childTnLst>
                                    <p:animScale>
                                      <p:cBhvr>
                                        <p:cTn id="107" dur="200" fill="hold"/>
                                        <p:tgtEl>
                                          <p:spTgt spid="161"/>
                                        </p:tgtEl>
                                      </p:cBhvr>
                                      <p:by x="87000" y="87000"/>
                                    </p:animScale>
                                  </p:childTnLst>
                                </p:cTn>
                              </p:par>
                            </p:childTnLst>
                          </p:cTn>
                        </p:par>
                        <p:par>
                          <p:cTn id="108" fill="hold">
                            <p:stCondLst>
                              <p:cond delay="3180"/>
                            </p:stCondLst>
                            <p:childTnLst>
                              <p:par>
                                <p:cTn id="109" presetID="23" presetClass="entr" presetSubtype="16"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childTnLst>
                                </p:cTn>
                              </p:par>
                              <p:par>
                                <p:cTn id="113" presetID="6" presetClass="emph" presetSubtype="0" autoRev="1" fill="hold" nodeType="withEffect">
                                  <p:stCondLst>
                                    <p:cond delay="0"/>
                                  </p:stCondLst>
                                  <p:childTnLst>
                                    <p:animScale>
                                      <p:cBhvr>
                                        <p:cTn id="114" dur="200" fill="hold"/>
                                        <p:tgtEl>
                                          <p:spTgt spid="25"/>
                                        </p:tgtEl>
                                      </p:cBhvr>
                                      <p:by x="87000" y="87000"/>
                                    </p:animScale>
                                  </p:childTnLst>
                                </p:cTn>
                              </p:par>
                              <p:par>
                                <p:cTn id="115" presetID="23" presetClass="entr" presetSubtype="288" fill="hold" nodeType="withEffect">
                                  <p:stCondLst>
                                    <p:cond delay="0"/>
                                  </p:stCondLst>
                                  <p:childTnLst>
                                    <p:set>
                                      <p:cBhvr>
                                        <p:cTn id="116" dur="1" fill="hold">
                                          <p:stCondLst>
                                            <p:cond delay="0"/>
                                          </p:stCondLst>
                                        </p:cTn>
                                        <p:tgtEl>
                                          <p:spTgt spid="79875"/>
                                        </p:tgtEl>
                                        <p:attrNameLst>
                                          <p:attrName>style.visibility</p:attrName>
                                        </p:attrNameLst>
                                      </p:cBhvr>
                                      <p:to>
                                        <p:strVal val="visible"/>
                                      </p:to>
                                    </p:set>
                                    <p:anim calcmode="lin" valueType="num">
                                      <p:cBhvr>
                                        <p:cTn id="117" dur="500" fill="hold"/>
                                        <p:tgtEl>
                                          <p:spTgt spid="79875"/>
                                        </p:tgtEl>
                                        <p:attrNameLst>
                                          <p:attrName>ppt_w</p:attrName>
                                        </p:attrNameLst>
                                      </p:cBhvr>
                                      <p:tavLst>
                                        <p:tav tm="0">
                                          <p:val>
                                            <p:strVal val="4/3*#ppt_w"/>
                                          </p:val>
                                        </p:tav>
                                        <p:tav tm="100000">
                                          <p:val>
                                            <p:strVal val="#ppt_w"/>
                                          </p:val>
                                        </p:tav>
                                      </p:tavLst>
                                    </p:anim>
                                    <p:anim calcmode="lin" valueType="num">
                                      <p:cBhvr>
                                        <p:cTn id="118" dur="500" fill="hold"/>
                                        <p:tgtEl>
                                          <p:spTgt spid="79875"/>
                                        </p:tgtEl>
                                        <p:attrNameLst>
                                          <p:attrName>ppt_h</p:attrName>
                                        </p:attrNameLst>
                                      </p:cBhvr>
                                      <p:tavLst>
                                        <p:tav tm="0">
                                          <p:val>
                                            <p:strVal val="4/3*#ppt_h"/>
                                          </p:val>
                                        </p:tav>
                                        <p:tav tm="100000">
                                          <p:val>
                                            <p:strVal val="#ppt_h"/>
                                          </p:val>
                                        </p:tav>
                                      </p:tavLst>
                                    </p:anim>
                                  </p:childTnLst>
                                </p:cTn>
                              </p:par>
                              <p:par>
                                <p:cTn id="119" presetID="23" presetClass="entr" presetSubtype="16" fill="hold" nodeType="withEffect">
                                  <p:stCondLst>
                                    <p:cond delay="0"/>
                                  </p:stCondLst>
                                  <p:childTnLst>
                                    <p:set>
                                      <p:cBhvr>
                                        <p:cTn id="120" dur="1" fill="hold">
                                          <p:stCondLst>
                                            <p:cond delay="0"/>
                                          </p:stCondLst>
                                        </p:cTn>
                                        <p:tgtEl>
                                          <p:spTgt spid="117"/>
                                        </p:tgtEl>
                                        <p:attrNameLst>
                                          <p:attrName>style.visibility</p:attrName>
                                        </p:attrNameLst>
                                      </p:cBhvr>
                                      <p:to>
                                        <p:strVal val="visible"/>
                                      </p:to>
                                    </p:set>
                                    <p:anim calcmode="lin" valueType="num">
                                      <p:cBhvr>
                                        <p:cTn id="121" dur="500" fill="hold"/>
                                        <p:tgtEl>
                                          <p:spTgt spid="117"/>
                                        </p:tgtEl>
                                        <p:attrNameLst>
                                          <p:attrName>ppt_w</p:attrName>
                                        </p:attrNameLst>
                                      </p:cBhvr>
                                      <p:tavLst>
                                        <p:tav tm="0">
                                          <p:val>
                                            <p:fltVal val="0"/>
                                          </p:val>
                                        </p:tav>
                                        <p:tav tm="100000">
                                          <p:val>
                                            <p:strVal val="#ppt_w"/>
                                          </p:val>
                                        </p:tav>
                                      </p:tavLst>
                                    </p:anim>
                                    <p:anim calcmode="lin" valueType="num">
                                      <p:cBhvr>
                                        <p:cTn id="122" dur="500" fill="hold"/>
                                        <p:tgtEl>
                                          <p:spTgt spid="117"/>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0"/>
                                  </p:stCondLst>
                                  <p:childTnLst>
                                    <p:animScale>
                                      <p:cBhvr>
                                        <p:cTn id="124" dur="200" fill="hold"/>
                                        <p:tgtEl>
                                          <p:spTgt spid="117"/>
                                        </p:tgtEl>
                                      </p:cBhvr>
                                      <p:by x="87000" y="87000"/>
                                    </p:animScale>
                                  </p:childTnLst>
                                </p:cTn>
                              </p:par>
                              <p:par>
                                <p:cTn id="125" presetID="23" presetClass="entr" presetSubtype="16" fill="hold" nodeType="withEffect">
                                  <p:stCondLst>
                                    <p:cond delay="0"/>
                                  </p:stCondLst>
                                  <p:childTnLst>
                                    <p:set>
                                      <p:cBhvr>
                                        <p:cTn id="126" dur="1" fill="hold">
                                          <p:stCondLst>
                                            <p:cond delay="0"/>
                                          </p:stCondLst>
                                        </p:cTn>
                                        <p:tgtEl>
                                          <p:spTgt spid="167"/>
                                        </p:tgtEl>
                                        <p:attrNameLst>
                                          <p:attrName>style.visibility</p:attrName>
                                        </p:attrNameLst>
                                      </p:cBhvr>
                                      <p:to>
                                        <p:strVal val="visible"/>
                                      </p:to>
                                    </p:set>
                                    <p:anim calcmode="lin" valueType="num">
                                      <p:cBhvr>
                                        <p:cTn id="127" dur="500" fill="hold"/>
                                        <p:tgtEl>
                                          <p:spTgt spid="167"/>
                                        </p:tgtEl>
                                        <p:attrNameLst>
                                          <p:attrName>ppt_w</p:attrName>
                                        </p:attrNameLst>
                                      </p:cBhvr>
                                      <p:tavLst>
                                        <p:tav tm="0">
                                          <p:val>
                                            <p:fltVal val="0"/>
                                          </p:val>
                                        </p:tav>
                                        <p:tav tm="100000">
                                          <p:val>
                                            <p:strVal val="#ppt_w"/>
                                          </p:val>
                                        </p:tav>
                                      </p:tavLst>
                                    </p:anim>
                                    <p:anim calcmode="lin" valueType="num">
                                      <p:cBhvr>
                                        <p:cTn id="128" dur="500" fill="hold"/>
                                        <p:tgtEl>
                                          <p:spTgt spid="167"/>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0"/>
                                  </p:stCondLst>
                                  <p:childTnLst>
                                    <p:animScale>
                                      <p:cBhvr>
                                        <p:cTn id="130" dur="200" fill="hold"/>
                                        <p:tgtEl>
                                          <p:spTgt spid="167"/>
                                        </p:tgtEl>
                                      </p:cBhvr>
                                      <p:by x="87000" y="87000"/>
                                    </p:animScale>
                                  </p:childTnLst>
                                </p:cTn>
                              </p:par>
                            </p:childTnLst>
                          </p:cTn>
                        </p:par>
                        <p:par>
                          <p:cTn id="131" fill="hold">
                            <p:stCondLst>
                              <p:cond delay="3680"/>
                            </p:stCondLst>
                            <p:childTnLst>
                              <p:par>
                                <p:cTn id="132" presetID="23" presetClass="entr" presetSubtype="16"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500" fill="hold"/>
                                        <p:tgtEl>
                                          <p:spTgt spid="24"/>
                                        </p:tgtEl>
                                        <p:attrNameLst>
                                          <p:attrName>ppt_w</p:attrName>
                                        </p:attrNameLst>
                                      </p:cBhvr>
                                      <p:tavLst>
                                        <p:tav tm="0">
                                          <p:val>
                                            <p:fltVal val="0"/>
                                          </p:val>
                                        </p:tav>
                                        <p:tav tm="100000">
                                          <p:val>
                                            <p:strVal val="#ppt_w"/>
                                          </p:val>
                                        </p:tav>
                                      </p:tavLst>
                                    </p:anim>
                                    <p:anim calcmode="lin" valueType="num">
                                      <p:cBhvr>
                                        <p:cTn id="135" dur="500" fill="hold"/>
                                        <p:tgtEl>
                                          <p:spTgt spid="24"/>
                                        </p:tgtEl>
                                        <p:attrNameLst>
                                          <p:attrName>ppt_h</p:attrName>
                                        </p:attrNameLst>
                                      </p:cBhvr>
                                      <p:tavLst>
                                        <p:tav tm="0">
                                          <p:val>
                                            <p:fltVal val="0"/>
                                          </p:val>
                                        </p:tav>
                                        <p:tav tm="100000">
                                          <p:val>
                                            <p:strVal val="#ppt_h"/>
                                          </p:val>
                                        </p:tav>
                                      </p:tavLst>
                                    </p:anim>
                                  </p:childTnLst>
                                </p:cTn>
                              </p:par>
                              <p:par>
                                <p:cTn id="136" presetID="6" presetClass="emph" presetSubtype="0" autoRev="1" fill="hold" nodeType="withEffect">
                                  <p:stCondLst>
                                    <p:cond delay="0"/>
                                  </p:stCondLst>
                                  <p:childTnLst>
                                    <p:animScale>
                                      <p:cBhvr>
                                        <p:cTn id="137" dur="200" fill="hold"/>
                                        <p:tgtEl>
                                          <p:spTgt spid="24"/>
                                        </p:tgtEl>
                                      </p:cBhvr>
                                      <p:by x="87000" y="87000"/>
                                    </p:animScale>
                                  </p:childTnLst>
                                </p:cTn>
                              </p:par>
                              <p:par>
                                <p:cTn id="138" presetID="23" presetClass="entr" presetSubtype="288" fill="hold" nodeType="withEffect">
                                  <p:stCondLst>
                                    <p:cond delay="0"/>
                                  </p:stCondLst>
                                  <p:childTnLst>
                                    <p:set>
                                      <p:cBhvr>
                                        <p:cTn id="139" dur="1" fill="hold">
                                          <p:stCondLst>
                                            <p:cond delay="0"/>
                                          </p:stCondLst>
                                        </p:cTn>
                                        <p:tgtEl>
                                          <p:spTgt spid="79876"/>
                                        </p:tgtEl>
                                        <p:attrNameLst>
                                          <p:attrName>style.visibility</p:attrName>
                                        </p:attrNameLst>
                                      </p:cBhvr>
                                      <p:to>
                                        <p:strVal val="visible"/>
                                      </p:to>
                                    </p:set>
                                    <p:anim calcmode="lin" valueType="num">
                                      <p:cBhvr>
                                        <p:cTn id="140" dur="500" fill="hold"/>
                                        <p:tgtEl>
                                          <p:spTgt spid="79876"/>
                                        </p:tgtEl>
                                        <p:attrNameLst>
                                          <p:attrName>ppt_w</p:attrName>
                                        </p:attrNameLst>
                                      </p:cBhvr>
                                      <p:tavLst>
                                        <p:tav tm="0">
                                          <p:val>
                                            <p:strVal val="4/3*#ppt_w"/>
                                          </p:val>
                                        </p:tav>
                                        <p:tav tm="100000">
                                          <p:val>
                                            <p:strVal val="#ppt_w"/>
                                          </p:val>
                                        </p:tav>
                                      </p:tavLst>
                                    </p:anim>
                                    <p:anim calcmode="lin" valueType="num">
                                      <p:cBhvr>
                                        <p:cTn id="141" dur="500" fill="hold"/>
                                        <p:tgtEl>
                                          <p:spTgt spid="79876"/>
                                        </p:tgtEl>
                                        <p:attrNameLst>
                                          <p:attrName>ppt_h</p:attrName>
                                        </p:attrNameLst>
                                      </p:cBhvr>
                                      <p:tavLst>
                                        <p:tav tm="0">
                                          <p:val>
                                            <p:strVal val="4/3*#ppt_h"/>
                                          </p:val>
                                        </p:tav>
                                        <p:tav tm="100000">
                                          <p:val>
                                            <p:strVal val="#ppt_h"/>
                                          </p:val>
                                        </p:tav>
                                      </p:tavLst>
                                    </p:anim>
                                  </p:childTnLst>
                                </p:cTn>
                              </p:par>
                              <p:par>
                                <p:cTn id="142" presetID="23" presetClass="entr" presetSubtype="16" fill="hold" nodeType="withEffect">
                                  <p:stCondLst>
                                    <p:cond delay="0"/>
                                  </p:stCondLst>
                                  <p:childTnLst>
                                    <p:set>
                                      <p:cBhvr>
                                        <p:cTn id="143" dur="1" fill="hold">
                                          <p:stCondLst>
                                            <p:cond delay="0"/>
                                          </p:stCondLst>
                                        </p:cTn>
                                        <p:tgtEl>
                                          <p:spTgt spid="120"/>
                                        </p:tgtEl>
                                        <p:attrNameLst>
                                          <p:attrName>style.visibility</p:attrName>
                                        </p:attrNameLst>
                                      </p:cBhvr>
                                      <p:to>
                                        <p:strVal val="visible"/>
                                      </p:to>
                                    </p:set>
                                    <p:anim calcmode="lin" valueType="num">
                                      <p:cBhvr>
                                        <p:cTn id="144" dur="500" fill="hold"/>
                                        <p:tgtEl>
                                          <p:spTgt spid="120"/>
                                        </p:tgtEl>
                                        <p:attrNameLst>
                                          <p:attrName>ppt_w</p:attrName>
                                        </p:attrNameLst>
                                      </p:cBhvr>
                                      <p:tavLst>
                                        <p:tav tm="0">
                                          <p:val>
                                            <p:fltVal val="0"/>
                                          </p:val>
                                        </p:tav>
                                        <p:tav tm="100000">
                                          <p:val>
                                            <p:strVal val="#ppt_w"/>
                                          </p:val>
                                        </p:tav>
                                      </p:tavLst>
                                    </p:anim>
                                    <p:anim calcmode="lin" valueType="num">
                                      <p:cBhvr>
                                        <p:cTn id="145" dur="500" fill="hold"/>
                                        <p:tgtEl>
                                          <p:spTgt spid="120"/>
                                        </p:tgtEl>
                                        <p:attrNameLst>
                                          <p:attrName>ppt_h</p:attrName>
                                        </p:attrNameLst>
                                      </p:cBhvr>
                                      <p:tavLst>
                                        <p:tav tm="0">
                                          <p:val>
                                            <p:fltVal val="0"/>
                                          </p:val>
                                        </p:tav>
                                        <p:tav tm="100000">
                                          <p:val>
                                            <p:strVal val="#ppt_h"/>
                                          </p:val>
                                        </p:tav>
                                      </p:tavLst>
                                    </p:anim>
                                  </p:childTnLst>
                                </p:cTn>
                              </p:par>
                              <p:par>
                                <p:cTn id="146" presetID="6" presetClass="emph" presetSubtype="0" autoRev="1" fill="hold" nodeType="withEffect">
                                  <p:stCondLst>
                                    <p:cond delay="0"/>
                                  </p:stCondLst>
                                  <p:childTnLst>
                                    <p:animScale>
                                      <p:cBhvr>
                                        <p:cTn id="147" dur="200" fill="hold"/>
                                        <p:tgtEl>
                                          <p:spTgt spid="120"/>
                                        </p:tgtEl>
                                      </p:cBhvr>
                                      <p:by x="87000" y="87000"/>
                                    </p:animScale>
                                  </p:childTnLst>
                                </p:cTn>
                              </p:par>
                              <p:par>
                                <p:cTn id="148" presetID="23" presetClass="entr" presetSubtype="16" fill="hold" nodeType="withEffect">
                                  <p:stCondLst>
                                    <p:cond delay="0"/>
                                  </p:stCondLst>
                                  <p:childTnLst>
                                    <p:set>
                                      <p:cBhvr>
                                        <p:cTn id="149" dur="1" fill="hold">
                                          <p:stCondLst>
                                            <p:cond delay="0"/>
                                          </p:stCondLst>
                                        </p:cTn>
                                        <p:tgtEl>
                                          <p:spTgt spid="170"/>
                                        </p:tgtEl>
                                        <p:attrNameLst>
                                          <p:attrName>style.visibility</p:attrName>
                                        </p:attrNameLst>
                                      </p:cBhvr>
                                      <p:to>
                                        <p:strVal val="visible"/>
                                      </p:to>
                                    </p:set>
                                    <p:anim calcmode="lin" valueType="num">
                                      <p:cBhvr>
                                        <p:cTn id="150" dur="500" fill="hold"/>
                                        <p:tgtEl>
                                          <p:spTgt spid="170"/>
                                        </p:tgtEl>
                                        <p:attrNameLst>
                                          <p:attrName>ppt_w</p:attrName>
                                        </p:attrNameLst>
                                      </p:cBhvr>
                                      <p:tavLst>
                                        <p:tav tm="0">
                                          <p:val>
                                            <p:fltVal val="0"/>
                                          </p:val>
                                        </p:tav>
                                        <p:tav tm="100000">
                                          <p:val>
                                            <p:strVal val="#ppt_w"/>
                                          </p:val>
                                        </p:tav>
                                      </p:tavLst>
                                    </p:anim>
                                    <p:anim calcmode="lin" valueType="num">
                                      <p:cBhvr>
                                        <p:cTn id="151" dur="500" fill="hold"/>
                                        <p:tgtEl>
                                          <p:spTgt spid="170"/>
                                        </p:tgtEl>
                                        <p:attrNameLst>
                                          <p:attrName>ppt_h</p:attrName>
                                        </p:attrNameLst>
                                      </p:cBhvr>
                                      <p:tavLst>
                                        <p:tav tm="0">
                                          <p:val>
                                            <p:fltVal val="0"/>
                                          </p:val>
                                        </p:tav>
                                        <p:tav tm="100000">
                                          <p:val>
                                            <p:strVal val="#ppt_h"/>
                                          </p:val>
                                        </p:tav>
                                      </p:tavLst>
                                    </p:anim>
                                  </p:childTnLst>
                                </p:cTn>
                              </p:par>
                              <p:par>
                                <p:cTn id="152" presetID="6" presetClass="emph" presetSubtype="0" autoRev="1" fill="hold" nodeType="withEffect">
                                  <p:stCondLst>
                                    <p:cond delay="0"/>
                                  </p:stCondLst>
                                  <p:childTnLst>
                                    <p:animScale>
                                      <p:cBhvr>
                                        <p:cTn id="153" dur="200" fill="hold"/>
                                        <p:tgtEl>
                                          <p:spTgt spid="170"/>
                                        </p:tgtEl>
                                      </p:cBhvr>
                                      <p:by x="87000" y="87000"/>
                                    </p:animScale>
                                  </p:childTnLst>
                                </p:cTn>
                              </p:par>
                            </p:childTnLst>
                          </p:cTn>
                        </p:par>
                      </p:childTnLst>
                    </p:cTn>
                  </p:par>
                  <p:par>
                    <p:cTn id="154" fill="hold">
                      <p:stCondLst>
                        <p:cond delay="indefinite"/>
                      </p:stCondLst>
                      <p:childTnLst>
                        <p:par>
                          <p:cTn id="155" fill="hold">
                            <p:stCondLst>
                              <p:cond delay="0"/>
                            </p:stCondLst>
                            <p:childTnLst>
                              <p:par>
                                <p:cTn id="156" presetID="23" presetClass="entr" presetSubtype="16" fill="hold" nodeType="clickEffect">
                                  <p:stCondLst>
                                    <p:cond delay="0"/>
                                  </p:stCondLst>
                                  <p:childTnLst>
                                    <p:set>
                                      <p:cBhvr>
                                        <p:cTn id="157" dur="1" fill="hold">
                                          <p:stCondLst>
                                            <p:cond delay="0"/>
                                          </p:stCondLst>
                                        </p:cTn>
                                        <p:tgtEl>
                                          <p:spTgt spid="26"/>
                                        </p:tgtEl>
                                        <p:attrNameLst>
                                          <p:attrName>style.visibility</p:attrName>
                                        </p:attrNameLst>
                                      </p:cBhvr>
                                      <p:to>
                                        <p:strVal val="visible"/>
                                      </p:to>
                                    </p:set>
                                    <p:anim calcmode="lin" valueType="num">
                                      <p:cBhvr>
                                        <p:cTn id="158" dur="500" fill="hold"/>
                                        <p:tgtEl>
                                          <p:spTgt spid="26"/>
                                        </p:tgtEl>
                                        <p:attrNameLst>
                                          <p:attrName>ppt_w</p:attrName>
                                        </p:attrNameLst>
                                      </p:cBhvr>
                                      <p:tavLst>
                                        <p:tav tm="0">
                                          <p:val>
                                            <p:fltVal val="0"/>
                                          </p:val>
                                        </p:tav>
                                        <p:tav tm="100000">
                                          <p:val>
                                            <p:strVal val="#ppt_w"/>
                                          </p:val>
                                        </p:tav>
                                      </p:tavLst>
                                    </p:anim>
                                    <p:anim calcmode="lin" valueType="num">
                                      <p:cBhvr>
                                        <p:cTn id="159" dur="500" fill="hold"/>
                                        <p:tgtEl>
                                          <p:spTgt spid="26"/>
                                        </p:tgtEl>
                                        <p:attrNameLst>
                                          <p:attrName>ppt_h</p:attrName>
                                        </p:attrNameLst>
                                      </p:cBhvr>
                                      <p:tavLst>
                                        <p:tav tm="0">
                                          <p:val>
                                            <p:fltVal val="0"/>
                                          </p:val>
                                        </p:tav>
                                        <p:tav tm="100000">
                                          <p:val>
                                            <p:strVal val="#ppt_h"/>
                                          </p:val>
                                        </p:tav>
                                      </p:tavLst>
                                    </p:anim>
                                  </p:childTnLst>
                                </p:cTn>
                              </p:par>
                            </p:childTnLst>
                          </p:cTn>
                        </p:par>
                        <p:par>
                          <p:cTn id="160" fill="hold">
                            <p:stCondLst>
                              <p:cond delay="500"/>
                            </p:stCondLst>
                            <p:childTnLst>
                              <p:par>
                                <p:cTn id="161" presetID="6" presetClass="emph" presetSubtype="0" autoRev="1" fill="hold" nodeType="afterEffect">
                                  <p:stCondLst>
                                    <p:cond delay="0"/>
                                  </p:stCondLst>
                                  <p:childTnLst>
                                    <p:animScale>
                                      <p:cBhvr>
                                        <p:cTn id="162" dur="200" fill="hold"/>
                                        <p:tgtEl>
                                          <p:spTgt spid="26"/>
                                        </p:tgtEl>
                                      </p:cBhvr>
                                      <p:by x="87000" y="87000"/>
                                    </p:animScale>
                                  </p:childTnLst>
                                </p:cTn>
                              </p:par>
                              <p:par>
                                <p:cTn id="163" presetID="23" presetClass="entr" presetSubtype="288" fill="hold" nodeType="withEffect">
                                  <p:stCondLst>
                                    <p:cond delay="0"/>
                                  </p:stCondLst>
                                  <p:childTnLst>
                                    <p:set>
                                      <p:cBhvr>
                                        <p:cTn id="164" dur="1" fill="hold">
                                          <p:stCondLst>
                                            <p:cond delay="0"/>
                                          </p:stCondLst>
                                        </p:cTn>
                                        <p:tgtEl>
                                          <p:spTgt spid="79877"/>
                                        </p:tgtEl>
                                        <p:attrNameLst>
                                          <p:attrName>style.visibility</p:attrName>
                                        </p:attrNameLst>
                                      </p:cBhvr>
                                      <p:to>
                                        <p:strVal val="visible"/>
                                      </p:to>
                                    </p:set>
                                    <p:anim calcmode="lin" valueType="num">
                                      <p:cBhvr>
                                        <p:cTn id="165" dur="500" fill="hold"/>
                                        <p:tgtEl>
                                          <p:spTgt spid="79877"/>
                                        </p:tgtEl>
                                        <p:attrNameLst>
                                          <p:attrName>ppt_w</p:attrName>
                                        </p:attrNameLst>
                                      </p:cBhvr>
                                      <p:tavLst>
                                        <p:tav tm="0">
                                          <p:val>
                                            <p:strVal val="4/3*#ppt_w"/>
                                          </p:val>
                                        </p:tav>
                                        <p:tav tm="100000">
                                          <p:val>
                                            <p:strVal val="#ppt_w"/>
                                          </p:val>
                                        </p:tav>
                                      </p:tavLst>
                                    </p:anim>
                                    <p:anim calcmode="lin" valueType="num">
                                      <p:cBhvr>
                                        <p:cTn id="166" dur="500" fill="hold"/>
                                        <p:tgtEl>
                                          <p:spTgt spid="79877"/>
                                        </p:tgtEl>
                                        <p:attrNameLst>
                                          <p:attrName>ppt_h</p:attrName>
                                        </p:attrNameLst>
                                      </p:cBhvr>
                                      <p:tavLst>
                                        <p:tav tm="0">
                                          <p:val>
                                            <p:strVal val="4/3*#ppt_h"/>
                                          </p:val>
                                        </p:tav>
                                        <p:tav tm="100000">
                                          <p:val>
                                            <p:strVal val="#ppt_h"/>
                                          </p:val>
                                        </p:tav>
                                      </p:tavLst>
                                    </p:anim>
                                  </p:childTnLst>
                                </p:cTn>
                              </p:par>
                            </p:childTnLst>
                          </p:cTn>
                        </p:par>
                        <p:par>
                          <p:cTn id="167" fill="hold">
                            <p:stCondLst>
                              <p:cond delay="1000"/>
                            </p:stCondLst>
                            <p:childTnLst>
                              <p:par>
                                <p:cTn id="168" presetID="23" presetClass="entr" presetSubtype="16" fill="hold" nodeType="afterEffect">
                                  <p:stCondLst>
                                    <p:cond delay="0"/>
                                  </p:stCondLst>
                                  <p:childTnLst>
                                    <p:set>
                                      <p:cBhvr>
                                        <p:cTn id="169" dur="1" fill="hold">
                                          <p:stCondLst>
                                            <p:cond delay="0"/>
                                          </p:stCondLst>
                                        </p:cTn>
                                        <p:tgtEl>
                                          <p:spTgt spid="123"/>
                                        </p:tgtEl>
                                        <p:attrNameLst>
                                          <p:attrName>style.visibility</p:attrName>
                                        </p:attrNameLst>
                                      </p:cBhvr>
                                      <p:to>
                                        <p:strVal val="visible"/>
                                      </p:to>
                                    </p:set>
                                    <p:anim calcmode="lin" valueType="num">
                                      <p:cBhvr>
                                        <p:cTn id="170" dur="500" fill="hold"/>
                                        <p:tgtEl>
                                          <p:spTgt spid="123"/>
                                        </p:tgtEl>
                                        <p:attrNameLst>
                                          <p:attrName>ppt_w</p:attrName>
                                        </p:attrNameLst>
                                      </p:cBhvr>
                                      <p:tavLst>
                                        <p:tav tm="0">
                                          <p:val>
                                            <p:fltVal val="0"/>
                                          </p:val>
                                        </p:tav>
                                        <p:tav tm="100000">
                                          <p:val>
                                            <p:strVal val="#ppt_w"/>
                                          </p:val>
                                        </p:tav>
                                      </p:tavLst>
                                    </p:anim>
                                    <p:anim calcmode="lin" valueType="num">
                                      <p:cBhvr>
                                        <p:cTn id="171" dur="500" fill="hold"/>
                                        <p:tgtEl>
                                          <p:spTgt spid="123"/>
                                        </p:tgtEl>
                                        <p:attrNameLst>
                                          <p:attrName>ppt_h</p:attrName>
                                        </p:attrNameLst>
                                      </p:cBhvr>
                                      <p:tavLst>
                                        <p:tav tm="0">
                                          <p:val>
                                            <p:fltVal val="0"/>
                                          </p:val>
                                        </p:tav>
                                        <p:tav tm="100000">
                                          <p:val>
                                            <p:strVal val="#ppt_h"/>
                                          </p:val>
                                        </p:tav>
                                      </p:tavLst>
                                    </p:anim>
                                  </p:childTnLst>
                                </p:cTn>
                              </p:par>
                            </p:childTnLst>
                          </p:cTn>
                        </p:par>
                        <p:par>
                          <p:cTn id="172" fill="hold">
                            <p:stCondLst>
                              <p:cond delay="1500"/>
                            </p:stCondLst>
                            <p:childTnLst>
                              <p:par>
                                <p:cTn id="173" presetID="6" presetClass="emph" presetSubtype="0" autoRev="1" fill="hold" nodeType="afterEffect">
                                  <p:stCondLst>
                                    <p:cond delay="0"/>
                                  </p:stCondLst>
                                  <p:childTnLst>
                                    <p:animScale>
                                      <p:cBhvr>
                                        <p:cTn id="174" dur="200" fill="hold"/>
                                        <p:tgtEl>
                                          <p:spTgt spid="123"/>
                                        </p:tgtEl>
                                      </p:cBhvr>
                                      <p:by x="87000" y="87000"/>
                                    </p:animScale>
                                  </p:childTnLst>
                                </p:cTn>
                              </p:par>
                            </p:childTnLst>
                          </p:cTn>
                        </p:par>
                        <p:par>
                          <p:cTn id="175" fill="hold">
                            <p:stCondLst>
                              <p:cond delay="1900"/>
                            </p:stCondLst>
                            <p:childTnLst>
                              <p:par>
                                <p:cTn id="176" presetID="23" presetClass="entr" presetSubtype="288" fill="hold" nodeType="afterEffect">
                                  <p:stCondLst>
                                    <p:cond delay="0"/>
                                  </p:stCondLst>
                                  <p:childTnLst>
                                    <p:set>
                                      <p:cBhvr>
                                        <p:cTn id="177" dur="1" fill="hold">
                                          <p:stCondLst>
                                            <p:cond delay="0"/>
                                          </p:stCondLst>
                                        </p:cTn>
                                        <p:tgtEl>
                                          <p:spTgt spid="152"/>
                                        </p:tgtEl>
                                        <p:attrNameLst>
                                          <p:attrName>style.visibility</p:attrName>
                                        </p:attrNameLst>
                                      </p:cBhvr>
                                      <p:to>
                                        <p:strVal val="visible"/>
                                      </p:to>
                                    </p:set>
                                    <p:anim calcmode="lin" valueType="num">
                                      <p:cBhvr>
                                        <p:cTn id="178" dur="500" fill="hold"/>
                                        <p:tgtEl>
                                          <p:spTgt spid="152"/>
                                        </p:tgtEl>
                                        <p:attrNameLst>
                                          <p:attrName>ppt_w</p:attrName>
                                        </p:attrNameLst>
                                      </p:cBhvr>
                                      <p:tavLst>
                                        <p:tav tm="0">
                                          <p:val>
                                            <p:strVal val="4/3*#ppt_w"/>
                                          </p:val>
                                        </p:tav>
                                        <p:tav tm="100000">
                                          <p:val>
                                            <p:strVal val="#ppt_w"/>
                                          </p:val>
                                        </p:tav>
                                      </p:tavLst>
                                    </p:anim>
                                    <p:anim calcmode="lin" valueType="num">
                                      <p:cBhvr>
                                        <p:cTn id="179" dur="500" fill="hold"/>
                                        <p:tgtEl>
                                          <p:spTgt spid="152"/>
                                        </p:tgtEl>
                                        <p:attrNameLst>
                                          <p:attrName>ppt_h</p:attrName>
                                        </p:attrNameLst>
                                      </p:cBhvr>
                                      <p:tavLst>
                                        <p:tav tm="0">
                                          <p:val>
                                            <p:strVal val="4/3*#ppt_h"/>
                                          </p:val>
                                        </p:tav>
                                        <p:tav tm="100000">
                                          <p:val>
                                            <p:strVal val="#ppt_h"/>
                                          </p:val>
                                        </p:tav>
                                      </p:tavLst>
                                    </p:anim>
                                  </p:childTnLst>
                                </p:cTn>
                              </p:par>
                            </p:childTnLst>
                          </p:cTn>
                        </p:par>
                        <p:par>
                          <p:cTn id="180" fill="hold">
                            <p:stCondLst>
                              <p:cond delay="2400"/>
                            </p:stCondLst>
                            <p:childTnLst>
                              <p:par>
                                <p:cTn id="181" presetID="23" presetClass="entr" presetSubtype="16" fill="hold" nodeType="afterEffect">
                                  <p:stCondLst>
                                    <p:cond delay="0"/>
                                  </p:stCondLst>
                                  <p:childTnLst>
                                    <p:set>
                                      <p:cBhvr>
                                        <p:cTn id="182" dur="1" fill="hold">
                                          <p:stCondLst>
                                            <p:cond delay="0"/>
                                          </p:stCondLst>
                                        </p:cTn>
                                        <p:tgtEl>
                                          <p:spTgt spid="173"/>
                                        </p:tgtEl>
                                        <p:attrNameLst>
                                          <p:attrName>style.visibility</p:attrName>
                                        </p:attrNameLst>
                                      </p:cBhvr>
                                      <p:to>
                                        <p:strVal val="visible"/>
                                      </p:to>
                                    </p:set>
                                    <p:anim calcmode="lin" valueType="num">
                                      <p:cBhvr>
                                        <p:cTn id="183" dur="500" fill="hold"/>
                                        <p:tgtEl>
                                          <p:spTgt spid="173"/>
                                        </p:tgtEl>
                                        <p:attrNameLst>
                                          <p:attrName>ppt_w</p:attrName>
                                        </p:attrNameLst>
                                      </p:cBhvr>
                                      <p:tavLst>
                                        <p:tav tm="0">
                                          <p:val>
                                            <p:fltVal val="0"/>
                                          </p:val>
                                        </p:tav>
                                        <p:tav tm="100000">
                                          <p:val>
                                            <p:strVal val="#ppt_w"/>
                                          </p:val>
                                        </p:tav>
                                      </p:tavLst>
                                    </p:anim>
                                    <p:anim calcmode="lin" valueType="num">
                                      <p:cBhvr>
                                        <p:cTn id="184" dur="500" fill="hold"/>
                                        <p:tgtEl>
                                          <p:spTgt spid="173"/>
                                        </p:tgtEl>
                                        <p:attrNameLst>
                                          <p:attrName>ppt_h</p:attrName>
                                        </p:attrNameLst>
                                      </p:cBhvr>
                                      <p:tavLst>
                                        <p:tav tm="0">
                                          <p:val>
                                            <p:fltVal val="0"/>
                                          </p:val>
                                        </p:tav>
                                        <p:tav tm="100000">
                                          <p:val>
                                            <p:strVal val="#ppt_h"/>
                                          </p:val>
                                        </p:tav>
                                      </p:tavLst>
                                    </p:anim>
                                  </p:childTnLst>
                                </p:cTn>
                              </p:par>
                            </p:childTnLst>
                          </p:cTn>
                        </p:par>
                        <p:par>
                          <p:cTn id="185" fill="hold">
                            <p:stCondLst>
                              <p:cond delay="2900"/>
                            </p:stCondLst>
                            <p:childTnLst>
                              <p:par>
                                <p:cTn id="186" presetID="6" presetClass="emph" presetSubtype="0" autoRev="1" fill="hold" nodeType="afterEffect">
                                  <p:stCondLst>
                                    <p:cond delay="0"/>
                                  </p:stCondLst>
                                  <p:childTnLst>
                                    <p:animScale>
                                      <p:cBhvr>
                                        <p:cTn id="187" dur="200" fill="hold"/>
                                        <p:tgtEl>
                                          <p:spTgt spid="173"/>
                                        </p:tgtEl>
                                      </p:cBhvr>
                                      <p:by x="87000" y="87000"/>
                                    </p:animScale>
                                  </p:childTnLst>
                                </p:cTn>
                              </p:par>
                              <p:par>
                                <p:cTn id="188" presetID="23" presetClass="entr" presetSubtype="288" fill="hold" nodeType="withEffect">
                                  <p:stCondLst>
                                    <p:cond delay="0"/>
                                  </p:stCondLst>
                                  <p:childTnLst>
                                    <p:set>
                                      <p:cBhvr>
                                        <p:cTn id="189" dur="1" fill="hold">
                                          <p:stCondLst>
                                            <p:cond delay="0"/>
                                          </p:stCondLst>
                                        </p:cTn>
                                        <p:tgtEl>
                                          <p:spTgt spid="202"/>
                                        </p:tgtEl>
                                        <p:attrNameLst>
                                          <p:attrName>style.visibility</p:attrName>
                                        </p:attrNameLst>
                                      </p:cBhvr>
                                      <p:to>
                                        <p:strVal val="visible"/>
                                      </p:to>
                                    </p:set>
                                    <p:anim calcmode="lin" valueType="num">
                                      <p:cBhvr>
                                        <p:cTn id="190" dur="500" fill="hold"/>
                                        <p:tgtEl>
                                          <p:spTgt spid="202"/>
                                        </p:tgtEl>
                                        <p:attrNameLst>
                                          <p:attrName>ppt_w</p:attrName>
                                        </p:attrNameLst>
                                      </p:cBhvr>
                                      <p:tavLst>
                                        <p:tav tm="0">
                                          <p:val>
                                            <p:strVal val="4/3*#ppt_w"/>
                                          </p:val>
                                        </p:tav>
                                        <p:tav tm="100000">
                                          <p:val>
                                            <p:strVal val="#ppt_w"/>
                                          </p:val>
                                        </p:tav>
                                      </p:tavLst>
                                    </p:anim>
                                    <p:anim calcmode="lin" valueType="num">
                                      <p:cBhvr>
                                        <p:cTn id="191" dur="500" fill="hold"/>
                                        <p:tgtEl>
                                          <p:spTgt spid="2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0" grpId="0" animBg="1"/>
      <p:bldP spid="160" grpId="0" animBg="1"/>
      <p:bldP spid="211" grpId="0"/>
      <p:bldP spid="214" grpId="0"/>
      <p:bldP spid="15" grpId="0"/>
      <p:bldP spid="215" grpId="0"/>
      <p:bldP spid="216" grpId="0"/>
      <p:bldP spid="29" grpId="0"/>
      <p:bldP spid="30" grpId="0"/>
      <p:bldP spid="219" grpId="0"/>
      <p:bldP spid="2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330908" y="1495426"/>
            <a:ext cx="2785414" cy="2958476"/>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8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grpSp>
        <p:nvGrpSpPr>
          <p:cNvPr id="19" name="Group 18"/>
          <p:cNvGrpSpPr>
            <a:grpSpLocks noChangeAspect="1"/>
          </p:cNvGrpSpPr>
          <p:nvPr/>
        </p:nvGrpSpPr>
        <p:grpSpPr>
          <a:xfrm>
            <a:off x="1437534" y="3483118"/>
            <a:ext cx="577532" cy="577532"/>
            <a:chOff x="4677440" y="3443608"/>
            <a:chExt cx="1454861" cy="1454861"/>
          </a:xfrm>
        </p:grpSpPr>
        <p:sp>
          <p:nvSpPr>
            <p:cNvPr id="4"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7" name="TextBox 16"/>
            <p:cNvSpPr txBox="1"/>
            <p:nvPr/>
          </p:nvSpPr>
          <p:spPr>
            <a:xfrm>
              <a:off x="4739201" y="3538868"/>
              <a:ext cx="1351641" cy="1318044"/>
            </a:xfrm>
            <a:prstGeom prst="rect">
              <a:avLst/>
            </a:prstGeom>
            <a:noFill/>
          </p:spPr>
          <p:txBody>
            <a:bodyPr wrap="none" rtlCol="0">
              <a:spAutoFit/>
            </a:bodyPr>
            <a:lstStyle/>
            <a:p>
              <a:r>
                <a:rPr lang="en-GB" sz="2800" dirty="0" smtClean="0">
                  <a:solidFill>
                    <a:schemeClr val="accent5"/>
                  </a:solidFill>
                  <a:latin typeface="Impact" pitchFamily="34" charset="0"/>
                </a:rPr>
                <a:t>24</a:t>
              </a:r>
              <a:endParaRPr lang="en-GB" sz="2800" dirty="0">
                <a:solidFill>
                  <a:schemeClr val="accent5"/>
                </a:solidFill>
                <a:latin typeface="Impact" pitchFamily="34" charset="0"/>
              </a:endParaRPr>
            </a:p>
          </p:txBody>
        </p:sp>
      </p:grpSp>
      <p:grpSp>
        <p:nvGrpSpPr>
          <p:cNvPr id="20" name="Group 19"/>
          <p:cNvGrpSpPr>
            <a:grpSpLocks noChangeAspect="1"/>
          </p:cNvGrpSpPr>
          <p:nvPr/>
        </p:nvGrpSpPr>
        <p:grpSpPr>
          <a:xfrm>
            <a:off x="1332647" y="4087885"/>
            <a:ext cx="606256" cy="646331"/>
            <a:chOff x="3302612" y="4406212"/>
            <a:chExt cx="1651549" cy="1760720"/>
          </a:xfrm>
        </p:grpSpPr>
        <p:sp>
          <p:nvSpPr>
            <p:cNvPr id="3"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900"/>
            </a:p>
          </p:txBody>
        </p:sp>
        <p:sp>
          <p:nvSpPr>
            <p:cNvPr id="18" name="TextBox 17"/>
            <p:cNvSpPr txBox="1"/>
            <p:nvPr/>
          </p:nvSpPr>
          <p:spPr>
            <a:xfrm>
              <a:off x="3302612" y="4406212"/>
              <a:ext cx="1651549" cy="1760720"/>
            </a:xfrm>
            <a:prstGeom prst="rect">
              <a:avLst/>
            </a:prstGeom>
            <a:noFill/>
          </p:spPr>
          <p:txBody>
            <a:bodyPr wrap="none" rtlCol="0">
              <a:spAutoFit/>
            </a:bodyPr>
            <a:lstStyle/>
            <a:p>
              <a:pPr algn="ctr"/>
              <a:r>
                <a:rPr lang="en-GB" sz="3600" dirty="0" smtClean="0">
                  <a:solidFill>
                    <a:schemeClr val="accent1"/>
                  </a:solidFill>
                  <a:latin typeface="Impact" pitchFamily="34" charset="0"/>
                </a:rPr>
                <a:t>31</a:t>
              </a:r>
              <a:endParaRPr lang="en-GB" sz="3600" dirty="0">
                <a:solidFill>
                  <a:schemeClr val="accent1"/>
                </a:solidFill>
                <a:latin typeface="Impact" pitchFamily="34" charset="0"/>
              </a:endParaRPr>
            </a:p>
          </p:txBody>
        </p:sp>
      </p:grpSp>
      <p:grpSp>
        <p:nvGrpSpPr>
          <p:cNvPr id="25" name="Group 24"/>
          <p:cNvGrpSpPr>
            <a:grpSpLocks noChangeAspect="1"/>
          </p:cNvGrpSpPr>
          <p:nvPr/>
        </p:nvGrpSpPr>
        <p:grpSpPr>
          <a:xfrm>
            <a:off x="1216688" y="2859749"/>
            <a:ext cx="560824" cy="560824"/>
            <a:chOff x="3517503" y="2136319"/>
            <a:chExt cx="1368831" cy="1368831"/>
          </a:xfrm>
        </p:grpSpPr>
        <p:sp>
          <p:nvSpPr>
            <p:cNvPr id="5"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sz="1000"/>
            </a:p>
          </p:txBody>
        </p:sp>
        <p:sp>
          <p:nvSpPr>
            <p:cNvPr id="21" name="TextBox 20"/>
            <p:cNvSpPr txBox="1"/>
            <p:nvPr/>
          </p:nvSpPr>
          <p:spPr>
            <a:xfrm>
              <a:off x="3524654" y="2182208"/>
              <a:ext cx="1354518" cy="1277049"/>
            </a:xfrm>
            <a:prstGeom prst="rect">
              <a:avLst/>
            </a:prstGeom>
            <a:noFill/>
          </p:spPr>
          <p:txBody>
            <a:bodyPr wrap="none" rtlCol="0" anchor="ctr">
              <a:spAutoFit/>
            </a:bodyPr>
            <a:lstStyle/>
            <a:p>
              <a:pPr algn="ctr"/>
              <a:r>
                <a:rPr lang="en-GB" sz="2800" dirty="0" smtClean="0">
                  <a:solidFill>
                    <a:schemeClr val="accent2"/>
                  </a:solidFill>
                  <a:latin typeface="Impact" pitchFamily="34" charset="0"/>
                </a:rPr>
                <a:t>23</a:t>
              </a:r>
              <a:endParaRPr lang="en-GB" sz="2800" dirty="0">
                <a:solidFill>
                  <a:schemeClr val="accent2"/>
                </a:solidFill>
                <a:latin typeface="Impact" pitchFamily="34" charset="0"/>
              </a:endParaRPr>
            </a:p>
          </p:txBody>
        </p:sp>
      </p:grpSp>
      <p:grpSp>
        <p:nvGrpSpPr>
          <p:cNvPr id="24" name="Group 23"/>
          <p:cNvGrpSpPr>
            <a:grpSpLocks noChangeAspect="1"/>
          </p:cNvGrpSpPr>
          <p:nvPr/>
        </p:nvGrpSpPr>
        <p:grpSpPr>
          <a:xfrm>
            <a:off x="1595270" y="2267101"/>
            <a:ext cx="509792" cy="509792"/>
            <a:chOff x="4374761" y="960184"/>
            <a:chExt cx="1476764" cy="1476764"/>
          </a:xfrm>
        </p:grpSpPr>
        <p:sp>
          <p:nvSpPr>
            <p:cNvPr id="6"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900"/>
            </a:p>
          </p:txBody>
        </p:sp>
        <p:sp>
          <p:nvSpPr>
            <p:cNvPr id="22" name="TextBox 21"/>
            <p:cNvSpPr txBox="1"/>
            <p:nvPr/>
          </p:nvSpPr>
          <p:spPr>
            <a:xfrm>
              <a:off x="4437033" y="1029890"/>
              <a:ext cx="1352210" cy="1337350"/>
            </a:xfrm>
            <a:prstGeom prst="rect">
              <a:avLst/>
            </a:prstGeom>
            <a:noFill/>
          </p:spPr>
          <p:txBody>
            <a:bodyPr wrap="none" rtlCol="0" anchor="ctr">
              <a:spAutoFit/>
            </a:bodyPr>
            <a:lstStyle/>
            <a:p>
              <a:pPr algn="ctr"/>
              <a:r>
                <a:rPr lang="en-GB" sz="2400" dirty="0" smtClean="0">
                  <a:solidFill>
                    <a:schemeClr val="accent3"/>
                  </a:solidFill>
                  <a:latin typeface="Impact" pitchFamily="34" charset="0"/>
                </a:rPr>
                <a:t>18</a:t>
              </a:r>
              <a:endParaRPr lang="en-GB" sz="2400" dirty="0">
                <a:solidFill>
                  <a:schemeClr val="accent3"/>
                </a:solidFill>
                <a:latin typeface="Impact" pitchFamily="34" charset="0"/>
              </a:endParaRPr>
            </a:p>
          </p:txBody>
        </p:sp>
      </p:grpSp>
      <p:grpSp>
        <p:nvGrpSpPr>
          <p:cNvPr id="26" name="Group 25"/>
          <p:cNvGrpSpPr>
            <a:grpSpLocks noChangeAspect="1"/>
          </p:cNvGrpSpPr>
          <p:nvPr/>
        </p:nvGrpSpPr>
        <p:grpSpPr>
          <a:xfrm>
            <a:off x="1564971" y="1854000"/>
            <a:ext cx="317435" cy="400110"/>
            <a:chOff x="4103948" y="488495"/>
            <a:chExt cx="594274" cy="749051"/>
          </a:xfrm>
        </p:grpSpPr>
        <p:sp>
          <p:nvSpPr>
            <p:cNvPr id="7"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23" name="TextBox 22"/>
            <p:cNvSpPr txBox="1"/>
            <p:nvPr/>
          </p:nvSpPr>
          <p:spPr>
            <a:xfrm>
              <a:off x="4112427" y="488495"/>
              <a:ext cx="585795" cy="749051"/>
            </a:xfrm>
            <a:prstGeom prst="rect">
              <a:avLst/>
            </a:prstGeom>
            <a:noFill/>
          </p:spPr>
          <p:txBody>
            <a:bodyPr wrap="none" rtlCol="0">
              <a:spAutoFit/>
            </a:bodyPr>
            <a:lstStyle/>
            <a:p>
              <a:r>
                <a:rPr lang="en-GB" sz="2000" dirty="0" smtClean="0">
                  <a:solidFill>
                    <a:schemeClr val="accent6"/>
                  </a:solidFill>
                  <a:latin typeface="Impact" pitchFamily="34" charset="0"/>
                </a:rPr>
                <a:t>4</a:t>
              </a:r>
              <a:endParaRPr lang="en-GB" sz="2000" dirty="0">
                <a:solidFill>
                  <a:schemeClr val="accent6"/>
                </a:solidFill>
                <a:latin typeface="Impact" pitchFamily="34" charset="0"/>
              </a:endParaRPr>
            </a:p>
          </p:txBody>
        </p:sp>
      </p:grpSp>
      <p:grpSp>
        <p:nvGrpSpPr>
          <p:cNvPr id="79873" name="Group 79872"/>
          <p:cNvGrpSpPr/>
          <p:nvPr/>
        </p:nvGrpSpPr>
        <p:grpSpPr>
          <a:xfrm>
            <a:off x="868915" y="4309191"/>
            <a:ext cx="533858" cy="795734"/>
            <a:chOff x="3211486" y="4523785"/>
            <a:chExt cx="1151614" cy="1716517"/>
          </a:xfrm>
        </p:grpSpPr>
        <p:sp>
          <p:nvSpPr>
            <p:cNvPr id="12"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1"/>
                  </a:solidFill>
                </a:rPr>
                <a:t>PRESENCE</a:t>
              </a:r>
              <a:endParaRPr lang="en-GB" sz="1100" dirty="0">
                <a:solidFill>
                  <a:schemeClr val="accent1"/>
                </a:solidFill>
              </a:endParaRPr>
            </a:p>
          </p:txBody>
        </p:sp>
        <p:sp>
          <p:nvSpPr>
            <p:cNvPr id="27"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050"/>
            </a:p>
          </p:txBody>
        </p:sp>
      </p:grpSp>
      <p:grpSp>
        <p:nvGrpSpPr>
          <p:cNvPr id="79875" name="Group 79874"/>
          <p:cNvGrpSpPr/>
          <p:nvPr/>
        </p:nvGrpSpPr>
        <p:grpSpPr>
          <a:xfrm>
            <a:off x="713311" y="3275533"/>
            <a:ext cx="496272" cy="474490"/>
            <a:chOff x="3633671" y="2926705"/>
            <a:chExt cx="1070531" cy="1023545"/>
          </a:xfrm>
        </p:grpSpPr>
        <p:sp>
          <p:nvSpPr>
            <p:cNvPr id="10"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2"/>
                  </a:solidFill>
                </a:rPr>
                <a:t>PERFORMANCE</a:t>
              </a:r>
              <a:endParaRPr lang="en-GB" sz="1100" dirty="0">
                <a:solidFill>
                  <a:schemeClr val="accent2"/>
                </a:solidFill>
              </a:endParaRPr>
            </a:p>
          </p:txBody>
        </p:sp>
        <p:grpSp>
          <p:nvGrpSpPr>
            <p:cNvPr id="52" name="Group 51"/>
            <p:cNvGrpSpPr/>
            <p:nvPr/>
          </p:nvGrpSpPr>
          <p:grpSpPr>
            <a:xfrm>
              <a:off x="3787293" y="3033945"/>
              <a:ext cx="916909" cy="916305"/>
              <a:chOff x="10076625" y="3794617"/>
              <a:chExt cx="1599544" cy="1598488"/>
            </a:xfrm>
            <a:solidFill>
              <a:schemeClr val="accent2"/>
            </a:solidFill>
          </p:grpSpPr>
          <p:sp>
            <p:nvSpPr>
              <p:cNvPr id="36" name="Isosceles Triangle 35"/>
              <p:cNvSpPr/>
              <p:nvPr/>
            </p:nvSpPr>
            <p:spPr>
              <a:xfrm rot="19800000">
                <a:off x="10685929" y="3985834"/>
                <a:ext cx="72008" cy="617855"/>
              </a:xfrm>
              <a:prstGeom prst="triangle">
                <a:avLst/>
              </a:prstGeom>
              <a:grpFill/>
              <a:ln w="9525" algn="ctr">
                <a:noFill/>
                <a:round/>
                <a:headEnd/>
                <a:tailEnd/>
              </a:ln>
              <a:effectLst/>
            </p:spPr>
            <p:txBody>
              <a:bodyPr lIns="0" tIns="0" rIns="0" bIns="0" anchor="ctr"/>
              <a:lstStyle/>
              <a:p>
                <a:pPr algn="ctr" fontAlgn="base">
                  <a:spcBef>
                    <a:spcPct val="0"/>
                  </a:spcBef>
                  <a:spcAft>
                    <a:spcPct val="0"/>
                  </a:spcAft>
                </a:pPr>
                <a:endParaRPr lang="en-GB" sz="700">
                  <a:solidFill>
                    <a:schemeClr val="tx1"/>
                  </a:solidFill>
                  <a:latin typeface="Myriad Pro" pitchFamily="34" charset="0"/>
                </a:endParaRPr>
              </a:p>
            </p:txBody>
          </p:sp>
          <p:sp>
            <p:nvSpPr>
              <p:cNvPr id="37" name="Oval 36"/>
              <p:cNvSpPr/>
              <p:nvPr/>
            </p:nvSpPr>
            <p:spPr>
              <a:xfrm>
                <a:off x="10788812" y="4474716"/>
                <a:ext cx="175170" cy="1751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38" name="Group 37"/>
              <p:cNvGrpSpPr/>
              <p:nvPr/>
            </p:nvGrpSpPr>
            <p:grpSpPr>
              <a:xfrm>
                <a:off x="10076625" y="3794617"/>
                <a:ext cx="1599544" cy="1598488"/>
                <a:chOff x="-2339015" y="6093296"/>
                <a:chExt cx="4813299" cy="4810125"/>
              </a:xfrm>
              <a:grpFill/>
            </p:grpSpPr>
            <p:sp>
              <p:nvSpPr>
                <p:cNvPr id="39"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0"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1"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2"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3"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4"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5"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6"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7"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8"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49"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sp>
              <p:nvSpPr>
                <p:cNvPr id="50"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050"/>
                </a:p>
              </p:txBody>
            </p:sp>
          </p:grpSp>
        </p:grpSp>
      </p:grpSp>
      <p:grpSp>
        <p:nvGrpSpPr>
          <p:cNvPr id="79874" name="Group 79873"/>
          <p:cNvGrpSpPr/>
          <p:nvPr/>
        </p:nvGrpSpPr>
        <p:grpSpPr>
          <a:xfrm>
            <a:off x="2114046" y="3833127"/>
            <a:ext cx="452074" cy="617738"/>
            <a:chOff x="6896188" y="4230359"/>
            <a:chExt cx="975192" cy="1332551"/>
          </a:xfrm>
        </p:grpSpPr>
        <p:sp>
          <p:nvSpPr>
            <p:cNvPr id="11"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5"/>
                  </a:solidFill>
                </a:rPr>
                <a:t>RELEVANCE</a:t>
              </a:r>
              <a:endParaRPr lang="en-GB" sz="1100" dirty="0">
                <a:solidFill>
                  <a:schemeClr val="accent5"/>
                </a:solidFill>
              </a:endParaRPr>
            </a:p>
          </p:txBody>
        </p:sp>
        <p:grpSp>
          <p:nvGrpSpPr>
            <p:cNvPr id="59" name="Group 58"/>
            <p:cNvGrpSpPr/>
            <p:nvPr/>
          </p:nvGrpSpPr>
          <p:grpSpPr>
            <a:xfrm>
              <a:off x="6896188" y="4517976"/>
              <a:ext cx="668040" cy="1044934"/>
              <a:chOff x="9989522" y="2886243"/>
              <a:chExt cx="1083096" cy="1694158"/>
            </a:xfrm>
          </p:grpSpPr>
          <p:sp>
            <p:nvSpPr>
              <p:cNvPr id="57"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50"/>
              </a:p>
            </p:txBody>
          </p:sp>
          <p:sp>
            <p:nvSpPr>
              <p:cNvPr id="58" name="Oval 57"/>
              <p:cNvSpPr/>
              <p:nvPr/>
            </p:nvSpPr>
            <p:spPr>
              <a:xfrm>
                <a:off x="9989522" y="4142441"/>
                <a:ext cx="437960" cy="43796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50">
                  <a:solidFill>
                    <a:schemeClr val="tx1"/>
                  </a:solidFill>
                  <a:latin typeface="Arial" pitchFamily="34" charset="0"/>
                  <a:cs typeface="Arial" pitchFamily="34" charset="0"/>
                </a:endParaRPr>
              </a:p>
            </p:txBody>
          </p:sp>
        </p:grpSp>
      </p:grpSp>
      <p:grpSp>
        <p:nvGrpSpPr>
          <p:cNvPr id="79877" name="Group 79876"/>
          <p:cNvGrpSpPr/>
          <p:nvPr/>
        </p:nvGrpSpPr>
        <p:grpSpPr>
          <a:xfrm>
            <a:off x="1458753" y="1861011"/>
            <a:ext cx="488452" cy="398888"/>
            <a:chOff x="5038162" y="829510"/>
            <a:chExt cx="1053663" cy="860456"/>
          </a:xfrm>
        </p:grpSpPr>
        <p:sp>
          <p:nvSpPr>
            <p:cNvPr id="63" name="Heart 62"/>
            <p:cNvSpPr/>
            <p:nvPr/>
          </p:nvSpPr>
          <p:spPr>
            <a:xfrm>
              <a:off x="5057296" y="1350876"/>
              <a:ext cx="339090" cy="339090"/>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8"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t>BONDING</a:t>
              </a:r>
              <a:endParaRPr lang="en-GB" sz="1100" dirty="0"/>
            </a:p>
          </p:txBody>
        </p:sp>
      </p:grpSp>
      <p:grpSp>
        <p:nvGrpSpPr>
          <p:cNvPr id="79876" name="Group 79875"/>
          <p:cNvGrpSpPr/>
          <p:nvPr/>
        </p:nvGrpSpPr>
        <p:grpSpPr>
          <a:xfrm>
            <a:off x="1978659" y="2722224"/>
            <a:ext cx="383842" cy="492468"/>
            <a:chOff x="6361677" y="2021940"/>
            <a:chExt cx="828005" cy="1062325"/>
          </a:xfrm>
        </p:grpSpPr>
        <p:grpSp>
          <p:nvGrpSpPr>
            <p:cNvPr id="60" name="Group 59"/>
            <p:cNvGrpSpPr/>
            <p:nvPr/>
          </p:nvGrpSpPr>
          <p:grpSpPr>
            <a:xfrm rot="20235440">
              <a:off x="6361677" y="2256330"/>
              <a:ext cx="564396" cy="827935"/>
              <a:chOff x="-967667" y="2814200"/>
              <a:chExt cx="884956" cy="1298178"/>
            </a:xfrm>
            <a:solidFill>
              <a:schemeClr val="accent3"/>
            </a:solidFill>
            <a:effectLst/>
          </p:grpSpPr>
          <p:sp>
            <p:nvSpPr>
              <p:cNvPr id="61"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050"/>
              </a:p>
            </p:txBody>
          </p:sp>
          <p:sp>
            <p:nvSpPr>
              <p:cNvPr id="62" name="32-Point Star 61"/>
              <p:cNvSpPr/>
              <p:nvPr/>
            </p:nvSpPr>
            <p:spPr>
              <a:xfrm>
                <a:off x="-967667" y="2814200"/>
                <a:ext cx="884956" cy="884956"/>
              </a:xfrm>
              <a:prstGeom prst="star32">
                <a:avLst>
                  <a:gd name="adj" fmla="val 45525"/>
                </a:avLst>
              </a:pr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050"/>
              </a:p>
            </p:txBody>
          </p:sp>
        </p:grpSp>
        <p:sp>
          <p:nvSpPr>
            <p:cNvPr id="9"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solidFill>
                    <a:schemeClr val="accent3"/>
                  </a:solidFill>
                </a:rPr>
                <a:t>ADVANTAGE</a:t>
              </a:r>
              <a:endParaRPr lang="en-GB" sz="1100" dirty="0">
                <a:solidFill>
                  <a:schemeClr val="accent3"/>
                </a:solidFill>
              </a:endParaRPr>
            </a:p>
          </p:txBody>
        </p:sp>
      </p:grpSp>
      <p:pic>
        <p:nvPicPr>
          <p:cNvPr id="7988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46631" y="5632995"/>
            <a:ext cx="1419244" cy="72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Freeform 5"/>
          <p:cNvSpPr>
            <a:spLocks/>
          </p:cNvSpPr>
          <p:nvPr/>
        </p:nvSpPr>
        <p:spPr bwMode="auto">
          <a:xfrm>
            <a:off x="3245988" y="1495426"/>
            <a:ext cx="2785414" cy="2958476"/>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8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grpSp>
        <p:nvGrpSpPr>
          <p:cNvPr id="111" name="Group 110"/>
          <p:cNvGrpSpPr>
            <a:grpSpLocks noChangeAspect="1"/>
          </p:cNvGrpSpPr>
          <p:nvPr/>
        </p:nvGrpSpPr>
        <p:grpSpPr>
          <a:xfrm>
            <a:off x="4485964" y="3483118"/>
            <a:ext cx="577532" cy="577532"/>
            <a:chOff x="4677440" y="3443608"/>
            <a:chExt cx="1454861" cy="1454861"/>
          </a:xfrm>
        </p:grpSpPr>
        <p:sp>
          <p:nvSpPr>
            <p:cNvPr id="112"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13" name="TextBox 112"/>
            <p:cNvSpPr txBox="1"/>
            <p:nvPr/>
          </p:nvSpPr>
          <p:spPr>
            <a:xfrm>
              <a:off x="4739201" y="3538868"/>
              <a:ext cx="1272818" cy="1318044"/>
            </a:xfrm>
            <a:prstGeom prst="rect">
              <a:avLst/>
            </a:prstGeom>
            <a:noFill/>
          </p:spPr>
          <p:txBody>
            <a:bodyPr wrap="none" rtlCol="0">
              <a:spAutoFit/>
            </a:bodyPr>
            <a:lstStyle/>
            <a:p>
              <a:r>
                <a:rPr lang="en-GB" sz="2800" dirty="0" smtClean="0">
                  <a:solidFill>
                    <a:schemeClr val="accent5"/>
                  </a:solidFill>
                  <a:latin typeface="Impact" pitchFamily="34" charset="0"/>
                </a:rPr>
                <a:t>27</a:t>
              </a:r>
              <a:endParaRPr lang="en-GB" sz="2800" dirty="0">
                <a:solidFill>
                  <a:schemeClr val="accent5"/>
                </a:solidFill>
                <a:latin typeface="Impact" pitchFamily="34" charset="0"/>
              </a:endParaRPr>
            </a:p>
          </p:txBody>
        </p:sp>
      </p:grpSp>
      <p:grpSp>
        <p:nvGrpSpPr>
          <p:cNvPr id="114" name="Group 113"/>
          <p:cNvGrpSpPr>
            <a:grpSpLocks noChangeAspect="1"/>
          </p:cNvGrpSpPr>
          <p:nvPr/>
        </p:nvGrpSpPr>
        <p:grpSpPr>
          <a:xfrm>
            <a:off x="4353827" y="4087885"/>
            <a:ext cx="660758" cy="646331"/>
            <a:chOff x="3228378" y="4406212"/>
            <a:chExt cx="1800022" cy="1760720"/>
          </a:xfrm>
        </p:grpSpPr>
        <p:sp>
          <p:nvSpPr>
            <p:cNvPr id="115"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900"/>
            </a:p>
          </p:txBody>
        </p:sp>
        <p:sp>
          <p:nvSpPr>
            <p:cNvPr id="116" name="TextBox 115"/>
            <p:cNvSpPr txBox="1"/>
            <p:nvPr/>
          </p:nvSpPr>
          <p:spPr>
            <a:xfrm>
              <a:off x="3228378" y="4406212"/>
              <a:ext cx="1800022" cy="1760720"/>
            </a:xfrm>
            <a:prstGeom prst="rect">
              <a:avLst/>
            </a:prstGeom>
            <a:noFill/>
          </p:spPr>
          <p:txBody>
            <a:bodyPr wrap="none" rtlCol="0">
              <a:spAutoFit/>
            </a:bodyPr>
            <a:lstStyle/>
            <a:p>
              <a:pPr algn="ctr"/>
              <a:r>
                <a:rPr lang="en-GB" sz="3600" dirty="0" smtClean="0">
                  <a:solidFill>
                    <a:schemeClr val="accent1"/>
                  </a:solidFill>
                  <a:latin typeface="Impact" pitchFamily="34" charset="0"/>
                </a:rPr>
                <a:t>34</a:t>
              </a:r>
              <a:endParaRPr lang="en-GB" sz="3600" dirty="0">
                <a:solidFill>
                  <a:schemeClr val="accent1"/>
                </a:solidFill>
                <a:latin typeface="Impact" pitchFamily="34" charset="0"/>
              </a:endParaRPr>
            </a:p>
          </p:txBody>
        </p:sp>
      </p:grpSp>
      <p:grpSp>
        <p:nvGrpSpPr>
          <p:cNvPr id="117" name="Group 116"/>
          <p:cNvGrpSpPr>
            <a:grpSpLocks noChangeAspect="1"/>
          </p:cNvGrpSpPr>
          <p:nvPr/>
        </p:nvGrpSpPr>
        <p:grpSpPr>
          <a:xfrm>
            <a:off x="4258073" y="2859749"/>
            <a:ext cx="567869" cy="560824"/>
            <a:chOff x="3500308" y="2136319"/>
            <a:chExt cx="1386026" cy="1368831"/>
          </a:xfrm>
        </p:grpSpPr>
        <p:sp>
          <p:nvSpPr>
            <p:cNvPr id="118"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sz="1000"/>
            </a:p>
          </p:txBody>
        </p:sp>
        <p:sp>
          <p:nvSpPr>
            <p:cNvPr id="119" name="TextBox 118"/>
            <p:cNvSpPr txBox="1"/>
            <p:nvPr/>
          </p:nvSpPr>
          <p:spPr>
            <a:xfrm>
              <a:off x="3500308" y="2182208"/>
              <a:ext cx="1362343" cy="1277049"/>
            </a:xfrm>
            <a:prstGeom prst="rect">
              <a:avLst/>
            </a:prstGeom>
            <a:noFill/>
          </p:spPr>
          <p:txBody>
            <a:bodyPr wrap="none" rtlCol="0" anchor="ctr">
              <a:spAutoFit/>
            </a:bodyPr>
            <a:lstStyle/>
            <a:p>
              <a:pPr algn="ctr"/>
              <a:r>
                <a:rPr lang="en-GB" sz="2800" dirty="0">
                  <a:solidFill>
                    <a:schemeClr val="accent2"/>
                  </a:solidFill>
                  <a:latin typeface="Impact" pitchFamily="34" charset="0"/>
                </a:rPr>
                <a:t>2</a:t>
              </a:r>
              <a:r>
                <a:rPr lang="en-GB" sz="2800" dirty="0" smtClean="0">
                  <a:solidFill>
                    <a:schemeClr val="accent2"/>
                  </a:solidFill>
                  <a:latin typeface="Impact" pitchFamily="34" charset="0"/>
                </a:rPr>
                <a:t>6</a:t>
              </a:r>
              <a:endParaRPr lang="en-GB" sz="2800" dirty="0">
                <a:solidFill>
                  <a:schemeClr val="accent2"/>
                </a:solidFill>
                <a:latin typeface="Impact" pitchFamily="34" charset="0"/>
              </a:endParaRPr>
            </a:p>
          </p:txBody>
        </p:sp>
      </p:grpSp>
      <p:grpSp>
        <p:nvGrpSpPr>
          <p:cNvPr id="120" name="Group 119"/>
          <p:cNvGrpSpPr>
            <a:grpSpLocks noChangeAspect="1"/>
          </p:cNvGrpSpPr>
          <p:nvPr/>
        </p:nvGrpSpPr>
        <p:grpSpPr>
          <a:xfrm>
            <a:off x="4626814" y="2264690"/>
            <a:ext cx="503664" cy="474714"/>
            <a:chOff x="4329731" y="960184"/>
            <a:chExt cx="1566823" cy="1476764"/>
          </a:xfrm>
        </p:grpSpPr>
        <p:sp>
          <p:nvSpPr>
            <p:cNvPr id="121"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900"/>
            </a:p>
          </p:txBody>
        </p:sp>
        <p:sp>
          <p:nvSpPr>
            <p:cNvPr id="122" name="TextBox 121"/>
            <p:cNvSpPr txBox="1"/>
            <p:nvPr/>
          </p:nvSpPr>
          <p:spPr>
            <a:xfrm>
              <a:off x="4329731" y="980482"/>
              <a:ext cx="1566823" cy="1436171"/>
            </a:xfrm>
            <a:prstGeom prst="rect">
              <a:avLst/>
            </a:prstGeom>
            <a:noFill/>
          </p:spPr>
          <p:txBody>
            <a:bodyPr wrap="none" rtlCol="0" anchor="ctr">
              <a:spAutoFit/>
            </a:bodyPr>
            <a:lstStyle/>
            <a:p>
              <a:pPr algn="ctr"/>
              <a:r>
                <a:rPr lang="en-GB" sz="2400" dirty="0" smtClean="0">
                  <a:solidFill>
                    <a:schemeClr val="accent3"/>
                  </a:solidFill>
                  <a:latin typeface="Impact" pitchFamily="34" charset="0"/>
                </a:rPr>
                <a:t>20</a:t>
              </a:r>
              <a:endParaRPr lang="en-GB" sz="2400" dirty="0">
                <a:solidFill>
                  <a:schemeClr val="accent3"/>
                </a:solidFill>
                <a:latin typeface="Impact" pitchFamily="34" charset="0"/>
              </a:endParaRPr>
            </a:p>
          </p:txBody>
        </p:sp>
      </p:grpSp>
      <p:grpSp>
        <p:nvGrpSpPr>
          <p:cNvPr id="123" name="Group 122"/>
          <p:cNvGrpSpPr>
            <a:grpSpLocks noChangeAspect="1"/>
          </p:cNvGrpSpPr>
          <p:nvPr/>
        </p:nvGrpSpPr>
        <p:grpSpPr>
          <a:xfrm>
            <a:off x="4613401" y="1854000"/>
            <a:ext cx="327053" cy="400110"/>
            <a:chOff x="4103948" y="488495"/>
            <a:chExt cx="612280" cy="749051"/>
          </a:xfrm>
        </p:grpSpPr>
        <p:sp>
          <p:nvSpPr>
            <p:cNvPr id="124"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25" name="TextBox 124"/>
            <p:cNvSpPr txBox="1"/>
            <p:nvPr/>
          </p:nvSpPr>
          <p:spPr>
            <a:xfrm>
              <a:off x="4112427" y="488495"/>
              <a:ext cx="603801" cy="749051"/>
            </a:xfrm>
            <a:prstGeom prst="rect">
              <a:avLst/>
            </a:prstGeom>
            <a:noFill/>
          </p:spPr>
          <p:txBody>
            <a:bodyPr wrap="none" rtlCol="0">
              <a:spAutoFit/>
            </a:bodyPr>
            <a:lstStyle/>
            <a:p>
              <a:r>
                <a:rPr lang="en-GB" sz="2000" dirty="0" smtClean="0">
                  <a:solidFill>
                    <a:schemeClr val="accent6"/>
                  </a:solidFill>
                  <a:latin typeface="Impact" pitchFamily="34" charset="0"/>
                </a:rPr>
                <a:t>5</a:t>
              </a:r>
              <a:endParaRPr lang="en-GB" sz="2000" dirty="0">
                <a:solidFill>
                  <a:schemeClr val="accent6"/>
                </a:solidFill>
                <a:latin typeface="Impact" pitchFamily="34" charset="0"/>
              </a:endParaRPr>
            </a:p>
          </p:txBody>
        </p:sp>
      </p:grpSp>
      <p:grpSp>
        <p:nvGrpSpPr>
          <p:cNvPr id="152" name="Group 151"/>
          <p:cNvGrpSpPr/>
          <p:nvPr/>
        </p:nvGrpSpPr>
        <p:grpSpPr>
          <a:xfrm>
            <a:off x="4507183" y="1861011"/>
            <a:ext cx="488452" cy="398888"/>
            <a:chOff x="5038162" y="829510"/>
            <a:chExt cx="1053663" cy="860456"/>
          </a:xfrm>
        </p:grpSpPr>
        <p:sp>
          <p:nvSpPr>
            <p:cNvPr id="153" name="Heart 152"/>
            <p:cNvSpPr/>
            <p:nvPr/>
          </p:nvSpPr>
          <p:spPr>
            <a:xfrm>
              <a:off x="5057296" y="1298832"/>
              <a:ext cx="391134" cy="391134"/>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4"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t>BONDING</a:t>
              </a:r>
              <a:endParaRPr lang="en-GB" sz="1100" dirty="0"/>
            </a:p>
          </p:txBody>
        </p:sp>
      </p:grpSp>
      <p:sp>
        <p:nvSpPr>
          <p:cNvPr id="160" name="Freeform 5"/>
          <p:cNvSpPr>
            <a:spLocks/>
          </p:cNvSpPr>
          <p:nvPr/>
        </p:nvSpPr>
        <p:spPr bwMode="auto">
          <a:xfrm>
            <a:off x="6398763" y="1495426"/>
            <a:ext cx="2785414" cy="2958476"/>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gradFill>
            <a:gsLst>
              <a:gs pos="0">
                <a:schemeClr val="bg1">
                  <a:lumMod val="85000"/>
                </a:schemeClr>
              </a:gs>
              <a:gs pos="100000">
                <a:schemeClr val="bg1">
                  <a:alpha val="0"/>
                </a:schemeClr>
              </a:gs>
            </a:gsLst>
            <a:lin ang="5400000" scaled="1"/>
          </a:gra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a:p>
        </p:txBody>
      </p:sp>
      <p:grpSp>
        <p:nvGrpSpPr>
          <p:cNvPr id="161" name="Group 160"/>
          <p:cNvGrpSpPr>
            <a:grpSpLocks noChangeAspect="1"/>
          </p:cNvGrpSpPr>
          <p:nvPr/>
        </p:nvGrpSpPr>
        <p:grpSpPr>
          <a:xfrm>
            <a:off x="7506371" y="3455525"/>
            <a:ext cx="591812" cy="591812"/>
            <a:chOff x="4677440" y="3443608"/>
            <a:chExt cx="1454861" cy="1454861"/>
          </a:xfrm>
        </p:grpSpPr>
        <p:sp>
          <p:nvSpPr>
            <p:cNvPr id="162" name="Freeform 17"/>
            <p:cNvSpPr>
              <a:spLocks noEditPoints="1"/>
            </p:cNvSpPr>
            <p:nvPr/>
          </p:nvSpPr>
          <p:spPr bwMode="auto">
            <a:xfrm>
              <a:off x="4677440" y="3443608"/>
              <a:ext cx="1454861" cy="145486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000"/>
            </a:p>
          </p:txBody>
        </p:sp>
        <p:sp>
          <p:nvSpPr>
            <p:cNvPr id="163" name="TextBox 162"/>
            <p:cNvSpPr txBox="1"/>
            <p:nvPr/>
          </p:nvSpPr>
          <p:spPr>
            <a:xfrm>
              <a:off x="4739203" y="3538870"/>
              <a:ext cx="1364267" cy="1286240"/>
            </a:xfrm>
            <a:prstGeom prst="rect">
              <a:avLst/>
            </a:prstGeom>
            <a:noFill/>
          </p:spPr>
          <p:txBody>
            <a:bodyPr wrap="none" rtlCol="0">
              <a:spAutoFit/>
            </a:bodyPr>
            <a:lstStyle/>
            <a:p>
              <a:r>
                <a:rPr lang="en-GB" sz="2800" dirty="0" smtClean="0">
                  <a:solidFill>
                    <a:schemeClr val="accent5"/>
                  </a:solidFill>
                  <a:latin typeface="Impact" pitchFamily="34" charset="0"/>
                </a:rPr>
                <a:t>34</a:t>
              </a:r>
              <a:endParaRPr lang="en-GB" sz="2800" dirty="0">
                <a:solidFill>
                  <a:schemeClr val="accent5"/>
                </a:solidFill>
                <a:latin typeface="Impact" pitchFamily="34" charset="0"/>
              </a:endParaRPr>
            </a:p>
          </p:txBody>
        </p:sp>
      </p:grpSp>
      <p:grpSp>
        <p:nvGrpSpPr>
          <p:cNvPr id="164" name="Group 163"/>
          <p:cNvGrpSpPr>
            <a:grpSpLocks noChangeAspect="1"/>
          </p:cNvGrpSpPr>
          <p:nvPr/>
        </p:nvGrpSpPr>
        <p:grpSpPr>
          <a:xfrm>
            <a:off x="7372449" y="4087885"/>
            <a:ext cx="662362" cy="646331"/>
            <a:chOff x="3226191" y="4406212"/>
            <a:chExt cx="1804392" cy="1760720"/>
          </a:xfrm>
        </p:grpSpPr>
        <p:sp>
          <p:nvSpPr>
            <p:cNvPr id="165" name="Freeform 17"/>
            <p:cNvSpPr>
              <a:spLocks noEditPoints="1"/>
            </p:cNvSpPr>
            <p:nvPr/>
          </p:nvSpPr>
          <p:spPr bwMode="auto">
            <a:xfrm>
              <a:off x="3350999" y="4457040"/>
              <a:ext cx="1544707" cy="154470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900"/>
            </a:p>
          </p:txBody>
        </p:sp>
        <p:sp>
          <p:nvSpPr>
            <p:cNvPr id="166" name="TextBox 165"/>
            <p:cNvSpPr txBox="1"/>
            <p:nvPr/>
          </p:nvSpPr>
          <p:spPr>
            <a:xfrm>
              <a:off x="3226191" y="4406212"/>
              <a:ext cx="1804392" cy="1760720"/>
            </a:xfrm>
            <a:prstGeom prst="rect">
              <a:avLst/>
            </a:prstGeom>
            <a:noFill/>
          </p:spPr>
          <p:txBody>
            <a:bodyPr wrap="none" rtlCol="0">
              <a:spAutoFit/>
            </a:bodyPr>
            <a:lstStyle/>
            <a:p>
              <a:pPr algn="ctr"/>
              <a:r>
                <a:rPr lang="en-GB" sz="3600" dirty="0" smtClean="0">
                  <a:solidFill>
                    <a:schemeClr val="accent1"/>
                  </a:solidFill>
                  <a:latin typeface="Impact" pitchFamily="34" charset="0"/>
                </a:rPr>
                <a:t>40</a:t>
              </a:r>
              <a:endParaRPr lang="en-GB" sz="3600" dirty="0">
                <a:solidFill>
                  <a:schemeClr val="accent1"/>
                </a:solidFill>
                <a:latin typeface="Impact" pitchFamily="34" charset="0"/>
              </a:endParaRPr>
            </a:p>
          </p:txBody>
        </p:sp>
      </p:grpSp>
      <p:grpSp>
        <p:nvGrpSpPr>
          <p:cNvPr id="167" name="Group 166"/>
          <p:cNvGrpSpPr>
            <a:grpSpLocks noChangeAspect="1"/>
          </p:cNvGrpSpPr>
          <p:nvPr/>
        </p:nvGrpSpPr>
        <p:grpSpPr>
          <a:xfrm>
            <a:off x="7281864" y="2859749"/>
            <a:ext cx="566181" cy="560824"/>
            <a:chOff x="3510964" y="2136319"/>
            <a:chExt cx="1381906" cy="1368831"/>
          </a:xfrm>
        </p:grpSpPr>
        <p:sp>
          <p:nvSpPr>
            <p:cNvPr id="168" name="Freeform 17"/>
            <p:cNvSpPr>
              <a:spLocks noEditPoints="1"/>
            </p:cNvSpPr>
            <p:nvPr/>
          </p:nvSpPr>
          <p:spPr bwMode="auto">
            <a:xfrm>
              <a:off x="3517503" y="2136319"/>
              <a:ext cx="1368831" cy="1368831"/>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endParaRPr lang="en-GB" sz="1000"/>
            </a:p>
          </p:txBody>
        </p:sp>
        <p:sp>
          <p:nvSpPr>
            <p:cNvPr id="169" name="TextBox 168"/>
            <p:cNvSpPr txBox="1"/>
            <p:nvPr/>
          </p:nvSpPr>
          <p:spPr>
            <a:xfrm>
              <a:off x="3510964" y="2182208"/>
              <a:ext cx="1381906" cy="1277049"/>
            </a:xfrm>
            <a:prstGeom prst="rect">
              <a:avLst/>
            </a:prstGeom>
            <a:noFill/>
          </p:spPr>
          <p:txBody>
            <a:bodyPr wrap="none" rtlCol="0" anchor="ctr">
              <a:spAutoFit/>
            </a:bodyPr>
            <a:lstStyle/>
            <a:p>
              <a:pPr algn="ctr"/>
              <a:r>
                <a:rPr lang="en-GB" sz="2800" dirty="0" smtClean="0">
                  <a:solidFill>
                    <a:schemeClr val="accent2"/>
                  </a:solidFill>
                  <a:latin typeface="Impact" pitchFamily="34" charset="0"/>
                </a:rPr>
                <a:t>33</a:t>
              </a:r>
              <a:endParaRPr lang="en-GB" sz="2800" dirty="0">
                <a:solidFill>
                  <a:schemeClr val="accent2"/>
                </a:solidFill>
                <a:latin typeface="Impact" pitchFamily="34" charset="0"/>
              </a:endParaRPr>
            </a:p>
          </p:txBody>
        </p:sp>
      </p:grpSp>
      <p:grpSp>
        <p:nvGrpSpPr>
          <p:cNvPr id="170" name="Group 169"/>
          <p:cNvGrpSpPr>
            <a:grpSpLocks noChangeAspect="1"/>
          </p:cNvGrpSpPr>
          <p:nvPr/>
        </p:nvGrpSpPr>
        <p:grpSpPr>
          <a:xfrm>
            <a:off x="7663125" y="2267101"/>
            <a:ext cx="509792" cy="509792"/>
            <a:chOff x="4374761" y="960184"/>
            <a:chExt cx="1476764" cy="1476764"/>
          </a:xfrm>
        </p:grpSpPr>
        <p:sp>
          <p:nvSpPr>
            <p:cNvPr id="171"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900"/>
            </a:p>
          </p:txBody>
        </p:sp>
        <p:sp>
          <p:nvSpPr>
            <p:cNvPr id="172" name="TextBox 171"/>
            <p:cNvSpPr txBox="1"/>
            <p:nvPr/>
          </p:nvSpPr>
          <p:spPr>
            <a:xfrm>
              <a:off x="4408801" y="1029890"/>
              <a:ext cx="1408678" cy="1337350"/>
            </a:xfrm>
            <a:prstGeom prst="rect">
              <a:avLst/>
            </a:prstGeom>
            <a:noFill/>
          </p:spPr>
          <p:txBody>
            <a:bodyPr wrap="none" rtlCol="0" anchor="ctr">
              <a:spAutoFit/>
            </a:bodyPr>
            <a:lstStyle/>
            <a:p>
              <a:pPr algn="ctr"/>
              <a:r>
                <a:rPr lang="en-GB" sz="2400" dirty="0" smtClean="0">
                  <a:solidFill>
                    <a:schemeClr val="accent3"/>
                  </a:solidFill>
                  <a:latin typeface="Impact" pitchFamily="34" charset="0"/>
                </a:rPr>
                <a:t>24</a:t>
              </a:r>
              <a:endParaRPr lang="en-GB" sz="2400" dirty="0">
                <a:solidFill>
                  <a:schemeClr val="accent3"/>
                </a:solidFill>
                <a:latin typeface="Impact" pitchFamily="34" charset="0"/>
              </a:endParaRPr>
            </a:p>
          </p:txBody>
        </p:sp>
      </p:grpSp>
      <p:grpSp>
        <p:nvGrpSpPr>
          <p:cNvPr id="173" name="Group 172"/>
          <p:cNvGrpSpPr>
            <a:grpSpLocks noChangeAspect="1"/>
          </p:cNvGrpSpPr>
          <p:nvPr/>
        </p:nvGrpSpPr>
        <p:grpSpPr>
          <a:xfrm>
            <a:off x="7624280" y="1865177"/>
            <a:ext cx="329787" cy="400110"/>
            <a:chOff x="4103948" y="502854"/>
            <a:chExt cx="565539" cy="686132"/>
          </a:xfrm>
        </p:grpSpPr>
        <p:sp>
          <p:nvSpPr>
            <p:cNvPr id="174" name="Freeform 17"/>
            <p:cNvSpPr>
              <a:spLocks noEditPoints="1"/>
            </p:cNvSpPr>
            <p:nvPr/>
          </p:nvSpPr>
          <p:spPr bwMode="auto">
            <a:xfrm>
              <a:off x="4103948" y="584684"/>
              <a:ext cx="565539" cy="56553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1200"/>
            </a:p>
          </p:txBody>
        </p:sp>
        <p:sp>
          <p:nvSpPr>
            <p:cNvPr id="175" name="TextBox 174"/>
            <p:cNvSpPr txBox="1"/>
            <p:nvPr/>
          </p:nvSpPr>
          <p:spPr>
            <a:xfrm>
              <a:off x="4111125" y="502854"/>
              <a:ext cx="553084" cy="686132"/>
            </a:xfrm>
            <a:prstGeom prst="rect">
              <a:avLst/>
            </a:prstGeom>
            <a:noFill/>
          </p:spPr>
          <p:txBody>
            <a:bodyPr wrap="none" rtlCol="0">
              <a:spAutoFit/>
            </a:bodyPr>
            <a:lstStyle/>
            <a:p>
              <a:r>
                <a:rPr lang="en-GB" sz="2000" dirty="0" smtClean="0">
                  <a:solidFill>
                    <a:schemeClr val="accent6"/>
                  </a:solidFill>
                  <a:latin typeface="Impact" pitchFamily="34" charset="0"/>
                </a:rPr>
                <a:t>8</a:t>
              </a:r>
              <a:endParaRPr lang="en-GB" sz="2000" dirty="0">
                <a:solidFill>
                  <a:schemeClr val="accent6"/>
                </a:solidFill>
                <a:latin typeface="Impact" pitchFamily="34" charset="0"/>
              </a:endParaRPr>
            </a:p>
          </p:txBody>
        </p:sp>
      </p:grpSp>
      <p:grpSp>
        <p:nvGrpSpPr>
          <p:cNvPr id="202" name="Group 201"/>
          <p:cNvGrpSpPr/>
          <p:nvPr/>
        </p:nvGrpSpPr>
        <p:grpSpPr>
          <a:xfrm>
            <a:off x="7530065" y="1863259"/>
            <a:ext cx="496330" cy="431580"/>
            <a:chOff x="5021171" y="829510"/>
            <a:chExt cx="1070654" cy="930978"/>
          </a:xfrm>
        </p:grpSpPr>
        <p:sp>
          <p:nvSpPr>
            <p:cNvPr id="203" name="Heart 202"/>
            <p:cNvSpPr/>
            <p:nvPr/>
          </p:nvSpPr>
          <p:spPr>
            <a:xfrm>
              <a:off x="5021171" y="1350876"/>
              <a:ext cx="409612" cy="409612"/>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04"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100" dirty="0" smtClean="0"/>
                <a:t>BONDING</a:t>
              </a:r>
              <a:endParaRPr lang="en-GB" sz="1100" dirty="0"/>
            </a:p>
          </p:txBody>
        </p:sp>
      </p:grpSp>
      <p:cxnSp>
        <p:nvCxnSpPr>
          <p:cNvPr id="13" name="Straight Connector 12"/>
          <p:cNvCxnSpPr/>
          <p:nvPr/>
        </p:nvCxnSpPr>
        <p:spPr>
          <a:xfrm flipV="1">
            <a:off x="3256011" y="1291076"/>
            <a:ext cx="0" cy="4133849"/>
          </a:xfrm>
          <a:prstGeom prst="line">
            <a:avLst/>
          </a:prstGeom>
          <a:ln w="44450">
            <a:gradFill>
              <a:gsLst>
                <a:gs pos="1000">
                  <a:schemeClr val="bg1"/>
                </a:gs>
                <a:gs pos="50000">
                  <a:schemeClr val="bg1">
                    <a:lumMod val="8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6287616" y="1291076"/>
            <a:ext cx="0" cy="4133849"/>
          </a:xfrm>
          <a:prstGeom prst="line">
            <a:avLst/>
          </a:prstGeom>
          <a:ln w="44450">
            <a:gradFill>
              <a:gsLst>
                <a:gs pos="1000">
                  <a:schemeClr val="bg1"/>
                </a:gs>
                <a:gs pos="50000">
                  <a:schemeClr val="bg1">
                    <a:lumMod val="8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a:off x="5061396" y="5549184"/>
            <a:ext cx="3502901" cy="877163"/>
          </a:xfrm>
          <a:prstGeom prst="rect">
            <a:avLst/>
          </a:prstGeom>
        </p:spPr>
        <p:txBody>
          <a:bodyPr wrap="square">
            <a:spAutoFit/>
          </a:bodyPr>
          <a:lstStyle/>
          <a:p>
            <a:pPr>
              <a:lnSpc>
                <a:spcPct val="85000"/>
              </a:lnSpc>
            </a:pPr>
            <a:r>
              <a:rPr lang="en-GB" sz="2000" dirty="0">
                <a:gradFill>
                  <a:gsLst>
                    <a:gs pos="0">
                      <a:schemeClr val="accent2"/>
                    </a:gs>
                    <a:gs pos="100000">
                      <a:schemeClr val="accent1"/>
                    </a:gs>
                  </a:gsLst>
                  <a:lin ang="5400000" scaled="1"/>
                </a:gradFill>
                <a:latin typeface="Arial Narrow" pitchFamily="34" charset="0"/>
              </a:rPr>
              <a:t>P&amp;G’s Aussie has spent more than </a:t>
            </a:r>
          </a:p>
          <a:p>
            <a:pPr>
              <a:lnSpc>
                <a:spcPct val="85000"/>
              </a:lnSpc>
            </a:pPr>
            <a:r>
              <a:rPr lang="en-GB" sz="4000" dirty="0">
                <a:gradFill>
                  <a:gsLst>
                    <a:gs pos="0">
                      <a:schemeClr val="accent6"/>
                    </a:gs>
                    <a:gs pos="100000">
                      <a:schemeClr val="accent6">
                        <a:lumMod val="75000"/>
                      </a:schemeClr>
                    </a:gs>
                  </a:gsLst>
                  <a:lin ang="5400000" scaled="1"/>
                </a:gradFill>
                <a:latin typeface="Impact" pitchFamily="34" charset="0"/>
              </a:rPr>
              <a:t>80%</a:t>
            </a:r>
          </a:p>
        </p:txBody>
      </p:sp>
      <p:sp>
        <p:nvSpPr>
          <p:cNvPr id="213" name="TextBox 45"/>
          <p:cNvSpPr txBox="1">
            <a:spLocks noChangeArrowheads="1"/>
          </p:cNvSpPr>
          <p:nvPr>
            <p:custDataLst>
              <p:tags r:id="rId1"/>
            </p:custDataLst>
          </p:nvPr>
        </p:nvSpPr>
        <p:spPr bwMode="auto">
          <a:xfrm>
            <a:off x="6292580" y="6619773"/>
            <a:ext cx="28680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sz="1000" dirty="0" err="1" smtClean="0">
                <a:solidFill>
                  <a:schemeClr val="tx1">
                    <a:lumMod val="75000"/>
                    <a:lumOff val="25000"/>
                  </a:schemeClr>
                </a:solidFill>
                <a:latin typeface="Arial" charset="0"/>
                <a:cs typeface="+mn-cs"/>
              </a:rPr>
              <a:t>BrandZ</a:t>
            </a:r>
            <a:r>
              <a:rPr lang="en-GB" sz="1000" dirty="0" smtClean="0">
                <a:solidFill>
                  <a:schemeClr val="tx1">
                    <a:lumMod val="75000"/>
                    <a:lumOff val="25000"/>
                  </a:schemeClr>
                </a:solidFill>
                <a:latin typeface="Arial" charset="0"/>
                <a:cs typeface="+mn-cs"/>
              </a:rPr>
              <a:t>: </a:t>
            </a:r>
            <a:r>
              <a:rPr lang="en-GB" sz="1000" dirty="0" err="1" smtClean="0">
                <a:solidFill>
                  <a:schemeClr val="tx1">
                    <a:lumMod val="75000"/>
                    <a:lumOff val="25000"/>
                  </a:schemeClr>
                </a:solidFill>
                <a:latin typeface="Arial" charset="0"/>
                <a:cs typeface="+mn-cs"/>
              </a:rPr>
              <a:t>Haircare</a:t>
            </a:r>
            <a:r>
              <a:rPr lang="en-GB" sz="1000" dirty="0" smtClean="0">
                <a:solidFill>
                  <a:schemeClr val="tx1">
                    <a:lumMod val="75000"/>
                    <a:lumOff val="25000"/>
                  </a:schemeClr>
                </a:solidFill>
                <a:latin typeface="Arial" charset="0"/>
                <a:cs typeface="+mn-cs"/>
              </a:rPr>
              <a:t>, </a:t>
            </a:r>
            <a:r>
              <a:rPr lang="en-GB" sz="1000" dirty="0">
                <a:solidFill>
                  <a:schemeClr val="tx1">
                    <a:lumMod val="75000"/>
                    <a:lumOff val="25000"/>
                  </a:schemeClr>
                </a:solidFill>
                <a:latin typeface="Arial" charset="0"/>
                <a:cs typeface="+mn-cs"/>
              </a:rPr>
              <a:t>*Source: Nielsen </a:t>
            </a:r>
            <a:r>
              <a:rPr lang="en-GB" sz="1000" dirty="0" err="1">
                <a:solidFill>
                  <a:schemeClr val="tx1">
                    <a:lumMod val="75000"/>
                    <a:lumOff val="25000"/>
                  </a:schemeClr>
                </a:solidFill>
                <a:latin typeface="Arial" charset="0"/>
                <a:cs typeface="+mn-cs"/>
              </a:rPr>
              <a:t>AdDynamix</a:t>
            </a:r>
            <a:endParaRPr lang="en-GB" sz="1000" dirty="0">
              <a:solidFill>
                <a:schemeClr val="tx1">
                  <a:lumMod val="75000"/>
                  <a:lumOff val="25000"/>
                </a:schemeClr>
              </a:solidFill>
              <a:latin typeface="Arial" charset="0"/>
              <a:cs typeface="+mn-cs"/>
            </a:endParaRPr>
          </a:p>
        </p:txBody>
      </p:sp>
      <p:sp>
        <p:nvSpPr>
          <p:cNvPr id="214" name="Rectangle 213"/>
          <p:cNvSpPr/>
          <p:nvPr/>
        </p:nvSpPr>
        <p:spPr>
          <a:xfrm>
            <a:off x="5166520" y="6265428"/>
            <a:ext cx="4226873" cy="323165"/>
          </a:xfrm>
          <a:prstGeom prst="rect">
            <a:avLst/>
          </a:prstGeom>
        </p:spPr>
        <p:txBody>
          <a:bodyPr wrap="square">
            <a:spAutoFit/>
          </a:bodyPr>
          <a:lstStyle/>
          <a:p>
            <a:pPr>
              <a:lnSpc>
                <a:spcPct val="75000"/>
              </a:lnSpc>
            </a:pPr>
            <a:r>
              <a:rPr lang="en-GB" sz="2000" dirty="0">
                <a:gradFill>
                  <a:gsLst>
                    <a:gs pos="0">
                      <a:schemeClr val="accent2"/>
                    </a:gs>
                    <a:gs pos="100000">
                      <a:schemeClr val="accent1"/>
                    </a:gs>
                  </a:gsLst>
                  <a:lin ang="5400000" scaled="1"/>
                </a:gradFill>
                <a:latin typeface="Arial Narrow" pitchFamily="34" charset="0"/>
              </a:rPr>
              <a:t>of their budget on magazines* since 2007</a:t>
            </a:r>
          </a:p>
        </p:txBody>
      </p:sp>
      <p:sp>
        <p:nvSpPr>
          <p:cNvPr id="15" name="TextBox 14"/>
          <p:cNvSpPr txBox="1"/>
          <p:nvPr/>
        </p:nvSpPr>
        <p:spPr>
          <a:xfrm>
            <a:off x="1312611" y="1033761"/>
            <a:ext cx="748923" cy="461665"/>
          </a:xfrm>
          <a:prstGeom prst="rect">
            <a:avLst/>
          </a:prstGeom>
          <a:noFill/>
        </p:spPr>
        <p:txBody>
          <a:bodyPr wrap="none" rtlCol="0">
            <a:spAutoFit/>
          </a:bodyPr>
          <a:lstStyle/>
          <a:p>
            <a:r>
              <a:rPr lang="en-GB" sz="2400" b="1" dirty="0" smtClean="0">
                <a:gradFill>
                  <a:gsLst>
                    <a:gs pos="0">
                      <a:schemeClr val="accent2"/>
                    </a:gs>
                    <a:gs pos="100000">
                      <a:schemeClr val="accent1"/>
                    </a:gs>
                  </a:gsLst>
                  <a:lin ang="5400000" scaled="1"/>
                </a:gradFill>
                <a:latin typeface="Arial Narrow" pitchFamily="34" charset="0"/>
              </a:rPr>
              <a:t>2007</a:t>
            </a:r>
            <a:endParaRPr lang="en-GB" sz="2400" b="1" dirty="0">
              <a:gradFill>
                <a:gsLst>
                  <a:gs pos="0">
                    <a:schemeClr val="accent2"/>
                  </a:gs>
                  <a:gs pos="100000">
                    <a:schemeClr val="accent1"/>
                  </a:gs>
                </a:gsLst>
                <a:lin ang="5400000" scaled="1"/>
              </a:gradFill>
              <a:latin typeface="Arial Narrow" pitchFamily="34" charset="0"/>
            </a:endParaRPr>
          </a:p>
        </p:txBody>
      </p:sp>
      <p:sp>
        <p:nvSpPr>
          <p:cNvPr id="215" name="TextBox 214"/>
          <p:cNvSpPr txBox="1"/>
          <p:nvPr/>
        </p:nvSpPr>
        <p:spPr>
          <a:xfrm>
            <a:off x="4256699" y="1033761"/>
            <a:ext cx="748923" cy="461665"/>
          </a:xfrm>
          <a:prstGeom prst="rect">
            <a:avLst/>
          </a:prstGeom>
          <a:noFill/>
        </p:spPr>
        <p:txBody>
          <a:bodyPr wrap="none" rtlCol="0">
            <a:spAutoFit/>
          </a:bodyPr>
          <a:lstStyle/>
          <a:p>
            <a:r>
              <a:rPr lang="en-GB" sz="2400" b="1" dirty="0" smtClean="0">
                <a:gradFill>
                  <a:gsLst>
                    <a:gs pos="0">
                      <a:schemeClr val="accent2"/>
                    </a:gs>
                    <a:gs pos="100000">
                      <a:schemeClr val="accent1"/>
                    </a:gs>
                  </a:gsLst>
                  <a:lin ang="5400000" scaled="1"/>
                </a:gradFill>
                <a:latin typeface="Arial Narrow" pitchFamily="34" charset="0"/>
              </a:rPr>
              <a:t>2009</a:t>
            </a:r>
            <a:endParaRPr lang="en-GB" sz="2400" b="1" dirty="0">
              <a:gradFill>
                <a:gsLst>
                  <a:gs pos="0">
                    <a:schemeClr val="accent2"/>
                  </a:gs>
                  <a:gs pos="100000">
                    <a:schemeClr val="accent1"/>
                  </a:gs>
                </a:gsLst>
                <a:lin ang="5400000" scaled="1"/>
              </a:gradFill>
              <a:latin typeface="Arial Narrow" pitchFamily="34" charset="0"/>
            </a:endParaRPr>
          </a:p>
        </p:txBody>
      </p:sp>
      <p:sp>
        <p:nvSpPr>
          <p:cNvPr id="216" name="TextBox 215"/>
          <p:cNvSpPr txBox="1"/>
          <p:nvPr/>
        </p:nvSpPr>
        <p:spPr>
          <a:xfrm>
            <a:off x="7406597" y="1033761"/>
            <a:ext cx="735073" cy="461665"/>
          </a:xfrm>
          <a:prstGeom prst="rect">
            <a:avLst/>
          </a:prstGeom>
          <a:noFill/>
        </p:spPr>
        <p:txBody>
          <a:bodyPr wrap="none" rtlCol="0">
            <a:spAutoFit/>
          </a:bodyPr>
          <a:lstStyle/>
          <a:p>
            <a:r>
              <a:rPr lang="en-GB" sz="2400" b="1" dirty="0" smtClean="0">
                <a:gradFill>
                  <a:gsLst>
                    <a:gs pos="0">
                      <a:schemeClr val="accent2"/>
                    </a:gs>
                    <a:gs pos="100000">
                      <a:schemeClr val="accent1"/>
                    </a:gs>
                  </a:gsLst>
                  <a:lin ang="5400000" scaled="1"/>
                </a:gradFill>
                <a:latin typeface="Arial Narrow" pitchFamily="34" charset="0"/>
              </a:rPr>
              <a:t>2011</a:t>
            </a:r>
            <a:endParaRPr lang="en-GB" sz="2400" b="1" dirty="0">
              <a:gradFill>
                <a:gsLst>
                  <a:gs pos="0">
                    <a:schemeClr val="accent2"/>
                  </a:gs>
                  <a:gs pos="100000">
                    <a:schemeClr val="accent1"/>
                  </a:gs>
                </a:gsLst>
                <a:lin ang="5400000" scaled="1"/>
              </a:gradFill>
              <a:latin typeface="Arial Narrow" pitchFamily="34" charset="0"/>
            </a:endParaRPr>
          </a:p>
        </p:txBody>
      </p:sp>
      <p:sp>
        <p:nvSpPr>
          <p:cNvPr id="217" name="Title 1"/>
          <p:cNvSpPr txBox="1">
            <a:spLocks/>
          </p:cNvSpPr>
          <p:nvPr/>
        </p:nvSpPr>
        <p:spPr>
          <a:xfrm>
            <a:off x="1793875" y="12541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Magazines &amp; Brand Metrics</a:t>
            </a:r>
          </a:p>
        </p:txBody>
      </p:sp>
      <p:sp>
        <p:nvSpPr>
          <p:cNvPr id="29" name="Rectangle 28"/>
          <p:cNvSpPr/>
          <p:nvPr/>
        </p:nvSpPr>
        <p:spPr>
          <a:xfrm>
            <a:off x="2027968" y="697380"/>
            <a:ext cx="7156209" cy="369332"/>
          </a:xfrm>
          <a:prstGeom prst="rect">
            <a:avLst/>
          </a:prstGeom>
        </p:spPr>
        <p:txBody>
          <a:bodyPr wrap="square">
            <a:spAutoFit/>
          </a:bodyPr>
          <a:lstStyle/>
          <a:p>
            <a:pPr lvl="0"/>
            <a:r>
              <a:rPr lang="en-GB"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P&amp;G’s Aussie is a brand that has been built on magazines bonding power</a:t>
            </a:r>
          </a:p>
        </p:txBody>
      </p:sp>
      <p:sp>
        <p:nvSpPr>
          <p:cNvPr id="30" name="TextBox 29"/>
          <p:cNvSpPr txBox="1"/>
          <p:nvPr/>
        </p:nvSpPr>
        <p:spPr>
          <a:xfrm>
            <a:off x="2207546" y="4730157"/>
            <a:ext cx="838691" cy="276999"/>
          </a:xfrm>
          <a:prstGeom prst="rect">
            <a:avLst/>
          </a:prstGeom>
          <a:noFill/>
        </p:spPr>
        <p:txBody>
          <a:bodyPr wrap="none" rtlCol="0">
            <a:spAutoFit/>
          </a:bodyPr>
          <a:lstStyle/>
          <a:p>
            <a:r>
              <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Base: (403)</a:t>
            </a:r>
          </a:p>
        </p:txBody>
      </p:sp>
      <p:sp>
        <p:nvSpPr>
          <p:cNvPr id="219" name="TextBox 218"/>
          <p:cNvSpPr txBox="1"/>
          <p:nvPr/>
        </p:nvSpPr>
        <p:spPr>
          <a:xfrm>
            <a:off x="5341035" y="4730157"/>
            <a:ext cx="838691" cy="276999"/>
          </a:xfrm>
          <a:prstGeom prst="rect">
            <a:avLst/>
          </a:prstGeom>
          <a:noFill/>
        </p:spPr>
        <p:txBody>
          <a:bodyPr wrap="none" rtlCol="0">
            <a:spAutoFit/>
          </a:bodyPr>
          <a:lstStyle/>
          <a:p>
            <a:r>
              <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Base: (</a:t>
            </a: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400)</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sp>
        <p:nvSpPr>
          <p:cNvPr id="220" name="TextBox 219"/>
          <p:cNvSpPr txBox="1"/>
          <p:nvPr/>
        </p:nvSpPr>
        <p:spPr>
          <a:xfrm>
            <a:off x="8194640" y="4730157"/>
            <a:ext cx="838691" cy="276999"/>
          </a:xfrm>
          <a:prstGeom prst="rect">
            <a:avLst/>
          </a:prstGeom>
          <a:noFill/>
        </p:spPr>
        <p:txBody>
          <a:bodyPr wrap="none" rtlCol="0">
            <a:spAutoFit/>
          </a:bodyPr>
          <a:lstStyle/>
          <a:p>
            <a:r>
              <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rPr>
              <a:t>Base: </a:t>
            </a: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(399)</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sp>
        <p:nvSpPr>
          <p:cNvPr id="212" name="TextBox 211"/>
          <p:cNvSpPr txBox="1"/>
          <p:nvPr/>
        </p:nvSpPr>
        <p:spPr>
          <a:xfrm>
            <a:off x="8644100" y="19050"/>
            <a:ext cx="442750" cy="707886"/>
          </a:xfrm>
          <a:prstGeom prst="rect">
            <a:avLst/>
          </a:prstGeom>
          <a:noFill/>
        </p:spPr>
        <p:txBody>
          <a:bodyPr wrap="none" rtlCol="0">
            <a:spAutoFit/>
          </a:bodyPr>
          <a:lstStyle/>
          <a:p>
            <a:r>
              <a:rPr lang="en-GB" sz="4000" dirty="0" smtClean="0">
                <a:solidFill>
                  <a:schemeClr val="accent1"/>
                </a:solidFill>
                <a:latin typeface="Impact" pitchFamily="34" charset="0"/>
              </a:rPr>
              <a:t>2</a:t>
            </a:r>
            <a:endParaRPr lang="en-GB" sz="4000" dirty="0">
              <a:solidFill>
                <a:schemeClr val="accent1"/>
              </a:solidFill>
              <a:latin typeface="Impact" pitchFamily="34" charset="0"/>
            </a:endParaRPr>
          </a:p>
        </p:txBody>
      </p:sp>
    </p:spTree>
    <p:extLst>
      <p:ext uri="{BB962C8B-B14F-4D97-AF65-F5344CB8AC3E}">
        <p14:creationId xmlns:p14="http://schemas.microsoft.com/office/powerpoint/2010/main" val="27464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400"/>
                                  </p:stCondLst>
                                  <p:childTnLst>
                                    <p:set>
                                      <p:cBhvr>
                                        <p:cTn id="6" dur="1" fill="hold">
                                          <p:stCondLst>
                                            <p:cond delay="0"/>
                                          </p:stCondLst>
                                        </p:cTn>
                                        <p:tgtEl>
                                          <p:spTgt spid="79883"/>
                                        </p:tgtEl>
                                        <p:attrNameLst>
                                          <p:attrName>style.visibility</p:attrName>
                                        </p:attrNameLst>
                                      </p:cBhvr>
                                      <p:to>
                                        <p:strVal val="visible"/>
                                      </p:to>
                                    </p:set>
                                    <p:anim calcmode="lin" valueType="num">
                                      <p:cBhvr>
                                        <p:cTn id="7" dur="500" fill="hold"/>
                                        <p:tgtEl>
                                          <p:spTgt spid="79883"/>
                                        </p:tgtEl>
                                        <p:attrNameLst>
                                          <p:attrName>ppt_w</p:attrName>
                                        </p:attrNameLst>
                                      </p:cBhvr>
                                      <p:tavLst>
                                        <p:tav tm="0">
                                          <p:val>
                                            <p:fltVal val="0"/>
                                          </p:val>
                                        </p:tav>
                                        <p:tav tm="100000">
                                          <p:val>
                                            <p:strVal val="#ppt_w"/>
                                          </p:val>
                                        </p:tav>
                                      </p:tavLst>
                                    </p:anim>
                                    <p:anim calcmode="lin" valueType="num">
                                      <p:cBhvr>
                                        <p:cTn id="8" dur="500" fill="hold"/>
                                        <p:tgtEl>
                                          <p:spTgt spid="79883"/>
                                        </p:tgtEl>
                                        <p:attrNameLst>
                                          <p:attrName>ppt_h</p:attrName>
                                        </p:attrNameLst>
                                      </p:cBhvr>
                                      <p:tavLst>
                                        <p:tav tm="0">
                                          <p:val>
                                            <p:fltVal val="0"/>
                                          </p:val>
                                        </p:tav>
                                        <p:tav tm="100000">
                                          <p:val>
                                            <p:strVal val="#ppt_h"/>
                                          </p:val>
                                        </p:tav>
                                      </p:tavLst>
                                    </p:anim>
                                    <p:animEffect transition="in" filter="fade">
                                      <p:cBhvr>
                                        <p:cTn id="9" dur="500"/>
                                        <p:tgtEl>
                                          <p:spTgt spid="79883"/>
                                        </p:tgtEl>
                                      </p:cBhvr>
                                    </p:animEffect>
                                  </p:childTnLst>
                                </p:cTn>
                              </p:par>
                              <p:par>
                                <p:cTn id="10" presetID="23" presetClass="entr" presetSubtype="288" fill="hold" grpId="0" nodeType="withEffect">
                                  <p:stCondLst>
                                    <p:cond delay="400"/>
                                  </p:stCondLst>
                                  <p:iterate type="lt">
                                    <p:tmPct val="4000"/>
                                  </p:iterate>
                                  <p:childTnLst>
                                    <p:set>
                                      <p:cBhvr>
                                        <p:cTn id="11" dur="1" fill="hold">
                                          <p:stCondLst>
                                            <p:cond delay="0"/>
                                          </p:stCondLst>
                                        </p:cTn>
                                        <p:tgtEl>
                                          <p:spTgt spid="211"/>
                                        </p:tgtEl>
                                        <p:attrNameLst>
                                          <p:attrName>style.visibility</p:attrName>
                                        </p:attrNameLst>
                                      </p:cBhvr>
                                      <p:to>
                                        <p:strVal val="visible"/>
                                      </p:to>
                                    </p:set>
                                    <p:anim calcmode="lin" valueType="num">
                                      <p:cBhvr>
                                        <p:cTn id="12" dur="620" fill="hold"/>
                                        <p:tgtEl>
                                          <p:spTgt spid="211"/>
                                        </p:tgtEl>
                                        <p:attrNameLst>
                                          <p:attrName>ppt_w</p:attrName>
                                        </p:attrNameLst>
                                      </p:cBhvr>
                                      <p:tavLst>
                                        <p:tav tm="0">
                                          <p:val>
                                            <p:strVal val="4/3*#ppt_w"/>
                                          </p:val>
                                        </p:tav>
                                        <p:tav tm="100000">
                                          <p:val>
                                            <p:strVal val="#ppt_w"/>
                                          </p:val>
                                        </p:tav>
                                      </p:tavLst>
                                    </p:anim>
                                    <p:anim calcmode="lin" valueType="num">
                                      <p:cBhvr>
                                        <p:cTn id="13" dur="620" fill="hold"/>
                                        <p:tgtEl>
                                          <p:spTgt spid="211"/>
                                        </p:tgtEl>
                                        <p:attrNameLst>
                                          <p:attrName>ppt_h</p:attrName>
                                        </p:attrNameLst>
                                      </p:cBhvr>
                                      <p:tavLst>
                                        <p:tav tm="0">
                                          <p:val>
                                            <p:strVal val="4/3*#ppt_h"/>
                                          </p:val>
                                        </p:tav>
                                        <p:tav tm="100000">
                                          <p:val>
                                            <p:strVal val="#ppt_h"/>
                                          </p:val>
                                        </p:tav>
                                      </p:tavLst>
                                    </p:anim>
                                  </p:childTnLst>
                                </p:cTn>
                              </p:par>
                              <p:par>
                                <p:cTn id="14" presetID="23" presetClass="entr" presetSubtype="288" fill="hold" grpId="0" nodeType="withEffect">
                                  <p:stCondLst>
                                    <p:cond delay="400"/>
                                  </p:stCondLst>
                                  <p:iterate type="lt">
                                    <p:tmPct val="4000"/>
                                  </p:iterate>
                                  <p:childTnLst>
                                    <p:set>
                                      <p:cBhvr>
                                        <p:cTn id="15" dur="1" fill="hold">
                                          <p:stCondLst>
                                            <p:cond delay="0"/>
                                          </p:stCondLst>
                                        </p:cTn>
                                        <p:tgtEl>
                                          <p:spTgt spid="214"/>
                                        </p:tgtEl>
                                        <p:attrNameLst>
                                          <p:attrName>style.visibility</p:attrName>
                                        </p:attrNameLst>
                                      </p:cBhvr>
                                      <p:to>
                                        <p:strVal val="visible"/>
                                      </p:to>
                                    </p:set>
                                    <p:anim calcmode="lin" valueType="num">
                                      <p:cBhvr>
                                        <p:cTn id="16" dur="620" fill="hold"/>
                                        <p:tgtEl>
                                          <p:spTgt spid="214"/>
                                        </p:tgtEl>
                                        <p:attrNameLst>
                                          <p:attrName>ppt_w</p:attrName>
                                        </p:attrNameLst>
                                      </p:cBhvr>
                                      <p:tavLst>
                                        <p:tav tm="0">
                                          <p:val>
                                            <p:strVal val="4/3*#ppt_w"/>
                                          </p:val>
                                        </p:tav>
                                        <p:tav tm="100000">
                                          <p:val>
                                            <p:strVal val="#ppt_w"/>
                                          </p:val>
                                        </p:tav>
                                      </p:tavLst>
                                    </p:anim>
                                    <p:anim calcmode="lin" valueType="num">
                                      <p:cBhvr>
                                        <p:cTn id="17" dur="620" fill="hold"/>
                                        <p:tgtEl>
                                          <p:spTgt spid="214"/>
                                        </p:tgtEl>
                                        <p:attrNameLst>
                                          <p:attrName>ppt_h</p:attrName>
                                        </p:attrNameLst>
                                      </p:cBhvr>
                                      <p:tavLst>
                                        <p:tav tm="0">
                                          <p:val>
                                            <p:strVal val="4/3*#ppt_h"/>
                                          </p:val>
                                        </p:tav>
                                        <p:tav tm="100000">
                                          <p:val>
                                            <p:strVal val="#ppt_h"/>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5"/>
                                        </p:tgtEl>
                                        <p:attrNameLst>
                                          <p:attrName>style.visibility</p:attrName>
                                        </p:attrNameLst>
                                      </p:cBhvr>
                                      <p:to>
                                        <p:strVal val="visible"/>
                                      </p:to>
                                    </p:set>
                                    <p:animEffect transition="in" filter="fade">
                                      <p:cBhvr>
                                        <p:cTn id="25" dur="1000"/>
                                        <p:tgtEl>
                                          <p:spTgt spid="215"/>
                                        </p:tgtEl>
                                      </p:cBhvr>
                                    </p:animEffect>
                                    <p:anim calcmode="lin" valueType="num">
                                      <p:cBhvr>
                                        <p:cTn id="26" dur="1000" fill="hold"/>
                                        <p:tgtEl>
                                          <p:spTgt spid="215"/>
                                        </p:tgtEl>
                                        <p:attrNameLst>
                                          <p:attrName>ppt_x</p:attrName>
                                        </p:attrNameLst>
                                      </p:cBhvr>
                                      <p:tavLst>
                                        <p:tav tm="0">
                                          <p:val>
                                            <p:strVal val="#ppt_x"/>
                                          </p:val>
                                        </p:tav>
                                        <p:tav tm="100000">
                                          <p:val>
                                            <p:strVal val="#ppt_x"/>
                                          </p:val>
                                        </p:tav>
                                      </p:tavLst>
                                    </p:anim>
                                    <p:anim calcmode="lin" valueType="num">
                                      <p:cBhvr>
                                        <p:cTn id="27" dur="1000" fill="hold"/>
                                        <p:tgtEl>
                                          <p:spTgt spid="21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16"/>
                                        </p:tgtEl>
                                        <p:attrNameLst>
                                          <p:attrName>style.visibility</p:attrName>
                                        </p:attrNameLst>
                                      </p:cBhvr>
                                      <p:to>
                                        <p:strVal val="visible"/>
                                      </p:to>
                                    </p:set>
                                    <p:animEffect transition="in" filter="fade">
                                      <p:cBhvr>
                                        <p:cTn id="30" dur="1000"/>
                                        <p:tgtEl>
                                          <p:spTgt spid="216"/>
                                        </p:tgtEl>
                                      </p:cBhvr>
                                    </p:animEffect>
                                    <p:anim calcmode="lin" valueType="num">
                                      <p:cBhvr>
                                        <p:cTn id="31" dur="1000" fill="hold"/>
                                        <p:tgtEl>
                                          <p:spTgt spid="216"/>
                                        </p:tgtEl>
                                        <p:attrNameLst>
                                          <p:attrName>ppt_x</p:attrName>
                                        </p:attrNameLst>
                                      </p:cBhvr>
                                      <p:tavLst>
                                        <p:tav tm="0">
                                          <p:val>
                                            <p:strVal val="#ppt_x"/>
                                          </p:val>
                                        </p:tav>
                                        <p:tav tm="100000">
                                          <p:val>
                                            <p:strVal val="#ppt_x"/>
                                          </p:val>
                                        </p:tav>
                                      </p:tavLst>
                                    </p:anim>
                                    <p:anim calcmode="lin" valueType="num">
                                      <p:cBhvr>
                                        <p:cTn id="32" dur="1000" fill="hold"/>
                                        <p:tgtEl>
                                          <p:spTgt spid="216"/>
                                        </p:tgtEl>
                                        <p:attrNameLst>
                                          <p:attrName>ppt_y</p:attrName>
                                        </p:attrNameLst>
                                      </p:cBhvr>
                                      <p:tavLst>
                                        <p:tav tm="0">
                                          <p:val>
                                            <p:strVal val="#ppt_y+.1"/>
                                          </p:val>
                                        </p:tav>
                                        <p:tav tm="100000">
                                          <p:val>
                                            <p:strVal val="#ppt_y"/>
                                          </p:val>
                                        </p:tav>
                                      </p:tavLst>
                                    </p:anim>
                                  </p:childTnLst>
                                </p:cTn>
                              </p:par>
                              <p:par>
                                <p:cTn id="33" presetID="23" presetClass="entr" presetSubtype="288" fill="hold" grpId="0" nodeType="withEffect">
                                  <p:stCondLst>
                                    <p:cond delay="0"/>
                                  </p:stCondLst>
                                  <p:iterate type="lt">
                                    <p:tmPct val="4000"/>
                                  </p:iterate>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4/3*#ppt_w"/>
                                          </p:val>
                                        </p:tav>
                                        <p:tav tm="100000">
                                          <p:val>
                                            <p:strVal val="#ppt_w"/>
                                          </p:val>
                                        </p:tav>
                                      </p:tavLst>
                                    </p:anim>
                                    <p:anim calcmode="lin" valueType="num">
                                      <p:cBhvr>
                                        <p:cTn id="36" dur="500" fill="hold"/>
                                        <p:tgtEl>
                                          <p:spTgt spid="29"/>
                                        </p:tgtEl>
                                        <p:attrNameLst>
                                          <p:attrName>ppt_h</p:attrName>
                                        </p:attrNameLst>
                                      </p:cBhvr>
                                      <p:tavLst>
                                        <p:tav tm="0">
                                          <p:val>
                                            <p:strVal val="4/3*#ppt_h"/>
                                          </p:val>
                                        </p:tav>
                                        <p:tav tm="100000">
                                          <p:val>
                                            <p:strVal val="#ppt_h"/>
                                          </p:val>
                                        </p:tav>
                                      </p:tavLst>
                                    </p:anim>
                                  </p:childTnLst>
                                </p:cTn>
                              </p:par>
                              <p:par>
                                <p:cTn id="37" presetID="16" presetClass="entr" presetSubtype="4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Horizontal)">
                                      <p:cBhvr>
                                        <p:cTn id="39" dur="500"/>
                                        <p:tgtEl>
                                          <p:spTgt spid="13"/>
                                        </p:tgtEl>
                                      </p:cBhvr>
                                    </p:animEffect>
                                  </p:childTnLst>
                                </p:cTn>
                              </p:par>
                              <p:par>
                                <p:cTn id="40" presetID="16" presetClass="entr" presetSubtype="42" fill="hold" nodeType="withEffect">
                                  <p:stCondLst>
                                    <p:cond delay="0"/>
                                  </p:stCondLst>
                                  <p:childTnLst>
                                    <p:set>
                                      <p:cBhvr>
                                        <p:cTn id="41" dur="1" fill="hold">
                                          <p:stCondLst>
                                            <p:cond delay="0"/>
                                          </p:stCondLst>
                                        </p:cTn>
                                        <p:tgtEl>
                                          <p:spTgt spid="210"/>
                                        </p:tgtEl>
                                        <p:attrNameLst>
                                          <p:attrName>style.visibility</p:attrName>
                                        </p:attrNameLst>
                                      </p:cBhvr>
                                      <p:to>
                                        <p:strVal val="visible"/>
                                      </p:to>
                                    </p:set>
                                    <p:animEffect transition="in" filter="barn(outHorizontal)">
                                      <p:cBhvr>
                                        <p:cTn id="42" dur="500"/>
                                        <p:tgtEl>
                                          <p:spTgt spid="210"/>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1000"/>
                                        <p:tgtEl>
                                          <p:spTgt spid="220"/>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19"/>
                                        </p:tgtEl>
                                        <p:attrNameLst>
                                          <p:attrName>style.visibility</p:attrName>
                                        </p:attrNameLst>
                                      </p:cBhvr>
                                      <p:to>
                                        <p:strVal val="visible"/>
                                      </p:to>
                                    </p:set>
                                    <p:animEffect transition="in" filter="fade">
                                      <p:cBhvr>
                                        <p:cTn id="48" dur="1000"/>
                                        <p:tgtEl>
                                          <p:spTgt spid="219"/>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childTnLst>
                                </p:cTn>
                              </p:par>
                            </p:childTnLst>
                          </p:cTn>
                        </p:par>
                        <p:par>
                          <p:cTn id="52" fill="hold">
                            <p:stCondLst>
                              <p:cond delay="1838"/>
                            </p:stCondLst>
                            <p:childTnLst>
                              <p:par>
                                <p:cTn id="53" presetID="2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00"/>
                                        <p:tgtEl>
                                          <p:spTgt spid="1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wipe(down)">
                                      <p:cBhvr>
                                        <p:cTn id="58" dur="500"/>
                                        <p:tgtEl>
                                          <p:spTgt spid="11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60"/>
                                        </p:tgtEl>
                                        <p:attrNameLst>
                                          <p:attrName>style.visibility</p:attrName>
                                        </p:attrNameLst>
                                      </p:cBhvr>
                                      <p:to>
                                        <p:strVal val="visible"/>
                                      </p:to>
                                    </p:set>
                                    <p:animEffect transition="in" filter="wipe(down)">
                                      <p:cBhvr>
                                        <p:cTn id="61" dur="500"/>
                                        <p:tgtEl>
                                          <p:spTgt spid="160"/>
                                        </p:tgtEl>
                                      </p:cBhvr>
                                    </p:animEffect>
                                  </p:childTnLst>
                                </p:cTn>
                              </p:par>
                            </p:childTnLst>
                          </p:cTn>
                        </p:par>
                        <p:par>
                          <p:cTn id="62" fill="hold">
                            <p:stCondLst>
                              <p:cond delay="2338"/>
                            </p:stCondLst>
                            <p:childTnLst>
                              <p:par>
                                <p:cTn id="63" presetID="23" presetClass="entr" presetSubtype="1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childTnLst>
                                </p:cTn>
                              </p:par>
                              <p:par>
                                <p:cTn id="67" presetID="6" presetClass="emph" presetSubtype="0" autoRev="1" fill="hold" nodeType="withEffect">
                                  <p:stCondLst>
                                    <p:cond delay="0"/>
                                  </p:stCondLst>
                                  <p:childTnLst>
                                    <p:animScale>
                                      <p:cBhvr>
                                        <p:cTn id="68" dur="200" fill="hold"/>
                                        <p:tgtEl>
                                          <p:spTgt spid="20"/>
                                        </p:tgtEl>
                                      </p:cBhvr>
                                      <p:by x="87000" y="87000"/>
                                    </p:animScale>
                                  </p:childTnLst>
                                </p:cTn>
                              </p:par>
                              <p:par>
                                <p:cTn id="69" presetID="23" presetClass="entr" presetSubtype="288" fill="hold" nodeType="withEffect">
                                  <p:stCondLst>
                                    <p:cond delay="0"/>
                                  </p:stCondLst>
                                  <p:childTnLst>
                                    <p:set>
                                      <p:cBhvr>
                                        <p:cTn id="70" dur="1" fill="hold">
                                          <p:stCondLst>
                                            <p:cond delay="0"/>
                                          </p:stCondLst>
                                        </p:cTn>
                                        <p:tgtEl>
                                          <p:spTgt spid="79873"/>
                                        </p:tgtEl>
                                        <p:attrNameLst>
                                          <p:attrName>style.visibility</p:attrName>
                                        </p:attrNameLst>
                                      </p:cBhvr>
                                      <p:to>
                                        <p:strVal val="visible"/>
                                      </p:to>
                                    </p:set>
                                    <p:anim calcmode="lin" valueType="num">
                                      <p:cBhvr>
                                        <p:cTn id="71" dur="500" fill="hold"/>
                                        <p:tgtEl>
                                          <p:spTgt spid="79873"/>
                                        </p:tgtEl>
                                        <p:attrNameLst>
                                          <p:attrName>ppt_w</p:attrName>
                                        </p:attrNameLst>
                                      </p:cBhvr>
                                      <p:tavLst>
                                        <p:tav tm="0">
                                          <p:val>
                                            <p:strVal val="4/3*#ppt_w"/>
                                          </p:val>
                                        </p:tav>
                                        <p:tav tm="100000">
                                          <p:val>
                                            <p:strVal val="#ppt_w"/>
                                          </p:val>
                                        </p:tav>
                                      </p:tavLst>
                                    </p:anim>
                                    <p:anim calcmode="lin" valueType="num">
                                      <p:cBhvr>
                                        <p:cTn id="72" dur="500" fill="hold"/>
                                        <p:tgtEl>
                                          <p:spTgt spid="79873"/>
                                        </p:tgtEl>
                                        <p:attrNameLst>
                                          <p:attrName>ppt_h</p:attrName>
                                        </p:attrNameLst>
                                      </p:cBhvr>
                                      <p:tavLst>
                                        <p:tav tm="0">
                                          <p:val>
                                            <p:strVal val="4/3*#ppt_h"/>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114"/>
                                        </p:tgtEl>
                                        <p:attrNameLst>
                                          <p:attrName>style.visibility</p:attrName>
                                        </p:attrNameLst>
                                      </p:cBhvr>
                                      <p:to>
                                        <p:strVal val="visible"/>
                                      </p:to>
                                    </p:set>
                                    <p:anim calcmode="lin" valueType="num">
                                      <p:cBhvr>
                                        <p:cTn id="75" dur="500" fill="hold"/>
                                        <p:tgtEl>
                                          <p:spTgt spid="114"/>
                                        </p:tgtEl>
                                        <p:attrNameLst>
                                          <p:attrName>ppt_w</p:attrName>
                                        </p:attrNameLst>
                                      </p:cBhvr>
                                      <p:tavLst>
                                        <p:tav tm="0">
                                          <p:val>
                                            <p:fltVal val="0"/>
                                          </p:val>
                                        </p:tav>
                                        <p:tav tm="100000">
                                          <p:val>
                                            <p:strVal val="#ppt_w"/>
                                          </p:val>
                                        </p:tav>
                                      </p:tavLst>
                                    </p:anim>
                                    <p:anim calcmode="lin" valueType="num">
                                      <p:cBhvr>
                                        <p:cTn id="76" dur="500" fill="hold"/>
                                        <p:tgtEl>
                                          <p:spTgt spid="114"/>
                                        </p:tgtEl>
                                        <p:attrNameLst>
                                          <p:attrName>ppt_h</p:attrName>
                                        </p:attrNameLst>
                                      </p:cBhvr>
                                      <p:tavLst>
                                        <p:tav tm="0">
                                          <p:val>
                                            <p:fltVal val="0"/>
                                          </p:val>
                                        </p:tav>
                                        <p:tav tm="100000">
                                          <p:val>
                                            <p:strVal val="#ppt_h"/>
                                          </p:val>
                                        </p:tav>
                                      </p:tavLst>
                                    </p:anim>
                                  </p:childTnLst>
                                </p:cTn>
                              </p:par>
                              <p:par>
                                <p:cTn id="77" presetID="6" presetClass="emph" presetSubtype="0" autoRev="1" fill="hold" nodeType="withEffect">
                                  <p:stCondLst>
                                    <p:cond delay="0"/>
                                  </p:stCondLst>
                                  <p:childTnLst>
                                    <p:animScale>
                                      <p:cBhvr>
                                        <p:cTn id="78" dur="200" fill="hold"/>
                                        <p:tgtEl>
                                          <p:spTgt spid="114"/>
                                        </p:tgtEl>
                                      </p:cBhvr>
                                      <p:by x="87000" y="87000"/>
                                    </p:animScale>
                                  </p:childTnLst>
                                </p:cTn>
                              </p:par>
                              <p:par>
                                <p:cTn id="79" presetID="23" presetClass="entr" presetSubtype="16" fill="hold" nodeType="withEffect">
                                  <p:stCondLst>
                                    <p:cond delay="0"/>
                                  </p:stCondLst>
                                  <p:childTnLst>
                                    <p:set>
                                      <p:cBhvr>
                                        <p:cTn id="80" dur="1" fill="hold">
                                          <p:stCondLst>
                                            <p:cond delay="0"/>
                                          </p:stCondLst>
                                        </p:cTn>
                                        <p:tgtEl>
                                          <p:spTgt spid="164"/>
                                        </p:tgtEl>
                                        <p:attrNameLst>
                                          <p:attrName>style.visibility</p:attrName>
                                        </p:attrNameLst>
                                      </p:cBhvr>
                                      <p:to>
                                        <p:strVal val="visible"/>
                                      </p:to>
                                    </p:set>
                                    <p:anim calcmode="lin" valueType="num">
                                      <p:cBhvr>
                                        <p:cTn id="81" dur="500" fill="hold"/>
                                        <p:tgtEl>
                                          <p:spTgt spid="164"/>
                                        </p:tgtEl>
                                        <p:attrNameLst>
                                          <p:attrName>ppt_w</p:attrName>
                                        </p:attrNameLst>
                                      </p:cBhvr>
                                      <p:tavLst>
                                        <p:tav tm="0">
                                          <p:val>
                                            <p:fltVal val="0"/>
                                          </p:val>
                                        </p:tav>
                                        <p:tav tm="100000">
                                          <p:val>
                                            <p:strVal val="#ppt_w"/>
                                          </p:val>
                                        </p:tav>
                                      </p:tavLst>
                                    </p:anim>
                                    <p:anim calcmode="lin" valueType="num">
                                      <p:cBhvr>
                                        <p:cTn id="82" dur="500" fill="hold"/>
                                        <p:tgtEl>
                                          <p:spTgt spid="164"/>
                                        </p:tgtEl>
                                        <p:attrNameLst>
                                          <p:attrName>ppt_h</p:attrName>
                                        </p:attrNameLst>
                                      </p:cBhvr>
                                      <p:tavLst>
                                        <p:tav tm="0">
                                          <p:val>
                                            <p:fltVal val="0"/>
                                          </p:val>
                                        </p:tav>
                                        <p:tav tm="100000">
                                          <p:val>
                                            <p:strVal val="#ppt_h"/>
                                          </p:val>
                                        </p:tav>
                                      </p:tavLst>
                                    </p:anim>
                                  </p:childTnLst>
                                </p:cTn>
                              </p:par>
                              <p:par>
                                <p:cTn id="83" presetID="6" presetClass="emph" presetSubtype="0" autoRev="1" fill="hold" nodeType="withEffect">
                                  <p:stCondLst>
                                    <p:cond delay="0"/>
                                  </p:stCondLst>
                                  <p:childTnLst>
                                    <p:animScale>
                                      <p:cBhvr>
                                        <p:cTn id="84" dur="200" fill="hold"/>
                                        <p:tgtEl>
                                          <p:spTgt spid="164"/>
                                        </p:tgtEl>
                                      </p:cBhvr>
                                      <p:by x="87000" y="87000"/>
                                    </p:animScale>
                                  </p:childTnLst>
                                </p:cTn>
                              </p:par>
                            </p:childTnLst>
                          </p:cTn>
                        </p:par>
                        <p:par>
                          <p:cTn id="85" fill="hold">
                            <p:stCondLst>
                              <p:cond delay="2838"/>
                            </p:stCondLst>
                            <p:childTnLst>
                              <p:par>
                                <p:cTn id="86" presetID="23" presetClass="entr" presetSubtype="16" fill="hold" nodeType="after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500" fill="hold"/>
                                        <p:tgtEl>
                                          <p:spTgt spid="19"/>
                                        </p:tgtEl>
                                        <p:attrNameLst>
                                          <p:attrName>ppt_w</p:attrName>
                                        </p:attrNameLst>
                                      </p:cBhvr>
                                      <p:tavLst>
                                        <p:tav tm="0">
                                          <p:val>
                                            <p:fltVal val="0"/>
                                          </p:val>
                                        </p:tav>
                                        <p:tav tm="100000">
                                          <p:val>
                                            <p:strVal val="#ppt_w"/>
                                          </p:val>
                                        </p:tav>
                                      </p:tavLst>
                                    </p:anim>
                                    <p:anim calcmode="lin" valueType="num">
                                      <p:cBhvr>
                                        <p:cTn id="89" dur="500" fill="hold"/>
                                        <p:tgtEl>
                                          <p:spTgt spid="19"/>
                                        </p:tgtEl>
                                        <p:attrNameLst>
                                          <p:attrName>ppt_h</p:attrName>
                                        </p:attrNameLst>
                                      </p:cBhvr>
                                      <p:tavLst>
                                        <p:tav tm="0">
                                          <p:val>
                                            <p:fltVal val="0"/>
                                          </p:val>
                                        </p:tav>
                                        <p:tav tm="100000">
                                          <p:val>
                                            <p:strVal val="#ppt_h"/>
                                          </p:val>
                                        </p:tav>
                                      </p:tavLst>
                                    </p:anim>
                                  </p:childTnLst>
                                </p:cTn>
                              </p:par>
                              <p:par>
                                <p:cTn id="90" presetID="6" presetClass="emph" presetSubtype="0" autoRev="1" fill="hold" nodeType="withEffect">
                                  <p:stCondLst>
                                    <p:cond delay="0"/>
                                  </p:stCondLst>
                                  <p:childTnLst>
                                    <p:animScale>
                                      <p:cBhvr>
                                        <p:cTn id="91" dur="200" fill="hold"/>
                                        <p:tgtEl>
                                          <p:spTgt spid="19"/>
                                        </p:tgtEl>
                                      </p:cBhvr>
                                      <p:by x="87000" y="87000"/>
                                    </p:animScale>
                                  </p:childTnLst>
                                </p:cTn>
                              </p:par>
                              <p:par>
                                <p:cTn id="92" presetID="23" presetClass="entr" presetSubtype="288" fill="hold" nodeType="withEffect">
                                  <p:stCondLst>
                                    <p:cond delay="0"/>
                                  </p:stCondLst>
                                  <p:childTnLst>
                                    <p:set>
                                      <p:cBhvr>
                                        <p:cTn id="93" dur="1" fill="hold">
                                          <p:stCondLst>
                                            <p:cond delay="0"/>
                                          </p:stCondLst>
                                        </p:cTn>
                                        <p:tgtEl>
                                          <p:spTgt spid="79874"/>
                                        </p:tgtEl>
                                        <p:attrNameLst>
                                          <p:attrName>style.visibility</p:attrName>
                                        </p:attrNameLst>
                                      </p:cBhvr>
                                      <p:to>
                                        <p:strVal val="visible"/>
                                      </p:to>
                                    </p:set>
                                    <p:anim calcmode="lin" valueType="num">
                                      <p:cBhvr>
                                        <p:cTn id="94" dur="500" fill="hold"/>
                                        <p:tgtEl>
                                          <p:spTgt spid="79874"/>
                                        </p:tgtEl>
                                        <p:attrNameLst>
                                          <p:attrName>ppt_w</p:attrName>
                                        </p:attrNameLst>
                                      </p:cBhvr>
                                      <p:tavLst>
                                        <p:tav tm="0">
                                          <p:val>
                                            <p:strVal val="4/3*#ppt_w"/>
                                          </p:val>
                                        </p:tav>
                                        <p:tav tm="100000">
                                          <p:val>
                                            <p:strVal val="#ppt_w"/>
                                          </p:val>
                                        </p:tav>
                                      </p:tavLst>
                                    </p:anim>
                                    <p:anim calcmode="lin" valueType="num">
                                      <p:cBhvr>
                                        <p:cTn id="95" dur="500" fill="hold"/>
                                        <p:tgtEl>
                                          <p:spTgt spid="79874"/>
                                        </p:tgtEl>
                                        <p:attrNameLst>
                                          <p:attrName>ppt_h</p:attrName>
                                        </p:attrNameLst>
                                      </p:cBhvr>
                                      <p:tavLst>
                                        <p:tav tm="0">
                                          <p:val>
                                            <p:strVal val="4/3*#ppt_h"/>
                                          </p:val>
                                        </p:tav>
                                        <p:tav tm="100000">
                                          <p:val>
                                            <p:strVal val="#ppt_h"/>
                                          </p:val>
                                        </p:tav>
                                      </p:tavLst>
                                    </p:anim>
                                  </p:childTnLst>
                                </p:cTn>
                              </p:par>
                              <p:par>
                                <p:cTn id="96" presetID="23" presetClass="entr" presetSubtype="16" fill="hold" nodeType="withEffect">
                                  <p:stCondLst>
                                    <p:cond delay="0"/>
                                  </p:stCondLst>
                                  <p:childTnLst>
                                    <p:set>
                                      <p:cBhvr>
                                        <p:cTn id="97" dur="1" fill="hold">
                                          <p:stCondLst>
                                            <p:cond delay="0"/>
                                          </p:stCondLst>
                                        </p:cTn>
                                        <p:tgtEl>
                                          <p:spTgt spid="111"/>
                                        </p:tgtEl>
                                        <p:attrNameLst>
                                          <p:attrName>style.visibility</p:attrName>
                                        </p:attrNameLst>
                                      </p:cBhvr>
                                      <p:to>
                                        <p:strVal val="visible"/>
                                      </p:to>
                                    </p:set>
                                    <p:anim calcmode="lin" valueType="num">
                                      <p:cBhvr>
                                        <p:cTn id="98" dur="500" fill="hold"/>
                                        <p:tgtEl>
                                          <p:spTgt spid="111"/>
                                        </p:tgtEl>
                                        <p:attrNameLst>
                                          <p:attrName>ppt_w</p:attrName>
                                        </p:attrNameLst>
                                      </p:cBhvr>
                                      <p:tavLst>
                                        <p:tav tm="0">
                                          <p:val>
                                            <p:fltVal val="0"/>
                                          </p:val>
                                        </p:tav>
                                        <p:tav tm="100000">
                                          <p:val>
                                            <p:strVal val="#ppt_w"/>
                                          </p:val>
                                        </p:tav>
                                      </p:tavLst>
                                    </p:anim>
                                    <p:anim calcmode="lin" valueType="num">
                                      <p:cBhvr>
                                        <p:cTn id="99" dur="500" fill="hold"/>
                                        <p:tgtEl>
                                          <p:spTgt spid="111"/>
                                        </p:tgtEl>
                                        <p:attrNameLst>
                                          <p:attrName>ppt_h</p:attrName>
                                        </p:attrNameLst>
                                      </p:cBhvr>
                                      <p:tavLst>
                                        <p:tav tm="0">
                                          <p:val>
                                            <p:fltVal val="0"/>
                                          </p:val>
                                        </p:tav>
                                        <p:tav tm="100000">
                                          <p:val>
                                            <p:strVal val="#ppt_h"/>
                                          </p:val>
                                        </p:tav>
                                      </p:tavLst>
                                    </p:anim>
                                  </p:childTnLst>
                                </p:cTn>
                              </p:par>
                              <p:par>
                                <p:cTn id="100" presetID="6" presetClass="emph" presetSubtype="0" autoRev="1" fill="hold" nodeType="withEffect">
                                  <p:stCondLst>
                                    <p:cond delay="0"/>
                                  </p:stCondLst>
                                  <p:childTnLst>
                                    <p:animScale>
                                      <p:cBhvr>
                                        <p:cTn id="101" dur="200" fill="hold"/>
                                        <p:tgtEl>
                                          <p:spTgt spid="111"/>
                                        </p:tgtEl>
                                      </p:cBhvr>
                                      <p:by x="87000" y="87000"/>
                                    </p:animScale>
                                  </p:childTnLst>
                                </p:cTn>
                              </p:par>
                              <p:par>
                                <p:cTn id="102" presetID="23" presetClass="entr" presetSubtype="16" fill="hold" nodeType="withEffect">
                                  <p:stCondLst>
                                    <p:cond delay="0"/>
                                  </p:stCondLst>
                                  <p:childTnLst>
                                    <p:set>
                                      <p:cBhvr>
                                        <p:cTn id="103" dur="1" fill="hold">
                                          <p:stCondLst>
                                            <p:cond delay="0"/>
                                          </p:stCondLst>
                                        </p:cTn>
                                        <p:tgtEl>
                                          <p:spTgt spid="161"/>
                                        </p:tgtEl>
                                        <p:attrNameLst>
                                          <p:attrName>style.visibility</p:attrName>
                                        </p:attrNameLst>
                                      </p:cBhvr>
                                      <p:to>
                                        <p:strVal val="visible"/>
                                      </p:to>
                                    </p:set>
                                    <p:anim calcmode="lin" valueType="num">
                                      <p:cBhvr>
                                        <p:cTn id="104" dur="500" fill="hold"/>
                                        <p:tgtEl>
                                          <p:spTgt spid="161"/>
                                        </p:tgtEl>
                                        <p:attrNameLst>
                                          <p:attrName>ppt_w</p:attrName>
                                        </p:attrNameLst>
                                      </p:cBhvr>
                                      <p:tavLst>
                                        <p:tav tm="0">
                                          <p:val>
                                            <p:fltVal val="0"/>
                                          </p:val>
                                        </p:tav>
                                        <p:tav tm="100000">
                                          <p:val>
                                            <p:strVal val="#ppt_w"/>
                                          </p:val>
                                        </p:tav>
                                      </p:tavLst>
                                    </p:anim>
                                    <p:anim calcmode="lin" valueType="num">
                                      <p:cBhvr>
                                        <p:cTn id="105" dur="500" fill="hold"/>
                                        <p:tgtEl>
                                          <p:spTgt spid="161"/>
                                        </p:tgtEl>
                                        <p:attrNameLst>
                                          <p:attrName>ppt_h</p:attrName>
                                        </p:attrNameLst>
                                      </p:cBhvr>
                                      <p:tavLst>
                                        <p:tav tm="0">
                                          <p:val>
                                            <p:fltVal val="0"/>
                                          </p:val>
                                        </p:tav>
                                        <p:tav tm="100000">
                                          <p:val>
                                            <p:strVal val="#ppt_h"/>
                                          </p:val>
                                        </p:tav>
                                      </p:tavLst>
                                    </p:anim>
                                  </p:childTnLst>
                                </p:cTn>
                              </p:par>
                              <p:par>
                                <p:cTn id="106" presetID="6" presetClass="emph" presetSubtype="0" autoRev="1" fill="hold" nodeType="withEffect">
                                  <p:stCondLst>
                                    <p:cond delay="0"/>
                                  </p:stCondLst>
                                  <p:childTnLst>
                                    <p:animScale>
                                      <p:cBhvr>
                                        <p:cTn id="107" dur="200" fill="hold"/>
                                        <p:tgtEl>
                                          <p:spTgt spid="161"/>
                                        </p:tgtEl>
                                      </p:cBhvr>
                                      <p:by x="87000" y="87000"/>
                                    </p:animScale>
                                  </p:childTnLst>
                                </p:cTn>
                              </p:par>
                            </p:childTnLst>
                          </p:cTn>
                        </p:par>
                        <p:par>
                          <p:cTn id="108" fill="hold">
                            <p:stCondLst>
                              <p:cond delay="3338"/>
                            </p:stCondLst>
                            <p:childTnLst>
                              <p:par>
                                <p:cTn id="109" presetID="23" presetClass="entr" presetSubtype="16" fill="hold"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childTnLst>
                                </p:cTn>
                              </p:par>
                              <p:par>
                                <p:cTn id="113" presetID="6" presetClass="emph" presetSubtype="0" autoRev="1" fill="hold" nodeType="withEffect">
                                  <p:stCondLst>
                                    <p:cond delay="0"/>
                                  </p:stCondLst>
                                  <p:childTnLst>
                                    <p:animScale>
                                      <p:cBhvr>
                                        <p:cTn id="114" dur="200" fill="hold"/>
                                        <p:tgtEl>
                                          <p:spTgt spid="25"/>
                                        </p:tgtEl>
                                      </p:cBhvr>
                                      <p:by x="87000" y="87000"/>
                                    </p:animScale>
                                  </p:childTnLst>
                                </p:cTn>
                              </p:par>
                              <p:par>
                                <p:cTn id="115" presetID="23" presetClass="entr" presetSubtype="288" fill="hold" nodeType="withEffect">
                                  <p:stCondLst>
                                    <p:cond delay="0"/>
                                  </p:stCondLst>
                                  <p:childTnLst>
                                    <p:set>
                                      <p:cBhvr>
                                        <p:cTn id="116" dur="1" fill="hold">
                                          <p:stCondLst>
                                            <p:cond delay="0"/>
                                          </p:stCondLst>
                                        </p:cTn>
                                        <p:tgtEl>
                                          <p:spTgt spid="79875"/>
                                        </p:tgtEl>
                                        <p:attrNameLst>
                                          <p:attrName>style.visibility</p:attrName>
                                        </p:attrNameLst>
                                      </p:cBhvr>
                                      <p:to>
                                        <p:strVal val="visible"/>
                                      </p:to>
                                    </p:set>
                                    <p:anim calcmode="lin" valueType="num">
                                      <p:cBhvr>
                                        <p:cTn id="117" dur="500" fill="hold"/>
                                        <p:tgtEl>
                                          <p:spTgt spid="79875"/>
                                        </p:tgtEl>
                                        <p:attrNameLst>
                                          <p:attrName>ppt_w</p:attrName>
                                        </p:attrNameLst>
                                      </p:cBhvr>
                                      <p:tavLst>
                                        <p:tav tm="0">
                                          <p:val>
                                            <p:strVal val="4/3*#ppt_w"/>
                                          </p:val>
                                        </p:tav>
                                        <p:tav tm="100000">
                                          <p:val>
                                            <p:strVal val="#ppt_w"/>
                                          </p:val>
                                        </p:tav>
                                      </p:tavLst>
                                    </p:anim>
                                    <p:anim calcmode="lin" valueType="num">
                                      <p:cBhvr>
                                        <p:cTn id="118" dur="500" fill="hold"/>
                                        <p:tgtEl>
                                          <p:spTgt spid="79875"/>
                                        </p:tgtEl>
                                        <p:attrNameLst>
                                          <p:attrName>ppt_h</p:attrName>
                                        </p:attrNameLst>
                                      </p:cBhvr>
                                      <p:tavLst>
                                        <p:tav tm="0">
                                          <p:val>
                                            <p:strVal val="4/3*#ppt_h"/>
                                          </p:val>
                                        </p:tav>
                                        <p:tav tm="100000">
                                          <p:val>
                                            <p:strVal val="#ppt_h"/>
                                          </p:val>
                                        </p:tav>
                                      </p:tavLst>
                                    </p:anim>
                                  </p:childTnLst>
                                </p:cTn>
                              </p:par>
                              <p:par>
                                <p:cTn id="119" presetID="23" presetClass="entr" presetSubtype="16" fill="hold" nodeType="withEffect">
                                  <p:stCondLst>
                                    <p:cond delay="0"/>
                                  </p:stCondLst>
                                  <p:childTnLst>
                                    <p:set>
                                      <p:cBhvr>
                                        <p:cTn id="120" dur="1" fill="hold">
                                          <p:stCondLst>
                                            <p:cond delay="0"/>
                                          </p:stCondLst>
                                        </p:cTn>
                                        <p:tgtEl>
                                          <p:spTgt spid="117"/>
                                        </p:tgtEl>
                                        <p:attrNameLst>
                                          <p:attrName>style.visibility</p:attrName>
                                        </p:attrNameLst>
                                      </p:cBhvr>
                                      <p:to>
                                        <p:strVal val="visible"/>
                                      </p:to>
                                    </p:set>
                                    <p:anim calcmode="lin" valueType="num">
                                      <p:cBhvr>
                                        <p:cTn id="121" dur="500" fill="hold"/>
                                        <p:tgtEl>
                                          <p:spTgt spid="117"/>
                                        </p:tgtEl>
                                        <p:attrNameLst>
                                          <p:attrName>ppt_w</p:attrName>
                                        </p:attrNameLst>
                                      </p:cBhvr>
                                      <p:tavLst>
                                        <p:tav tm="0">
                                          <p:val>
                                            <p:fltVal val="0"/>
                                          </p:val>
                                        </p:tav>
                                        <p:tav tm="100000">
                                          <p:val>
                                            <p:strVal val="#ppt_w"/>
                                          </p:val>
                                        </p:tav>
                                      </p:tavLst>
                                    </p:anim>
                                    <p:anim calcmode="lin" valueType="num">
                                      <p:cBhvr>
                                        <p:cTn id="122" dur="500" fill="hold"/>
                                        <p:tgtEl>
                                          <p:spTgt spid="117"/>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0"/>
                                  </p:stCondLst>
                                  <p:childTnLst>
                                    <p:animScale>
                                      <p:cBhvr>
                                        <p:cTn id="124" dur="200" fill="hold"/>
                                        <p:tgtEl>
                                          <p:spTgt spid="117"/>
                                        </p:tgtEl>
                                      </p:cBhvr>
                                      <p:by x="87000" y="87000"/>
                                    </p:animScale>
                                  </p:childTnLst>
                                </p:cTn>
                              </p:par>
                              <p:par>
                                <p:cTn id="125" presetID="23" presetClass="entr" presetSubtype="16" fill="hold" nodeType="withEffect">
                                  <p:stCondLst>
                                    <p:cond delay="0"/>
                                  </p:stCondLst>
                                  <p:childTnLst>
                                    <p:set>
                                      <p:cBhvr>
                                        <p:cTn id="126" dur="1" fill="hold">
                                          <p:stCondLst>
                                            <p:cond delay="0"/>
                                          </p:stCondLst>
                                        </p:cTn>
                                        <p:tgtEl>
                                          <p:spTgt spid="167"/>
                                        </p:tgtEl>
                                        <p:attrNameLst>
                                          <p:attrName>style.visibility</p:attrName>
                                        </p:attrNameLst>
                                      </p:cBhvr>
                                      <p:to>
                                        <p:strVal val="visible"/>
                                      </p:to>
                                    </p:set>
                                    <p:anim calcmode="lin" valueType="num">
                                      <p:cBhvr>
                                        <p:cTn id="127" dur="500" fill="hold"/>
                                        <p:tgtEl>
                                          <p:spTgt spid="167"/>
                                        </p:tgtEl>
                                        <p:attrNameLst>
                                          <p:attrName>ppt_w</p:attrName>
                                        </p:attrNameLst>
                                      </p:cBhvr>
                                      <p:tavLst>
                                        <p:tav tm="0">
                                          <p:val>
                                            <p:fltVal val="0"/>
                                          </p:val>
                                        </p:tav>
                                        <p:tav tm="100000">
                                          <p:val>
                                            <p:strVal val="#ppt_w"/>
                                          </p:val>
                                        </p:tav>
                                      </p:tavLst>
                                    </p:anim>
                                    <p:anim calcmode="lin" valueType="num">
                                      <p:cBhvr>
                                        <p:cTn id="128" dur="500" fill="hold"/>
                                        <p:tgtEl>
                                          <p:spTgt spid="167"/>
                                        </p:tgtEl>
                                        <p:attrNameLst>
                                          <p:attrName>ppt_h</p:attrName>
                                        </p:attrNameLst>
                                      </p:cBhvr>
                                      <p:tavLst>
                                        <p:tav tm="0">
                                          <p:val>
                                            <p:fltVal val="0"/>
                                          </p:val>
                                        </p:tav>
                                        <p:tav tm="100000">
                                          <p:val>
                                            <p:strVal val="#ppt_h"/>
                                          </p:val>
                                        </p:tav>
                                      </p:tavLst>
                                    </p:anim>
                                  </p:childTnLst>
                                </p:cTn>
                              </p:par>
                              <p:par>
                                <p:cTn id="129" presetID="6" presetClass="emph" presetSubtype="0" autoRev="1" fill="hold" nodeType="withEffect">
                                  <p:stCondLst>
                                    <p:cond delay="0"/>
                                  </p:stCondLst>
                                  <p:childTnLst>
                                    <p:animScale>
                                      <p:cBhvr>
                                        <p:cTn id="130" dur="200" fill="hold"/>
                                        <p:tgtEl>
                                          <p:spTgt spid="167"/>
                                        </p:tgtEl>
                                      </p:cBhvr>
                                      <p:by x="87000" y="87000"/>
                                    </p:animScale>
                                  </p:childTnLst>
                                </p:cTn>
                              </p:par>
                            </p:childTnLst>
                          </p:cTn>
                        </p:par>
                        <p:par>
                          <p:cTn id="131" fill="hold">
                            <p:stCondLst>
                              <p:cond delay="3838"/>
                            </p:stCondLst>
                            <p:childTnLst>
                              <p:par>
                                <p:cTn id="132" presetID="23" presetClass="entr" presetSubtype="16"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500" fill="hold"/>
                                        <p:tgtEl>
                                          <p:spTgt spid="24"/>
                                        </p:tgtEl>
                                        <p:attrNameLst>
                                          <p:attrName>ppt_w</p:attrName>
                                        </p:attrNameLst>
                                      </p:cBhvr>
                                      <p:tavLst>
                                        <p:tav tm="0">
                                          <p:val>
                                            <p:fltVal val="0"/>
                                          </p:val>
                                        </p:tav>
                                        <p:tav tm="100000">
                                          <p:val>
                                            <p:strVal val="#ppt_w"/>
                                          </p:val>
                                        </p:tav>
                                      </p:tavLst>
                                    </p:anim>
                                    <p:anim calcmode="lin" valueType="num">
                                      <p:cBhvr>
                                        <p:cTn id="135" dur="500" fill="hold"/>
                                        <p:tgtEl>
                                          <p:spTgt spid="24"/>
                                        </p:tgtEl>
                                        <p:attrNameLst>
                                          <p:attrName>ppt_h</p:attrName>
                                        </p:attrNameLst>
                                      </p:cBhvr>
                                      <p:tavLst>
                                        <p:tav tm="0">
                                          <p:val>
                                            <p:fltVal val="0"/>
                                          </p:val>
                                        </p:tav>
                                        <p:tav tm="100000">
                                          <p:val>
                                            <p:strVal val="#ppt_h"/>
                                          </p:val>
                                        </p:tav>
                                      </p:tavLst>
                                    </p:anim>
                                  </p:childTnLst>
                                </p:cTn>
                              </p:par>
                              <p:par>
                                <p:cTn id="136" presetID="6" presetClass="emph" presetSubtype="0" autoRev="1" fill="hold" nodeType="withEffect">
                                  <p:stCondLst>
                                    <p:cond delay="0"/>
                                  </p:stCondLst>
                                  <p:childTnLst>
                                    <p:animScale>
                                      <p:cBhvr>
                                        <p:cTn id="137" dur="200" fill="hold"/>
                                        <p:tgtEl>
                                          <p:spTgt spid="24"/>
                                        </p:tgtEl>
                                      </p:cBhvr>
                                      <p:by x="87000" y="87000"/>
                                    </p:animScale>
                                  </p:childTnLst>
                                </p:cTn>
                              </p:par>
                              <p:par>
                                <p:cTn id="138" presetID="23" presetClass="entr" presetSubtype="288" fill="hold" nodeType="withEffect">
                                  <p:stCondLst>
                                    <p:cond delay="0"/>
                                  </p:stCondLst>
                                  <p:childTnLst>
                                    <p:set>
                                      <p:cBhvr>
                                        <p:cTn id="139" dur="1" fill="hold">
                                          <p:stCondLst>
                                            <p:cond delay="0"/>
                                          </p:stCondLst>
                                        </p:cTn>
                                        <p:tgtEl>
                                          <p:spTgt spid="79876"/>
                                        </p:tgtEl>
                                        <p:attrNameLst>
                                          <p:attrName>style.visibility</p:attrName>
                                        </p:attrNameLst>
                                      </p:cBhvr>
                                      <p:to>
                                        <p:strVal val="visible"/>
                                      </p:to>
                                    </p:set>
                                    <p:anim calcmode="lin" valueType="num">
                                      <p:cBhvr>
                                        <p:cTn id="140" dur="500" fill="hold"/>
                                        <p:tgtEl>
                                          <p:spTgt spid="79876"/>
                                        </p:tgtEl>
                                        <p:attrNameLst>
                                          <p:attrName>ppt_w</p:attrName>
                                        </p:attrNameLst>
                                      </p:cBhvr>
                                      <p:tavLst>
                                        <p:tav tm="0">
                                          <p:val>
                                            <p:strVal val="4/3*#ppt_w"/>
                                          </p:val>
                                        </p:tav>
                                        <p:tav tm="100000">
                                          <p:val>
                                            <p:strVal val="#ppt_w"/>
                                          </p:val>
                                        </p:tav>
                                      </p:tavLst>
                                    </p:anim>
                                    <p:anim calcmode="lin" valueType="num">
                                      <p:cBhvr>
                                        <p:cTn id="141" dur="500" fill="hold"/>
                                        <p:tgtEl>
                                          <p:spTgt spid="79876"/>
                                        </p:tgtEl>
                                        <p:attrNameLst>
                                          <p:attrName>ppt_h</p:attrName>
                                        </p:attrNameLst>
                                      </p:cBhvr>
                                      <p:tavLst>
                                        <p:tav tm="0">
                                          <p:val>
                                            <p:strVal val="4/3*#ppt_h"/>
                                          </p:val>
                                        </p:tav>
                                        <p:tav tm="100000">
                                          <p:val>
                                            <p:strVal val="#ppt_h"/>
                                          </p:val>
                                        </p:tav>
                                      </p:tavLst>
                                    </p:anim>
                                  </p:childTnLst>
                                </p:cTn>
                              </p:par>
                              <p:par>
                                <p:cTn id="142" presetID="23" presetClass="entr" presetSubtype="16" fill="hold" nodeType="withEffect">
                                  <p:stCondLst>
                                    <p:cond delay="0"/>
                                  </p:stCondLst>
                                  <p:childTnLst>
                                    <p:set>
                                      <p:cBhvr>
                                        <p:cTn id="143" dur="1" fill="hold">
                                          <p:stCondLst>
                                            <p:cond delay="0"/>
                                          </p:stCondLst>
                                        </p:cTn>
                                        <p:tgtEl>
                                          <p:spTgt spid="120"/>
                                        </p:tgtEl>
                                        <p:attrNameLst>
                                          <p:attrName>style.visibility</p:attrName>
                                        </p:attrNameLst>
                                      </p:cBhvr>
                                      <p:to>
                                        <p:strVal val="visible"/>
                                      </p:to>
                                    </p:set>
                                    <p:anim calcmode="lin" valueType="num">
                                      <p:cBhvr>
                                        <p:cTn id="144" dur="500" fill="hold"/>
                                        <p:tgtEl>
                                          <p:spTgt spid="120"/>
                                        </p:tgtEl>
                                        <p:attrNameLst>
                                          <p:attrName>ppt_w</p:attrName>
                                        </p:attrNameLst>
                                      </p:cBhvr>
                                      <p:tavLst>
                                        <p:tav tm="0">
                                          <p:val>
                                            <p:fltVal val="0"/>
                                          </p:val>
                                        </p:tav>
                                        <p:tav tm="100000">
                                          <p:val>
                                            <p:strVal val="#ppt_w"/>
                                          </p:val>
                                        </p:tav>
                                      </p:tavLst>
                                    </p:anim>
                                    <p:anim calcmode="lin" valueType="num">
                                      <p:cBhvr>
                                        <p:cTn id="145" dur="500" fill="hold"/>
                                        <p:tgtEl>
                                          <p:spTgt spid="120"/>
                                        </p:tgtEl>
                                        <p:attrNameLst>
                                          <p:attrName>ppt_h</p:attrName>
                                        </p:attrNameLst>
                                      </p:cBhvr>
                                      <p:tavLst>
                                        <p:tav tm="0">
                                          <p:val>
                                            <p:fltVal val="0"/>
                                          </p:val>
                                        </p:tav>
                                        <p:tav tm="100000">
                                          <p:val>
                                            <p:strVal val="#ppt_h"/>
                                          </p:val>
                                        </p:tav>
                                      </p:tavLst>
                                    </p:anim>
                                  </p:childTnLst>
                                </p:cTn>
                              </p:par>
                              <p:par>
                                <p:cTn id="146" presetID="6" presetClass="emph" presetSubtype="0" autoRev="1" fill="hold" nodeType="withEffect">
                                  <p:stCondLst>
                                    <p:cond delay="0"/>
                                  </p:stCondLst>
                                  <p:childTnLst>
                                    <p:animScale>
                                      <p:cBhvr>
                                        <p:cTn id="147" dur="200" fill="hold"/>
                                        <p:tgtEl>
                                          <p:spTgt spid="120"/>
                                        </p:tgtEl>
                                      </p:cBhvr>
                                      <p:by x="87000" y="87000"/>
                                    </p:animScale>
                                  </p:childTnLst>
                                </p:cTn>
                              </p:par>
                              <p:par>
                                <p:cTn id="148" presetID="23" presetClass="entr" presetSubtype="16" fill="hold" nodeType="withEffect">
                                  <p:stCondLst>
                                    <p:cond delay="0"/>
                                  </p:stCondLst>
                                  <p:childTnLst>
                                    <p:set>
                                      <p:cBhvr>
                                        <p:cTn id="149" dur="1" fill="hold">
                                          <p:stCondLst>
                                            <p:cond delay="0"/>
                                          </p:stCondLst>
                                        </p:cTn>
                                        <p:tgtEl>
                                          <p:spTgt spid="170"/>
                                        </p:tgtEl>
                                        <p:attrNameLst>
                                          <p:attrName>style.visibility</p:attrName>
                                        </p:attrNameLst>
                                      </p:cBhvr>
                                      <p:to>
                                        <p:strVal val="visible"/>
                                      </p:to>
                                    </p:set>
                                    <p:anim calcmode="lin" valueType="num">
                                      <p:cBhvr>
                                        <p:cTn id="150" dur="500" fill="hold"/>
                                        <p:tgtEl>
                                          <p:spTgt spid="170"/>
                                        </p:tgtEl>
                                        <p:attrNameLst>
                                          <p:attrName>ppt_w</p:attrName>
                                        </p:attrNameLst>
                                      </p:cBhvr>
                                      <p:tavLst>
                                        <p:tav tm="0">
                                          <p:val>
                                            <p:fltVal val="0"/>
                                          </p:val>
                                        </p:tav>
                                        <p:tav tm="100000">
                                          <p:val>
                                            <p:strVal val="#ppt_w"/>
                                          </p:val>
                                        </p:tav>
                                      </p:tavLst>
                                    </p:anim>
                                    <p:anim calcmode="lin" valueType="num">
                                      <p:cBhvr>
                                        <p:cTn id="151" dur="500" fill="hold"/>
                                        <p:tgtEl>
                                          <p:spTgt spid="170"/>
                                        </p:tgtEl>
                                        <p:attrNameLst>
                                          <p:attrName>ppt_h</p:attrName>
                                        </p:attrNameLst>
                                      </p:cBhvr>
                                      <p:tavLst>
                                        <p:tav tm="0">
                                          <p:val>
                                            <p:fltVal val="0"/>
                                          </p:val>
                                        </p:tav>
                                        <p:tav tm="100000">
                                          <p:val>
                                            <p:strVal val="#ppt_h"/>
                                          </p:val>
                                        </p:tav>
                                      </p:tavLst>
                                    </p:anim>
                                  </p:childTnLst>
                                </p:cTn>
                              </p:par>
                              <p:par>
                                <p:cTn id="152" presetID="6" presetClass="emph" presetSubtype="0" autoRev="1" fill="hold" nodeType="withEffect">
                                  <p:stCondLst>
                                    <p:cond delay="0"/>
                                  </p:stCondLst>
                                  <p:childTnLst>
                                    <p:animScale>
                                      <p:cBhvr>
                                        <p:cTn id="153" dur="200" fill="hold"/>
                                        <p:tgtEl>
                                          <p:spTgt spid="170"/>
                                        </p:tgtEl>
                                      </p:cBhvr>
                                      <p:by x="87000" y="87000"/>
                                    </p:animScale>
                                  </p:childTnLst>
                                </p:cTn>
                              </p:par>
                            </p:childTnLst>
                          </p:cTn>
                        </p:par>
                      </p:childTnLst>
                    </p:cTn>
                  </p:par>
                  <p:par>
                    <p:cTn id="154" fill="hold">
                      <p:stCondLst>
                        <p:cond delay="indefinite"/>
                      </p:stCondLst>
                      <p:childTnLst>
                        <p:par>
                          <p:cTn id="155" fill="hold">
                            <p:stCondLst>
                              <p:cond delay="0"/>
                            </p:stCondLst>
                            <p:childTnLst>
                              <p:par>
                                <p:cTn id="156" presetID="23" presetClass="entr" presetSubtype="16" fill="hold" nodeType="clickEffect">
                                  <p:stCondLst>
                                    <p:cond delay="0"/>
                                  </p:stCondLst>
                                  <p:childTnLst>
                                    <p:set>
                                      <p:cBhvr>
                                        <p:cTn id="157" dur="1" fill="hold">
                                          <p:stCondLst>
                                            <p:cond delay="0"/>
                                          </p:stCondLst>
                                        </p:cTn>
                                        <p:tgtEl>
                                          <p:spTgt spid="26"/>
                                        </p:tgtEl>
                                        <p:attrNameLst>
                                          <p:attrName>style.visibility</p:attrName>
                                        </p:attrNameLst>
                                      </p:cBhvr>
                                      <p:to>
                                        <p:strVal val="visible"/>
                                      </p:to>
                                    </p:set>
                                    <p:anim calcmode="lin" valueType="num">
                                      <p:cBhvr>
                                        <p:cTn id="158" dur="500" fill="hold"/>
                                        <p:tgtEl>
                                          <p:spTgt spid="26"/>
                                        </p:tgtEl>
                                        <p:attrNameLst>
                                          <p:attrName>ppt_w</p:attrName>
                                        </p:attrNameLst>
                                      </p:cBhvr>
                                      <p:tavLst>
                                        <p:tav tm="0">
                                          <p:val>
                                            <p:fltVal val="0"/>
                                          </p:val>
                                        </p:tav>
                                        <p:tav tm="100000">
                                          <p:val>
                                            <p:strVal val="#ppt_w"/>
                                          </p:val>
                                        </p:tav>
                                      </p:tavLst>
                                    </p:anim>
                                    <p:anim calcmode="lin" valueType="num">
                                      <p:cBhvr>
                                        <p:cTn id="159" dur="500" fill="hold"/>
                                        <p:tgtEl>
                                          <p:spTgt spid="26"/>
                                        </p:tgtEl>
                                        <p:attrNameLst>
                                          <p:attrName>ppt_h</p:attrName>
                                        </p:attrNameLst>
                                      </p:cBhvr>
                                      <p:tavLst>
                                        <p:tav tm="0">
                                          <p:val>
                                            <p:fltVal val="0"/>
                                          </p:val>
                                        </p:tav>
                                        <p:tav tm="100000">
                                          <p:val>
                                            <p:strVal val="#ppt_h"/>
                                          </p:val>
                                        </p:tav>
                                      </p:tavLst>
                                    </p:anim>
                                  </p:childTnLst>
                                </p:cTn>
                              </p:par>
                            </p:childTnLst>
                          </p:cTn>
                        </p:par>
                        <p:par>
                          <p:cTn id="160" fill="hold">
                            <p:stCondLst>
                              <p:cond delay="500"/>
                            </p:stCondLst>
                            <p:childTnLst>
                              <p:par>
                                <p:cTn id="161" presetID="6" presetClass="emph" presetSubtype="0" autoRev="1" fill="hold" nodeType="afterEffect">
                                  <p:stCondLst>
                                    <p:cond delay="0"/>
                                  </p:stCondLst>
                                  <p:childTnLst>
                                    <p:animScale>
                                      <p:cBhvr>
                                        <p:cTn id="162" dur="200" fill="hold"/>
                                        <p:tgtEl>
                                          <p:spTgt spid="26"/>
                                        </p:tgtEl>
                                      </p:cBhvr>
                                      <p:by x="87000" y="87000"/>
                                    </p:animScale>
                                  </p:childTnLst>
                                </p:cTn>
                              </p:par>
                              <p:par>
                                <p:cTn id="163" presetID="23" presetClass="entr" presetSubtype="288" fill="hold" nodeType="withEffect">
                                  <p:stCondLst>
                                    <p:cond delay="0"/>
                                  </p:stCondLst>
                                  <p:childTnLst>
                                    <p:set>
                                      <p:cBhvr>
                                        <p:cTn id="164" dur="1" fill="hold">
                                          <p:stCondLst>
                                            <p:cond delay="0"/>
                                          </p:stCondLst>
                                        </p:cTn>
                                        <p:tgtEl>
                                          <p:spTgt spid="79877"/>
                                        </p:tgtEl>
                                        <p:attrNameLst>
                                          <p:attrName>style.visibility</p:attrName>
                                        </p:attrNameLst>
                                      </p:cBhvr>
                                      <p:to>
                                        <p:strVal val="visible"/>
                                      </p:to>
                                    </p:set>
                                    <p:anim calcmode="lin" valueType="num">
                                      <p:cBhvr>
                                        <p:cTn id="165" dur="500" fill="hold"/>
                                        <p:tgtEl>
                                          <p:spTgt spid="79877"/>
                                        </p:tgtEl>
                                        <p:attrNameLst>
                                          <p:attrName>ppt_w</p:attrName>
                                        </p:attrNameLst>
                                      </p:cBhvr>
                                      <p:tavLst>
                                        <p:tav tm="0">
                                          <p:val>
                                            <p:strVal val="4/3*#ppt_w"/>
                                          </p:val>
                                        </p:tav>
                                        <p:tav tm="100000">
                                          <p:val>
                                            <p:strVal val="#ppt_w"/>
                                          </p:val>
                                        </p:tav>
                                      </p:tavLst>
                                    </p:anim>
                                    <p:anim calcmode="lin" valueType="num">
                                      <p:cBhvr>
                                        <p:cTn id="166" dur="500" fill="hold"/>
                                        <p:tgtEl>
                                          <p:spTgt spid="79877"/>
                                        </p:tgtEl>
                                        <p:attrNameLst>
                                          <p:attrName>ppt_h</p:attrName>
                                        </p:attrNameLst>
                                      </p:cBhvr>
                                      <p:tavLst>
                                        <p:tav tm="0">
                                          <p:val>
                                            <p:strVal val="4/3*#ppt_h"/>
                                          </p:val>
                                        </p:tav>
                                        <p:tav tm="100000">
                                          <p:val>
                                            <p:strVal val="#ppt_h"/>
                                          </p:val>
                                        </p:tav>
                                      </p:tavLst>
                                    </p:anim>
                                  </p:childTnLst>
                                </p:cTn>
                              </p:par>
                            </p:childTnLst>
                          </p:cTn>
                        </p:par>
                        <p:par>
                          <p:cTn id="167" fill="hold">
                            <p:stCondLst>
                              <p:cond delay="1000"/>
                            </p:stCondLst>
                            <p:childTnLst>
                              <p:par>
                                <p:cTn id="168" presetID="23" presetClass="entr" presetSubtype="16" fill="hold" nodeType="afterEffect">
                                  <p:stCondLst>
                                    <p:cond delay="0"/>
                                  </p:stCondLst>
                                  <p:childTnLst>
                                    <p:set>
                                      <p:cBhvr>
                                        <p:cTn id="169" dur="1" fill="hold">
                                          <p:stCondLst>
                                            <p:cond delay="0"/>
                                          </p:stCondLst>
                                        </p:cTn>
                                        <p:tgtEl>
                                          <p:spTgt spid="123"/>
                                        </p:tgtEl>
                                        <p:attrNameLst>
                                          <p:attrName>style.visibility</p:attrName>
                                        </p:attrNameLst>
                                      </p:cBhvr>
                                      <p:to>
                                        <p:strVal val="visible"/>
                                      </p:to>
                                    </p:set>
                                    <p:anim calcmode="lin" valueType="num">
                                      <p:cBhvr>
                                        <p:cTn id="170" dur="500" fill="hold"/>
                                        <p:tgtEl>
                                          <p:spTgt spid="123"/>
                                        </p:tgtEl>
                                        <p:attrNameLst>
                                          <p:attrName>ppt_w</p:attrName>
                                        </p:attrNameLst>
                                      </p:cBhvr>
                                      <p:tavLst>
                                        <p:tav tm="0">
                                          <p:val>
                                            <p:fltVal val="0"/>
                                          </p:val>
                                        </p:tav>
                                        <p:tav tm="100000">
                                          <p:val>
                                            <p:strVal val="#ppt_w"/>
                                          </p:val>
                                        </p:tav>
                                      </p:tavLst>
                                    </p:anim>
                                    <p:anim calcmode="lin" valueType="num">
                                      <p:cBhvr>
                                        <p:cTn id="171" dur="500" fill="hold"/>
                                        <p:tgtEl>
                                          <p:spTgt spid="123"/>
                                        </p:tgtEl>
                                        <p:attrNameLst>
                                          <p:attrName>ppt_h</p:attrName>
                                        </p:attrNameLst>
                                      </p:cBhvr>
                                      <p:tavLst>
                                        <p:tav tm="0">
                                          <p:val>
                                            <p:fltVal val="0"/>
                                          </p:val>
                                        </p:tav>
                                        <p:tav tm="100000">
                                          <p:val>
                                            <p:strVal val="#ppt_h"/>
                                          </p:val>
                                        </p:tav>
                                      </p:tavLst>
                                    </p:anim>
                                  </p:childTnLst>
                                </p:cTn>
                              </p:par>
                            </p:childTnLst>
                          </p:cTn>
                        </p:par>
                        <p:par>
                          <p:cTn id="172" fill="hold">
                            <p:stCondLst>
                              <p:cond delay="1500"/>
                            </p:stCondLst>
                            <p:childTnLst>
                              <p:par>
                                <p:cTn id="173" presetID="6" presetClass="emph" presetSubtype="0" autoRev="1" fill="hold" nodeType="afterEffect">
                                  <p:stCondLst>
                                    <p:cond delay="0"/>
                                  </p:stCondLst>
                                  <p:childTnLst>
                                    <p:animScale>
                                      <p:cBhvr>
                                        <p:cTn id="174" dur="200" fill="hold"/>
                                        <p:tgtEl>
                                          <p:spTgt spid="123"/>
                                        </p:tgtEl>
                                      </p:cBhvr>
                                      <p:by x="87000" y="87000"/>
                                    </p:animScale>
                                  </p:childTnLst>
                                </p:cTn>
                              </p:par>
                            </p:childTnLst>
                          </p:cTn>
                        </p:par>
                        <p:par>
                          <p:cTn id="175" fill="hold">
                            <p:stCondLst>
                              <p:cond delay="1900"/>
                            </p:stCondLst>
                            <p:childTnLst>
                              <p:par>
                                <p:cTn id="176" presetID="23" presetClass="entr" presetSubtype="288" fill="hold" nodeType="afterEffect">
                                  <p:stCondLst>
                                    <p:cond delay="0"/>
                                  </p:stCondLst>
                                  <p:childTnLst>
                                    <p:set>
                                      <p:cBhvr>
                                        <p:cTn id="177" dur="1" fill="hold">
                                          <p:stCondLst>
                                            <p:cond delay="0"/>
                                          </p:stCondLst>
                                        </p:cTn>
                                        <p:tgtEl>
                                          <p:spTgt spid="152"/>
                                        </p:tgtEl>
                                        <p:attrNameLst>
                                          <p:attrName>style.visibility</p:attrName>
                                        </p:attrNameLst>
                                      </p:cBhvr>
                                      <p:to>
                                        <p:strVal val="visible"/>
                                      </p:to>
                                    </p:set>
                                    <p:anim calcmode="lin" valueType="num">
                                      <p:cBhvr>
                                        <p:cTn id="178" dur="500" fill="hold"/>
                                        <p:tgtEl>
                                          <p:spTgt spid="152"/>
                                        </p:tgtEl>
                                        <p:attrNameLst>
                                          <p:attrName>ppt_w</p:attrName>
                                        </p:attrNameLst>
                                      </p:cBhvr>
                                      <p:tavLst>
                                        <p:tav tm="0">
                                          <p:val>
                                            <p:strVal val="4/3*#ppt_w"/>
                                          </p:val>
                                        </p:tav>
                                        <p:tav tm="100000">
                                          <p:val>
                                            <p:strVal val="#ppt_w"/>
                                          </p:val>
                                        </p:tav>
                                      </p:tavLst>
                                    </p:anim>
                                    <p:anim calcmode="lin" valueType="num">
                                      <p:cBhvr>
                                        <p:cTn id="179" dur="500" fill="hold"/>
                                        <p:tgtEl>
                                          <p:spTgt spid="152"/>
                                        </p:tgtEl>
                                        <p:attrNameLst>
                                          <p:attrName>ppt_h</p:attrName>
                                        </p:attrNameLst>
                                      </p:cBhvr>
                                      <p:tavLst>
                                        <p:tav tm="0">
                                          <p:val>
                                            <p:strVal val="4/3*#ppt_h"/>
                                          </p:val>
                                        </p:tav>
                                        <p:tav tm="100000">
                                          <p:val>
                                            <p:strVal val="#ppt_h"/>
                                          </p:val>
                                        </p:tav>
                                      </p:tavLst>
                                    </p:anim>
                                  </p:childTnLst>
                                </p:cTn>
                              </p:par>
                            </p:childTnLst>
                          </p:cTn>
                        </p:par>
                        <p:par>
                          <p:cTn id="180" fill="hold">
                            <p:stCondLst>
                              <p:cond delay="2400"/>
                            </p:stCondLst>
                            <p:childTnLst>
                              <p:par>
                                <p:cTn id="181" presetID="23" presetClass="entr" presetSubtype="16" fill="hold" nodeType="afterEffect">
                                  <p:stCondLst>
                                    <p:cond delay="0"/>
                                  </p:stCondLst>
                                  <p:childTnLst>
                                    <p:set>
                                      <p:cBhvr>
                                        <p:cTn id="182" dur="1" fill="hold">
                                          <p:stCondLst>
                                            <p:cond delay="0"/>
                                          </p:stCondLst>
                                        </p:cTn>
                                        <p:tgtEl>
                                          <p:spTgt spid="173"/>
                                        </p:tgtEl>
                                        <p:attrNameLst>
                                          <p:attrName>style.visibility</p:attrName>
                                        </p:attrNameLst>
                                      </p:cBhvr>
                                      <p:to>
                                        <p:strVal val="visible"/>
                                      </p:to>
                                    </p:set>
                                    <p:anim calcmode="lin" valueType="num">
                                      <p:cBhvr>
                                        <p:cTn id="183" dur="500" fill="hold"/>
                                        <p:tgtEl>
                                          <p:spTgt spid="173"/>
                                        </p:tgtEl>
                                        <p:attrNameLst>
                                          <p:attrName>ppt_w</p:attrName>
                                        </p:attrNameLst>
                                      </p:cBhvr>
                                      <p:tavLst>
                                        <p:tav tm="0">
                                          <p:val>
                                            <p:fltVal val="0"/>
                                          </p:val>
                                        </p:tav>
                                        <p:tav tm="100000">
                                          <p:val>
                                            <p:strVal val="#ppt_w"/>
                                          </p:val>
                                        </p:tav>
                                      </p:tavLst>
                                    </p:anim>
                                    <p:anim calcmode="lin" valueType="num">
                                      <p:cBhvr>
                                        <p:cTn id="184" dur="500" fill="hold"/>
                                        <p:tgtEl>
                                          <p:spTgt spid="173"/>
                                        </p:tgtEl>
                                        <p:attrNameLst>
                                          <p:attrName>ppt_h</p:attrName>
                                        </p:attrNameLst>
                                      </p:cBhvr>
                                      <p:tavLst>
                                        <p:tav tm="0">
                                          <p:val>
                                            <p:fltVal val="0"/>
                                          </p:val>
                                        </p:tav>
                                        <p:tav tm="100000">
                                          <p:val>
                                            <p:strVal val="#ppt_h"/>
                                          </p:val>
                                        </p:tav>
                                      </p:tavLst>
                                    </p:anim>
                                  </p:childTnLst>
                                </p:cTn>
                              </p:par>
                            </p:childTnLst>
                          </p:cTn>
                        </p:par>
                        <p:par>
                          <p:cTn id="185" fill="hold">
                            <p:stCondLst>
                              <p:cond delay="2900"/>
                            </p:stCondLst>
                            <p:childTnLst>
                              <p:par>
                                <p:cTn id="186" presetID="6" presetClass="emph" presetSubtype="0" autoRev="1" fill="hold" nodeType="afterEffect">
                                  <p:stCondLst>
                                    <p:cond delay="0"/>
                                  </p:stCondLst>
                                  <p:childTnLst>
                                    <p:animScale>
                                      <p:cBhvr>
                                        <p:cTn id="187" dur="200" fill="hold"/>
                                        <p:tgtEl>
                                          <p:spTgt spid="173"/>
                                        </p:tgtEl>
                                      </p:cBhvr>
                                      <p:by x="87000" y="87000"/>
                                    </p:animScale>
                                  </p:childTnLst>
                                </p:cTn>
                              </p:par>
                              <p:par>
                                <p:cTn id="188" presetID="23" presetClass="entr" presetSubtype="288" fill="hold" nodeType="withEffect">
                                  <p:stCondLst>
                                    <p:cond delay="0"/>
                                  </p:stCondLst>
                                  <p:childTnLst>
                                    <p:set>
                                      <p:cBhvr>
                                        <p:cTn id="189" dur="1" fill="hold">
                                          <p:stCondLst>
                                            <p:cond delay="0"/>
                                          </p:stCondLst>
                                        </p:cTn>
                                        <p:tgtEl>
                                          <p:spTgt spid="202"/>
                                        </p:tgtEl>
                                        <p:attrNameLst>
                                          <p:attrName>style.visibility</p:attrName>
                                        </p:attrNameLst>
                                      </p:cBhvr>
                                      <p:to>
                                        <p:strVal val="visible"/>
                                      </p:to>
                                    </p:set>
                                    <p:anim calcmode="lin" valueType="num">
                                      <p:cBhvr>
                                        <p:cTn id="190" dur="500" fill="hold"/>
                                        <p:tgtEl>
                                          <p:spTgt spid="202"/>
                                        </p:tgtEl>
                                        <p:attrNameLst>
                                          <p:attrName>ppt_w</p:attrName>
                                        </p:attrNameLst>
                                      </p:cBhvr>
                                      <p:tavLst>
                                        <p:tav tm="0">
                                          <p:val>
                                            <p:strVal val="4/3*#ppt_w"/>
                                          </p:val>
                                        </p:tav>
                                        <p:tav tm="100000">
                                          <p:val>
                                            <p:strVal val="#ppt_w"/>
                                          </p:val>
                                        </p:tav>
                                      </p:tavLst>
                                    </p:anim>
                                    <p:anim calcmode="lin" valueType="num">
                                      <p:cBhvr>
                                        <p:cTn id="191" dur="500" fill="hold"/>
                                        <p:tgtEl>
                                          <p:spTgt spid="2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0" grpId="0" animBg="1"/>
      <p:bldP spid="160" grpId="0" animBg="1"/>
      <p:bldP spid="211" grpId="0"/>
      <p:bldP spid="214" grpId="0"/>
      <p:bldP spid="15" grpId="0"/>
      <p:bldP spid="215" grpId="0"/>
      <p:bldP spid="216" grpId="0"/>
      <p:bldP spid="29" grpId="0"/>
      <p:bldP spid="30" grpId="0"/>
      <p:bldP spid="219" grpId="0"/>
      <p:bldP spid="2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Oval 98"/>
          <p:cNvSpPr/>
          <p:nvPr/>
        </p:nvSpPr>
        <p:spPr>
          <a:xfrm>
            <a:off x="1434845" y="409987"/>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2003261" y="833248"/>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937414" y="1216619"/>
            <a:ext cx="5190870" cy="4005508"/>
            <a:chOff x="2583772" y="1612362"/>
            <a:chExt cx="4888052" cy="3771841"/>
          </a:xfrm>
        </p:grpSpPr>
        <p:sp>
          <p:nvSpPr>
            <p:cNvPr id="4"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7173" name="Group 7172"/>
          <p:cNvGrpSpPr/>
          <p:nvPr/>
        </p:nvGrpSpPr>
        <p:grpSpPr>
          <a:xfrm>
            <a:off x="5398048" y="1685976"/>
            <a:ext cx="3208920" cy="3208920"/>
            <a:chOff x="5467756" y="750990"/>
            <a:chExt cx="3208920" cy="3208920"/>
          </a:xfrm>
        </p:grpSpPr>
        <p:grpSp>
          <p:nvGrpSpPr>
            <p:cNvPr id="32" name="Group 31"/>
            <p:cNvGrpSpPr/>
            <p:nvPr/>
          </p:nvGrpSpPr>
          <p:grpSpPr>
            <a:xfrm>
              <a:off x="5467756" y="750990"/>
              <a:ext cx="3208920" cy="3208920"/>
              <a:chOff x="2469026" y="3059701"/>
              <a:chExt cx="1796932" cy="1796932"/>
            </a:xfrm>
          </p:grpSpPr>
          <p:sp>
            <p:nvSpPr>
              <p:cNvPr id="33"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34" name="Freeform 25"/>
              <p:cNvSpPr>
                <a:spLocks/>
              </p:cNvSpPr>
              <p:nvPr/>
            </p:nvSpPr>
            <p:spPr bwMode="auto">
              <a:xfrm>
                <a:off x="2609684" y="3295940"/>
                <a:ext cx="1501019"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dirty="0" smtClean="0">
                    <a:latin typeface="Arial Narrow" pitchFamily="34" charset="0"/>
                  </a:rPr>
                  <a:t>How do magazines perform in econometrics?</a:t>
                </a:r>
                <a:endParaRPr lang="en-GB" sz="2800" dirty="0">
                  <a:latin typeface="Arial Narrow" pitchFamily="34" charset="0"/>
                </a:endParaRPr>
              </a:p>
            </p:txBody>
          </p:sp>
        </p:grpSp>
        <p:grpSp>
          <p:nvGrpSpPr>
            <p:cNvPr id="7168" name="Group 5"/>
            <p:cNvGrpSpPr>
              <a:grpSpLocks noChangeAspect="1"/>
            </p:cNvGrpSpPr>
            <p:nvPr/>
          </p:nvGrpSpPr>
          <p:grpSpPr bwMode="auto">
            <a:xfrm>
              <a:off x="6326433" y="1201392"/>
              <a:ext cx="1490806" cy="2331501"/>
              <a:chOff x="1489" y="1553"/>
              <a:chExt cx="704" cy="1101"/>
            </a:xfrm>
            <a:solidFill>
              <a:schemeClr val="bg1">
                <a:alpha val="10000"/>
              </a:schemeClr>
            </a:solidFill>
            <a:effectLst>
              <a:glow rad="342900">
                <a:schemeClr val="bg1">
                  <a:alpha val="8000"/>
                </a:schemeClr>
              </a:glow>
            </a:effectLst>
          </p:grpSpPr>
          <p:sp>
            <p:nvSpPr>
              <p:cNvPr id="7171" name="Freeform 6"/>
              <p:cNvSpPr>
                <a:spLocks/>
              </p:cNvSpPr>
              <p:nvPr/>
            </p:nvSpPr>
            <p:spPr bwMode="auto">
              <a:xfrm>
                <a:off x="1489" y="1553"/>
                <a:ext cx="704" cy="840"/>
              </a:xfrm>
              <a:custGeom>
                <a:avLst/>
                <a:gdLst>
                  <a:gd name="T0" fmla="*/ 451 w 704"/>
                  <a:gd name="T1" fmla="*/ 836 h 840"/>
                  <a:gd name="T2" fmla="*/ 451 w 704"/>
                  <a:gd name="T3" fmla="*/ 695 h 840"/>
                  <a:gd name="T4" fmla="*/ 468 w 704"/>
                  <a:gd name="T5" fmla="*/ 637 h 840"/>
                  <a:gd name="T6" fmla="*/ 518 w 704"/>
                  <a:gd name="T7" fmla="*/ 588 h 840"/>
                  <a:gd name="T8" fmla="*/ 567 w 704"/>
                  <a:gd name="T9" fmla="*/ 555 h 840"/>
                  <a:gd name="T10" fmla="*/ 629 w 704"/>
                  <a:gd name="T11" fmla="*/ 505 h 840"/>
                  <a:gd name="T12" fmla="*/ 679 w 704"/>
                  <a:gd name="T13" fmla="*/ 430 h 840"/>
                  <a:gd name="T14" fmla="*/ 696 w 704"/>
                  <a:gd name="T15" fmla="*/ 381 h 840"/>
                  <a:gd name="T16" fmla="*/ 704 w 704"/>
                  <a:gd name="T17" fmla="*/ 319 h 840"/>
                  <a:gd name="T18" fmla="*/ 700 w 704"/>
                  <a:gd name="T19" fmla="*/ 290 h 840"/>
                  <a:gd name="T20" fmla="*/ 687 w 704"/>
                  <a:gd name="T21" fmla="*/ 232 h 840"/>
                  <a:gd name="T22" fmla="*/ 667 w 704"/>
                  <a:gd name="T23" fmla="*/ 178 h 840"/>
                  <a:gd name="T24" fmla="*/ 617 w 704"/>
                  <a:gd name="T25" fmla="*/ 112 h 840"/>
                  <a:gd name="T26" fmla="*/ 534 w 704"/>
                  <a:gd name="T27" fmla="*/ 46 h 840"/>
                  <a:gd name="T28" fmla="*/ 439 w 704"/>
                  <a:gd name="T29" fmla="*/ 8 h 840"/>
                  <a:gd name="T30" fmla="*/ 393 w 704"/>
                  <a:gd name="T31" fmla="*/ 0 h 840"/>
                  <a:gd name="T32" fmla="*/ 302 w 704"/>
                  <a:gd name="T33" fmla="*/ 0 h 840"/>
                  <a:gd name="T34" fmla="*/ 215 w 704"/>
                  <a:gd name="T35" fmla="*/ 21 h 840"/>
                  <a:gd name="T36" fmla="*/ 137 w 704"/>
                  <a:gd name="T37" fmla="*/ 66 h 840"/>
                  <a:gd name="T38" fmla="*/ 99 w 704"/>
                  <a:gd name="T39" fmla="*/ 103 h 840"/>
                  <a:gd name="T40" fmla="*/ 50 w 704"/>
                  <a:gd name="T41" fmla="*/ 166 h 840"/>
                  <a:gd name="T42" fmla="*/ 17 w 704"/>
                  <a:gd name="T43" fmla="*/ 236 h 840"/>
                  <a:gd name="T44" fmla="*/ 4 w 704"/>
                  <a:gd name="T45" fmla="*/ 319 h 840"/>
                  <a:gd name="T46" fmla="*/ 0 w 704"/>
                  <a:gd name="T47" fmla="*/ 422 h 840"/>
                  <a:gd name="T48" fmla="*/ 186 w 704"/>
                  <a:gd name="T49" fmla="*/ 385 h 840"/>
                  <a:gd name="T50" fmla="*/ 186 w 704"/>
                  <a:gd name="T51" fmla="*/ 352 h 840"/>
                  <a:gd name="T52" fmla="*/ 195 w 704"/>
                  <a:gd name="T53" fmla="*/ 290 h 840"/>
                  <a:gd name="T54" fmla="*/ 219 w 704"/>
                  <a:gd name="T55" fmla="*/ 236 h 840"/>
                  <a:gd name="T56" fmla="*/ 273 w 704"/>
                  <a:gd name="T57" fmla="*/ 199 h 840"/>
                  <a:gd name="T58" fmla="*/ 315 w 704"/>
                  <a:gd name="T59" fmla="*/ 186 h 840"/>
                  <a:gd name="T60" fmla="*/ 360 w 704"/>
                  <a:gd name="T61" fmla="*/ 182 h 840"/>
                  <a:gd name="T62" fmla="*/ 406 w 704"/>
                  <a:gd name="T63" fmla="*/ 190 h 840"/>
                  <a:gd name="T64" fmla="*/ 447 w 704"/>
                  <a:gd name="T65" fmla="*/ 207 h 840"/>
                  <a:gd name="T66" fmla="*/ 476 w 704"/>
                  <a:gd name="T67" fmla="*/ 232 h 840"/>
                  <a:gd name="T68" fmla="*/ 493 w 704"/>
                  <a:gd name="T69" fmla="*/ 248 h 840"/>
                  <a:gd name="T70" fmla="*/ 505 w 704"/>
                  <a:gd name="T71" fmla="*/ 294 h 840"/>
                  <a:gd name="T72" fmla="*/ 501 w 704"/>
                  <a:gd name="T73" fmla="*/ 344 h 840"/>
                  <a:gd name="T74" fmla="*/ 476 w 704"/>
                  <a:gd name="T75" fmla="*/ 389 h 840"/>
                  <a:gd name="T76" fmla="*/ 348 w 704"/>
                  <a:gd name="T77" fmla="*/ 480 h 840"/>
                  <a:gd name="T78" fmla="*/ 327 w 704"/>
                  <a:gd name="T79" fmla="*/ 493 h 840"/>
                  <a:gd name="T80" fmla="*/ 294 w 704"/>
                  <a:gd name="T81" fmla="*/ 526 h 840"/>
                  <a:gd name="T82" fmla="*/ 277 w 704"/>
                  <a:gd name="T83" fmla="*/ 563 h 840"/>
                  <a:gd name="T84" fmla="*/ 265 w 704"/>
                  <a:gd name="T85" fmla="*/ 625 h 840"/>
                  <a:gd name="T86" fmla="*/ 265 w 704"/>
                  <a:gd name="T87" fmla="*/ 84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4" h="840">
                    <a:moveTo>
                      <a:pt x="265" y="840"/>
                    </a:moveTo>
                    <a:lnTo>
                      <a:pt x="451" y="836"/>
                    </a:lnTo>
                    <a:lnTo>
                      <a:pt x="451" y="695"/>
                    </a:lnTo>
                    <a:lnTo>
                      <a:pt x="451" y="695"/>
                    </a:lnTo>
                    <a:lnTo>
                      <a:pt x="456" y="666"/>
                    </a:lnTo>
                    <a:lnTo>
                      <a:pt x="468" y="637"/>
                    </a:lnTo>
                    <a:lnTo>
                      <a:pt x="489" y="613"/>
                    </a:lnTo>
                    <a:lnTo>
                      <a:pt x="518" y="588"/>
                    </a:lnTo>
                    <a:lnTo>
                      <a:pt x="518" y="588"/>
                    </a:lnTo>
                    <a:lnTo>
                      <a:pt x="567" y="555"/>
                    </a:lnTo>
                    <a:lnTo>
                      <a:pt x="596" y="534"/>
                    </a:lnTo>
                    <a:lnTo>
                      <a:pt x="629" y="505"/>
                    </a:lnTo>
                    <a:lnTo>
                      <a:pt x="658" y="472"/>
                    </a:lnTo>
                    <a:lnTo>
                      <a:pt x="679" y="430"/>
                    </a:lnTo>
                    <a:lnTo>
                      <a:pt x="692" y="406"/>
                    </a:lnTo>
                    <a:lnTo>
                      <a:pt x="696" y="381"/>
                    </a:lnTo>
                    <a:lnTo>
                      <a:pt x="700" y="352"/>
                    </a:lnTo>
                    <a:lnTo>
                      <a:pt x="704" y="319"/>
                    </a:lnTo>
                    <a:lnTo>
                      <a:pt x="704" y="319"/>
                    </a:lnTo>
                    <a:lnTo>
                      <a:pt x="700" y="290"/>
                    </a:lnTo>
                    <a:lnTo>
                      <a:pt x="696" y="261"/>
                    </a:lnTo>
                    <a:lnTo>
                      <a:pt x="687" y="232"/>
                    </a:lnTo>
                    <a:lnTo>
                      <a:pt x="679" y="203"/>
                    </a:lnTo>
                    <a:lnTo>
                      <a:pt x="667" y="178"/>
                    </a:lnTo>
                    <a:lnTo>
                      <a:pt x="650" y="153"/>
                    </a:lnTo>
                    <a:lnTo>
                      <a:pt x="617" y="112"/>
                    </a:lnTo>
                    <a:lnTo>
                      <a:pt x="576" y="75"/>
                    </a:lnTo>
                    <a:lnTo>
                      <a:pt x="534" y="46"/>
                    </a:lnTo>
                    <a:lnTo>
                      <a:pt x="485" y="21"/>
                    </a:lnTo>
                    <a:lnTo>
                      <a:pt x="439" y="8"/>
                    </a:lnTo>
                    <a:lnTo>
                      <a:pt x="439" y="8"/>
                    </a:lnTo>
                    <a:lnTo>
                      <a:pt x="393" y="0"/>
                    </a:lnTo>
                    <a:lnTo>
                      <a:pt x="348" y="0"/>
                    </a:lnTo>
                    <a:lnTo>
                      <a:pt x="302" y="0"/>
                    </a:lnTo>
                    <a:lnTo>
                      <a:pt x="261" y="8"/>
                    </a:lnTo>
                    <a:lnTo>
                      <a:pt x="215" y="21"/>
                    </a:lnTo>
                    <a:lnTo>
                      <a:pt x="174" y="41"/>
                    </a:lnTo>
                    <a:lnTo>
                      <a:pt x="137" y="66"/>
                    </a:lnTo>
                    <a:lnTo>
                      <a:pt x="99" y="103"/>
                    </a:lnTo>
                    <a:lnTo>
                      <a:pt x="99" y="103"/>
                    </a:lnTo>
                    <a:lnTo>
                      <a:pt x="70" y="137"/>
                    </a:lnTo>
                    <a:lnTo>
                      <a:pt x="50" y="166"/>
                    </a:lnTo>
                    <a:lnTo>
                      <a:pt x="33" y="199"/>
                    </a:lnTo>
                    <a:lnTo>
                      <a:pt x="17" y="236"/>
                    </a:lnTo>
                    <a:lnTo>
                      <a:pt x="8" y="273"/>
                    </a:lnTo>
                    <a:lnTo>
                      <a:pt x="4" y="319"/>
                    </a:lnTo>
                    <a:lnTo>
                      <a:pt x="0" y="364"/>
                    </a:lnTo>
                    <a:lnTo>
                      <a:pt x="0" y="422"/>
                    </a:lnTo>
                    <a:lnTo>
                      <a:pt x="186" y="422"/>
                    </a:lnTo>
                    <a:lnTo>
                      <a:pt x="186" y="385"/>
                    </a:lnTo>
                    <a:lnTo>
                      <a:pt x="186" y="385"/>
                    </a:lnTo>
                    <a:lnTo>
                      <a:pt x="186" y="352"/>
                    </a:lnTo>
                    <a:lnTo>
                      <a:pt x="186" y="323"/>
                    </a:lnTo>
                    <a:lnTo>
                      <a:pt x="195" y="290"/>
                    </a:lnTo>
                    <a:lnTo>
                      <a:pt x="203" y="265"/>
                    </a:lnTo>
                    <a:lnTo>
                      <a:pt x="219" y="236"/>
                    </a:lnTo>
                    <a:lnTo>
                      <a:pt x="244" y="215"/>
                    </a:lnTo>
                    <a:lnTo>
                      <a:pt x="273" y="199"/>
                    </a:lnTo>
                    <a:lnTo>
                      <a:pt x="315" y="186"/>
                    </a:lnTo>
                    <a:lnTo>
                      <a:pt x="315" y="186"/>
                    </a:lnTo>
                    <a:lnTo>
                      <a:pt x="340" y="182"/>
                    </a:lnTo>
                    <a:lnTo>
                      <a:pt x="360" y="182"/>
                    </a:lnTo>
                    <a:lnTo>
                      <a:pt x="385" y="186"/>
                    </a:lnTo>
                    <a:lnTo>
                      <a:pt x="406" y="190"/>
                    </a:lnTo>
                    <a:lnTo>
                      <a:pt x="427" y="199"/>
                    </a:lnTo>
                    <a:lnTo>
                      <a:pt x="447" y="207"/>
                    </a:lnTo>
                    <a:lnTo>
                      <a:pt x="464" y="219"/>
                    </a:lnTo>
                    <a:lnTo>
                      <a:pt x="476" y="232"/>
                    </a:lnTo>
                    <a:lnTo>
                      <a:pt x="476" y="232"/>
                    </a:lnTo>
                    <a:lnTo>
                      <a:pt x="493" y="248"/>
                    </a:lnTo>
                    <a:lnTo>
                      <a:pt x="501" y="269"/>
                    </a:lnTo>
                    <a:lnTo>
                      <a:pt x="505" y="294"/>
                    </a:lnTo>
                    <a:lnTo>
                      <a:pt x="505" y="319"/>
                    </a:lnTo>
                    <a:lnTo>
                      <a:pt x="501" y="344"/>
                    </a:lnTo>
                    <a:lnTo>
                      <a:pt x="489" y="368"/>
                    </a:lnTo>
                    <a:lnTo>
                      <a:pt x="476" y="389"/>
                    </a:lnTo>
                    <a:lnTo>
                      <a:pt x="451" y="410"/>
                    </a:lnTo>
                    <a:lnTo>
                      <a:pt x="348" y="480"/>
                    </a:lnTo>
                    <a:lnTo>
                      <a:pt x="348" y="480"/>
                    </a:lnTo>
                    <a:lnTo>
                      <a:pt x="327" y="493"/>
                    </a:lnTo>
                    <a:lnTo>
                      <a:pt x="311" y="509"/>
                    </a:lnTo>
                    <a:lnTo>
                      <a:pt x="294" y="526"/>
                    </a:lnTo>
                    <a:lnTo>
                      <a:pt x="286" y="542"/>
                    </a:lnTo>
                    <a:lnTo>
                      <a:pt x="277" y="563"/>
                    </a:lnTo>
                    <a:lnTo>
                      <a:pt x="269" y="579"/>
                    </a:lnTo>
                    <a:lnTo>
                      <a:pt x="265" y="625"/>
                    </a:lnTo>
                    <a:lnTo>
                      <a:pt x="265" y="840"/>
                    </a:lnTo>
                    <a:lnTo>
                      <a:pt x="265" y="8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2" name="Rectangle 7"/>
              <p:cNvSpPr>
                <a:spLocks noChangeArrowheads="1"/>
              </p:cNvSpPr>
              <p:nvPr/>
            </p:nvSpPr>
            <p:spPr bwMode="auto">
              <a:xfrm>
                <a:off x="1754" y="2464"/>
                <a:ext cx="186"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41" name="Group 40"/>
          <p:cNvGrpSpPr/>
          <p:nvPr/>
        </p:nvGrpSpPr>
        <p:grpSpPr>
          <a:xfrm>
            <a:off x="439387" y="2801055"/>
            <a:ext cx="1945987" cy="1483705"/>
            <a:chOff x="166687" y="1551137"/>
            <a:chExt cx="2869636" cy="2198538"/>
          </a:xfrm>
          <a:solidFill>
            <a:schemeClr val="accent2"/>
          </a:solidFill>
        </p:grpSpPr>
        <p:grpSp>
          <p:nvGrpSpPr>
            <p:cNvPr id="42" name="Group 41"/>
            <p:cNvGrpSpPr/>
            <p:nvPr/>
          </p:nvGrpSpPr>
          <p:grpSpPr>
            <a:xfrm>
              <a:off x="1562633" y="1551137"/>
              <a:ext cx="1473690" cy="2198538"/>
              <a:chOff x="166687" y="1551137"/>
              <a:chExt cx="1576388" cy="2198538"/>
            </a:xfrm>
            <a:grpFill/>
          </p:grpSpPr>
          <p:sp>
            <p:nvSpPr>
              <p:cNvPr id="47" name="Rectangle 25"/>
              <p:cNvSpPr/>
              <p:nvPr/>
            </p:nvSpPr>
            <p:spPr>
              <a:xfrm>
                <a:off x="279400" y="1622812"/>
                <a:ext cx="1463675" cy="2126863"/>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48" name="Rectangle 25"/>
              <p:cNvSpPr/>
              <p:nvPr/>
            </p:nvSpPr>
            <p:spPr>
              <a:xfrm>
                <a:off x="252412" y="1560469"/>
                <a:ext cx="1397000" cy="2170322"/>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97000"/>
                  <a:gd name="connsiteY0" fmla="*/ 30855 h 2170322"/>
                  <a:gd name="connsiteX1" fmla="*/ 1377950 w 1397000"/>
                  <a:gd name="connsiteY1" fmla="*/ 30855 h 2170322"/>
                  <a:gd name="connsiteX2" fmla="*/ 1397000 w 1397000"/>
                  <a:gd name="connsiteY2" fmla="*/ 2072164 h 2170322"/>
                  <a:gd name="connsiteX3" fmla="*/ 0 w 1397000"/>
                  <a:gd name="connsiteY3" fmla="*/ 2157889 h 2170322"/>
                  <a:gd name="connsiteX4" fmla="*/ 0 w 1397000"/>
                  <a:gd name="connsiteY4" fmla="*/ 30855 h 217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49" name="Rectangle 25"/>
              <p:cNvSpPr/>
              <p:nvPr/>
            </p:nvSpPr>
            <p:spPr>
              <a:xfrm>
                <a:off x="166687" y="1551137"/>
                <a:ext cx="1387475" cy="2168075"/>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77950"/>
                  <a:gd name="connsiteY0" fmla="*/ 30855 h 2167850"/>
                  <a:gd name="connsiteX1" fmla="*/ 1377950 w 1377950"/>
                  <a:gd name="connsiteY1" fmla="*/ 30855 h 2167850"/>
                  <a:gd name="connsiteX2" fmla="*/ 1358900 w 1377950"/>
                  <a:gd name="connsiteY2" fmla="*/ 1986439 h 2167850"/>
                  <a:gd name="connsiteX3" fmla="*/ 0 w 1377950"/>
                  <a:gd name="connsiteY3" fmla="*/ 2157889 h 2167850"/>
                  <a:gd name="connsiteX4" fmla="*/ 0 w 1377950"/>
                  <a:gd name="connsiteY4" fmla="*/ 30855 h 2167850"/>
                  <a:gd name="connsiteX0" fmla="*/ 0 w 1387475"/>
                  <a:gd name="connsiteY0" fmla="*/ 30855 h 2168075"/>
                  <a:gd name="connsiteX1" fmla="*/ 1377950 w 1387475"/>
                  <a:gd name="connsiteY1" fmla="*/ 30855 h 2168075"/>
                  <a:gd name="connsiteX2" fmla="*/ 1387475 w 1387475"/>
                  <a:gd name="connsiteY2" fmla="*/ 1995964 h 2168075"/>
                  <a:gd name="connsiteX3" fmla="*/ 0 w 1387475"/>
                  <a:gd name="connsiteY3" fmla="*/ 2157889 h 2168075"/>
                  <a:gd name="connsiteX4" fmla="*/ 0 w 1387475"/>
                  <a:gd name="connsiteY4" fmla="*/ 30855 h 216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grpSp>
        <p:grpSp>
          <p:nvGrpSpPr>
            <p:cNvPr id="43" name="Group 42"/>
            <p:cNvGrpSpPr/>
            <p:nvPr/>
          </p:nvGrpSpPr>
          <p:grpSpPr>
            <a:xfrm flipH="1">
              <a:off x="166687" y="1551137"/>
              <a:ext cx="1400175" cy="2198538"/>
              <a:chOff x="166687" y="1551137"/>
              <a:chExt cx="1576388" cy="2198538"/>
            </a:xfrm>
            <a:grpFill/>
          </p:grpSpPr>
          <p:sp>
            <p:nvSpPr>
              <p:cNvPr id="44" name="Rectangle 25"/>
              <p:cNvSpPr/>
              <p:nvPr/>
            </p:nvSpPr>
            <p:spPr>
              <a:xfrm>
                <a:off x="279400" y="1622812"/>
                <a:ext cx="1463675" cy="2126863"/>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45" name="Rectangle 25"/>
              <p:cNvSpPr/>
              <p:nvPr/>
            </p:nvSpPr>
            <p:spPr>
              <a:xfrm>
                <a:off x="252412" y="1560469"/>
                <a:ext cx="1397000" cy="2170322"/>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97000"/>
                  <a:gd name="connsiteY0" fmla="*/ 30855 h 2170322"/>
                  <a:gd name="connsiteX1" fmla="*/ 1377950 w 1397000"/>
                  <a:gd name="connsiteY1" fmla="*/ 30855 h 2170322"/>
                  <a:gd name="connsiteX2" fmla="*/ 1397000 w 1397000"/>
                  <a:gd name="connsiteY2" fmla="*/ 2072164 h 2170322"/>
                  <a:gd name="connsiteX3" fmla="*/ 0 w 1397000"/>
                  <a:gd name="connsiteY3" fmla="*/ 2157889 h 2170322"/>
                  <a:gd name="connsiteX4" fmla="*/ 0 w 1397000"/>
                  <a:gd name="connsiteY4" fmla="*/ 30855 h 217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46" name="Rectangle 25"/>
              <p:cNvSpPr/>
              <p:nvPr/>
            </p:nvSpPr>
            <p:spPr>
              <a:xfrm>
                <a:off x="166687" y="1551137"/>
                <a:ext cx="1387475" cy="2168075"/>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77950"/>
                  <a:gd name="connsiteY0" fmla="*/ 30855 h 2167850"/>
                  <a:gd name="connsiteX1" fmla="*/ 1377950 w 1377950"/>
                  <a:gd name="connsiteY1" fmla="*/ 30855 h 2167850"/>
                  <a:gd name="connsiteX2" fmla="*/ 1358900 w 1377950"/>
                  <a:gd name="connsiteY2" fmla="*/ 1986439 h 2167850"/>
                  <a:gd name="connsiteX3" fmla="*/ 0 w 1377950"/>
                  <a:gd name="connsiteY3" fmla="*/ 2157889 h 2167850"/>
                  <a:gd name="connsiteX4" fmla="*/ 0 w 1377950"/>
                  <a:gd name="connsiteY4" fmla="*/ 30855 h 2167850"/>
                  <a:gd name="connsiteX0" fmla="*/ 0 w 1387475"/>
                  <a:gd name="connsiteY0" fmla="*/ 30855 h 2168075"/>
                  <a:gd name="connsiteX1" fmla="*/ 1377950 w 1387475"/>
                  <a:gd name="connsiteY1" fmla="*/ 30855 h 2168075"/>
                  <a:gd name="connsiteX2" fmla="*/ 1387475 w 1387475"/>
                  <a:gd name="connsiteY2" fmla="*/ 1995964 h 2168075"/>
                  <a:gd name="connsiteX3" fmla="*/ 0 w 1387475"/>
                  <a:gd name="connsiteY3" fmla="*/ 2157889 h 2168075"/>
                  <a:gd name="connsiteX4" fmla="*/ 0 w 1387475"/>
                  <a:gd name="connsiteY4" fmla="*/ 30855 h 216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grpSp>
      </p:grpSp>
      <p:sp>
        <p:nvSpPr>
          <p:cNvPr id="50" name="Freeform 21"/>
          <p:cNvSpPr>
            <a:spLocks noEditPoints="1"/>
          </p:cNvSpPr>
          <p:nvPr/>
        </p:nvSpPr>
        <p:spPr bwMode="auto">
          <a:xfrm>
            <a:off x="1107054" y="3867528"/>
            <a:ext cx="3079609" cy="1393622"/>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6"/>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grpSp>
        <p:nvGrpSpPr>
          <p:cNvPr id="52" name="Group 23"/>
          <p:cNvGrpSpPr>
            <a:grpSpLocks/>
          </p:cNvGrpSpPr>
          <p:nvPr/>
        </p:nvGrpSpPr>
        <p:grpSpPr bwMode="auto">
          <a:xfrm>
            <a:off x="1721345" y="1925967"/>
            <a:ext cx="2249890" cy="1669181"/>
            <a:chOff x="3447379" y="2893230"/>
            <a:chExt cx="2029910" cy="1212283"/>
          </a:xfrm>
        </p:grpSpPr>
        <p:sp>
          <p:nvSpPr>
            <p:cNvPr id="54" name="Oval 19"/>
            <p:cNvSpPr/>
            <p:nvPr/>
          </p:nvSpPr>
          <p:spPr>
            <a:xfrm rot="804859">
              <a:off x="4385473" y="2893471"/>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5">
                <a:lumMod val="60000"/>
                <a:lumOff val="40000"/>
              </a:schemeClr>
            </a:solidFill>
            <a:ln w="31750" cap="flat" cmpd="sng" algn="ctr">
              <a:solidFill>
                <a:srgbClr val="FFFFFF"/>
              </a:solidFill>
              <a:prstDash val="solid"/>
              <a:round/>
              <a:headEnd type="none" w="med" len="med"/>
              <a:tailEnd type="none" w="med" len="med"/>
            </a:ln>
          </p:spPr>
          <p:txBody>
            <a:bodyPr/>
            <a:lstStyle/>
            <a:p>
              <a:pPr>
                <a:defRPr/>
              </a:pPr>
              <a:endParaRPr lang="en-US" sz="1300" dirty="0">
                <a:latin typeface="Arial" charset="0"/>
                <a:cs typeface="+mn-cs"/>
              </a:endParaRPr>
            </a:p>
          </p:txBody>
        </p:sp>
        <p:sp>
          <p:nvSpPr>
            <p:cNvPr id="55"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5"/>
            </a:solidFill>
            <a:ln w="31750" cap="flat" cmpd="sng" algn="ctr">
              <a:solidFill>
                <a:srgbClr val="FFFFFF"/>
              </a:solidFill>
              <a:prstDash val="solid"/>
              <a:round/>
              <a:headEnd type="none" w="med" len="med"/>
              <a:tailEnd type="none" w="med" len="med"/>
            </a:ln>
          </p:spPr>
          <p:txBody>
            <a:bodyPr/>
            <a:lstStyle/>
            <a:p>
              <a:pPr>
                <a:defRPr/>
              </a:pPr>
              <a:endParaRPr lang="en-US" sz="1300" dirty="0">
                <a:latin typeface="Arial" charset="0"/>
                <a:cs typeface="+mn-cs"/>
              </a:endParaRPr>
            </a:p>
          </p:txBody>
        </p:sp>
        <p:sp>
          <p:nvSpPr>
            <p:cNvPr id="56" name="Freeform 55"/>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5">
                <a:lumMod val="60000"/>
                <a:lumOff val="40000"/>
              </a:schemeClr>
            </a:solidFill>
            <a:ln w="31750" cap="flat" cmpd="sng" algn="ctr">
              <a:solidFill>
                <a:srgbClr val="FFFFFF"/>
              </a:solidFill>
              <a:prstDash val="solid"/>
              <a:round/>
              <a:headEnd type="none" w="med" len="med"/>
              <a:tailEnd type="none" w="med" len="med"/>
            </a:ln>
          </p:spPr>
          <p:txBody>
            <a:bodyPr/>
            <a:lstStyle/>
            <a:p>
              <a:pPr>
                <a:defRPr/>
              </a:pPr>
              <a:endParaRPr lang="en-US" sz="1300" dirty="0">
                <a:latin typeface="Arial" charset="0"/>
                <a:cs typeface="+mn-cs"/>
              </a:endParaRPr>
            </a:p>
          </p:txBody>
        </p:sp>
      </p:grpSp>
      <p:sp>
        <p:nvSpPr>
          <p:cNvPr id="100" name="Rectangle 99"/>
          <p:cNvSpPr/>
          <p:nvPr/>
        </p:nvSpPr>
        <p:spPr>
          <a:xfrm>
            <a:off x="8686824" y="0"/>
            <a:ext cx="457176" cy="707886"/>
          </a:xfrm>
          <a:prstGeom prst="rect">
            <a:avLst/>
          </a:prstGeom>
        </p:spPr>
        <p:txBody>
          <a:bodyPr wrap="none">
            <a:spAutoFit/>
          </a:bodyPr>
          <a:lstStyle/>
          <a:p>
            <a:pPr lvl="0"/>
            <a:r>
              <a:rPr lang="en-GB" sz="4000" dirty="0" smtClean="0">
                <a:solidFill>
                  <a:srgbClr val="AD61B3"/>
                </a:solidFill>
                <a:latin typeface="Impact" pitchFamily="34" charset="0"/>
              </a:rPr>
              <a:t>3</a:t>
            </a:r>
            <a:endParaRPr lang="en-GB" sz="4000" dirty="0">
              <a:solidFill>
                <a:srgbClr val="AD61B3"/>
              </a:solidFill>
              <a:latin typeface="Impact" pitchFamily="34" charset="0"/>
            </a:endParaRPr>
          </a:p>
        </p:txBody>
      </p:sp>
      <p:sp>
        <p:nvSpPr>
          <p:cNvPr id="101" name="Rectangle 100"/>
          <p:cNvSpPr/>
          <p:nvPr/>
        </p:nvSpPr>
        <p:spPr>
          <a:xfrm>
            <a:off x="123734" y="2356438"/>
            <a:ext cx="3681140" cy="553998"/>
          </a:xfrm>
          <a:prstGeom prst="rect">
            <a:avLst/>
          </a:prstGeom>
        </p:spPr>
        <p:txBody>
          <a:bodyPr wrap="square">
            <a:prstTxWarp prst="textArchUp">
              <a:avLst/>
            </a:prstTxWarp>
            <a:spAutoFit/>
          </a:bodyPr>
          <a:lstStyle/>
          <a:p>
            <a:pPr algn="ctr">
              <a:lnSpc>
                <a:spcPct val="75000"/>
              </a:lnSpc>
            </a:pPr>
            <a:r>
              <a:rPr lang="en-GB" sz="3600" dirty="0" smtClean="0">
                <a:gradFill>
                  <a:gsLst>
                    <a:gs pos="0">
                      <a:schemeClr val="accent6"/>
                    </a:gs>
                    <a:gs pos="100000">
                      <a:schemeClr val="accent6">
                        <a:lumMod val="75000"/>
                      </a:schemeClr>
                    </a:gs>
                  </a:gsLst>
                  <a:lin ang="5400000" scaled="1"/>
                </a:gradFill>
                <a:latin typeface="Impact" pitchFamily="34" charset="0"/>
              </a:rPr>
              <a:t>Brand Equity</a:t>
            </a:r>
          </a:p>
        </p:txBody>
      </p:sp>
      <p:sp>
        <p:nvSpPr>
          <p:cNvPr id="102" name="Freeform 101"/>
          <p:cNvSpPr>
            <a:spLocks/>
          </p:cNvSpPr>
          <p:nvPr/>
        </p:nvSpPr>
        <p:spPr bwMode="auto">
          <a:xfrm rot="20598045">
            <a:off x="2761910" y="2054240"/>
            <a:ext cx="1356795" cy="1153303"/>
          </a:xfrm>
          <a:custGeom>
            <a:avLst/>
            <a:gdLst>
              <a:gd name="T0" fmla="*/ 0 w 1860884"/>
              <a:gd name="T1" fmla="*/ 672068 h 1580147"/>
              <a:gd name="T2" fmla="*/ 497244 w 1860884"/>
              <a:gd name="T3" fmla="*/ 1323975 h 1580147"/>
              <a:gd name="T4" fmla="*/ 1558925 w 1860884"/>
              <a:gd name="T5" fmla="*/ 295710 h 1580147"/>
              <a:gd name="T6" fmla="*/ 1323742 w 1860884"/>
              <a:gd name="T7" fmla="*/ 0 h 1580147"/>
              <a:gd name="T8" fmla="*/ 530841 w 1860884"/>
              <a:gd name="T9" fmla="*/ 772879 h 1580147"/>
              <a:gd name="T10" fmla="*/ 248622 w 1860884"/>
              <a:gd name="T11" fmla="*/ 389800 h 1580147"/>
              <a:gd name="T12" fmla="*/ 0 w 1860884"/>
              <a:gd name="T13" fmla="*/ 672068 h 1580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0884" h="1580147">
                <a:moveTo>
                  <a:pt x="0" y="802105"/>
                </a:moveTo>
                <a:lnTo>
                  <a:pt x="593558" y="1580147"/>
                </a:lnTo>
                <a:lnTo>
                  <a:pt x="1860884" y="352926"/>
                </a:lnTo>
                <a:lnTo>
                  <a:pt x="1580147" y="0"/>
                </a:lnTo>
                <a:lnTo>
                  <a:pt x="633663" y="922421"/>
                </a:lnTo>
                <a:lnTo>
                  <a:pt x="296779" y="465221"/>
                </a:lnTo>
                <a:lnTo>
                  <a:pt x="0" y="802105"/>
                </a:lnTo>
                <a:close/>
              </a:path>
            </a:pathLst>
          </a:custGeom>
          <a:solidFill>
            <a:schemeClr val="bg2">
              <a:lumMod val="50000"/>
            </a:schemeClr>
          </a:solidFill>
          <a:ln>
            <a:noFill/>
          </a:ln>
          <a:effectLst>
            <a:outerShdw sx="102000" sy="102000" algn="ctr" rotWithShape="0">
              <a:srgbClr val="000000">
                <a:alpha val="12000"/>
              </a:srgbClr>
            </a:outerShdw>
          </a:effectLst>
        </p:spPr>
        <p:txBody>
          <a:bodyPr anchor="ctr"/>
          <a:lstStyle/>
          <a:p>
            <a:endParaRPr lang="en-GB"/>
          </a:p>
        </p:txBody>
      </p:sp>
    </p:spTree>
    <p:extLst>
      <p:ext uri="{BB962C8B-B14F-4D97-AF65-F5344CB8AC3E}">
        <p14:creationId xmlns:p14="http://schemas.microsoft.com/office/powerpoint/2010/main" val="389806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75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750"/>
                                        <p:tgtEl>
                                          <p:spTgt spid="50"/>
                                        </p:tgtEl>
                                      </p:cBhvr>
                                    </p:animEffect>
                                  </p:childTnLst>
                                </p:cTn>
                              </p:par>
                              <p:par>
                                <p:cTn id="15" presetID="10"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750"/>
                                        <p:tgtEl>
                                          <p:spTgt spid="52"/>
                                        </p:tgtEl>
                                      </p:cBhvr>
                                    </p:animEffect>
                                  </p:childTnLst>
                                </p:cTn>
                              </p:par>
                              <p:par>
                                <p:cTn id="18" presetID="23" presetClass="entr" presetSubtype="288" fill="hold" grpId="0" nodeType="withEffect">
                                  <p:stCondLst>
                                    <p:cond delay="0"/>
                                  </p:stCondLst>
                                  <p:iterate type="lt">
                                    <p:tmPct val="4000"/>
                                  </p:iterate>
                                  <p:childTnLst>
                                    <p:set>
                                      <p:cBhvr>
                                        <p:cTn id="19" dur="1" fill="hold">
                                          <p:stCondLst>
                                            <p:cond delay="0"/>
                                          </p:stCondLst>
                                        </p:cTn>
                                        <p:tgtEl>
                                          <p:spTgt spid="101"/>
                                        </p:tgtEl>
                                        <p:attrNameLst>
                                          <p:attrName>style.visibility</p:attrName>
                                        </p:attrNameLst>
                                      </p:cBhvr>
                                      <p:to>
                                        <p:strVal val="visible"/>
                                      </p:to>
                                    </p:set>
                                    <p:anim calcmode="lin" valueType="num">
                                      <p:cBhvr>
                                        <p:cTn id="20" dur="500" fill="hold"/>
                                        <p:tgtEl>
                                          <p:spTgt spid="101"/>
                                        </p:tgtEl>
                                        <p:attrNameLst>
                                          <p:attrName>ppt_w</p:attrName>
                                        </p:attrNameLst>
                                      </p:cBhvr>
                                      <p:tavLst>
                                        <p:tav tm="0">
                                          <p:val>
                                            <p:strVal val="4/3*#ppt_w"/>
                                          </p:val>
                                        </p:tav>
                                        <p:tav tm="100000">
                                          <p:val>
                                            <p:strVal val="#ppt_w"/>
                                          </p:val>
                                        </p:tav>
                                      </p:tavLst>
                                    </p:anim>
                                    <p:anim calcmode="lin" valueType="num">
                                      <p:cBhvr>
                                        <p:cTn id="21" dur="500" fill="hold"/>
                                        <p:tgtEl>
                                          <p:spTgt spid="101"/>
                                        </p:tgtEl>
                                        <p:attrNameLst>
                                          <p:attrName>ppt_h</p:attrName>
                                        </p:attrNameLst>
                                      </p:cBhvr>
                                      <p:tavLst>
                                        <p:tav tm="0">
                                          <p:val>
                                            <p:strVal val="4/3*#ppt_h"/>
                                          </p:val>
                                        </p:tav>
                                        <p:tav tm="100000">
                                          <p:val>
                                            <p:strVal val="#ppt_h"/>
                                          </p:val>
                                        </p:tav>
                                      </p:tavLst>
                                    </p:anim>
                                  </p:childTnLst>
                                </p:cTn>
                              </p:par>
                              <p:par>
                                <p:cTn id="22" presetID="53" presetClass="entr" presetSubtype="0" fill="hold" grpId="0" nodeType="withEffect">
                                  <p:stCondLst>
                                    <p:cond delay="0"/>
                                  </p:stCondLst>
                                  <p:childTnLst>
                                    <p:set>
                                      <p:cBhvr>
                                        <p:cTn id="23" dur="1" fill="hold">
                                          <p:stCondLst>
                                            <p:cond delay="0"/>
                                          </p:stCondLst>
                                        </p:cTn>
                                        <p:tgtEl>
                                          <p:spTgt spid="102"/>
                                        </p:tgtEl>
                                        <p:attrNameLst>
                                          <p:attrName>style.visibility</p:attrName>
                                        </p:attrNameLst>
                                      </p:cBhvr>
                                      <p:to>
                                        <p:strVal val="visible"/>
                                      </p:to>
                                    </p:set>
                                    <p:anim calcmode="lin" valueType="num">
                                      <p:cBhvr>
                                        <p:cTn id="24" dur="500" fill="hold"/>
                                        <p:tgtEl>
                                          <p:spTgt spid="102"/>
                                        </p:tgtEl>
                                        <p:attrNameLst>
                                          <p:attrName>ppt_w</p:attrName>
                                        </p:attrNameLst>
                                      </p:cBhvr>
                                      <p:tavLst>
                                        <p:tav tm="0">
                                          <p:val>
                                            <p:fltVal val="0"/>
                                          </p:val>
                                        </p:tav>
                                        <p:tav tm="100000">
                                          <p:val>
                                            <p:strVal val="#ppt_w"/>
                                          </p:val>
                                        </p:tav>
                                      </p:tavLst>
                                    </p:anim>
                                    <p:anim calcmode="lin" valueType="num">
                                      <p:cBhvr>
                                        <p:cTn id="25" dur="500" fill="hold"/>
                                        <p:tgtEl>
                                          <p:spTgt spid="102"/>
                                        </p:tgtEl>
                                        <p:attrNameLst>
                                          <p:attrName>ppt_h</p:attrName>
                                        </p:attrNameLst>
                                      </p:cBhvr>
                                      <p:tavLst>
                                        <p:tav tm="0">
                                          <p:val>
                                            <p:fltVal val="0"/>
                                          </p:val>
                                        </p:tav>
                                        <p:tav tm="100000">
                                          <p:val>
                                            <p:strVal val="#ppt_h"/>
                                          </p:val>
                                        </p:tav>
                                      </p:tavLst>
                                    </p:anim>
                                    <p:animEffect transition="in" filter="fade">
                                      <p:cBhvr>
                                        <p:cTn id="26" dur="500"/>
                                        <p:tgtEl>
                                          <p:spTgt spid="102"/>
                                        </p:tgtEl>
                                      </p:cBhvr>
                                    </p:animEffect>
                                  </p:childTnLst>
                                </p:cTn>
                              </p:par>
                              <p:par>
                                <p:cTn id="27" presetID="6" presetClass="emph" presetSubtype="0" decel="50000" autoRev="1" fill="hold" grpId="1" nodeType="withEffect">
                                  <p:stCondLst>
                                    <p:cond delay="0"/>
                                  </p:stCondLst>
                                  <p:childTnLst>
                                    <p:animScale>
                                      <p:cBhvr>
                                        <p:cTn id="28" dur="200" fill="hold"/>
                                        <p:tgtEl>
                                          <p:spTgt spid="102"/>
                                        </p:tgtEl>
                                      </p:cBhvr>
                                      <p:by x="90000" y="90000"/>
                                    </p:animScale>
                                  </p:childTnLst>
                                </p:cTn>
                              </p:par>
                            </p:childTnLst>
                          </p:cTn>
                        </p:par>
                        <p:par>
                          <p:cTn id="29" fill="hold">
                            <p:stCondLst>
                              <p:cond delay="1250"/>
                            </p:stCondLst>
                            <p:childTnLst>
                              <p:par>
                                <p:cTn id="30" presetID="23" presetClass="entr" presetSubtype="16" fill="hold" nodeType="afterEffect">
                                  <p:stCondLst>
                                    <p:cond delay="1000"/>
                                  </p:stCondLst>
                                  <p:childTnLst>
                                    <p:set>
                                      <p:cBhvr>
                                        <p:cTn id="31" dur="1" fill="hold">
                                          <p:stCondLst>
                                            <p:cond delay="0"/>
                                          </p:stCondLst>
                                        </p:cTn>
                                        <p:tgtEl>
                                          <p:spTgt spid="7173"/>
                                        </p:tgtEl>
                                        <p:attrNameLst>
                                          <p:attrName>style.visibility</p:attrName>
                                        </p:attrNameLst>
                                      </p:cBhvr>
                                      <p:to>
                                        <p:strVal val="visible"/>
                                      </p:to>
                                    </p:set>
                                    <p:anim calcmode="lin" valueType="num">
                                      <p:cBhvr>
                                        <p:cTn id="32" dur="500" fill="hold"/>
                                        <p:tgtEl>
                                          <p:spTgt spid="7173"/>
                                        </p:tgtEl>
                                        <p:attrNameLst>
                                          <p:attrName>ppt_w</p:attrName>
                                        </p:attrNameLst>
                                      </p:cBhvr>
                                      <p:tavLst>
                                        <p:tav tm="0">
                                          <p:val>
                                            <p:fltVal val="0"/>
                                          </p:val>
                                        </p:tav>
                                        <p:tav tm="100000">
                                          <p:val>
                                            <p:strVal val="#ppt_w"/>
                                          </p:val>
                                        </p:tav>
                                      </p:tavLst>
                                    </p:anim>
                                    <p:anim calcmode="lin" valueType="num">
                                      <p:cBhvr>
                                        <p:cTn id="33" dur="500" fill="hold"/>
                                        <p:tgtEl>
                                          <p:spTgt spid="7173"/>
                                        </p:tgtEl>
                                        <p:attrNameLst>
                                          <p:attrName>ppt_h</p:attrName>
                                        </p:attrNameLst>
                                      </p:cBhvr>
                                      <p:tavLst>
                                        <p:tav tm="0">
                                          <p:val>
                                            <p:fltVal val="0"/>
                                          </p:val>
                                        </p:tav>
                                        <p:tav tm="100000">
                                          <p:val>
                                            <p:strVal val="#ppt_h"/>
                                          </p:val>
                                        </p:tav>
                                      </p:tavLst>
                                    </p:anim>
                                  </p:childTnLst>
                                </p:cTn>
                              </p:par>
                            </p:childTnLst>
                          </p:cTn>
                        </p:par>
                        <p:par>
                          <p:cTn id="34" fill="hold">
                            <p:stCondLst>
                              <p:cond delay="2750"/>
                            </p:stCondLst>
                            <p:childTnLst>
                              <p:par>
                                <p:cTn id="35" presetID="6" presetClass="emph" presetSubtype="0" autoRev="1" fill="hold" nodeType="afterEffect">
                                  <p:stCondLst>
                                    <p:cond delay="0"/>
                                  </p:stCondLst>
                                  <p:childTnLst>
                                    <p:animScale>
                                      <p:cBhvr>
                                        <p:cTn id="36" dur="200" fill="hold"/>
                                        <p:tgtEl>
                                          <p:spTgt spid="7173"/>
                                        </p:tgtEl>
                                      </p:cBhvr>
                                      <p:by x="87000" y="8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01" grpId="0"/>
      <p:bldP spid="102" grpId="0" animBg="1"/>
      <p:bldP spid="10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val 135"/>
          <p:cNvSpPr/>
          <p:nvPr/>
        </p:nvSpPr>
        <p:spPr>
          <a:xfrm>
            <a:off x="3110034" y="309825"/>
            <a:ext cx="8233365" cy="8233365"/>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7" name="Group 106"/>
          <p:cNvGrpSpPr/>
          <p:nvPr/>
        </p:nvGrpSpPr>
        <p:grpSpPr>
          <a:xfrm>
            <a:off x="3665027" y="1908372"/>
            <a:ext cx="5190870" cy="4005508"/>
            <a:chOff x="2583772" y="1612362"/>
            <a:chExt cx="4888052" cy="3771841"/>
          </a:xfrm>
        </p:grpSpPr>
        <p:sp>
          <p:nvSpPr>
            <p:cNvPr id="108"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9"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5"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6"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7"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128"/>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5"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76" name="Group 75"/>
          <p:cNvGrpSpPr/>
          <p:nvPr/>
        </p:nvGrpSpPr>
        <p:grpSpPr>
          <a:xfrm>
            <a:off x="1559331" y="3424424"/>
            <a:ext cx="5223976" cy="963270"/>
            <a:chOff x="1559331" y="3424424"/>
            <a:chExt cx="5223976" cy="963270"/>
          </a:xfrm>
        </p:grpSpPr>
        <p:sp>
          <p:nvSpPr>
            <p:cNvPr id="144" name="Freeform 9"/>
            <p:cNvSpPr>
              <a:spLocks noEditPoints="1"/>
            </p:cNvSpPr>
            <p:nvPr/>
          </p:nvSpPr>
          <p:spPr bwMode="auto">
            <a:xfrm>
              <a:off x="4076690" y="3424424"/>
              <a:ext cx="628430" cy="963270"/>
            </a:xfrm>
            <a:custGeom>
              <a:avLst/>
              <a:gdLst>
                <a:gd name="T0" fmla="*/ 21 w 518"/>
                <a:gd name="T1" fmla="*/ 0 h 794"/>
                <a:gd name="T2" fmla="*/ 0 w 518"/>
                <a:gd name="T3" fmla="*/ 794 h 794"/>
                <a:gd name="T4" fmla="*/ 28 w 518"/>
                <a:gd name="T5" fmla="*/ 0 h 794"/>
                <a:gd name="T6" fmla="*/ 48 w 518"/>
                <a:gd name="T7" fmla="*/ 794 h 794"/>
                <a:gd name="T8" fmla="*/ 28 w 518"/>
                <a:gd name="T9" fmla="*/ 0 h 794"/>
                <a:gd name="T10" fmla="*/ 76 w 518"/>
                <a:gd name="T11" fmla="*/ 0 h 794"/>
                <a:gd name="T12" fmla="*/ 55 w 518"/>
                <a:gd name="T13" fmla="*/ 794 h 794"/>
                <a:gd name="T14" fmla="*/ 83 w 518"/>
                <a:gd name="T15" fmla="*/ 0 h 794"/>
                <a:gd name="T16" fmla="*/ 104 w 518"/>
                <a:gd name="T17" fmla="*/ 794 h 794"/>
                <a:gd name="T18" fmla="*/ 83 w 518"/>
                <a:gd name="T19" fmla="*/ 0 h 794"/>
                <a:gd name="T20" fmla="*/ 131 w 518"/>
                <a:gd name="T21" fmla="*/ 0 h 794"/>
                <a:gd name="T22" fmla="*/ 110 w 518"/>
                <a:gd name="T23" fmla="*/ 794 h 794"/>
                <a:gd name="T24" fmla="*/ 138 w 518"/>
                <a:gd name="T25" fmla="*/ 0 h 794"/>
                <a:gd name="T26" fmla="*/ 159 w 518"/>
                <a:gd name="T27" fmla="*/ 794 h 794"/>
                <a:gd name="T28" fmla="*/ 138 w 518"/>
                <a:gd name="T29" fmla="*/ 0 h 794"/>
                <a:gd name="T30" fmla="*/ 187 w 518"/>
                <a:gd name="T31" fmla="*/ 0 h 794"/>
                <a:gd name="T32" fmla="*/ 166 w 518"/>
                <a:gd name="T33" fmla="*/ 794 h 794"/>
                <a:gd name="T34" fmla="*/ 193 w 518"/>
                <a:gd name="T35" fmla="*/ 0 h 794"/>
                <a:gd name="T36" fmla="*/ 214 w 518"/>
                <a:gd name="T37" fmla="*/ 794 h 794"/>
                <a:gd name="T38" fmla="*/ 193 w 518"/>
                <a:gd name="T39" fmla="*/ 0 h 794"/>
                <a:gd name="T40" fmla="*/ 242 w 518"/>
                <a:gd name="T41" fmla="*/ 0 h 794"/>
                <a:gd name="T42" fmla="*/ 221 w 518"/>
                <a:gd name="T43" fmla="*/ 794 h 794"/>
                <a:gd name="T44" fmla="*/ 249 w 518"/>
                <a:gd name="T45" fmla="*/ 0 h 794"/>
                <a:gd name="T46" fmla="*/ 270 w 518"/>
                <a:gd name="T47" fmla="*/ 794 h 794"/>
                <a:gd name="T48" fmla="*/ 249 w 518"/>
                <a:gd name="T49" fmla="*/ 0 h 794"/>
                <a:gd name="T50" fmla="*/ 297 w 518"/>
                <a:gd name="T51" fmla="*/ 0 h 794"/>
                <a:gd name="T52" fmla="*/ 276 w 518"/>
                <a:gd name="T53" fmla="*/ 794 h 794"/>
                <a:gd name="T54" fmla="*/ 304 w 518"/>
                <a:gd name="T55" fmla="*/ 0 h 794"/>
                <a:gd name="T56" fmla="*/ 325 w 518"/>
                <a:gd name="T57" fmla="*/ 794 h 794"/>
                <a:gd name="T58" fmla="*/ 304 w 518"/>
                <a:gd name="T59" fmla="*/ 0 h 794"/>
                <a:gd name="T60" fmla="*/ 353 w 518"/>
                <a:gd name="T61" fmla="*/ 0 h 794"/>
                <a:gd name="T62" fmla="*/ 332 w 518"/>
                <a:gd name="T63" fmla="*/ 794 h 794"/>
                <a:gd name="T64" fmla="*/ 359 w 518"/>
                <a:gd name="T65" fmla="*/ 0 h 794"/>
                <a:gd name="T66" fmla="*/ 380 w 518"/>
                <a:gd name="T67" fmla="*/ 794 h 794"/>
                <a:gd name="T68" fmla="*/ 359 w 518"/>
                <a:gd name="T69" fmla="*/ 0 h 794"/>
                <a:gd name="T70" fmla="*/ 408 w 518"/>
                <a:gd name="T71" fmla="*/ 0 h 794"/>
                <a:gd name="T72" fmla="*/ 387 w 518"/>
                <a:gd name="T73" fmla="*/ 794 h 794"/>
                <a:gd name="T74" fmla="*/ 415 w 518"/>
                <a:gd name="T75" fmla="*/ 0 h 794"/>
                <a:gd name="T76" fmla="*/ 435 w 518"/>
                <a:gd name="T77" fmla="*/ 794 h 794"/>
                <a:gd name="T78" fmla="*/ 415 w 518"/>
                <a:gd name="T79" fmla="*/ 0 h 794"/>
                <a:gd name="T80" fmla="*/ 463 w 518"/>
                <a:gd name="T81" fmla="*/ 0 h 794"/>
                <a:gd name="T82" fmla="*/ 441 w 518"/>
                <a:gd name="T83" fmla="*/ 794 h 794"/>
                <a:gd name="T84" fmla="*/ 470 w 518"/>
                <a:gd name="T85" fmla="*/ 0 h 794"/>
                <a:gd name="T86" fmla="*/ 491 w 518"/>
                <a:gd name="T87" fmla="*/ 794 h 794"/>
                <a:gd name="T88" fmla="*/ 470 w 518"/>
                <a:gd name="T89" fmla="*/ 0 h 794"/>
                <a:gd name="T90" fmla="*/ 518 w 518"/>
                <a:gd name="T91" fmla="*/ 0 h 794"/>
                <a:gd name="T92" fmla="*/ 498 w 518"/>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794">
                  <a:moveTo>
                    <a:pt x="0" y="0"/>
                  </a:moveTo>
                  <a:lnTo>
                    <a:pt x="21" y="0"/>
                  </a:lnTo>
                  <a:lnTo>
                    <a:pt x="21" y="794"/>
                  </a:lnTo>
                  <a:lnTo>
                    <a:pt x="0" y="794"/>
                  </a:lnTo>
                  <a:lnTo>
                    <a:pt x="0" y="0"/>
                  </a:lnTo>
                  <a:close/>
                  <a:moveTo>
                    <a:pt x="28" y="0"/>
                  </a:moveTo>
                  <a:lnTo>
                    <a:pt x="48" y="0"/>
                  </a:lnTo>
                  <a:lnTo>
                    <a:pt x="48" y="794"/>
                  </a:lnTo>
                  <a:lnTo>
                    <a:pt x="28" y="794"/>
                  </a:lnTo>
                  <a:lnTo>
                    <a:pt x="28" y="0"/>
                  </a:lnTo>
                  <a:close/>
                  <a:moveTo>
                    <a:pt x="55" y="0"/>
                  </a:moveTo>
                  <a:lnTo>
                    <a:pt x="76" y="0"/>
                  </a:lnTo>
                  <a:lnTo>
                    <a:pt x="76" y="794"/>
                  </a:lnTo>
                  <a:lnTo>
                    <a:pt x="55" y="794"/>
                  </a:lnTo>
                  <a:lnTo>
                    <a:pt x="55" y="0"/>
                  </a:lnTo>
                  <a:close/>
                  <a:moveTo>
                    <a:pt x="83" y="0"/>
                  </a:moveTo>
                  <a:lnTo>
                    <a:pt x="104" y="0"/>
                  </a:lnTo>
                  <a:lnTo>
                    <a:pt x="104" y="794"/>
                  </a:lnTo>
                  <a:lnTo>
                    <a:pt x="83" y="794"/>
                  </a:lnTo>
                  <a:lnTo>
                    <a:pt x="83" y="0"/>
                  </a:lnTo>
                  <a:close/>
                  <a:moveTo>
                    <a:pt x="110" y="0"/>
                  </a:moveTo>
                  <a:lnTo>
                    <a:pt x="131" y="0"/>
                  </a:lnTo>
                  <a:lnTo>
                    <a:pt x="131" y="794"/>
                  </a:lnTo>
                  <a:lnTo>
                    <a:pt x="110" y="794"/>
                  </a:lnTo>
                  <a:lnTo>
                    <a:pt x="110" y="0"/>
                  </a:lnTo>
                  <a:close/>
                  <a:moveTo>
                    <a:pt x="138" y="0"/>
                  </a:moveTo>
                  <a:lnTo>
                    <a:pt x="159" y="0"/>
                  </a:lnTo>
                  <a:lnTo>
                    <a:pt x="159" y="794"/>
                  </a:lnTo>
                  <a:lnTo>
                    <a:pt x="138" y="794"/>
                  </a:lnTo>
                  <a:lnTo>
                    <a:pt x="138" y="0"/>
                  </a:lnTo>
                  <a:close/>
                  <a:moveTo>
                    <a:pt x="166" y="0"/>
                  </a:moveTo>
                  <a:lnTo>
                    <a:pt x="187" y="0"/>
                  </a:lnTo>
                  <a:lnTo>
                    <a:pt x="187" y="794"/>
                  </a:lnTo>
                  <a:lnTo>
                    <a:pt x="166" y="794"/>
                  </a:lnTo>
                  <a:lnTo>
                    <a:pt x="166" y="0"/>
                  </a:lnTo>
                  <a:close/>
                  <a:moveTo>
                    <a:pt x="193" y="0"/>
                  </a:moveTo>
                  <a:lnTo>
                    <a:pt x="214" y="0"/>
                  </a:lnTo>
                  <a:lnTo>
                    <a:pt x="214" y="794"/>
                  </a:lnTo>
                  <a:lnTo>
                    <a:pt x="193" y="794"/>
                  </a:lnTo>
                  <a:lnTo>
                    <a:pt x="193" y="0"/>
                  </a:lnTo>
                  <a:close/>
                  <a:moveTo>
                    <a:pt x="221" y="0"/>
                  </a:moveTo>
                  <a:lnTo>
                    <a:pt x="242" y="0"/>
                  </a:lnTo>
                  <a:lnTo>
                    <a:pt x="242" y="794"/>
                  </a:lnTo>
                  <a:lnTo>
                    <a:pt x="221" y="794"/>
                  </a:lnTo>
                  <a:lnTo>
                    <a:pt x="221" y="0"/>
                  </a:lnTo>
                  <a:close/>
                  <a:moveTo>
                    <a:pt x="249" y="0"/>
                  </a:moveTo>
                  <a:lnTo>
                    <a:pt x="270" y="0"/>
                  </a:lnTo>
                  <a:lnTo>
                    <a:pt x="270" y="794"/>
                  </a:lnTo>
                  <a:lnTo>
                    <a:pt x="249" y="794"/>
                  </a:lnTo>
                  <a:lnTo>
                    <a:pt x="249" y="0"/>
                  </a:lnTo>
                  <a:close/>
                  <a:moveTo>
                    <a:pt x="276" y="0"/>
                  </a:moveTo>
                  <a:lnTo>
                    <a:pt x="297" y="0"/>
                  </a:lnTo>
                  <a:lnTo>
                    <a:pt x="297" y="794"/>
                  </a:lnTo>
                  <a:lnTo>
                    <a:pt x="276" y="794"/>
                  </a:lnTo>
                  <a:lnTo>
                    <a:pt x="276" y="0"/>
                  </a:lnTo>
                  <a:close/>
                  <a:moveTo>
                    <a:pt x="304" y="0"/>
                  </a:moveTo>
                  <a:lnTo>
                    <a:pt x="325" y="0"/>
                  </a:lnTo>
                  <a:lnTo>
                    <a:pt x="325" y="794"/>
                  </a:lnTo>
                  <a:lnTo>
                    <a:pt x="304" y="794"/>
                  </a:lnTo>
                  <a:lnTo>
                    <a:pt x="304" y="0"/>
                  </a:lnTo>
                  <a:close/>
                  <a:moveTo>
                    <a:pt x="332" y="0"/>
                  </a:moveTo>
                  <a:lnTo>
                    <a:pt x="353" y="0"/>
                  </a:lnTo>
                  <a:lnTo>
                    <a:pt x="353" y="794"/>
                  </a:lnTo>
                  <a:lnTo>
                    <a:pt x="332" y="794"/>
                  </a:lnTo>
                  <a:lnTo>
                    <a:pt x="332" y="0"/>
                  </a:lnTo>
                  <a:close/>
                  <a:moveTo>
                    <a:pt x="359" y="0"/>
                  </a:moveTo>
                  <a:lnTo>
                    <a:pt x="380" y="0"/>
                  </a:lnTo>
                  <a:lnTo>
                    <a:pt x="380" y="794"/>
                  </a:lnTo>
                  <a:lnTo>
                    <a:pt x="359" y="794"/>
                  </a:lnTo>
                  <a:lnTo>
                    <a:pt x="359" y="0"/>
                  </a:lnTo>
                  <a:close/>
                  <a:moveTo>
                    <a:pt x="387" y="0"/>
                  </a:moveTo>
                  <a:lnTo>
                    <a:pt x="408" y="0"/>
                  </a:lnTo>
                  <a:lnTo>
                    <a:pt x="408" y="794"/>
                  </a:lnTo>
                  <a:lnTo>
                    <a:pt x="387" y="794"/>
                  </a:lnTo>
                  <a:lnTo>
                    <a:pt x="387" y="0"/>
                  </a:lnTo>
                  <a:close/>
                  <a:moveTo>
                    <a:pt x="415" y="0"/>
                  </a:moveTo>
                  <a:lnTo>
                    <a:pt x="435" y="0"/>
                  </a:lnTo>
                  <a:lnTo>
                    <a:pt x="435" y="794"/>
                  </a:lnTo>
                  <a:lnTo>
                    <a:pt x="415" y="794"/>
                  </a:lnTo>
                  <a:lnTo>
                    <a:pt x="415" y="0"/>
                  </a:lnTo>
                  <a:close/>
                  <a:moveTo>
                    <a:pt x="441" y="0"/>
                  </a:moveTo>
                  <a:lnTo>
                    <a:pt x="463" y="0"/>
                  </a:lnTo>
                  <a:lnTo>
                    <a:pt x="463" y="794"/>
                  </a:lnTo>
                  <a:lnTo>
                    <a:pt x="441" y="794"/>
                  </a:lnTo>
                  <a:lnTo>
                    <a:pt x="441" y="0"/>
                  </a:lnTo>
                  <a:close/>
                  <a:moveTo>
                    <a:pt x="470" y="0"/>
                  </a:moveTo>
                  <a:lnTo>
                    <a:pt x="491" y="0"/>
                  </a:lnTo>
                  <a:lnTo>
                    <a:pt x="491" y="794"/>
                  </a:lnTo>
                  <a:lnTo>
                    <a:pt x="470" y="794"/>
                  </a:lnTo>
                  <a:lnTo>
                    <a:pt x="470" y="0"/>
                  </a:lnTo>
                  <a:close/>
                  <a:moveTo>
                    <a:pt x="498" y="0"/>
                  </a:moveTo>
                  <a:lnTo>
                    <a:pt x="518" y="0"/>
                  </a:lnTo>
                  <a:lnTo>
                    <a:pt x="518" y="794"/>
                  </a:lnTo>
                  <a:lnTo>
                    <a:pt x="498" y="794"/>
                  </a:lnTo>
                  <a:lnTo>
                    <a:pt x="49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6" name="Freeform 10"/>
            <p:cNvSpPr>
              <a:spLocks noEditPoints="1"/>
            </p:cNvSpPr>
            <p:nvPr/>
          </p:nvSpPr>
          <p:spPr bwMode="auto">
            <a:xfrm>
              <a:off x="4712399" y="3424424"/>
              <a:ext cx="629643" cy="963270"/>
            </a:xfrm>
            <a:custGeom>
              <a:avLst/>
              <a:gdLst>
                <a:gd name="T0" fmla="*/ 22 w 519"/>
                <a:gd name="T1" fmla="*/ 0 h 794"/>
                <a:gd name="T2" fmla="*/ 0 w 519"/>
                <a:gd name="T3" fmla="*/ 794 h 794"/>
                <a:gd name="T4" fmla="*/ 28 w 519"/>
                <a:gd name="T5" fmla="*/ 0 h 794"/>
                <a:gd name="T6" fmla="*/ 50 w 519"/>
                <a:gd name="T7" fmla="*/ 794 h 794"/>
                <a:gd name="T8" fmla="*/ 28 w 519"/>
                <a:gd name="T9" fmla="*/ 0 h 794"/>
                <a:gd name="T10" fmla="*/ 77 w 519"/>
                <a:gd name="T11" fmla="*/ 0 h 794"/>
                <a:gd name="T12" fmla="*/ 55 w 519"/>
                <a:gd name="T13" fmla="*/ 794 h 794"/>
                <a:gd name="T14" fmla="*/ 83 w 519"/>
                <a:gd name="T15" fmla="*/ 0 h 794"/>
                <a:gd name="T16" fmla="*/ 105 w 519"/>
                <a:gd name="T17" fmla="*/ 794 h 794"/>
                <a:gd name="T18" fmla="*/ 83 w 519"/>
                <a:gd name="T19" fmla="*/ 0 h 794"/>
                <a:gd name="T20" fmla="*/ 133 w 519"/>
                <a:gd name="T21" fmla="*/ 0 h 794"/>
                <a:gd name="T22" fmla="*/ 111 w 519"/>
                <a:gd name="T23" fmla="*/ 794 h 794"/>
                <a:gd name="T24" fmla="*/ 138 w 519"/>
                <a:gd name="T25" fmla="*/ 0 h 794"/>
                <a:gd name="T26" fmla="*/ 160 w 519"/>
                <a:gd name="T27" fmla="*/ 794 h 794"/>
                <a:gd name="T28" fmla="*/ 138 w 519"/>
                <a:gd name="T29" fmla="*/ 0 h 794"/>
                <a:gd name="T30" fmla="*/ 188 w 519"/>
                <a:gd name="T31" fmla="*/ 0 h 794"/>
                <a:gd name="T32" fmla="*/ 166 w 519"/>
                <a:gd name="T33" fmla="*/ 794 h 794"/>
                <a:gd name="T34" fmla="*/ 194 w 519"/>
                <a:gd name="T35" fmla="*/ 0 h 794"/>
                <a:gd name="T36" fmla="*/ 216 w 519"/>
                <a:gd name="T37" fmla="*/ 794 h 794"/>
                <a:gd name="T38" fmla="*/ 194 w 519"/>
                <a:gd name="T39" fmla="*/ 0 h 794"/>
                <a:gd name="T40" fmla="*/ 242 w 519"/>
                <a:gd name="T41" fmla="*/ 0 h 794"/>
                <a:gd name="T42" fmla="*/ 221 w 519"/>
                <a:gd name="T43" fmla="*/ 794 h 794"/>
                <a:gd name="T44" fmla="*/ 249 w 519"/>
                <a:gd name="T45" fmla="*/ 0 h 794"/>
                <a:gd name="T46" fmla="*/ 271 w 519"/>
                <a:gd name="T47" fmla="*/ 794 h 794"/>
                <a:gd name="T48" fmla="*/ 249 w 519"/>
                <a:gd name="T49" fmla="*/ 0 h 794"/>
                <a:gd name="T50" fmla="*/ 299 w 519"/>
                <a:gd name="T51" fmla="*/ 0 h 794"/>
                <a:gd name="T52" fmla="*/ 277 w 519"/>
                <a:gd name="T53" fmla="*/ 794 h 794"/>
                <a:gd name="T54" fmla="*/ 304 w 519"/>
                <a:gd name="T55" fmla="*/ 0 h 794"/>
                <a:gd name="T56" fmla="*/ 325 w 519"/>
                <a:gd name="T57" fmla="*/ 794 h 794"/>
                <a:gd name="T58" fmla="*/ 304 w 519"/>
                <a:gd name="T59" fmla="*/ 0 h 794"/>
                <a:gd name="T60" fmla="*/ 353 w 519"/>
                <a:gd name="T61" fmla="*/ 0 h 794"/>
                <a:gd name="T62" fmla="*/ 332 w 519"/>
                <a:gd name="T63" fmla="*/ 794 h 794"/>
                <a:gd name="T64" fmla="*/ 360 w 519"/>
                <a:gd name="T65" fmla="*/ 0 h 794"/>
                <a:gd name="T66" fmla="*/ 380 w 519"/>
                <a:gd name="T67" fmla="*/ 794 h 794"/>
                <a:gd name="T68" fmla="*/ 360 w 519"/>
                <a:gd name="T69" fmla="*/ 0 h 794"/>
                <a:gd name="T70" fmla="*/ 408 w 519"/>
                <a:gd name="T71" fmla="*/ 0 h 794"/>
                <a:gd name="T72" fmla="*/ 387 w 519"/>
                <a:gd name="T73" fmla="*/ 794 h 794"/>
                <a:gd name="T74" fmla="*/ 415 w 519"/>
                <a:gd name="T75" fmla="*/ 0 h 794"/>
                <a:gd name="T76" fmla="*/ 436 w 519"/>
                <a:gd name="T77" fmla="*/ 794 h 794"/>
                <a:gd name="T78" fmla="*/ 415 w 519"/>
                <a:gd name="T79" fmla="*/ 0 h 794"/>
                <a:gd name="T80" fmla="*/ 463 w 519"/>
                <a:gd name="T81" fmla="*/ 0 h 794"/>
                <a:gd name="T82" fmla="*/ 443 w 519"/>
                <a:gd name="T83" fmla="*/ 794 h 794"/>
                <a:gd name="T84" fmla="*/ 470 w 519"/>
                <a:gd name="T85" fmla="*/ 0 h 794"/>
                <a:gd name="T86" fmla="*/ 491 w 519"/>
                <a:gd name="T87" fmla="*/ 794 h 794"/>
                <a:gd name="T88" fmla="*/ 470 w 519"/>
                <a:gd name="T89" fmla="*/ 0 h 794"/>
                <a:gd name="T90" fmla="*/ 519 w 519"/>
                <a:gd name="T91" fmla="*/ 0 h 794"/>
                <a:gd name="T92" fmla="*/ 498 w 519"/>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94">
                  <a:moveTo>
                    <a:pt x="0" y="0"/>
                  </a:moveTo>
                  <a:lnTo>
                    <a:pt x="22" y="0"/>
                  </a:lnTo>
                  <a:lnTo>
                    <a:pt x="22" y="794"/>
                  </a:lnTo>
                  <a:lnTo>
                    <a:pt x="0" y="794"/>
                  </a:lnTo>
                  <a:lnTo>
                    <a:pt x="0" y="0"/>
                  </a:lnTo>
                  <a:close/>
                  <a:moveTo>
                    <a:pt x="28" y="0"/>
                  </a:moveTo>
                  <a:lnTo>
                    <a:pt x="50" y="0"/>
                  </a:lnTo>
                  <a:lnTo>
                    <a:pt x="50" y="794"/>
                  </a:lnTo>
                  <a:lnTo>
                    <a:pt x="28" y="794"/>
                  </a:lnTo>
                  <a:lnTo>
                    <a:pt x="28" y="0"/>
                  </a:lnTo>
                  <a:close/>
                  <a:moveTo>
                    <a:pt x="55" y="0"/>
                  </a:moveTo>
                  <a:lnTo>
                    <a:pt x="77" y="0"/>
                  </a:lnTo>
                  <a:lnTo>
                    <a:pt x="77" y="794"/>
                  </a:lnTo>
                  <a:lnTo>
                    <a:pt x="55" y="794"/>
                  </a:lnTo>
                  <a:lnTo>
                    <a:pt x="55" y="0"/>
                  </a:lnTo>
                  <a:close/>
                  <a:moveTo>
                    <a:pt x="83" y="0"/>
                  </a:moveTo>
                  <a:lnTo>
                    <a:pt x="105" y="0"/>
                  </a:lnTo>
                  <a:lnTo>
                    <a:pt x="105" y="794"/>
                  </a:lnTo>
                  <a:lnTo>
                    <a:pt x="83" y="794"/>
                  </a:lnTo>
                  <a:lnTo>
                    <a:pt x="83" y="0"/>
                  </a:lnTo>
                  <a:close/>
                  <a:moveTo>
                    <a:pt x="111" y="0"/>
                  </a:moveTo>
                  <a:lnTo>
                    <a:pt x="133" y="0"/>
                  </a:lnTo>
                  <a:lnTo>
                    <a:pt x="133" y="794"/>
                  </a:lnTo>
                  <a:lnTo>
                    <a:pt x="111" y="794"/>
                  </a:lnTo>
                  <a:lnTo>
                    <a:pt x="111" y="0"/>
                  </a:lnTo>
                  <a:close/>
                  <a:moveTo>
                    <a:pt x="138" y="0"/>
                  </a:moveTo>
                  <a:lnTo>
                    <a:pt x="160" y="0"/>
                  </a:lnTo>
                  <a:lnTo>
                    <a:pt x="160" y="794"/>
                  </a:lnTo>
                  <a:lnTo>
                    <a:pt x="138" y="794"/>
                  </a:lnTo>
                  <a:lnTo>
                    <a:pt x="138" y="0"/>
                  </a:lnTo>
                  <a:close/>
                  <a:moveTo>
                    <a:pt x="166" y="0"/>
                  </a:moveTo>
                  <a:lnTo>
                    <a:pt x="188" y="0"/>
                  </a:lnTo>
                  <a:lnTo>
                    <a:pt x="188" y="794"/>
                  </a:lnTo>
                  <a:lnTo>
                    <a:pt x="166" y="794"/>
                  </a:lnTo>
                  <a:lnTo>
                    <a:pt x="166" y="0"/>
                  </a:lnTo>
                  <a:close/>
                  <a:moveTo>
                    <a:pt x="194" y="0"/>
                  </a:moveTo>
                  <a:lnTo>
                    <a:pt x="216" y="0"/>
                  </a:lnTo>
                  <a:lnTo>
                    <a:pt x="216" y="794"/>
                  </a:lnTo>
                  <a:lnTo>
                    <a:pt x="194" y="794"/>
                  </a:lnTo>
                  <a:lnTo>
                    <a:pt x="194" y="0"/>
                  </a:lnTo>
                  <a:close/>
                  <a:moveTo>
                    <a:pt x="221" y="0"/>
                  </a:moveTo>
                  <a:lnTo>
                    <a:pt x="242" y="0"/>
                  </a:lnTo>
                  <a:lnTo>
                    <a:pt x="242" y="794"/>
                  </a:lnTo>
                  <a:lnTo>
                    <a:pt x="221" y="794"/>
                  </a:lnTo>
                  <a:lnTo>
                    <a:pt x="221" y="0"/>
                  </a:lnTo>
                  <a:close/>
                  <a:moveTo>
                    <a:pt x="249" y="0"/>
                  </a:moveTo>
                  <a:lnTo>
                    <a:pt x="271" y="0"/>
                  </a:lnTo>
                  <a:lnTo>
                    <a:pt x="271" y="794"/>
                  </a:lnTo>
                  <a:lnTo>
                    <a:pt x="249" y="794"/>
                  </a:lnTo>
                  <a:lnTo>
                    <a:pt x="249" y="0"/>
                  </a:lnTo>
                  <a:close/>
                  <a:moveTo>
                    <a:pt x="277" y="0"/>
                  </a:moveTo>
                  <a:lnTo>
                    <a:pt x="299" y="0"/>
                  </a:lnTo>
                  <a:lnTo>
                    <a:pt x="299" y="794"/>
                  </a:lnTo>
                  <a:lnTo>
                    <a:pt x="277" y="794"/>
                  </a:lnTo>
                  <a:lnTo>
                    <a:pt x="277" y="0"/>
                  </a:lnTo>
                  <a:close/>
                  <a:moveTo>
                    <a:pt x="304" y="0"/>
                  </a:moveTo>
                  <a:lnTo>
                    <a:pt x="325" y="0"/>
                  </a:lnTo>
                  <a:lnTo>
                    <a:pt x="325" y="794"/>
                  </a:lnTo>
                  <a:lnTo>
                    <a:pt x="304" y="794"/>
                  </a:lnTo>
                  <a:lnTo>
                    <a:pt x="304" y="0"/>
                  </a:lnTo>
                  <a:close/>
                  <a:moveTo>
                    <a:pt x="332" y="0"/>
                  </a:moveTo>
                  <a:lnTo>
                    <a:pt x="353" y="0"/>
                  </a:lnTo>
                  <a:lnTo>
                    <a:pt x="353" y="794"/>
                  </a:lnTo>
                  <a:lnTo>
                    <a:pt x="332" y="794"/>
                  </a:lnTo>
                  <a:lnTo>
                    <a:pt x="332" y="0"/>
                  </a:lnTo>
                  <a:close/>
                  <a:moveTo>
                    <a:pt x="360" y="0"/>
                  </a:moveTo>
                  <a:lnTo>
                    <a:pt x="380" y="0"/>
                  </a:lnTo>
                  <a:lnTo>
                    <a:pt x="380" y="794"/>
                  </a:lnTo>
                  <a:lnTo>
                    <a:pt x="360" y="794"/>
                  </a:lnTo>
                  <a:lnTo>
                    <a:pt x="360" y="0"/>
                  </a:lnTo>
                  <a:close/>
                  <a:moveTo>
                    <a:pt x="387" y="0"/>
                  </a:moveTo>
                  <a:lnTo>
                    <a:pt x="408" y="0"/>
                  </a:lnTo>
                  <a:lnTo>
                    <a:pt x="408" y="794"/>
                  </a:lnTo>
                  <a:lnTo>
                    <a:pt x="387" y="794"/>
                  </a:lnTo>
                  <a:lnTo>
                    <a:pt x="387" y="0"/>
                  </a:lnTo>
                  <a:close/>
                  <a:moveTo>
                    <a:pt x="415" y="0"/>
                  </a:moveTo>
                  <a:lnTo>
                    <a:pt x="436" y="0"/>
                  </a:lnTo>
                  <a:lnTo>
                    <a:pt x="436" y="794"/>
                  </a:lnTo>
                  <a:lnTo>
                    <a:pt x="415" y="794"/>
                  </a:lnTo>
                  <a:lnTo>
                    <a:pt x="415" y="0"/>
                  </a:lnTo>
                  <a:close/>
                  <a:moveTo>
                    <a:pt x="443" y="0"/>
                  </a:moveTo>
                  <a:lnTo>
                    <a:pt x="463" y="0"/>
                  </a:lnTo>
                  <a:lnTo>
                    <a:pt x="463" y="794"/>
                  </a:lnTo>
                  <a:lnTo>
                    <a:pt x="443" y="794"/>
                  </a:lnTo>
                  <a:lnTo>
                    <a:pt x="443" y="0"/>
                  </a:lnTo>
                  <a:close/>
                  <a:moveTo>
                    <a:pt x="470" y="0"/>
                  </a:moveTo>
                  <a:lnTo>
                    <a:pt x="491" y="0"/>
                  </a:lnTo>
                  <a:lnTo>
                    <a:pt x="491" y="794"/>
                  </a:lnTo>
                  <a:lnTo>
                    <a:pt x="470" y="794"/>
                  </a:lnTo>
                  <a:lnTo>
                    <a:pt x="470" y="0"/>
                  </a:lnTo>
                  <a:close/>
                  <a:moveTo>
                    <a:pt x="498" y="0"/>
                  </a:moveTo>
                  <a:lnTo>
                    <a:pt x="519" y="0"/>
                  </a:lnTo>
                  <a:lnTo>
                    <a:pt x="519" y="794"/>
                  </a:lnTo>
                  <a:lnTo>
                    <a:pt x="498" y="794"/>
                  </a:lnTo>
                  <a:lnTo>
                    <a:pt x="49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7" name="Freeform 11"/>
            <p:cNvSpPr>
              <a:spLocks noEditPoints="1"/>
            </p:cNvSpPr>
            <p:nvPr/>
          </p:nvSpPr>
          <p:spPr bwMode="auto">
            <a:xfrm>
              <a:off x="5349322" y="3424424"/>
              <a:ext cx="629643" cy="963270"/>
            </a:xfrm>
            <a:custGeom>
              <a:avLst/>
              <a:gdLst>
                <a:gd name="T0" fmla="*/ 21 w 519"/>
                <a:gd name="T1" fmla="*/ 0 h 794"/>
                <a:gd name="T2" fmla="*/ 0 w 519"/>
                <a:gd name="T3" fmla="*/ 794 h 794"/>
                <a:gd name="T4" fmla="*/ 28 w 519"/>
                <a:gd name="T5" fmla="*/ 0 h 794"/>
                <a:gd name="T6" fmla="*/ 49 w 519"/>
                <a:gd name="T7" fmla="*/ 794 h 794"/>
                <a:gd name="T8" fmla="*/ 28 w 519"/>
                <a:gd name="T9" fmla="*/ 0 h 794"/>
                <a:gd name="T10" fmla="*/ 77 w 519"/>
                <a:gd name="T11" fmla="*/ 0 h 794"/>
                <a:gd name="T12" fmla="*/ 56 w 519"/>
                <a:gd name="T13" fmla="*/ 794 h 794"/>
                <a:gd name="T14" fmla="*/ 83 w 519"/>
                <a:gd name="T15" fmla="*/ 0 h 794"/>
                <a:gd name="T16" fmla="*/ 104 w 519"/>
                <a:gd name="T17" fmla="*/ 794 h 794"/>
                <a:gd name="T18" fmla="*/ 83 w 519"/>
                <a:gd name="T19" fmla="*/ 0 h 794"/>
                <a:gd name="T20" fmla="*/ 132 w 519"/>
                <a:gd name="T21" fmla="*/ 0 h 794"/>
                <a:gd name="T22" fmla="*/ 111 w 519"/>
                <a:gd name="T23" fmla="*/ 794 h 794"/>
                <a:gd name="T24" fmla="*/ 139 w 519"/>
                <a:gd name="T25" fmla="*/ 0 h 794"/>
                <a:gd name="T26" fmla="*/ 160 w 519"/>
                <a:gd name="T27" fmla="*/ 794 h 794"/>
                <a:gd name="T28" fmla="*/ 139 w 519"/>
                <a:gd name="T29" fmla="*/ 0 h 794"/>
                <a:gd name="T30" fmla="*/ 187 w 519"/>
                <a:gd name="T31" fmla="*/ 0 h 794"/>
                <a:gd name="T32" fmla="*/ 166 w 519"/>
                <a:gd name="T33" fmla="*/ 794 h 794"/>
                <a:gd name="T34" fmla="*/ 194 w 519"/>
                <a:gd name="T35" fmla="*/ 0 h 794"/>
                <a:gd name="T36" fmla="*/ 215 w 519"/>
                <a:gd name="T37" fmla="*/ 794 h 794"/>
                <a:gd name="T38" fmla="*/ 194 w 519"/>
                <a:gd name="T39" fmla="*/ 0 h 794"/>
                <a:gd name="T40" fmla="*/ 243 w 519"/>
                <a:gd name="T41" fmla="*/ 0 h 794"/>
                <a:gd name="T42" fmla="*/ 222 w 519"/>
                <a:gd name="T43" fmla="*/ 794 h 794"/>
                <a:gd name="T44" fmla="*/ 248 w 519"/>
                <a:gd name="T45" fmla="*/ 0 h 794"/>
                <a:gd name="T46" fmla="*/ 270 w 519"/>
                <a:gd name="T47" fmla="*/ 794 h 794"/>
                <a:gd name="T48" fmla="*/ 248 w 519"/>
                <a:gd name="T49" fmla="*/ 0 h 794"/>
                <a:gd name="T50" fmla="*/ 298 w 519"/>
                <a:gd name="T51" fmla="*/ 0 h 794"/>
                <a:gd name="T52" fmla="*/ 277 w 519"/>
                <a:gd name="T53" fmla="*/ 794 h 794"/>
                <a:gd name="T54" fmla="*/ 305 w 519"/>
                <a:gd name="T55" fmla="*/ 0 h 794"/>
                <a:gd name="T56" fmla="*/ 325 w 519"/>
                <a:gd name="T57" fmla="*/ 794 h 794"/>
                <a:gd name="T58" fmla="*/ 305 w 519"/>
                <a:gd name="T59" fmla="*/ 0 h 794"/>
                <a:gd name="T60" fmla="*/ 353 w 519"/>
                <a:gd name="T61" fmla="*/ 0 h 794"/>
                <a:gd name="T62" fmla="*/ 331 w 519"/>
                <a:gd name="T63" fmla="*/ 794 h 794"/>
                <a:gd name="T64" fmla="*/ 359 w 519"/>
                <a:gd name="T65" fmla="*/ 0 h 794"/>
                <a:gd name="T66" fmla="*/ 381 w 519"/>
                <a:gd name="T67" fmla="*/ 794 h 794"/>
                <a:gd name="T68" fmla="*/ 359 w 519"/>
                <a:gd name="T69" fmla="*/ 0 h 794"/>
                <a:gd name="T70" fmla="*/ 408 w 519"/>
                <a:gd name="T71" fmla="*/ 0 h 794"/>
                <a:gd name="T72" fmla="*/ 388 w 519"/>
                <a:gd name="T73" fmla="*/ 794 h 794"/>
                <a:gd name="T74" fmla="*/ 414 w 519"/>
                <a:gd name="T75" fmla="*/ 0 h 794"/>
                <a:gd name="T76" fmla="*/ 436 w 519"/>
                <a:gd name="T77" fmla="*/ 794 h 794"/>
                <a:gd name="T78" fmla="*/ 414 w 519"/>
                <a:gd name="T79" fmla="*/ 0 h 794"/>
                <a:gd name="T80" fmla="*/ 464 w 519"/>
                <a:gd name="T81" fmla="*/ 0 h 794"/>
                <a:gd name="T82" fmla="*/ 442 w 519"/>
                <a:gd name="T83" fmla="*/ 794 h 794"/>
                <a:gd name="T84" fmla="*/ 469 w 519"/>
                <a:gd name="T85" fmla="*/ 0 h 794"/>
                <a:gd name="T86" fmla="*/ 491 w 519"/>
                <a:gd name="T87" fmla="*/ 794 h 794"/>
                <a:gd name="T88" fmla="*/ 469 w 519"/>
                <a:gd name="T89" fmla="*/ 0 h 794"/>
                <a:gd name="T90" fmla="*/ 519 w 519"/>
                <a:gd name="T91" fmla="*/ 0 h 794"/>
                <a:gd name="T92" fmla="*/ 497 w 519"/>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94">
                  <a:moveTo>
                    <a:pt x="0" y="0"/>
                  </a:moveTo>
                  <a:lnTo>
                    <a:pt x="21" y="0"/>
                  </a:lnTo>
                  <a:lnTo>
                    <a:pt x="21" y="794"/>
                  </a:lnTo>
                  <a:lnTo>
                    <a:pt x="0" y="794"/>
                  </a:lnTo>
                  <a:lnTo>
                    <a:pt x="0" y="0"/>
                  </a:lnTo>
                  <a:close/>
                  <a:moveTo>
                    <a:pt x="28" y="0"/>
                  </a:moveTo>
                  <a:lnTo>
                    <a:pt x="49" y="0"/>
                  </a:lnTo>
                  <a:lnTo>
                    <a:pt x="49" y="794"/>
                  </a:lnTo>
                  <a:lnTo>
                    <a:pt x="28" y="794"/>
                  </a:lnTo>
                  <a:lnTo>
                    <a:pt x="28" y="0"/>
                  </a:lnTo>
                  <a:close/>
                  <a:moveTo>
                    <a:pt x="56" y="0"/>
                  </a:moveTo>
                  <a:lnTo>
                    <a:pt x="77" y="0"/>
                  </a:lnTo>
                  <a:lnTo>
                    <a:pt x="77" y="794"/>
                  </a:lnTo>
                  <a:lnTo>
                    <a:pt x="56" y="794"/>
                  </a:lnTo>
                  <a:lnTo>
                    <a:pt x="56" y="0"/>
                  </a:lnTo>
                  <a:close/>
                  <a:moveTo>
                    <a:pt x="83" y="0"/>
                  </a:moveTo>
                  <a:lnTo>
                    <a:pt x="104" y="0"/>
                  </a:lnTo>
                  <a:lnTo>
                    <a:pt x="104" y="794"/>
                  </a:lnTo>
                  <a:lnTo>
                    <a:pt x="83" y="794"/>
                  </a:lnTo>
                  <a:lnTo>
                    <a:pt x="83" y="0"/>
                  </a:lnTo>
                  <a:close/>
                  <a:moveTo>
                    <a:pt x="111" y="0"/>
                  </a:moveTo>
                  <a:lnTo>
                    <a:pt x="132" y="0"/>
                  </a:lnTo>
                  <a:lnTo>
                    <a:pt x="132" y="794"/>
                  </a:lnTo>
                  <a:lnTo>
                    <a:pt x="111" y="794"/>
                  </a:lnTo>
                  <a:lnTo>
                    <a:pt x="111" y="0"/>
                  </a:lnTo>
                  <a:close/>
                  <a:moveTo>
                    <a:pt x="139" y="0"/>
                  </a:moveTo>
                  <a:lnTo>
                    <a:pt x="160" y="0"/>
                  </a:lnTo>
                  <a:lnTo>
                    <a:pt x="160" y="794"/>
                  </a:lnTo>
                  <a:lnTo>
                    <a:pt x="139" y="794"/>
                  </a:lnTo>
                  <a:lnTo>
                    <a:pt x="139" y="0"/>
                  </a:lnTo>
                  <a:close/>
                  <a:moveTo>
                    <a:pt x="166" y="0"/>
                  </a:moveTo>
                  <a:lnTo>
                    <a:pt x="187" y="0"/>
                  </a:lnTo>
                  <a:lnTo>
                    <a:pt x="187" y="794"/>
                  </a:lnTo>
                  <a:lnTo>
                    <a:pt x="166" y="794"/>
                  </a:lnTo>
                  <a:lnTo>
                    <a:pt x="166" y="0"/>
                  </a:lnTo>
                  <a:close/>
                  <a:moveTo>
                    <a:pt x="194" y="0"/>
                  </a:moveTo>
                  <a:lnTo>
                    <a:pt x="215" y="0"/>
                  </a:lnTo>
                  <a:lnTo>
                    <a:pt x="215" y="794"/>
                  </a:lnTo>
                  <a:lnTo>
                    <a:pt x="194" y="794"/>
                  </a:lnTo>
                  <a:lnTo>
                    <a:pt x="194" y="0"/>
                  </a:lnTo>
                  <a:close/>
                  <a:moveTo>
                    <a:pt x="222" y="0"/>
                  </a:moveTo>
                  <a:lnTo>
                    <a:pt x="243" y="0"/>
                  </a:lnTo>
                  <a:lnTo>
                    <a:pt x="243" y="794"/>
                  </a:lnTo>
                  <a:lnTo>
                    <a:pt x="222" y="794"/>
                  </a:lnTo>
                  <a:lnTo>
                    <a:pt x="222" y="0"/>
                  </a:lnTo>
                  <a:close/>
                  <a:moveTo>
                    <a:pt x="248" y="0"/>
                  </a:moveTo>
                  <a:lnTo>
                    <a:pt x="270" y="0"/>
                  </a:lnTo>
                  <a:lnTo>
                    <a:pt x="270" y="794"/>
                  </a:lnTo>
                  <a:lnTo>
                    <a:pt x="248" y="794"/>
                  </a:lnTo>
                  <a:lnTo>
                    <a:pt x="248" y="0"/>
                  </a:lnTo>
                  <a:close/>
                  <a:moveTo>
                    <a:pt x="277" y="0"/>
                  </a:moveTo>
                  <a:lnTo>
                    <a:pt x="298" y="0"/>
                  </a:lnTo>
                  <a:lnTo>
                    <a:pt x="298" y="794"/>
                  </a:lnTo>
                  <a:lnTo>
                    <a:pt x="277" y="794"/>
                  </a:lnTo>
                  <a:lnTo>
                    <a:pt x="277" y="0"/>
                  </a:lnTo>
                  <a:close/>
                  <a:moveTo>
                    <a:pt x="305" y="0"/>
                  </a:moveTo>
                  <a:lnTo>
                    <a:pt x="325" y="0"/>
                  </a:lnTo>
                  <a:lnTo>
                    <a:pt x="325" y="794"/>
                  </a:lnTo>
                  <a:lnTo>
                    <a:pt x="305" y="794"/>
                  </a:lnTo>
                  <a:lnTo>
                    <a:pt x="305" y="0"/>
                  </a:lnTo>
                  <a:close/>
                  <a:moveTo>
                    <a:pt x="331" y="0"/>
                  </a:moveTo>
                  <a:lnTo>
                    <a:pt x="353" y="0"/>
                  </a:lnTo>
                  <a:lnTo>
                    <a:pt x="353" y="794"/>
                  </a:lnTo>
                  <a:lnTo>
                    <a:pt x="331" y="794"/>
                  </a:lnTo>
                  <a:lnTo>
                    <a:pt x="331" y="0"/>
                  </a:lnTo>
                  <a:close/>
                  <a:moveTo>
                    <a:pt x="359" y="0"/>
                  </a:moveTo>
                  <a:lnTo>
                    <a:pt x="381" y="0"/>
                  </a:lnTo>
                  <a:lnTo>
                    <a:pt x="381" y="794"/>
                  </a:lnTo>
                  <a:lnTo>
                    <a:pt x="359" y="794"/>
                  </a:lnTo>
                  <a:lnTo>
                    <a:pt x="359" y="0"/>
                  </a:lnTo>
                  <a:close/>
                  <a:moveTo>
                    <a:pt x="388" y="0"/>
                  </a:moveTo>
                  <a:lnTo>
                    <a:pt x="408" y="0"/>
                  </a:lnTo>
                  <a:lnTo>
                    <a:pt x="408" y="794"/>
                  </a:lnTo>
                  <a:lnTo>
                    <a:pt x="388" y="794"/>
                  </a:lnTo>
                  <a:lnTo>
                    <a:pt x="388" y="0"/>
                  </a:lnTo>
                  <a:close/>
                  <a:moveTo>
                    <a:pt x="414" y="0"/>
                  </a:moveTo>
                  <a:lnTo>
                    <a:pt x="436" y="0"/>
                  </a:lnTo>
                  <a:lnTo>
                    <a:pt x="436" y="794"/>
                  </a:lnTo>
                  <a:lnTo>
                    <a:pt x="414" y="794"/>
                  </a:lnTo>
                  <a:lnTo>
                    <a:pt x="414" y="0"/>
                  </a:lnTo>
                  <a:close/>
                  <a:moveTo>
                    <a:pt x="442" y="0"/>
                  </a:moveTo>
                  <a:lnTo>
                    <a:pt x="464" y="0"/>
                  </a:lnTo>
                  <a:lnTo>
                    <a:pt x="464" y="794"/>
                  </a:lnTo>
                  <a:lnTo>
                    <a:pt x="442" y="794"/>
                  </a:lnTo>
                  <a:lnTo>
                    <a:pt x="442" y="0"/>
                  </a:lnTo>
                  <a:close/>
                  <a:moveTo>
                    <a:pt x="469" y="0"/>
                  </a:moveTo>
                  <a:lnTo>
                    <a:pt x="491" y="0"/>
                  </a:lnTo>
                  <a:lnTo>
                    <a:pt x="491" y="794"/>
                  </a:lnTo>
                  <a:lnTo>
                    <a:pt x="469" y="794"/>
                  </a:lnTo>
                  <a:lnTo>
                    <a:pt x="469" y="0"/>
                  </a:lnTo>
                  <a:close/>
                  <a:moveTo>
                    <a:pt x="497" y="0"/>
                  </a:moveTo>
                  <a:lnTo>
                    <a:pt x="519" y="0"/>
                  </a:lnTo>
                  <a:lnTo>
                    <a:pt x="519" y="794"/>
                  </a:lnTo>
                  <a:lnTo>
                    <a:pt x="497" y="794"/>
                  </a:lnTo>
                  <a:lnTo>
                    <a:pt x="49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8" name="Freeform 12"/>
            <p:cNvSpPr>
              <a:spLocks noEditPoints="1"/>
            </p:cNvSpPr>
            <p:nvPr/>
          </p:nvSpPr>
          <p:spPr bwMode="auto">
            <a:xfrm>
              <a:off x="5986244" y="3424424"/>
              <a:ext cx="797063" cy="963270"/>
            </a:xfrm>
            <a:custGeom>
              <a:avLst/>
              <a:gdLst>
                <a:gd name="T0" fmla="*/ 22 w 657"/>
                <a:gd name="T1" fmla="*/ 0 h 794"/>
                <a:gd name="T2" fmla="*/ 0 w 657"/>
                <a:gd name="T3" fmla="*/ 794 h 794"/>
                <a:gd name="T4" fmla="*/ 27 w 657"/>
                <a:gd name="T5" fmla="*/ 0 h 794"/>
                <a:gd name="T6" fmla="*/ 48 w 657"/>
                <a:gd name="T7" fmla="*/ 794 h 794"/>
                <a:gd name="T8" fmla="*/ 27 w 657"/>
                <a:gd name="T9" fmla="*/ 0 h 794"/>
                <a:gd name="T10" fmla="*/ 77 w 657"/>
                <a:gd name="T11" fmla="*/ 0 h 794"/>
                <a:gd name="T12" fmla="*/ 55 w 657"/>
                <a:gd name="T13" fmla="*/ 794 h 794"/>
                <a:gd name="T14" fmla="*/ 83 w 657"/>
                <a:gd name="T15" fmla="*/ 0 h 794"/>
                <a:gd name="T16" fmla="*/ 105 w 657"/>
                <a:gd name="T17" fmla="*/ 794 h 794"/>
                <a:gd name="T18" fmla="*/ 83 w 657"/>
                <a:gd name="T19" fmla="*/ 0 h 794"/>
                <a:gd name="T20" fmla="*/ 131 w 657"/>
                <a:gd name="T21" fmla="*/ 0 h 794"/>
                <a:gd name="T22" fmla="*/ 110 w 657"/>
                <a:gd name="T23" fmla="*/ 794 h 794"/>
                <a:gd name="T24" fmla="*/ 138 w 657"/>
                <a:gd name="T25" fmla="*/ 0 h 794"/>
                <a:gd name="T26" fmla="*/ 160 w 657"/>
                <a:gd name="T27" fmla="*/ 794 h 794"/>
                <a:gd name="T28" fmla="*/ 138 w 657"/>
                <a:gd name="T29" fmla="*/ 0 h 794"/>
                <a:gd name="T30" fmla="*/ 188 w 657"/>
                <a:gd name="T31" fmla="*/ 0 h 794"/>
                <a:gd name="T32" fmla="*/ 166 w 657"/>
                <a:gd name="T33" fmla="*/ 794 h 794"/>
                <a:gd name="T34" fmla="*/ 193 w 657"/>
                <a:gd name="T35" fmla="*/ 0 h 794"/>
                <a:gd name="T36" fmla="*/ 214 w 657"/>
                <a:gd name="T37" fmla="*/ 794 h 794"/>
                <a:gd name="T38" fmla="*/ 193 w 657"/>
                <a:gd name="T39" fmla="*/ 0 h 794"/>
                <a:gd name="T40" fmla="*/ 242 w 657"/>
                <a:gd name="T41" fmla="*/ 0 h 794"/>
                <a:gd name="T42" fmla="*/ 221 w 657"/>
                <a:gd name="T43" fmla="*/ 794 h 794"/>
                <a:gd name="T44" fmla="*/ 249 w 657"/>
                <a:gd name="T45" fmla="*/ 0 h 794"/>
                <a:gd name="T46" fmla="*/ 269 w 657"/>
                <a:gd name="T47" fmla="*/ 794 h 794"/>
                <a:gd name="T48" fmla="*/ 249 w 657"/>
                <a:gd name="T49" fmla="*/ 0 h 794"/>
                <a:gd name="T50" fmla="*/ 297 w 657"/>
                <a:gd name="T51" fmla="*/ 0 h 794"/>
                <a:gd name="T52" fmla="*/ 276 w 657"/>
                <a:gd name="T53" fmla="*/ 794 h 794"/>
                <a:gd name="T54" fmla="*/ 304 w 657"/>
                <a:gd name="T55" fmla="*/ 0 h 794"/>
                <a:gd name="T56" fmla="*/ 325 w 657"/>
                <a:gd name="T57" fmla="*/ 794 h 794"/>
                <a:gd name="T58" fmla="*/ 304 w 657"/>
                <a:gd name="T59" fmla="*/ 0 h 794"/>
                <a:gd name="T60" fmla="*/ 352 w 657"/>
                <a:gd name="T61" fmla="*/ 0 h 794"/>
                <a:gd name="T62" fmla="*/ 332 w 657"/>
                <a:gd name="T63" fmla="*/ 794 h 794"/>
                <a:gd name="T64" fmla="*/ 359 w 657"/>
                <a:gd name="T65" fmla="*/ 0 h 794"/>
                <a:gd name="T66" fmla="*/ 380 w 657"/>
                <a:gd name="T67" fmla="*/ 794 h 794"/>
                <a:gd name="T68" fmla="*/ 359 w 657"/>
                <a:gd name="T69" fmla="*/ 0 h 794"/>
                <a:gd name="T70" fmla="*/ 408 w 657"/>
                <a:gd name="T71" fmla="*/ 0 h 794"/>
                <a:gd name="T72" fmla="*/ 387 w 657"/>
                <a:gd name="T73" fmla="*/ 794 h 794"/>
                <a:gd name="T74" fmla="*/ 414 w 657"/>
                <a:gd name="T75" fmla="*/ 0 h 794"/>
                <a:gd name="T76" fmla="*/ 435 w 657"/>
                <a:gd name="T77" fmla="*/ 794 h 794"/>
                <a:gd name="T78" fmla="*/ 414 w 657"/>
                <a:gd name="T79" fmla="*/ 0 h 794"/>
                <a:gd name="T80" fmla="*/ 463 w 657"/>
                <a:gd name="T81" fmla="*/ 0 h 794"/>
                <a:gd name="T82" fmla="*/ 442 w 657"/>
                <a:gd name="T83" fmla="*/ 794 h 794"/>
                <a:gd name="T84" fmla="*/ 470 w 657"/>
                <a:gd name="T85" fmla="*/ 0 h 794"/>
                <a:gd name="T86" fmla="*/ 491 w 657"/>
                <a:gd name="T87" fmla="*/ 794 h 794"/>
                <a:gd name="T88" fmla="*/ 470 w 657"/>
                <a:gd name="T89" fmla="*/ 0 h 794"/>
                <a:gd name="T90" fmla="*/ 518 w 657"/>
                <a:gd name="T91" fmla="*/ 0 h 794"/>
                <a:gd name="T92" fmla="*/ 497 w 657"/>
                <a:gd name="T93" fmla="*/ 794 h 794"/>
                <a:gd name="T94" fmla="*/ 525 w 657"/>
                <a:gd name="T95" fmla="*/ 0 h 794"/>
                <a:gd name="T96" fmla="*/ 546 w 657"/>
                <a:gd name="T97" fmla="*/ 794 h 794"/>
                <a:gd name="T98" fmla="*/ 525 w 657"/>
                <a:gd name="T99" fmla="*/ 0 h 794"/>
                <a:gd name="T100" fmla="*/ 574 w 657"/>
                <a:gd name="T101" fmla="*/ 0 h 794"/>
                <a:gd name="T102" fmla="*/ 553 w 657"/>
                <a:gd name="T103" fmla="*/ 794 h 794"/>
                <a:gd name="T104" fmla="*/ 579 w 657"/>
                <a:gd name="T105" fmla="*/ 0 h 794"/>
                <a:gd name="T106" fmla="*/ 601 w 657"/>
                <a:gd name="T107" fmla="*/ 794 h 794"/>
                <a:gd name="T108" fmla="*/ 579 w 657"/>
                <a:gd name="T109" fmla="*/ 0 h 794"/>
                <a:gd name="T110" fmla="*/ 629 w 657"/>
                <a:gd name="T111" fmla="*/ 0 h 794"/>
                <a:gd name="T112" fmla="*/ 608 w 657"/>
                <a:gd name="T113" fmla="*/ 794 h 794"/>
                <a:gd name="T114" fmla="*/ 636 w 657"/>
                <a:gd name="T115" fmla="*/ 0 h 794"/>
                <a:gd name="T116" fmla="*/ 657 w 657"/>
                <a:gd name="T117" fmla="*/ 794 h 794"/>
                <a:gd name="T118" fmla="*/ 636 w 657"/>
                <a:gd name="T119"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7" h="794">
                  <a:moveTo>
                    <a:pt x="0" y="0"/>
                  </a:moveTo>
                  <a:lnTo>
                    <a:pt x="22" y="0"/>
                  </a:lnTo>
                  <a:lnTo>
                    <a:pt x="22" y="794"/>
                  </a:lnTo>
                  <a:lnTo>
                    <a:pt x="0" y="794"/>
                  </a:lnTo>
                  <a:lnTo>
                    <a:pt x="0" y="0"/>
                  </a:lnTo>
                  <a:close/>
                  <a:moveTo>
                    <a:pt x="27" y="0"/>
                  </a:moveTo>
                  <a:lnTo>
                    <a:pt x="48" y="0"/>
                  </a:lnTo>
                  <a:lnTo>
                    <a:pt x="48" y="794"/>
                  </a:lnTo>
                  <a:lnTo>
                    <a:pt x="27" y="794"/>
                  </a:lnTo>
                  <a:lnTo>
                    <a:pt x="27" y="0"/>
                  </a:lnTo>
                  <a:close/>
                  <a:moveTo>
                    <a:pt x="55" y="0"/>
                  </a:moveTo>
                  <a:lnTo>
                    <a:pt x="77" y="0"/>
                  </a:lnTo>
                  <a:lnTo>
                    <a:pt x="77" y="794"/>
                  </a:lnTo>
                  <a:lnTo>
                    <a:pt x="55" y="794"/>
                  </a:lnTo>
                  <a:lnTo>
                    <a:pt x="55" y="0"/>
                  </a:lnTo>
                  <a:close/>
                  <a:moveTo>
                    <a:pt x="83" y="0"/>
                  </a:moveTo>
                  <a:lnTo>
                    <a:pt x="105" y="0"/>
                  </a:lnTo>
                  <a:lnTo>
                    <a:pt x="105" y="794"/>
                  </a:lnTo>
                  <a:lnTo>
                    <a:pt x="83" y="794"/>
                  </a:lnTo>
                  <a:lnTo>
                    <a:pt x="83" y="0"/>
                  </a:lnTo>
                  <a:close/>
                  <a:moveTo>
                    <a:pt x="110" y="0"/>
                  </a:moveTo>
                  <a:lnTo>
                    <a:pt x="131" y="0"/>
                  </a:lnTo>
                  <a:lnTo>
                    <a:pt x="131" y="794"/>
                  </a:lnTo>
                  <a:lnTo>
                    <a:pt x="110" y="794"/>
                  </a:lnTo>
                  <a:lnTo>
                    <a:pt x="110" y="0"/>
                  </a:lnTo>
                  <a:close/>
                  <a:moveTo>
                    <a:pt x="138" y="0"/>
                  </a:moveTo>
                  <a:lnTo>
                    <a:pt x="160" y="0"/>
                  </a:lnTo>
                  <a:lnTo>
                    <a:pt x="160" y="794"/>
                  </a:lnTo>
                  <a:lnTo>
                    <a:pt x="138" y="794"/>
                  </a:lnTo>
                  <a:lnTo>
                    <a:pt x="138" y="0"/>
                  </a:lnTo>
                  <a:close/>
                  <a:moveTo>
                    <a:pt x="166" y="0"/>
                  </a:moveTo>
                  <a:lnTo>
                    <a:pt x="188" y="0"/>
                  </a:lnTo>
                  <a:lnTo>
                    <a:pt x="188" y="794"/>
                  </a:lnTo>
                  <a:lnTo>
                    <a:pt x="166" y="794"/>
                  </a:lnTo>
                  <a:lnTo>
                    <a:pt x="166" y="0"/>
                  </a:lnTo>
                  <a:close/>
                  <a:moveTo>
                    <a:pt x="193" y="0"/>
                  </a:moveTo>
                  <a:lnTo>
                    <a:pt x="214" y="0"/>
                  </a:lnTo>
                  <a:lnTo>
                    <a:pt x="214" y="794"/>
                  </a:lnTo>
                  <a:lnTo>
                    <a:pt x="193" y="794"/>
                  </a:lnTo>
                  <a:lnTo>
                    <a:pt x="193" y="0"/>
                  </a:lnTo>
                  <a:close/>
                  <a:moveTo>
                    <a:pt x="221" y="0"/>
                  </a:moveTo>
                  <a:lnTo>
                    <a:pt x="242" y="0"/>
                  </a:lnTo>
                  <a:lnTo>
                    <a:pt x="242" y="794"/>
                  </a:lnTo>
                  <a:lnTo>
                    <a:pt x="221" y="794"/>
                  </a:lnTo>
                  <a:lnTo>
                    <a:pt x="221" y="0"/>
                  </a:lnTo>
                  <a:close/>
                  <a:moveTo>
                    <a:pt x="249" y="0"/>
                  </a:moveTo>
                  <a:lnTo>
                    <a:pt x="269" y="0"/>
                  </a:lnTo>
                  <a:lnTo>
                    <a:pt x="269" y="794"/>
                  </a:lnTo>
                  <a:lnTo>
                    <a:pt x="249" y="794"/>
                  </a:lnTo>
                  <a:lnTo>
                    <a:pt x="249" y="0"/>
                  </a:lnTo>
                  <a:close/>
                  <a:moveTo>
                    <a:pt x="276" y="0"/>
                  </a:moveTo>
                  <a:lnTo>
                    <a:pt x="297" y="0"/>
                  </a:lnTo>
                  <a:lnTo>
                    <a:pt x="297" y="794"/>
                  </a:lnTo>
                  <a:lnTo>
                    <a:pt x="276" y="794"/>
                  </a:lnTo>
                  <a:lnTo>
                    <a:pt x="276" y="0"/>
                  </a:lnTo>
                  <a:close/>
                  <a:moveTo>
                    <a:pt x="304" y="0"/>
                  </a:moveTo>
                  <a:lnTo>
                    <a:pt x="325" y="0"/>
                  </a:lnTo>
                  <a:lnTo>
                    <a:pt x="325" y="794"/>
                  </a:lnTo>
                  <a:lnTo>
                    <a:pt x="304" y="794"/>
                  </a:lnTo>
                  <a:lnTo>
                    <a:pt x="304" y="0"/>
                  </a:lnTo>
                  <a:close/>
                  <a:moveTo>
                    <a:pt x="332" y="0"/>
                  </a:moveTo>
                  <a:lnTo>
                    <a:pt x="352" y="0"/>
                  </a:lnTo>
                  <a:lnTo>
                    <a:pt x="352" y="794"/>
                  </a:lnTo>
                  <a:lnTo>
                    <a:pt x="332" y="794"/>
                  </a:lnTo>
                  <a:lnTo>
                    <a:pt x="332" y="0"/>
                  </a:lnTo>
                  <a:close/>
                  <a:moveTo>
                    <a:pt x="359" y="0"/>
                  </a:moveTo>
                  <a:lnTo>
                    <a:pt x="380" y="0"/>
                  </a:lnTo>
                  <a:lnTo>
                    <a:pt x="380" y="794"/>
                  </a:lnTo>
                  <a:lnTo>
                    <a:pt x="359" y="794"/>
                  </a:lnTo>
                  <a:lnTo>
                    <a:pt x="359" y="0"/>
                  </a:lnTo>
                  <a:close/>
                  <a:moveTo>
                    <a:pt x="387" y="0"/>
                  </a:moveTo>
                  <a:lnTo>
                    <a:pt x="408" y="0"/>
                  </a:lnTo>
                  <a:lnTo>
                    <a:pt x="408" y="794"/>
                  </a:lnTo>
                  <a:lnTo>
                    <a:pt x="387" y="794"/>
                  </a:lnTo>
                  <a:lnTo>
                    <a:pt x="387" y="0"/>
                  </a:lnTo>
                  <a:close/>
                  <a:moveTo>
                    <a:pt x="414" y="0"/>
                  </a:moveTo>
                  <a:lnTo>
                    <a:pt x="435" y="0"/>
                  </a:lnTo>
                  <a:lnTo>
                    <a:pt x="435" y="794"/>
                  </a:lnTo>
                  <a:lnTo>
                    <a:pt x="414" y="794"/>
                  </a:lnTo>
                  <a:lnTo>
                    <a:pt x="414" y="0"/>
                  </a:lnTo>
                  <a:close/>
                  <a:moveTo>
                    <a:pt x="442" y="0"/>
                  </a:moveTo>
                  <a:lnTo>
                    <a:pt x="463" y="0"/>
                  </a:lnTo>
                  <a:lnTo>
                    <a:pt x="463" y="794"/>
                  </a:lnTo>
                  <a:lnTo>
                    <a:pt x="442" y="794"/>
                  </a:lnTo>
                  <a:lnTo>
                    <a:pt x="442" y="0"/>
                  </a:lnTo>
                  <a:close/>
                  <a:moveTo>
                    <a:pt x="470" y="0"/>
                  </a:moveTo>
                  <a:lnTo>
                    <a:pt x="491" y="0"/>
                  </a:lnTo>
                  <a:lnTo>
                    <a:pt x="491" y="794"/>
                  </a:lnTo>
                  <a:lnTo>
                    <a:pt x="470" y="794"/>
                  </a:lnTo>
                  <a:lnTo>
                    <a:pt x="470" y="0"/>
                  </a:lnTo>
                  <a:close/>
                  <a:moveTo>
                    <a:pt x="497" y="0"/>
                  </a:moveTo>
                  <a:lnTo>
                    <a:pt x="518" y="0"/>
                  </a:lnTo>
                  <a:lnTo>
                    <a:pt x="518" y="794"/>
                  </a:lnTo>
                  <a:lnTo>
                    <a:pt x="497" y="794"/>
                  </a:lnTo>
                  <a:lnTo>
                    <a:pt x="497" y="0"/>
                  </a:lnTo>
                  <a:close/>
                  <a:moveTo>
                    <a:pt x="525" y="0"/>
                  </a:moveTo>
                  <a:lnTo>
                    <a:pt x="546" y="0"/>
                  </a:lnTo>
                  <a:lnTo>
                    <a:pt x="546" y="794"/>
                  </a:lnTo>
                  <a:lnTo>
                    <a:pt x="525" y="794"/>
                  </a:lnTo>
                  <a:lnTo>
                    <a:pt x="525" y="0"/>
                  </a:lnTo>
                  <a:close/>
                  <a:moveTo>
                    <a:pt x="553" y="0"/>
                  </a:moveTo>
                  <a:lnTo>
                    <a:pt x="574" y="0"/>
                  </a:lnTo>
                  <a:lnTo>
                    <a:pt x="574" y="794"/>
                  </a:lnTo>
                  <a:lnTo>
                    <a:pt x="553" y="794"/>
                  </a:lnTo>
                  <a:lnTo>
                    <a:pt x="553" y="0"/>
                  </a:lnTo>
                  <a:close/>
                  <a:moveTo>
                    <a:pt x="579" y="0"/>
                  </a:moveTo>
                  <a:lnTo>
                    <a:pt x="601" y="0"/>
                  </a:lnTo>
                  <a:lnTo>
                    <a:pt x="601" y="794"/>
                  </a:lnTo>
                  <a:lnTo>
                    <a:pt x="579" y="794"/>
                  </a:lnTo>
                  <a:lnTo>
                    <a:pt x="579" y="0"/>
                  </a:lnTo>
                  <a:close/>
                  <a:moveTo>
                    <a:pt x="608" y="0"/>
                  </a:moveTo>
                  <a:lnTo>
                    <a:pt x="629" y="0"/>
                  </a:lnTo>
                  <a:lnTo>
                    <a:pt x="629" y="794"/>
                  </a:lnTo>
                  <a:lnTo>
                    <a:pt x="608" y="794"/>
                  </a:lnTo>
                  <a:lnTo>
                    <a:pt x="608" y="0"/>
                  </a:lnTo>
                  <a:close/>
                  <a:moveTo>
                    <a:pt x="636" y="0"/>
                  </a:moveTo>
                  <a:lnTo>
                    <a:pt x="657" y="0"/>
                  </a:lnTo>
                  <a:lnTo>
                    <a:pt x="657" y="794"/>
                  </a:lnTo>
                  <a:lnTo>
                    <a:pt x="636" y="794"/>
                  </a:lnTo>
                  <a:lnTo>
                    <a:pt x="63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9" name="Freeform 5"/>
            <p:cNvSpPr>
              <a:spLocks noEditPoints="1"/>
            </p:cNvSpPr>
            <p:nvPr/>
          </p:nvSpPr>
          <p:spPr bwMode="auto">
            <a:xfrm>
              <a:off x="1559331" y="3424424"/>
              <a:ext cx="628430" cy="963270"/>
            </a:xfrm>
            <a:custGeom>
              <a:avLst/>
              <a:gdLst>
                <a:gd name="T0" fmla="*/ 22 w 518"/>
                <a:gd name="T1" fmla="*/ 0 h 794"/>
                <a:gd name="T2" fmla="*/ 0 w 518"/>
                <a:gd name="T3" fmla="*/ 794 h 794"/>
                <a:gd name="T4" fmla="*/ 27 w 518"/>
                <a:gd name="T5" fmla="*/ 0 h 794"/>
                <a:gd name="T6" fmla="*/ 49 w 518"/>
                <a:gd name="T7" fmla="*/ 794 h 794"/>
                <a:gd name="T8" fmla="*/ 27 w 518"/>
                <a:gd name="T9" fmla="*/ 0 h 794"/>
                <a:gd name="T10" fmla="*/ 77 w 518"/>
                <a:gd name="T11" fmla="*/ 0 h 794"/>
                <a:gd name="T12" fmla="*/ 55 w 518"/>
                <a:gd name="T13" fmla="*/ 794 h 794"/>
                <a:gd name="T14" fmla="*/ 83 w 518"/>
                <a:gd name="T15" fmla="*/ 0 h 794"/>
                <a:gd name="T16" fmla="*/ 105 w 518"/>
                <a:gd name="T17" fmla="*/ 794 h 794"/>
                <a:gd name="T18" fmla="*/ 83 w 518"/>
                <a:gd name="T19" fmla="*/ 0 h 794"/>
                <a:gd name="T20" fmla="*/ 132 w 518"/>
                <a:gd name="T21" fmla="*/ 0 h 794"/>
                <a:gd name="T22" fmla="*/ 110 w 518"/>
                <a:gd name="T23" fmla="*/ 794 h 794"/>
                <a:gd name="T24" fmla="*/ 138 w 518"/>
                <a:gd name="T25" fmla="*/ 0 h 794"/>
                <a:gd name="T26" fmla="*/ 160 w 518"/>
                <a:gd name="T27" fmla="*/ 794 h 794"/>
                <a:gd name="T28" fmla="*/ 138 w 518"/>
                <a:gd name="T29" fmla="*/ 0 h 794"/>
                <a:gd name="T30" fmla="*/ 186 w 518"/>
                <a:gd name="T31" fmla="*/ 0 h 794"/>
                <a:gd name="T32" fmla="*/ 166 w 518"/>
                <a:gd name="T33" fmla="*/ 794 h 794"/>
                <a:gd name="T34" fmla="*/ 193 w 518"/>
                <a:gd name="T35" fmla="*/ 0 h 794"/>
                <a:gd name="T36" fmla="*/ 214 w 518"/>
                <a:gd name="T37" fmla="*/ 794 h 794"/>
                <a:gd name="T38" fmla="*/ 193 w 518"/>
                <a:gd name="T39" fmla="*/ 0 h 794"/>
                <a:gd name="T40" fmla="*/ 243 w 518"/>
                <a:gd name="T41" fmla="*/ 0 h 794"/>
                <a:gd name="T42" fmla="*/ 221 w 518"/>
                <a:gd name="T43" fmla="*/ 794 h 794"/>
                <a:gd name="T44" fmla="*/ 249 w 518"/>
                <a:gd name="T45" fmla="*/ 0 h 794"/>
                <a:gd name="T46" fmla="*/ 269 w 518"/>
                <a:gd name="T47" fmla="*/ 794 h 794"/>
                <a:gd name="T48" fmla="*/ 249 w 518"/>
                <a:gd name="T49" fmla="*/ 0 h 794"/>
                <a:gd name="T50" fmla="*/ 297 w 518"/>
                <a:gd name="T51" fmla="*/ 0 h 794"/>
                <a:gd name="T52" fmla="*/ 276 w 518"/>
                <a:gd name="T53" fmla="*/ 794 h 794"/>
                <a:gd name="T54" fmla="*/ 304 w 518"/>
                <a:gd name="T55" fmla="*/ 0 h 794"/>
                <a:gd name="T56" fmla="*/ 325 w 518"/>
                <a:gd name="T57" fmla="*/ 794 h 794"/>
                <a:gd name="T58" fmla="*/ 304 w 518"/>
                <a:gd name="T59" fmla="*/ 0 h 794"/>
                <a:gd name="T60" fmla="*/ 352 w 518"/>
                <a:gd name="T61" fmla="*/ 0 h 794"/>
                <a:gd name="T62" fmla="*/ 331 w 518"/>
                <a:gd name="T63" fmla="*/ 794 h 794"/>
                <a:gd name="T64" fmla="*/ 359 w 518"/>
                <a:gd name="T65" fmla="*/ 0 h 794"/>
                <a:gd name="T66" fmla="*/ 380 w 518"/>
                <a:gd name="T67" fmla="*/ 794 h 794"/>
                <a:gd name="T68" fmla="*/ 359 w 518"/>
                <a:gd name="T69" fmla="*/ 0 h 794"/>
                <a:gd name="T70" fmla="*/ 408 w 518"/>
                <a:gd name="T71" fmla="*/ 0 h 794"/>
                <a:gd name="T72" fmla="*/ 387 w 518"/>
                <a:gd name="T73" fmla="*/ 794 h 794"/>
                <a:gd name="T74" fmla="*/ 414 w 518"/>
                <a:gd name="T75" fmla="*/ 0 h 794"/>
                <a:gd name="T76" fmla="*/ 435 w 518"/>
                <a:gd name="T77" fmla="*/ 794 h 794"/>
                <a:gd name="T78" fmla="*/ 414 w 518"/>
                <a:gd name="T79" fmla="*/ 0 h 794"/>
                <a:gd name="T80" fmla="*/ 463 w 518"/>
                <a:gd name="T81" fmla="*/ 0 h 794"/>
                <a:gd name="T82" fmla="*/ 442 w 518"/>
                <a:gd name="T83" fmla="*/ 794 h 794"/>
                <a:gd name="T84" fmla="*/ 470 w 518"/>
                <a:gd name="T85" fmla="*/ 0 h 794"/>
                <a:gd name="T86" fmla="*/ 491 w 518"/>
                <a:gd name="T87" fmla="*/ 794 h 794"/>
                <a:gd name="T88" fmla="*/ 470 w 518"/>
                <a:gd name="T89" fmla="*/ 0 h 794"/>
                <a:gd name="T90" fmla="*/ 518 w 518"/>
                <a:gd name="T91" fmla="*/ 0 h 794"/>
                <a:gd name="T92" fmla="*/ 497 w 518"/>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794">
                  <a:moveTo>
                    <a:pt x="0" y="0"/>
                  </a:moveTo>
                  <a:lnTo>
                    <a:pt x="22" y="0"/>
                  </a:lnTo>
                  <a:lnTo>
                    <a:pt x="22" y="794"/>
                  </a:lnTo>
                  <a:lnTo>
                    <a:pt x="0" y="794"/>
                  </a:lnTo>
                  <a:lnTo>
                    <a:pt x="0" y="0"/>
                  </a:lnTo>
                  <a:close/>
                  <a:moveTo>
                    <a:pt x="27" y="0"/>
                  </a:moveTo>
                  <a:lnTo>
                    <a:pt x="49" y="0"/>
                  </a:lnTo>
                  <a:lnTo>
                    <a:pt x="49" y="794"/>
                  </a:lnTo>
                  <a:lnTo>
                    <a:pt x="27" y="794"/>
                  </a:lnTo>
                  <a:lnTo>
                    <a:pt x="27" y="0"/>
                  </a:lnTo>
                  <a:close/>
                  <a:moveTo>
                    <a:pt x="55" y="0"/>
                  </a:moveTo>
                  <a:lnTo>
                    <a:pt x="77" y="0"/>
                  </a:lnTo>
                  <a:lnTo>
                    <a:pt x="77" y="794"/>
                  </a:lnTo>
                  <a:lnTo>
                    <a:pt x="55" y="794"/>
                  </a:lnTo>
                  <a:lnTo>
                    <a:pt x="55" y="0"/>
                  </a:lnTo>
                  <a:close/>
                  <a:moveTo>
                    <a:pt x="83" y="0"/>
                  </a:moveTo>
                  <a:lnTo>
                    <a:pt x="105" y="0"/>
                  </a:lnTo>
                  <a:lnTo>
                    <a:pt x="105" y="794"/>
                  </a:lnTo>
                  <a:lnTo>
                    <a:pt x="83" y="794"/>
                  </a:lnTo>
                  <a:lnTo>
                    <a:pt x="83" y="0"/>
                  </a:lnTo>
                  <a:close/>
                  <a:moveTo>
                    <a:pt x="110" y="0"/>
                  </a:moveTo>
                  <a:lnTo>
                    <a:pt x="132" y="0"/>
                  </a:lnTo>
                  <a:lnTo>
                    <a:pt x="132" y="794"/>
                  </a:lnTo>
                  <a:lnTo>
                    <a:pt x="110" y="794"/>
                  </a:lnTo>
                  <a:lnTo>
                    <a:pt x="110" y="0"/>
                  </a:lnTo>
                  <a:close/>
                  <a:moveTo>
                    <a:pt x="138" y="0"/>
                  </a:moveTo>
                  <a:lnTo>
                    <a:pt x="160" y="0"/>
                  </a:lnTo>
                  <a:lnTo>
                    <a:pt x="160" y="794"/>
                  </a:lnTo>
                  <a:lnTo>
                    <a:pt x="138" y="794"/>
                  </a:lnTo>
                  <a:lnTo>
                    <a:pt x="138" y="0"/>
                  </a:lnTo>
                  <a:close/>
                  <a:moveTo>
                    <a:pt x="166" y="0"/>
                  </a:moveTo>
                  <a:lnTo>
                    <a:pt x="186" y="0"/>
                  </a:lnTo>
                  <a:lnTo>
                    <a:pt x="186" y="794"/>
                  </a:lnTo>
                  <a:lnTo>
                    <a:pt x="166" y="794"/>
                  </a:lnTo>
                  <a:lnTo>
                    <a:pt x="166" y="0"/>
                  </a:lnTo>
                  <a:close/>
                  <a:moveTo>
                    <a:pt x="193" y="0"/>
                  </a:moveTo>
                  <a:lnTo>
                    <a:pt x="214" y="0"/>
                  </a:lnTo>
                  <a:lnTo>
                    <a:pt x="214" y="794"/>
                  </a:lnTo>
                  <a:lnTo>
                    <a:pt x="193" y="794"/>
                  </a:lnTo>
                  <a:lnTo>
                    <a:pt x="193" y="0"/>
                  </a:lnTo>
                  <a:close/>
                  <a:moveTo>
                    <a:pt x="221" y="0"/>
                  </a:moveTo>
                  <a:lnTo>
                    <a:pt x="243" y="0"/>
                  </a:lnTo>
                  <a:lnTo>
                    <a:pt x="243" y="794"/>
                  </a:lnTo>
                  <a:lnTo>
                    <a:pt x="221" y="794"/>
                  </a:lnTo>
                  <a:lnTo>
                    <a:pt x="221" y="0"/>
                  </a:lnTo>
                  <a:close/>
                  <a:moveTo>
                    <a:pt x="249" y="0"/>
                  </a:moveTo>
                  <a:lnTo>
                    <a:pt x="269" y="0"/>
                  </a:lnTo>
                  <a:lnTo>
                    <a:pt x="269" y="794"/>
                  </a:lnTo>
                  <a:lnTo>
                    <a:pt x="249" y="794"/>
                  </a:lnTo>
                  <a:lnTo>
                    <a:pt x="249" y="0"/>
                  </a:lnTo>
                  <a:close/>
                  <a:moveTo>
                    <a:pt x="276" y="0"/>
                  </a:moveTo>
                  <a:lnTo>
                    <a:pt x="297" y="0"/>
                  </a:lnTo>
                  <a:lnTo>
                    <a:pt x="297" y="794"/>
                  </a:lnTo>
                  <a:lnTo>
                    <a:pt x="276" y="794"/>
                  </a:lnTo>
                  <a:lnTo>
                    <a:pt x="276" y="0"/>
                  </a:lnTo>
                  <a:close/>
                  <a:moveTo>
                    <a:pt x="304" y="0"/>
                  </a:moveTo>
                  <a:lnTo>
                    <a:pt x="325" y="0"/>
                  </a:lnTo>
                  <a:lnTo>
                    <a:pt x="325" y="794"/>
                  </a:lnTo>
                  <a:lnTo>
                    <a:pt x="304" y="794"/>
                  </a:lnTo>
                  <a:lnTo>
                    <a:pt x="304" y="0"/>
                  </a:lnTo>
                  <a:close/>
                  <a:moveTo>
                    <a:pt x="331" y="0"/>
                  </a:moveTo>
                  <a:lnTo>
                    <a:pt x="352" y="0"/>
                  </a:lnTo>
                  <a:lnTo>
                    <a:pt x="352" y="794"/>
                  </a:lnTo>
                  <a:lnTo>
                    <a:pt x="331" y="794"/>
                  </a:lnTo>
                  <a:lnTo>
                    <a:pt x="331" y="0"/>
                  </a:lnTo>
                  <a:close/>
                  <a:moveTo>
                    <a:pt x="359" y="0"/>
                  </a:moveTo>
                  <a:lnTo>
                    <a:pt x="380" y="0"/>
                  </a:lnTo>
                  <a:lnTo>
                    <a:pt x="380" y="794"/>
                  </a:lnTo>
                  <a:lnTo>
                    <a:pt x="359" y="794"/>
                  </a:lnTo>
                  <a:lnTo>
                    <a:pt x="359" y="0"/>
                  </a:lnTo>
                  <a:close/>
                  <a:moveTo>
                    <a:pt x="387" y="0"/>
                  </a:moveTo>
                  <a:lnTo>
                    <a:pt x="408" y="0"/>
                  </a:lnTo>
                  <a:lnTo>
                    <a:pt x="408" y="794"/>
                  </a:lnTo>
                  <a:lnTo>
                    <a:pt x="387" y="794"/>
                  </a:lnTo>
                  <a:lnTo>
                    <a:pt x="387" y="0"/>
                  </a:lnTo>
                  <a:close/>
                  <a:moveTo>
                    <a:pt x="414" y="0"/>
                  </a:moveTo>
                  <a:lnTo>
                    <a:pt x="435" y="0"/>
                  </a:lnTo>
                  <a:lnTo>
                    <a:pt x="435" y="794"/>
                  </a:lnTo>
                  <a:lnTo>
                    <a:pt x="414" y="794"/>
                  </a:lnTo>
                  <a:lnTo>
                    <a:pt x="414" y="0"/>
                  </a:lnTo>
                  <a:close/>
                  <a:moveTo>
                    <a:pt x="442" y="0"/>
                  </a:moveTo>
                  <a:lnTo>
                    <a:pt x="463" y="0"/>
                  </a:lnTo>
                  <a:lnTo>
                    <a:pt x="463" y="794"/>
                  </a:lnTo>
                  <a:lnTo>
                    <a:pt x="442" y="794"/>
                  </a:lnTo>
                  <a:lnTo>
                    <a:pt x="442" y="0"/>
                  </a:lnTo>
                  <a:close/>
                  <a:moveTo>
                    <a:pt x="470" y="0"/>
                  </a:moveTo>
                  <a:lnTo>
                    <a:pt x="491" y="0"/>
                  </a:lnTo>
                  <a:lnTo>
                    <a:pt x="491" y="794"/>
                  </a:lnTo>
                  <a:lnTo>
                    <a:pt x="470" y="794"/>
                  </a:lnTo>
                  <a:lnTo>
                    <a:pt x="470" y="0"/>
                  </a:lnTo>
                  <a:close/>
                  <a:moveTo>
                    <a:pt x="497" y="0"/>
                  </a:moveTo>
                  <a:lnTo>
                    <a:pt x="518" y="0"/>
                  </a:lnTo>
                  <a:lnTo>
                    <a:pt x="518" y="794"/>
                  </a:lnTo>
                  <a:lnTo>
                    <a:pt x="497" y="794"/>
                  </a:lnTo>
                  <a:lnTo>
                    <a:pt x="49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0" name="Freeform 6"/>
            <p:cNvSpPr>
              <a:spLocks noEditPoints="1"/>
            </p:cNvSpPr>
            <p:nvPr/>
          </p:nvSpPr>
          <p:spPr bwMode="auto">
            <a:xfrm>
              <a:off x="2195040" y="3424424"/>
              <a:ext cx="629643" cy="963270"/>
            </a:xfrm>
            <a:custGeom>
              <a:avLst/>
              <a:gdLst>
                <a:gd name="T0" fmla="*/ 21 w 519"/>
                <a:gd name="T1" fmla="*/ 0 h 794"/>
                <a:gd name="T2" fmla="*/ 0 w 519"/>
                <a:gd name="T3" fmla="*/ 794 h 794"/>
                <a:gd name="T4" fmla="*/ 28 w 519"/>
                <a:gd name="T5" fmla="*/ 0 h 794"/>
                <a:gd name="T6" fmla="*/ 49 w 519"/>
                <a:gd name="T7" fmla="*/ 794 h 794"/>
                <a:gd name="T8" fmla="*/ 28 w 519"/>
                <a:gd name="T9" fmla="*/ 0 h 794"/>
                <a:gd name="T10" fmla="*/ 76 w 519"/>
                <a:gd name="T11" fmla="*/ 0 h 794"/>
                <a:gd name="T12" fmla="*/ 55 w 519"/>
                <a:gd name="T13" fmla="*/ 794 h 794"/>
                <a:gd name="T14" fmla="*/ 83 w 519"/>
                <a:gd name="T15" fmla="*/ 0 h 794"/>
                <a:gd name="T16" fmla="*/ 104 w 519"/>
                <a:gd name="T17" fmla="*/ 794 h 794"/>
                <a:gd name="T18" fmla="*/ 83 w 519"/>
                <a:gd name="T19" fmla="*/ 0 h 794"/>
                <a:gd name="T20" fmla="*/ 131 w 519"/>
                <a:gd name="T21" fmla="*/ 0 h 794"/>
                <a:gd name="T22" fmla="*/ 111 w 519"/>
                <a:gd name="T23" fmla="*/ 794 h 794"/>
                <a:gd name="T24" fmla="*/ 138 w 519"/>
                <a:gd name="T25" fmla="*/ 0 h 794"/>
                <a:gd name="T26" fmla="*/ 159 w 519"/>
                <a:gd name="T27" fmla="*/ 794 h 794"/>
                <a:gd name="T28" fmla="*/ 138 w 519"/>
                <a:gd name="T29" fmla="*/ 0 h 794"/>
                <a:gd name="T30" fmla="*/ 187 w 519"/>
                <a:gd name="T31" fmla="*/ 0 h 794"/>
                <a:gd name="T32" fmla="*/ 166 w 519"/>
                <a:gd name="T33" fmla="*/ 794 h 794"/>
                <a:gd name="T34" fmla="*/ 194 w 519"/>
                <a:gd name="T35" fmla="*/ 0 h 794"/>
                <a:gd name="T36" fmla="*/ 214 w 519"/>
                <a:gd name="T37" fmla="*/ 794 h 794"/>
                <a:gd name="T38" fmla="*/ 194 w 519"/>
                <a:gd name="T39" fmla="*/ 0 h 794"/>
                <a:gd name="T40" fmla="*/ 242 w 519"/>
                <a:gd name="T41" fmla="*/ 0 h 794"/>
                <a:gd name="T42" fmla="*/ 220 w 519"/>
                <a:gd name="T43" fmla="*/ 794 h 794"/>
                <a:gd name="T44" fmla="*/ 249 w 519"/>
                <a:gd name="T45" fmla="*/ 0 h 794"/>
                <a:gd name="T46" fmla="*/ 270 w 519"/>
                <a:gd name="T47" fmla="*/ 794 h 794"/>
                <a:gd name="T48" fmla="*/ 249 w 519"/>
                <a:gd name="T49" fmla="*/ 0 h 794"/>
                <a:gd name="T50" fmla="*/ 297 w 519"/>
                <a:gd name="T51" fmla="*/ 0 h 794"/>
                <a:gd name="T52" fmla="*/ 275 w 519"/>
                <a:gd name="T53" fmla="*/ 794 h 794"/>
                <a:gd name="T54" fmla="*/ 303 w 519"/>
                <a:gd name="T55" fmla="*/ 0 h 794"/>
                <a:gd name="T56" fmla="*/ 325 w 519"/>
                <a:gd name="T57" fmla="*/ 794 h 794"/>
                <a:gd name="T58" fmla="*/ 303 w 519"/>
                <a:gd name="T59" fmla="*/ 0 h 794"/>
                <a:gd name="T60" fmla="*/ 353 w 519"/>
                <a:gd name="T61" fmla="*/ 0 h 794"/>
                <a:gd name="T62" fmla="*/ 331 w 519"/>
                <a:gd name="T63" fmla="*/ 794 h 794"/>
                <a:gd name="T64" fmla="*/ 358 w 519"/>
                <a:gd name="T65" fmla="*/ 0 h 794"/>
                <a:gd name="T66" fmla="*/ 380 w 519"/>
                <a:gd name="T67" fmla="*/ 794 h 794"/>
                <a:gd name="T68" fmla="*/ 358 w 519"/>
                <a:gd name="T69" fmla="*/ 0 h 794"/>
                <a:gd name="T70" fmla="*/ 408 w 519"/>
                <a:gd name="T71" fmla="*/ 0 h 794"/>
                <a:gd name="T72" fmla="*/ 386 w 519"/>
                <a:gd name="T73" fmla="*/ 794 h 794"/>
                <a:gd name="T74" fmla="*/ 414 w 519"/>
                <a:gd name="T75" fmla="*/ 0 h 794"/>
                <a:gd name="T76" fmla="*/ 436 w 519"/>
                <a:gd name="T77" fmla="*/ 794 h 794"/>
                <a:gd name="T78" fmla="*/ 414 w 519"/>
                <a:gd name="T79" fmla="*/ 0 h 794"/>
                <a:gd name="T80" fmla="*/ 463 w 519"/>
                <a:gd name="T81" fmla="*/ 0 h 794"/>
                <a:gd name="T82" fmla="*/ 441 w 519"/>
                <a:gd name="T83" fmla="*/ 794 h 794"/>
                <a:gd name="T84" fmla="*/ 469 w 519"/>
                <a:gd name="T85" fmla="*/ 0 h 794"/>
                <a:gd name="T86" fmla="*/ 491 w 519"/>
                <a:gd name="T87" fmla="*/ 794 h 794"/>
                <a:gd name="T88" fmla="*/ 469 w 519"/>
                <a:gd name="T89" fmla="*/ 0 h 794"/>
                <a:gd name="T90" fmla="*/ 519 w 519"/>
                <a:gd name="T91" fmla="*/ 0 h 794"/>
                <a:gd name="T92" fmla="*/ 497 w 519"/>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94">
                  <a:moveTo>
                    <a:pt x="0" y="0"/>
                  </a:moveTo>
                  <a:lnTo>
                    <a:pt x="21" y="0"/>
                  </a:lnTo>
                  <a:lnTo>
                    <a:pt x="21" y="794"/>
                  </a:lnTo>
                  <a:lnTo>
                    <a:pt x="0" y="794"/>
                  </a:lnTo>
                  <a:lnTo>
                    <a:pt x="0" y="0"/>
                  </a:lnTo>
                  <a:close/>
                  <a:moveTo>
                    <a:pt x="28" y="0"/>
                  </a:moveTo>
                  <a:lnTo>
                    <a:pt x="49" y="0"/>
                  </a:lnTo>
                  <a:lnTo>
                    <a:pt x="49" y="794"/>
                  </a:lnTo>
                  <a:lnTo>
                    <a:pt x="28" y="794"/>
                  </a:lnTo>
                  <a:lnTo>
                    <a:pt x="28" y="0"/>
                  </a:lnTo>
                  <a:close/>
                  <a:moveTo>
                    <a:pt x="55" y="0"/>
                  </a:moveTo>
                  <a:lnTo>
                    <a:pt x="76" y="0"/>
                  </a:lnTo>
                  <a:lnTo>
                    <a:pt x="76" y="794"/>
                  </a:lnTo>
                  <a:lnTo>
                    <a:pt x="55" y="794"/>
                  </a:lnTo>
                  <a:lnTo>
                    <a:pt x="55" y="0"/>
                  </a:lnTo>
                  <a:close/>
                  <a:moveTo>
                    <a:pt x="83" y="0"/>
                  </a:moveTo>
                  <a:lnTo>
                    <a:pt x="104" y="0"/>
                  </a:lnTo>
                  <a:lnTo>
                    <a:pt x="104" y="794"/>
                  </a:lnTo>
                  <a:lnTo>
                    <a:pt x="83" y="794"/>
                  </a:lnTo>
                  <a:lnTo>
                    <a:pt x="83" y="0"/>
                  </a:lnTo>
                  <a:close/>
                  <a:moveTo>
                    <a:pt x="111" y="0"/>
                  </a:moveTo>
                  <a:lnTo>
                    <a:pt x="131" y="0"/>
                  </a:lnTo>
                  <a:lnTo>
                    <a:pt x="131" y="794"/>
                  </a:lnTo>
                  <a:lnTo>
                    <a:pt x="111" y="794"/>
                  </a:lnTo>
                  <a:lnTo>
                    <a:pt x="111" y="0"/>
                  </a:lnTo>
                  <a:close/>
                  <a:moveTo>
                    <a:pt x="138" y="0"/>
                  </a:moveTo>
                  <a:lnTo>
                    <a:pt x="159" y="0"/>
                  </a:lnTo>
                  <a:lnTo>
                    <a:pt x="159" y="794"/>
                  </a:lnTo>
                  <a:lnTo>
                    <a:pt x="138" y="794"/>
                  </a:lnTo>
                  <a:lnTo>
                    <a:pt x="138" y="0"/>
                  </a:lnTo>
                  <a:close/>
                  <a:moveTo>
                    <a:pt x="166" y="0"/>
                  </a:moveTo>
                  <a:lnTo>
                    <a:pt x="187" y="0"/>
                  </a:lnTo>
                  <a:lnTo>
                    <a:pt x="187" y="794"/>
                  </a:lnTo>
                  <a:lnTo>
                    <a:pt x="166" y="794"/>
                  </a:lnTo>
                  <a:lnTo>
                    <a:pt x="166" y="0"/>
                  </a:lnTo>
                  <a:close/>
                  <a:moveTo>
                    <a:pt x="194" y="0"/>
                  </a:moveTo>
                  <a:lnTo>
                    <a:pt x="214" y="0"/>
                  </a:lnTo>
                  <a:lnTo>
                    <a:pt x="214" y="794"/>
                  </a:lnTo>
                  <a:lnTo>
                    <a:pt x="194" y="794"/>
                  </a:lnTo>
                  <a:lnTo>
                    <a:pt x="194" y="0"/>
                  </a:lnTo>
                  <a:close/>
                  <a:moveTo>
                    <a:pt x="220" y="0"/>
                  </a:moveTo>
                  <a:lnTo>
                    <a:pt x="242" y="0"/>
                  </a:lnTo>
                  <a:lnTo>
                    <a:pt x="242" y="794"/>
                  </a:lnTo>
                  <a:lnTo>
                    <a:pt x="220" y="794"/>
                  </a:lnTo>
                  <a:lnTo>
                    <a:pt x="220" y="0"/>
                  </a:lnTo>
                  <a:close/>
                  <a:moveTo>
                    <a:pt x="249" y="0"/>
                  </a:moveTo>
                  <a:lnTo>
                    <a:pt x="270" y="0"/>
                  </a:lnTo>
                  <a:lnTo>
                    <a:pt x="270" y="794"/>
                  </a:lnTo>
                  <a:lnTo>
                    <a:pt x="249" y="794"/>
                  </a:lnTo>
                  <a:lnTo>
                    <a:pt x="249" y="0"/>
                  </a:lnTo>
                  <a:close/>
                  <a:moveTo>
                    <a:pt x="275" y="0"/>
                  </a:moveTo>
                  <a:lnTo>
                    <a:pt x="297" y="0"/>
                  </a:lnTo>
                  <a:lnTo>
                    <a:pt x="297" y="794"/>
                  </a:lnTo>
                  <a:lnTo>
                    <a:pt x="275" y="794"/>
                  </a:lnTo>
                  <a:lnTo>
                    <a:pt x="275" y="0"/>
                  </a:lnTo>
                  <a:close/>
                  <a:moveTo>
                    <a:pt x="303" y="0"/>
                  </a:moveTo>
                  <a:lnTo>
                    <a:pt x="325" y="0"/>
                  </a:lnTo>
                  <a:lnTo>
                    <a:pt x="325" y="794"/>
                  </a:lnTo>
                  <a:lnTo>
                    <a:pt x="303" y="794"/>
                  </a:lnTo>
                  <a:lnTo>
                    <a:pt x="303" y="0"/>
                  </a:lnTo>
                  <a:close/>
                  <a:moveTo>
                    <a:pt x="331" y="0"/>
                  </a:moveTo>
                  <a:lnTo>
                    <a:pt x="353" y="0"/>
                  </a:lnTo>
                  <a:lnTo>
                    <a:pt x="353" y="794"/>
                  </a:lnTo>
                  <a:lnTo>
                    <a:pt x="331" y="794"/>
                  </a:lnTo>
                  <a:lnTo>
                    <a:pt x="331" y="0"/>
                  </a:lnTo>
                  <a:close/>
                  <a:moveTo>
                    <a:pt x="358" y="0"/>
                  </a:moveTo>
                  <a:lnTo>
                    <a:pt x="380" y="0"/>
                  </a:lnTo>
                  <a:lnTo>
                    <a:pt x="380" y="794"/>
                  </a:lnTo>
                  <a:lnTo>
                    <a:pt x="358" y="794"/>
                  </a:lnTo>
                  <a:lnTo>
                    <a:pt x="358" y="0"/>
                  </a:lnTo>
                  <a:close/>
                  <a:moveTo>
                    <a:pt x="386" y="0"/>
                  </a:moveTo>
                  <a:lnTo>
                    <a:pt x="408" y="0"/>
                  </a:lnTo>
                  <a:lnTo>
                    <a:pt x="408" y="794"/>
                  </a:lnTo>
                  <a:lnTo>
                    <a:pt x="386" y="794"/>
                  </a:lnTo>
                  <a:lnTo>
                    <a:pt x="386" y="0"/>
                  </a:lnTo>
                  <a:close/>
                  <a:moveTo>
                    <a:pt x="414" y="0"/>
                  </a:moveTo>
                  <a:lnTo>
                    <a:pt x="436" y="0"/>
                  </a:lnTo>
                  <a:lnTo>
                    <a:pt x="436" y="794"/>
                  </a:lnTo>
                  <a:lnTo>
                    <a:pt x="414" y="794"/>
                  </a:lnTo>
                  <a:lnTo>
                    <a:pt x="414" y="0"/>
                  </a:lnTo>
                  <a:close/>
                  <a:moveTo>
                    <a:pt x="441" y="0"/>
                  </a:moveTo>
                  <a:lnTo>
                    <a:pt x="463" y="0"/>
                  </a:lnTo>
                  <a:lnTo>
                    <a:pt x="463" y="794"/>
                  </a:lnTo>
                  <a:lnTo>
                    <a:pt x="441" y="794"/>
                  </a:lnTo>
                  <a:lnTo>
                    <a:pt x="441" y="0"/>
                  </a:lnTo>
                  <a:close/>
                  <a:moveTo>
                    <a:pt x="469" y="0"/>
                  </a:moveTo>
                  <a:lnTo>
                    <a:pt x="491" y="0"/>
                  </a:lnTo>
                  <a:lnTo>
                    <a:pt x="491" y="794"/>
                  </a:lnTo>
                  <a:lnTo>
                    <a:pt x="469" y="794"/>
                  </a:lnTo>
                  <a:lnTo>
                    <a:pt x="469" y="0"/>
                  </a:lnTo>
                  <a:close/>
                  <a:moveTo>
                    <a:pt x="497" y="0"/>
                  </a:moveTo>
                  <a:lnTo>
                    <a:pt x="519" y="0"/>
                  </a:lnTo>
                  <a:lnTo>
                    <a:pt x="519" y="794"/>
                  </a:lnTo>
                  <a:lnTo>
                    <a:pt x="497" y="794"/>
                  </a:lnTo>
                  <a:lnTo>
                    <a:pt x="49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1" name="Freeform 7"/>
            <p:cNvSpPr>
              <a:spLocks noEditPoints="1"/>
            </p:cNvSpPr>
            <p:nvPr/>
          </p:nvSpPr>
          <p:spPr bwMode="auto">
            <a:xfrm>
              <a:off x="2831963" y="3424424"/>
              <a:ext cx="629643" cy="963270"/>
            </a:xfrm>
            <a:custGeom>
              <a:avLst/>
              <a:gdLst>
                <a:gd name="T0" fmla="*/ 21 w 519"/>
                <a:gd name="T1" fmla="*/ 0 h 794"/>
                <a:gd name="T2" fmla="*/ 0 w 519"/>
                <a:gd name="T3" fmla="*/ 794 h 794"/>
                <a:gd name="T4" fmla="*/ 28 w 519"/>
                <a:gd name="T5" fmla="*/ 0 h 794"/>
                <a:gd name="T6" fmla="*/ 50 w 519"/>
                <a:gd name="T7" fmla="*/ 794 h 794"/>
                <a:gd name="T8" fmla="*/ 28 w 519"/>
                <a:gd name="T9" fmla="*/ 0 h 794"/>
                <a:gd name="T10" fmla="*/ 76 w 519"/>
                <a:gd name="T11" fmla="*/ 0 h 794"/>
                <a:gd name="T12" fmla="*/ 56 w 519"/>
                <a:gd name="T13" fmla="*/ 794 h 794"/>
                <a:gd name="T14" fmla="*/ 83 w 519"/>
                <a:gd name="T15" fmla="*/ 0 h 794"/>
                <a:gd name="T16" fmla="*/ 104 w 519"/>
                <a:gd name="T17" fmla="*/ 794 h 794"/>
                <a:gd name="T18" fmla="*/ 83 w 519"/>
                <a:gd name="T19" fmla="*/ 0 h 794"/>
                <a:gd name="T20" fmla="*/ 133 w 519"/>
                <a:gd name="T21" fmla="*/ 0 h 794"/>
                <a:gd name="T22" fmla="*/ 111 w 519"/>
                <a:gd name="T23" fmla="*/ 794 h 794"/>
                <a:gd name="T24" fmla="*/ 139 w 519"/>
                <a:gd name="T25" fmla="*/ 0 h 794"/>
                <a:gd name="T26" fmla="*/ 159 w 519"/>
                <a:gd name="T27" fmla="*/ 794 h 794"/>
                <a:gd name="T28" fmla="*/ 139 w 519"/>
                <a:gd name="T29" fmla="*/ 0 h 794"/>
                <a:gd name="T30" fmla="*/ 187 w 519"/>
                <a:gd name="T31" fmla="*/ 0 h 794"/>
                <a:gd name="T32" fmla="*/ 166 w 519"/>
                <a:gd name="T33" fmla="*/ 794 h 794"/>
                <a:gd name="T34" fmla="*/ 194 w 519"/>
                <a:gd name="T35" fmla="*/ 0 h 794"/>
                <a:gd name="T36" fmla="*/ 215 w 519"/>
                <a:gd name="T37" fmla="*/ 794 h 794"/>
                <a:gd name="T38" fmla="*/ 194 w 519"/>
                <a:gd name="T39" fmla="*/ 0 h 794"/>
                <a:gd name="T40" fmla="*/ 242 w 519"/>
                <a:gd name="T41" fmla="*/ 0 h 794"/>
                <a:gd name="T42" fmla="*/ 221 w 519"/>
                <a:gd name="T43" fmla="*/ 794 h 794"/>
                <a:gd name="T44" fmla="*/ 249 w 519"/>
                <a:gd name="T45" fmla="*/ 0 h 794"/>
                <a:gd name="T46" fmla="*/ 270 w 519"/>
                <a:gd name="T47" fmla="*/ 794 h 794"/>
                <a:gd name="T48" fmla="*/ 249 w 519"/>
                <a:gd name="T49" fmla="*/ 0 h 794"/>
                <a:gd name="T50" fmla="*/ 298 w 519"/>
                <a:gd name="T51" fmla="*/ 0 h 794"/>
                <a:gd name="T52" fmla="*/ 277 w 519"/>
                <a:gd name="T53" fmla="*/ 794 h 794"/>
                <a:gd name="T54" fmla="*/ 304 w 519"/>
                <a:gd name="T55" fmla="*/ 0 h 794"/>
                <a:gd name="T56" fmla="*/ 325 w 519"/>
                <a:gd name="T57" fmla="*/ 794 h 794"/>
                <a:gd name="T58" fmla="*/ 304 w 519"/>
                <a:gd name="T59" fmla="*/ 0 h 794"/>
                <a:gd name="T60" fmla="*/ 353 w 519"/>
                <a:gd name="T61" fmla="*/ 0 h 794"/>
                <a:gd name="T62" fmla="*/ 332 w 519"/>
                <a:gd name="T63" fmla="*/ 794 h 794"/>
                <a:gd name="T64" fmla="*/ 360 w 519"/>
                <a:gd name="T65" fmla="*/ 0 h 794"/>
                <a:gd name="T66" fmla="*/ 381 w 519"/>
                <a:gd name="T67" fmla="*/ 794 h 794"/>
                <a:gd name="T68" fmla="*/ 360 w 519"/>
                <a:gd name="T69" fmla="*/ 0 h 794"/>
                <a:gd name="T70" fmla="*/ 408 w 519"/>
                <a:gd name="T71" fmla="*/ 0 h 794"/>
                <a:gd name="T72" fmla="*/ 387 w 519"/>
                <a:gd name="T73" fmla="*/ 794 h 794"/>
                <a:gd name="T74" fmla="*/ 415 w 519"/>
                <a:gd name="T75" fmla="*/ 0 h 794"/>
                <a:gd name="T76" fmla="*/ 436 w 519"/>
                <a:gd name="T77" fmla="*/ 794 h 794"/>
                <a:gd name="T78" fmla="*/ 415 w 519"/>
                <a:gd name="T79" fmla="*/ 0 h 794"/>
                <a:gd name="T80" fmla="*/ 464 w 519"/>
                <a:gd name="T81" fmla="*/ 0 h 794"/>
                <a:gd name="T82" fmla="*/ 443 w 519"/>
                <a:gd name="T83" fmla="*/ 794 h 794"/>
                <a:gd name="T84" fmla="*/ 470 w 519"/>
                <a:gd name="T85" fmla="*/ 0 h 794"/>
                <a:gd name="T86" fmla="*/ 491 w 519"/>
                <a:gd name="T87" fmla="*/ 794 h 794"/>
                <a:gd name="T88" fmla="*/ 470 w 519"/>
                <a:gd name="T89" fmla="*/ 0 h 794"/>
                <a:gd name="T90" fmla="*/ 519 w 519"/>
                <a:gd name="T91" fmla="*/ 0 h 794"/>
                <a:gd name="T92" fmla="*/ 498 w 519"/>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94">
                  <a:moveTo>
                    <a:pt x="0" y="0"/>
                  </a:moveTo>
                  <a:lnTo>
                    <a:pt x="21" y="0"/>
                  </a:lnTo>
                  <a:lnTo>
                    <a:pt x="21" y="794"/>
                  </a:lnTo>
                  <a:lnTo>
                    <a:pt x="0" y="794"/>
                  </a:lnTo>
                  <a:lnTo>
                    <a:pt x="0" y="0"/>
                  </a:lnTo>
                  <a:close/>
                  <a:moveTo>
                    <a:pt x="28" y="0"/>
                  </a:moveTo>
                  <a:lnTo>
                    <a:pt x="50" y="0"/>
                  </a:lnTo>
                  <a:lnTo>
                    <a:pt x="50" y="794"/>
                  </a:lnTo>
                  <a:lnTo>
                    <a:pt x="28" y="794"/>
                  </a:lnTo>
                  <a:lnTo>
                    <a:pt x="28" y="0"/>
                  </a:lnTo>
                  <a:close/>
                  <a:moveTo>
                    <a:pt x="56" y="0"/>
                  </a:moveTo>
                  <a:lnTo>
                    <a:pt x="76" y="0"/>
                  </a:lnTo>
                  <a:lnTo>
                    <a:pt x="76" y="794"/>
                  </a:lnTo>
                  <a:lnTo>
                    <a:pt x="56" y="794"/>
                  </a:lnTo>
                  <a:lnTo>
                    <a:pt x="56" y="0"/>
                  </a:lnTo>
                  <a:close/>
                  <a:moveTo>
                    <a:pt x="83" y="0"/>
                  </a:moveTo>
                  <a:lnTo>
                    <a:pt x="104" y="0"/>
                  </a:lnTo>
                  <a:lnTo>
                    <a:pt x="104" y="794"/>
                  </a:lnTo>
                  <a:lnTo>
                    <a:pt x="83" y="794"/>
                  </a:lnTo>
                  <a:lnTo>
                    <a:pt x="83" y="0"/>
                  </a:lnTo>
                  <a:close/>
                  <a:moveTo>
                    <a:pt x="111" y="0"/>
                  </a:moveTo>
                  <a:lnTo>
                    <a:pt x="133" y="0"/>
                  </a:lnTo>
                  <a:lnTo>
                    <a:pt x="133" y="794"/>
                  </a:lnTo>
                  <a:lnTo>
                    <a:pt x="111" y="794"/>
                  </a:lnTo>
                  <a:lnTo>
                    <a:pt x="111" y="0"/>
                  </a:lnTo>
                  <a:close/>
                  <a:moveTo>
                    <a:pt x="139" y="0"/>
                  </a:moveTo>
                  <a:lnTo>
                    <a:pt x="159" y="0"/>
                  </a:lnTo>
                  <a:lnTo>
                    <a:pt x="159" y="794"/>
                  </a:lnTo>
                  <a:lnTo>
                    <a:pt x="139" y="794"/>
                  </a:lnTo>
                  <a:lnTo>
                    <a:pt x="139" y="0"/>
                  </a:lnTo>
                  <a:close/>
                  <a:moveTo>
                    <a:pt x="166" y="0"/>
                  </a:moveTo>
                  <a:lnTo>
                    <a:pt x="187" y="0"/>
                  </a:lnTo>
                  <a:lnTo>
                    <a:pt x="187" y="794"/>
                  </a:lnTo>
                  <a:lnTo>
                    <a:pt x="166" y="794"/>
                  </a:lnTo>
                  <a:lnTo>
                    <a:pt x="166" y="0"/>
                  </a:lnTo>
                  <a:close/>
                  <a:moveTo>
                    <a:pt x="194" y="0"/>
                  </a:moveTo>
                  <a:lnTo>
                    <a:pt x="215" y="0"/>
                  </a:lnTo>
                  <a:lnTo>
                    <a:pt x="215" y="794"/>
                  </a:lnTo>
                  <a:lnTo>
                    <a:pt x="194" y="794"/>
                  </a:lnTo>
                  <a:lnTo>
                    <a:pt x="194" y="0"/>
                  </a:lnTo>
                  <a:close/>
                  <a:moveTo>
                    <a:pt x="221" y="0"/>
                  </a:moveTo>
                  <a:lnTo>
                    <a:pt x="242" y="0"/>
                  </a:lnTo>
                  <a:lnTo>
                    <a:pt x="242" y="794"/>
                  </a:lnTo>
                  <a:lnTo>
                    <a:pt x="221" y="794"/>
                  </a:lnTo>
                  <a:lnTo>
                    <a:pt x="221" y="0"/>
                  </a:lnTo>
                  <a:close/>
                  <a:moveTo>
                    <a:pt x="249" y="0"/>
                  </a:moveTo>
                  <a:lnTo>
                    <a:pt x="270" y="0"/>
                  </a:lnTo>
                  <a:lnTo>
                    <a:pt x="270" y="794"/>
                  </a:lnTo>
                  <a:lnTo>
                    <a:pt x="249" y="794"/>
                  </a:lnTo>
                  <a:lnTo>
                    <a:pt x="249" y="0"/>
                  </a:lnTo>
                  <a:close/>
                  <a:moveTo>
                    <a:pt x="277" y="0"/>
                  </a:moveTo>
                  <a:lnTo>
                    <a:pt x="298" y="0"/>
                  </a:lnTo>
                  <a:lnTo>
                    <a:pt x="298" y="794"/>
                  </a:lnTo>
                  <a:lnTo>
                    <a:pt x="277" y="794"/>
                  </a:lnTo>
                  <a:lnTo>
                    <a:pt x="277" y="0"/>
                  </a:lnTo>
                  <a:close/>
                  <a:moveTo>
                    <a:pt x="304" y="0"/>
                  </a:moveTo>
                  <a:lnTo>
                    <a:pt x="325" y="0"/>
                  </a:lnTo>
                  <a:lnTo>
                    <a:pt x="325" y="794"/>
                  </a:lnTo>
                  <a:lnTo>
                    <a:pt x="304" y="794"/>
                  </a:lnTo>
                  <a:lnTo>
                    <a:pt x="304" y="0"/>
                  </a:lnTo>
                  <a:close/>
                  <a:moveTo>
                    <a:pt x="332" y="0"/>
                  </a:moveTo>
                  <a:lnTo>
                    <a:pt x="353" y="0"/>
                  </a:lnTo>
                  <a:lnTo>
                    <a:pt x="353" y="794"/>
                  </a:lnTo>
                  <a:lnTo>
                    <a:pt x="332" y="794"/>
                  </a:lnTo>
                  <a:lnTo>
                    <a:pt x="332" y="0"/>
                  </a:lnTo>
                  <a:close/>
                  <a:moveTo>
                    <a:pt x="360" y="0"/>
                  </a:moveTo>
                  <a:lnTo>
                    <a:pt x="381" y="0"/>
                  </a:lnTo>
                  <a:lnTo>
                    <a:pt x="381" y="794"/>
                  </a:lnTo>
                  <a:lnTo>
                    <a:pt x="360" y="794"/>
                  </a:lnTo>
                  <a:lnTo>
                    <a:pt x="360" y="0"/>
                  </a:lnTo>
                  <a:close/>
                  <a:moveTo>
                    <a:pt x="387" y="0"/>
                  </a:moveTo>
                  <a:lnTo>
                    <a:pt x="408" y="0"/>
                  </a:lnTo>
                  <a:lnTo>
                    <a:pt x="408" y="794"/>
                  </a:lnTo>
                  <a:lnTo>
                    <a:pt x="387" y="794"/>
                  </a:lnTo>
                  <a:lnTo>
                    <a:pt x="387" y="0"/>
                  </a:lnTo>
                  <a:close/>
                  <a:moveTo>
                    <a:pt x="415" y="0"/>
                  </a:moveTo>
                  <a:lnTo>
                    <a:pt x="436" y="0"/>
                  </a:lnTo>
                  <a:lnTo>
                    <a:pt x="436" y="794"/>
                  </a:lnTo>
                  <a:lnTo>
                    <a:pt x="415" y="794"/>
                  </a:lnTo>
                  <a:lnTo>
                    <a:pt x="415" y="0"/>
                  </a:lnTo>
                  <a:close/>
                  <a:moveTo>
                    <a:pt x="443" y="0"/>
                  </a:moveTo>
                  <a:lnTo>
                    <a:pt x="464" y="0"/>
                  </a:lnTo>
                  <a:lnTo>
                    <a:pt x="464" y="794"/>
                  </a:lnTo>
                  <a:lnTo>
                    <a:pt x="443" y="794"/>
                  </a:lnTo>
                  <a:lnTo>
                    <a:pt x="443" y="0"/>
                  </a:lnTo>
                  <a:close/>
                  <a:moveTo>
                    <a:pt x="470" y="0"/>
                  </a:moveTo>
                  <a:lnTo>
                    <a:pt x="491" y="0"/>
                  </a:lnTo>
                  <a:lnTo>
                    <a:pt x="491" y="794"/>
                  </a:lnTo>
                  <a:lnTo>
                    <a:pt x="470" y="794"/>
                  </a:lnTo>
                  <a:lnTo>
                    <a:pt x="470" y="0"/>
                  </a:lnTo>
                  <a:close/>
                  <a:moveTo>
                    <a:pt x="498" y="0"/>
                  </a:moveTo>
                  <a:lnTo>
                    <a:pt x="519" y="0"/>
                  </a:lnTo>
                  <a:lnTo>
                    <a:pt x="519" y="794"/>
                  </a:lnTo>
                  <a:lnTo>
                    <a:pt x="498" y="794"/>
                  </a:lnTo>
                  <a:lnTo>
                    <a:pt x="498"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2" name="Freeform 8"/>
            <p:cNvSpPr>
              <a:spLocks noEditPoints="1"/>
            </p:cNvSpPr>
            <p:nvPr/>
          </p:nvSpPr>
          <p:spPr bwMode="auto">
            <a:xfrm>
              <a:off x="3468885" y="3424424"/>
              <a:ext cx="627217" cy="963270"/>
            </a:xfrm>
            <a:custGeom>
              <a:avLst/>
              <a:gdLst>
                <a:gd name="T0" fmla="*/ 20 w 517"/>
                <a:gd name="T1" fmla="*/ 0 h 794"/>
                <a:gd name="T2" fmla="*/ 0 w 517"/>
                <a:gd name="T3" fmla="*/ 794 h 794"/>
                <a:gd name="T4" fmla="*/ 26 w 517"/>
                <a:gd name="T5" fmla="*/ 0 h 794"/>
                <a:gd name="T6" fmla="*/ 48 w 517"/>
                <a:gd name="T7" fmla="*/ 794 h 794"/>
                <a:gd name="T8" fmla="*/ 26 w 517"/>
                <a:gd name="T9" fmla="*/ 0 h 794"/>
                <a:gd name="T10" fmla="*/ 76 w 517"/>
                <a:gd name="T11" fmla="*/ 0 h 794"/>
                <a:gd name="T12" fmla="*/ 55 w 517"/>
                <a:gd name="T13" fmla="*/ 794 h 794"/>
                <a:gd name="T14" fmla="*/ 83 w 517"/>
                <a:gd name="T15" fmla="*/ 0 h 794"/>
                <a:gd name="T16" fmla="*/ 103 w 517"/>
                <a:gd name="T17" fmla="*/ 794 h 794"/>
                <a:gd name="T18" fmla="*/ 83 w 517"/>
                <a:gd name="T19" fmla="*/ 0 h 794"/>
                <a:gd name="T20" fmla="*/ 131 w 517"/>
                <a:gd name="T21" fmla="*/ 0 h 794"/>
                <a:gd name="T22" fmla="*/ 109 w 517"/>
                <a:gd name="T23" fmla="*/ 794 h 794"/>
                <a:gd name="T24" fmla="*/ 138 w 517"/>
                <a:gd name="T25" fmla="*/ 0 h 794"/>
                <a:gd name="T26" fmla="*/ 159 w 517"/>
                <a:gd name="T27" fmla="*/ 794 h 794"/>
                <a:gd name="T28" fmla="*/ 138 w 517"/>
                <a:gd name="T29" fmla="*/ 0 h 794"/>
                <a:gd name="T30" fmla="*/ 186 w 517"/>
                <a:gd name="T31" fmla="*/ 0 h 794"/>
                <a:gd name="T32" fmla="*/ 164 w 517"/>
                <a:gd name="T33" fmla="*/ 794 h 794"/>
                <a:gd name="T34" fmla="*/ 192 w 517"/>
                <a:gd name="T35" fmla="*/ 0 h 794"/>
                <a:gd name="T36" fmla="*/ 214 w 517"/>
                <a:gd name="T37" fmla="*/ 794 h 794"/>
                <a:gd name="T38" fmla="*/ 192 w 517"/>
                <a:gd name="T39" fmla="*/ 0 h 794"/>
                <a:gd name="T40" fmla="*/ 242 w 517"/>
                <a:gd name="T41" fmla="*/ 0 h 794"/>
                <a:gd name="T42" fmla="*/ 220 w 517"/>
                <a:gd name="T43" fmla="*/ 794 h 794"/>
                <a:gd name="T44" fmla="*/ 247 w 517"/>
                <a:gd name="T45" fmla="*/ 0 h 794"/>
                <a:gd name="T46" fmla="*/ 269 w 517"/>
                <a:gd name="T47" fmla="*/ 794 h 794"/>
                <a:gd name="T48" fmla="*/ 247 w 517"/>
                <a:gd name="T49" fmla="*/ 0 h 794"/>
                <a:gd name="T50" fmla="*/ 297 w 517"/>
                <a:gd name="T51" fmla="*/ 0 h 794"/>
                <a:gd name="T52" fmla="*/ 275 w 517"/>
                <a:gd name="T53" fmla="*/ 794 h 794"/>
                <a:gd name="T54" fmla="*/ 303 w 517"/>
                <a:gd name="T55" fmla="*/ 0 h 794"/>
                <a:gd name="T56" fmla="*/ 325 w 517"/>
                <a:gd name="T57" fmla="*/ 794 h 794"/>
                <a:gd name="T58" fmla="*/ 303 w 517"/>
                <a:gd name="T59" fmla="*/ 0 h 794"/>
                <a:gd name="T60" fmla="*/ 352 w 517"/>
                <a:gd name="T61" fmla="*/ 0 h 794"/>
                <a:gd name="T62" fmla="*/ 330 w 517"/>
                <a:gd name="T63" fmla="*/ 794 h 794"/>
                <a:gd name="T64" fmla="*/ 358 w 517"/>
                <a:gd name="T65" fmla="*/ 0 h 794"/>
                <a:gd name="T66" fmla="*/ 380 w 517"/>
                <a:gd name="T67" fmla="*/ 794 h 794"/>
                <a:gd name="T68" fmla="*/ 358 w 517"/>
                <a:gd name="T69" fmla="*/ 0 h 794"/>
                <a:gd name="T70" fmla="*/ 408 w 517"/>
                <a:gd name="T71" fmla="*/ 0 h 794"/>
                <a:gd name="T72" fmla="*/ 386 w 517"/>
                <a:gd name="T73" fmla="*/ 794 h 794"/>
                <a:gd name="T74" fmla="*/ 413 w 517"/>
                <a:gd name="T75" fmla="*/ 0 h 794"/>
                <a:gd name="T76" fmla="*/ 434 w 517"/>
                <a:gd name="T77" fmla="*/ 794 h 794"/>
                <a:gd name="T78" fmla="*/ 413 w 517"/>
                <a:gd name="T79" fmla="*/ 0 h 794"/>
                <a:gd name="T80" fmla="*/ 463 w 517"/>
                <a:gd name="T81" fmla="*/ 0 h 794"/>
                <a:gd name="T82" fmla="*/ 441 w 517"/>
                <a:gd name="T83" fmla="*/ 794 h 794"/>
                <a:gd name="T84" fmla="*/ 469 w 517"/>
                <a:gd name="T85" fmla="*/ 0 h 794"/>
                <a:gd name="T86" fmla="*/ 489 w 517"/>
                <a:gd name="T87" fmla="*/ 794 h 794"/>
                <a:gd name="T88" fmla="*/ 469 w 517"/>
                <a:gd name="T89" fmla="*/ 0 h 794"/>
                <a:gd name="T90" fmla="*/ 517 w 517"/>
                <a:gd name="T91" fmla="*/ 0 h 794"/>
                <a:gd name="T92" fmla="*/ 496 w 517"/>
                <a:gd name="T93"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7" h="794">
                  <a:moveTo>
                    <a:pt x="0" y="0"/>
                  </a:moveTo>
                  <a:lnTo>
                    <a:pt x="20" y="0"/>
                  </a:lnTo>
                  <a:lnTo>
                    <a:pt x="20" y="794"/>
                  </a:lnTo>
                  <a:lnTo>
                    <a:pt x="0" y="794"/>
                  </a:lnTo>
                  <a:lnTo>
                    <a:pt x="0" y="0"/>
                  </a:lnTo>
                  <a:close/>
                  <a:moveTo>
                    <a:pt x="26" y="0"/>
                  </a:moveTo>
                  <a:lnTo>
                    <a:pt x="48" y="0"/>
                  </a:lnTo>
                  <a:lnTo>
                    <a:pt x="48" y="794"/>
                  </a:lnTo>
                  <a:lnTo>
                    <a:pt x="26" y="794"/>
                  </a:lnTo>
                  <a:lnTo>
                    <a:pt x="26" y="0"/>
                  </a:lnTo>
                  <a:close/>
                  <a:moveTo>
                    <a:pt x="55" y="0"/>
                  </a:moveTo>
                  <a:lnTo>
                    <a:pt x="76" y="0"/>
                  </a:lnTo>
                  <a:lnTo>
                    <a:pt x="76" y="794"/>
                  </a:lnTo>
                  <a:lnTo>
                    <a:pt x="55" y="794"/>
                  </a:lnTo>
                  <a:lnTo>
                    <a:pt x="55" y="0"/>
                  </a:lnTo>
                  <a:close/>
                  <a:moveTo>
                    <a:pt x="83" y="0"/>
                  </a:moveTo>
                  <a:lnTo>
                    <a:pt x="103" y="0"/>
                  </a:lnTo>
                  <a:lnTo>
                    <a:pt x="103" y="794"/>
                  </a:lnTo>
                  <a:lnTo>
                    <a:pt x="83" y="794"/>
                  </a:lnTo>
                  <a:lnTo>
                    <a:pt x="83" y="0"/>
                  </a:lnTo>
                  <a:close/>
                  <a:moveTo>
                    <a:pt x="109" y="0"/>
                  </a:moveTo>
                  <a:lnTo>
                    <a:pt x="131" y="0"/>
                  </a:lnTo>
                  <a:lnTo>
                    <a:pt x="131" y="794"/>
                  </a:lnTo>
                  <a:lnTo>
                    <a:pt x="109" y="794"/>
                  </a:lnTo>
                  <a:lnTo>
                    <a:pt x="109" y="0"/>
                  </a:lnTo>
                  <a:close/>
                  <a:moveTo>
                    <a:pt x="138" y="0"/>
                  </a:moveTo>
                  <a:lnTo>
                    <a:pt x="159" y="0"/>
                  </a:lnTo>
                  <a:lnTo>
                    <a:pt x="159" y="794"/>
                  </a:lnTo>
                  <a:lnTo>
                    <a:pt x="138" y="794"/>
                  </a:lnTo>
                  <a:lnTo>
                    <a:pt x="138" y="0"/>
                  </a:lnTo>
                  <a:close/>
                  <a:moveTo>
                    <a:pt x="164" y="0"/>
                  </a:moveTo>
                  <a:lnTo>
                    <a:pt x="186" y="0"/>
                  </a:lnTo>
                  <a:lnTo>
                    <a:pt x="186" y="794"/>
                  </a:lnTo>
                  <a:lnTo>
                    <a:pt x="164" y="794"/>
                  </a:lnTo>
                  <a:lnTo>
                    <a:pt x="164" y="0"/>
                  </a:lnTo>
                  <a:close/>
                  <a:moveTo>
                    <a:pt x="192" y="0"/>
                  </a:moveTo>
                  <a:lnTo>
                    <a:pt x="214" y="0"/>
                  </a:lnTo>
                  <a:lnTo>
                    <a:pt x="214" y="794"/>
                  </a:lnTo>
                  <a:lnTo>
                    <a:pt x="192" y="794"/>
                  </a:lnTo>
                  <a:lnTo>
                    <a:pt x="192" y="0"/>
                  </a:lnTo>
                  <a:close/>
                  <a:moveTo>
                    <a:pt x="220" y="0"/>
                  </a:moveTo>
                  <a:lnTo>
                    <a:pt x="242" y="0"/>
                  </a:lnTo>
                  <a:lnTo>
                    <a:pt x="242" y="794"/>
                  </a:lnTo>
                  <a:lnTo>
                    <a:pt x="220" y="794"/>
                  </a:lnTo>
                  <a:lnTo>
                    <a:pt x="220" y="0"/>
                  </a:lnTo>
                  <a:close/>
                  <a:moveTo>
                    <a:pt x="247" y="0"/>
                  </a:moveTo>
                  <a:lnTo>
                    <a:pt x="269" y="0"/>
                  </a:lnTo>
                  <a:lnTo>
                    <a:pt x="269" y="794"/>
                  </a:lnTo>
                  <a:lnTo>
                    <a:pt x="247" y="794"/>
                  </a:lnTo>
                  <a:lnTo>
                    <a:pt x="247" y="0"/>
                  </a:lnTo>
                  <a:close/>
                  <a:moveTo>
                    <a:pt x="275" y="0"/>
                  </a:moveTo>
                  <a:lnTo>
                    <a:pt x="297" y="0"/>
                  </a:lnTo>
                  <a:lnTo>
                    <a:pt x="297" y="794"/>
                  </a:lnTo>
                  <a:lnTo>
                    <a:pt x="275" y="794"/>
                  </a:lnTo>
                  <a:lnTo>
                    <a:pt x="275" y="0"/>
                  </a:lnTo>
                  <a:close/>
                  <a:moveTo>
                    <a:pt x="303" y="0"/>
                  </a:moveTo>
                  <a:lnTo>
                    <a:pt x="325" y="0"/>
                  </a:lnTo>
                  <a:lnTo>
                    <a:pt x="325" y="794"/>
                  </a:lnTo>
                  <a:lnTo>
                    <a:pt x="303" y="794"/>
                  </a:lnTo>
                  <a:lnTo>
                    <a:pt x="303" y="0"/>
                  </a:lnTo>
                  <a:close/>
                  <a:moveTo>
                    <a:pt x="330" y="0"/>
                  </a:moveTo>
                  <a:lnTo>
                    <a:pt x="352" y="0"/>
                  </a:lnTo>
                  <a:lnTo>
                    <a:pt x="352" y="794"/>
                  </a:lnTo>
                  <a:lnTo>
                    <a:pt x="330" y="794"/>
                  </a:lnTo>
                  <a:lnTo>
                    <a:pt x="330" y="0"/>
                  </a:lnTo>
                  <a:close/>
                  <a:moveTo>
                    <a:pt x="358" y="0"/>
                  </a:moveTo>
                  <a:lnTo>
                    <a:pt x="380" y="0"/>
                  </a:lnTo>
                  <a:lnTo>
                    <a:pt x="380" y="794"/>
                  </a:lnTo>
                  <a:lnTo>
                    <a:pt x="358" y="794"/>
                  </a:lnTo>
                  <a:lnTo>
                    <a:pt x="358" y="0"/>
                  </a:lnTo>
                  <a:close/>
                  <a:moveTo>
                    <a:pt x="386" y="0"/>
                  </a:moveTo>
                  <a:lnTo>
                    <a:pt x="408" y="0"/>
                  </a:lnTo>
                  <a:lnTo>
                    <a:pt x="408" y="794"/>
                  </a:lnTo>
                  <a:lnTo>
                    <a:pt x="386" y="794"/>
                  </a:lnTo>
                  <a:lnTo>
                    <a:pt x="386" y="0"/>
                  </a:lnTo>
                  <a:close/>
                  <a:moveTo>
                    <a:pt x="413" y="0"/>
                  </a:moveTo>
                  <a:lnTo>
                    <a:pt x="434" y="0"/>
                  </a:lnTo>
                  <a:lnTo>
                    <a:pt x="434" y="794"/>
                  </a:lnTo>
                  <a:lnTo>
                    <a:pt x="413" y="794"/>
                  </a:lnTo>
                  <a:lnTo>
                    <a:pt x="413" y="0"/>
                  </a:lnTo>
                  <a:close/>
                  <a:moveTo>
                    <a:pt x="441" y="0"/>
                  </a:moveTo>
                  <a:lnTo>
                    <a:pt x="463" y="0"/>
                  </a:lnTo>
                  <a:lnTo>
                    <a:pt x="463" y="794"/>
                  </a:lnTo>
                  <a:lnTo>
                    <a:pt x="441" y="794"/>
                  </a:lnTo>
                  <a:lnTo>
                    <a:pt x="441" y="0"/>
                  </a:lnTo>
                  <a:close/>
                  <a:moveTo>
                    <a:pt x="469" y="0"/>
                  </a:moveTo>
                  <a:lnTo>
                    <a:pt x="489" y="0"/>
                  </a:lnTo>
                  <a:lnTo>
                    <a:pt x="489" y="794"/>
                  </a:lnTo>
                  <a:lnTo>
                    <a:pt x="469" y="794"/>
                  </a:lnTo>
                  <a:lnTo>
                    <a:pt x="469" y="0"/>
                  </a:lnTo>
                  <a:close/>
                  <a:moveTo>
                    <a:pt x="496" y="0"/>
                  </a:moveTo>
                  <a:lnTo>
                    <a:pt x="517" y="0"/>
                  </a:lnTo>
                  <a:lnTo>
                    <a:pt x="517" y="794"/>
                  </a:lnTo>
                  <a:lnTo>
                    <a:pt x="496" y="794"/>
                  </a:lnTo>
                  <a:lnTo>
                    <a:pt x="496"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grpSp>
      <p:grpSp>
        <p:nvGrpSpPr>
          <p:cNvPr id="2" name="Group 4"/>
          <p:cNvGrpSpPr>
            <a:grpSpLocks noChangeAspect="1"/>
          </p:cNvGrpSpPr>
          <p:nvPr/>
        </p:nvGrpSpPr>
        <p:grpSpPr bwMode="auto">
          <a:xfrm>
            <a:off x="1254822" y="1672583"/>
            <a:ext cx="6896957" cy="3413906"/>
            <a:chOff x="0" y="26"/>
            <a:chExt cx="5685" cy="2814"/>
          </a:xfrm>
        </p:grpSpPr>
        <p:sp>
          <p:nvSpPr>
            <p:cNvPr id="3" name="AutoShape 3"/>
            <p:cNvSpPr>
              <a:spLocks noChangeAspect="1" noChangeArrowheads="1" noTextEdit="1"/>
            </p:cNvSpPr>
            <p:nvPr/>
          </p:nvSpPr>
          <p:spPr bwMode="auto">
            <a:xfrm>
              <a:off x="0" y="26"/>
              <a:ext cx="4839" cy="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2" name="Freeform 13"/>
            <p:cNvSpPr>
              <a:spLocks noEditPoints="1"/>
            </p:cNvSpPr>
            <p:nvPr/>
          </p:nvSpPr>
          <p:spPr bwMode="auto">
            <a:xfrm>
              <a:off x="227" y="1040"/>
              <a:ext cx="518" cy="1229"/>
            </a:xfrm>
            <a:custGeom>
              <a:avLst/>
              <a:gdLst>
                <a:gd name="T0" fmla="*/ 22 w 518"/>
                <a:gd name="T1" fmla="*/ 414 h 1229"/>
                <a:gd name="T2" fmla="*/ 0 w 518"/>
                <a:gd name="T3" fmla="*/ 430 h 1229"/>
                <a:gd name="T4" fmla="*/ 27 w 518"/>
                <a:gd name="T5" fmla="*/ 424 h 1229"/>
                <a:gd name="T6" fmla="*/ 49 w 518"/>
                <a:gd name="T7" fmla="*/ 430 h 1229"/>
                <a:gd name="T8" fmla="*/ 27 w 518"/>
                <a:gd name="T9" fmla="*/ 424 h 1229"/>
                <a:gd name="T10" fmla="*/ 77 w 518"/>
                <a:gd name="T11" fmla="*/ 345 h 1229"/>
                <a:gd name="T12" fmla="*/ 55 w 518"/>
                <a:gd name="T13" fmla="*/ 430 h 1229"/>
                <a:gd name="T14" fmla="*/ 83 w 518"/>
                <a:gd name="T15" fmla="*/ 209 h 1229"/>
                <a:gd name="T16" fmla="*/ 105 w 518"/>
                <a:gd name="T17" fmla="*/ 430 h 1229"/>
                <a:gd name="T18" fmla="*/ 83 w 518"/>
                <a:gd name="T19" fmla="*/ 209 h 1229"/>
                <a:gd name="T20" fmla="*/ 132 w 518"/>
                <a:gd name="T21" fmla="*/ 226 h 1229"/>
                <a:gd name="T22" fmla="*/ 110 w 518"/>
                <a:gd name="T23" fmla="*/ 430 h 1229"/>
                <a:gd name="T24" fmla="*/ 138 w 518"/>
                <a:gd name="T25" fmla="*/ 154 h 1229"/>
                <a:gd name="T26" fmla="*/ 160 w 518"/>
                <a:gd name="T27" fmla="*/ 430 h 1229"/>
                <a:gd name="T28" fmla="*/ 138 w 518"/>
                <a:gd name="T29" fmla="*/ 154 h 1229"/>
                <a:gd name="T30" fmla="*/ 186 w 518"/>
                <a:gd name="T31" fmla="*/ 388 h 1229"/>
                <a:gd name="T32" fmla="*/ 166 w 518"/>
                <a:gd name="T33" fmla="*/ 430 h 1229"/>
                <a:gd name="T34" fmla="*/ 193 w 518"/>
                <a:gd name="T35" fmla="*/ 1224 h 1229"/>
                <a:gd name="T36" fmla="*/ 214 w 518"/>
                <a:gd name="T37" fmla="*/ 1229 h 1229"/>
                <a:gd name="T38" fmla="*/ 193 w 518"/>
                <a:gd name="T39" fmla="*/ 1224 h 1229"/>
                <a:gd name="T40" fmla="*/ 243 w 518"/>
                <a:gd name="T41" fmla="*/ 428 h 1229"/>
                <a:gd name="T42" fmla="*/ 221 w 518"/>
                <a:gd name="T43" fmla="*/ 430 h 1229"/>
                <a:gd name="T44" fmla="*/ 249 w 518"/>
                <a:gd name="T45" fmla="*/ 306 h 1229"/>
                <a:gd name="T46" fmla="*/ 269 w 518"/>
                <a:gd name="T47" fmla="*/ 430 h 1229"/>
                <a:gd name="T48" fmla="*/ 249 w 518"/>
                <a:gd name="T49" fmla="*/ 306 h 1229"/>
                <a:gd name="T50" fmla="*/ 297 w 518"/>
                <a:gd name="T51" fmla="*/ 400 h 1229"/>
                <a:gd name="T52" fmla="*/ 276 w 518"/>
                <a:gd name="T53" fmla="*/ 430 h 1229"/>
                <a:gd name="T54" fmla="*/ 304 w 518"/>
                <a:gd name="T55" fmla="*/ 407 h 1229"/>
                <a:gd name="T56" fmla="*/ 325 w 518"/>
                <a:gd name="T57" fmla="*/ 430 h 1229"/>
                <a:gd name="T58" fmla="*/ 304 w 518"/>
                <a:gd name="T59" fmla="*/ 407 h 1229"/>
                <a:gd name="T60" fmla="*/ 352 w 518"/>
                <a:gd name="T61" fmla="*/ 396 h 1229"/>
                <a:gd name="T62" fmla="*/ 331 w 518"/>
                <a:gd name="T63" fmla="*/ 430 h 1229"/>
                <a:gd name="T64" fmla="*/ 359 w 518"/>
                <a:gd name="T65" fmla="*/ 363 h 1229"/>
                <a:gd name="T66" fmla="*/ 380 w 518"/>
                <a:gd name="T67" fmla="*/ 430 h 1229"/>
                <a:gd name="T68" fmla="*/ 359 w 518"/>
                <a:gd name="T69" fmla="*/ 363 h 1229"/>
                <a:gd name="T70" fmla="*/ 408 w 518"/>
                <a:gd name="T71" fmla="*/ 0 h 1229"/>
                <a:gd name="T72" fmla="*/ 387 w 518"/>
                <a:gd name="T73" fmla="*/ 430 h 1229"/>
                <a:gd name="T74" fmla="*/ 414 w 518"/>
                <a:gd name="T75" fmla="*/ 99 h 1229"/>
                <a:gd name="T76" fmla="*/ 435 w 518"/>
                <a:gd name="T77" fmla="*/ 430 h 1229"/>
                <a:gd name="T78" fmla="*/ 414 w 518"/>
                <a:gd name="T79" fmla="*/ 99 h 1229"/>
                <a:gd name="T80" fmla="*/ 463 w 518"/>
                <a:gd name="T81" fmla="*/ 146 h 1229"/>
                <a:gd name="T82" fmla="*/ 442 w 518"/>
                <a:gd name="T83" fmla="*/ 430 h 1229"/>
                <a:gd name="T84" fmla="*/ 470 w 518"/>
                <a:gd name="T85" fmla="*/ 122 h 1229"/>
                <a:gd name="T86" fmla="*/ 491 w 518"/>
                <a:gd name="T87" fmla="*/ 430 h 1229"/>
                <a:gd name="T88" fmla="*/ 470 w 518"/>
                <a:gd name="T89" fmla="*/ 122 h 1229"/>
                <a:gd name="T90" fmla="*/ 518 w 518"/>
                <a:gd name="T91" fmla="*/ 210 h 1229"/>
                <a:gd name="T92" fmla="*/ 497 w 518"/>
                <a:gd name="T93" fmla="*/ 43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1229">
                  <a:moveTo>
                    <a:pt x="0" y="414"/>
                  </a:moveTo>
                  <a:lnTo>
                    <a:pt x="22" y="414"/>
                  </a:lnTo>
                  <a:lnTo>
                    <a:pt x="22" y="430"/>
                  </a:lnTo>
                  <a:lnTo>
                    <a:pt x="0" y="430"/>
                  </a:lnTo>
                  <a:lnTo>
                    <a:pt x="0" y="414"/>
                  </a:lnTo>
                  <a:close/>
                  <a:moveTo>
                    <a:pt x="27" y="424"/>
                  </a:moveTo>
                  <a:lnTo>
                    <a:pt x="49" y="424"/>
                  </a:lnTo>
                  <a:lnTo>
                    <a:pt x="49" y="430"/>
                  </a:lnTo>
                  <a:lnTo>
                    <a:pt x="27" y="430"/>
                  </a:lnTo>
                  <a:lnTo>
                    <a:pt x="27" y="424"/>
                  </a:lnTo>
                  <a:close/>
                  <a:moveTo>
                    <a:pt x="55" y="345"/>
                  </a:moveTo>
                  <a:lnTo>
                    <a:pt x="77" y="345"/>
                  </a:lnTo>
                  <a:lnTo>
                    <a:pt x="77" y="430"/>
                  </a:lnTo>
                  <a:lnTo>
                    <a:pt x="55" y="430"/>
                  </a:lnTo>
                  <a:lnTo>
                    <a:pt x="55" y="345"/>
                  </a:lnTo>
                  <a:close/>
                  <a:moveTo>
                    <a:pt x="83" y="209"/>
                  </a:moveTo>
                  <a:lnTo>
                    <a:pt x="105" y="209"/>
                  </a:lnTo>
                  <a:lnTo>
                    <a:pt x="105" y="430"/>
                  </a:lnTo>
                  <a:lnTo>
                    <a:pt x="83" y="430"/>
                  </a:lnTo>
                  <a:lnTo>
                    <a:pt x="83" y="209"/>
                  </a:lnTo>
                  <a:close/>
                  <a:moveTo>
                    <a:pt x="110" y="226"/>
                  </a:moveTo>
                  <a:lnTo>
                    <a:pt x="132" y="226"/>
                  </a:lnTo>
                  <a:lnTo>
                    <a:pt x="132" y="430"/>
                  </a:lnTo>
                  <a:lnTo>
                    <a:pt x="110" y="430"/>
                  </a:lnTo>
                  <a:lnTo>
                    <a:pt x="110" y="226"/>
                  </a:lnTo>
                  <a:close/>
                  <a:moveTo>
                    <a:pt x="138" y="154"/>
                  </a:moveTo>
                  <a:lnTo>
                    <a:pt x="160" y="154"/>
                  </a:lnTo>
                  <a:lnTo>
                    <a:pt x="160" y="430"/>
                  </a:lnTo>
                  <a:lnTo>
                    <a:pt x="138" y="430"/>
                  </a:lnTo>
                  <a:lnTo>
                    <a:pt x="138" y="154"/>
                  </a:lnTo>
                  <a:close/>
                  <a:moveTo>
                    <a:pt x="166" y="388"/>
                  </a:moveTo>
                  <a:lnTo>
                    <a:pt x="186" y="388"/>
                  </a:lnTo>
                  <a:lnTo>
                    <a:pt x="186" y="430"/>
                  </a:lnTo>
                  <a:lnTo>
                    <a:pt x="166" y="430"/>
                  </a:lnTo>
                  <a:lnTo>
                    <a:pt x="166" y="388"/>
                  </a:lnTo>
                  <a:close/>
                  <a:moveTo>
                    <a:pt x="193" y="1224"/>
                  </a:moveTo>
                  <a:lnTo>
                    <a:pt x="214" y="1224"/>
                  </a:lnTo>
                  <a:lnTo>
                    <a:pt x="214" y="1229"/>
                  </a:lnTo>
                  <a:lnTo>
                    <a:pt x="193" y="1229"/>
                  </a:lnTo>
                  <a:lnTo>
                    <a:pt x="193" y="1224"/>
                  </a:lnTo>
                  <a:close/>
                  <a:moveTo>
                    <a:pt x="221" y="428"/>
                  </a:moveTo>
                  <a:lnTo>
                    <a:pt x="243" y="428"/>
                  </a:lnTo>
                  <a:lnTo>
                    <a:pt x="243" y="430"/>
                  </a:lnTo>
                  <a:lnTo>
                    <a:pt x="221" y="430"/>
                  </a:lnTo>
                  <a:lnTo>
                    <a:pt x="221" y="428"/>
                  </a:lnTo>
                  <a:close/>
                  <a:moveTo>
                    <a:pt x="249" y="306"/>
                  </a:moveTo>
                  <a:lnTo>
                    <a:pt x="269" y="306"/>
                  </a:lnTo>
                  <a:lnTo>
                    <a:pt x="269" y="430"/>
                  </a:lnTo>
                  <a:lnTo>
                    <a:pt x="249" y="430"/>
                  </a:lnTo>
                  <a:lnTo>
                    <a:pt x="249" y="306"/>
                  </a:lnTo>
                  <a:close/>
                  <a:moveTo>
                    <a:pt x="276" y="400"/>
                  </a:moveTo>
                  <a:lnTo>
                    <a:pt x="297" y="400"/>
                  </a:lnTo>
                  <a:lnTo>
                    <a:pt x="297" y="430"/>
                  </a:lnTo>
                  <a:lnTo>
                    <a:pt x="276" y="430"/>
                  </a:lnTo>
                  <a:lnTo>
                    <a:pt x="276" y="400"/>
                  </a:lnTo>
                  <a:close/>
                  <a:moveTo>
                    <a:pt x="304" y="407"/>
                  </a:moveTo>
                  <a:lnTo>
                    <a:pt x="325" y="407"/>
                  </a:lnTo>
                  <a:lnTo>
                    <a:pt x="325" y="430"/>
                  </a:lnTo>
                  <a:lnTo>
                    <a:pt x="304" y="430"/>
                  </a:lnTo>
                  <a:lnTo>
                    <a:pt x="304" y="407"/>
                  </a:lnTo>
                  <a:close/>
                  <a:moveTo>
                    <a:pt x="331" y="396"/>
                  </a:moveTo>
                  <a:lnTo>
                    <a:pt x="352" y="396"/>
                  </a:lnTo>
                  <a:lnTo>
                    <a:pt x="352" y="430"/>
                  </a:lnTo>
                  <a:lnTo>
                    <a:pt x="331" y="430"/>
                  </a:lnTo>
                  <a:lnTo>
                    <a:pt x="331" y="396"/>
                  </a:lnTo>
                  <a:close/>
                  <a:moveTo>
                    <a:pt x="359" y="363"/>
                  </a:moveTo>
                  <a:lnTo>
                    <a:pt x="380" y="363"/>
                  </a:lnTo>
                  <a:lnTo>
                    <a:pt x="380" y="430"/>
                  </a:lnTo>
                  <a:lnTo>
                    <a:pt x="359" y="430"/>
                  </a:lnTo>
                  <a:lnTo>
                    <a:pt x="359" y="363"/>
                  </a:lnTo>
                  <a:close/>
                  <a:moveTo>
                    <a:pt x="387" y="0"/>
                  </a:moveTo>
                  <a:lnTo>
                    <a:pt x="408" y="0"/>
                  </a:lnTo>
                  <a:lnTo>
                    <a:pt x="408" y="430"/>
                  </a:lnTo>
                  <a:lnTo>
                    <a:pt x="387" y="430"/>
                  </a:lnTo>
                  <a:lnTo>
                    <a:pt x="387" y="0"/>
                  </a:lnTo>
                  <a:close/>
                  <a:moveTo>
                    <a:pt x="414" y="99"/>
                  </a:moveTo>
                  <a:lnTo>
                    <a:pt x="435" y="99"/>
                  </a:lnTo>
                  <a:lnTo>
                    <a:pt x="435" y="430"/>
                  </a:lnTo>
                  <a:lnTo>
                    <a:pt x="414" y="430"/>
                  </a:lnTo>
                  <a:lnTo>
                    <a:pt x="414" y="99"/>
                  </a:lnTo>
                  <a:close/>
                  <a:moveTo>
                    <a:pt x="442" y="146"/>
                  </a:moveTo>
                  <a:lnTo>
                    <a:pt x="463" y="146"/>
                  </a:lnTo>
                  <a:lnTo>
                    <a:pt x="463" y="430"/>
                  </a:lnTo>
                  <a:lnTo>
                    <a:pt x="442" y="430"/>
                  </a:lnTo>
                  <a:lnTo>
                    <a:pt x="442" y="146"/>
                  </a:lnTo>
                  <a:close/>
                  <a:moveTo>
                    <a:pt x="470" y="122"/>
                  </a:moveTo>
                  <a:lnTo>
                    <a:pt x="491" y="122"/>
                  </a:lnTo>
                  <a:lnTo>
                    <a:pt x="491" y="430"/>
                  </a:lnTo>
                  <a:lnTo>
                    <a:pt x="470" y="430"/>
                  </a:lnTo>
                  <a:lnTo>
                    <a:pt x="470" y="122"/>
                  </a:lnTo>
                  <a:close/>
                  <a:moveTo>
                    <a:pt x="497" y="210"/>
                  </a:moveTo>
                  <a:lnTo>
                    <a:pt x="518" y="210"/>
                  </a:lnTo>
                  <a:lnTo>
                    <a:pt x="518" y="430"/>
                  </a:lnTo>
                  <a:lnTo>
                    <a:pt x="497" y="430"/>
                  </a:lnTo>
                  <a:lnTo>
                    <a:pt x="497" y="210"/>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3" name="Freeform 14"/>
            <p:cNvSpPr>
              <a:spLocks noEditPoints="1"/>
            </p:cNvSpPr>
            <p:nvPr/>
          </p:nvSpPr>
          <p:spPr bwMode="auto">
            <a:xfrm>
              <a:off x="752" y="948"/>
              <a:ext cx="519" cy="1348"/>
            </a:xfrm>
            <a:custGeom>
              <a:avLst/>
              <a:gdLst>
                <a:gd name="T0" fmla="*/ 21 w 519"/>
                <a:gd name="T1" fmla="*/ 265 h 1348"/>
                <a:gd name="T2" fmla="*/ 0 w 519"/>
                <a:gd name="T3" fmla="*/ 522 h 1348"/>
                <a:gd name="T4" fmla="*/ 28 w 519"/>
                <a:gd name="T5" fmla="*/ 206 h 1348"/>
                <a:gd name="T6" fmla="*/ 49 w 519"/>
                <a:gd name="T7" fmla="*/ 522 h 1348"/>
                <a:gd name="T8" fmla="*/ 28 w 519"/>
                <a:gd name="T9" fmla="*/ 206 h 1348"/>
                <a:gd name="T10" fmla="*/ 76 w 519"/>
                <a:gd name="T11" fmla="*/ 445 h 1348"/>
                <a:gd name="T12" fmla="*/ 55 w 519"/>
                <a:gd name="T13" fmla="*/ 522 h 1348"/>
                <a:gd name="T14" fmla="*/ 83 w 519"/>
                <a:gd name="T15" fmla="*/ 447 h 1348"/>
                <a:gd name="T16" fmla="*/ 104 w 519"/>
                <a:gd name="T17" fmla="*/ 522 h 1348"/>
                <a:gd name="T18" fmla="*/ 83 w 519"/>
                <a:gd name="T19" fmla="*/ 447 h 1348"/>
                <a:gd name="T20" fmla="*/ 131 w 519"/>
                <a:gd name="T21" fmla="*/ 424 h 1348"/>
                <a:gd name="T22" fmla="*/ 111 w 519"/>
                <a:gd name="T23" fmla="*/ 522 h 1348"/>
                <a:gd name="T24" fmla="*/ 138 w 519"/>
                <a:gd name="T25" fmla="*/ 392 h 1348"/>
                <a:gd name="T26" fmla="*/ 159 w 519"/>
                <a:gd name="T27" fmla="*/ 522 h 1348"/>
                <a:gd name="T28" fmla="*/ 138 w 519"/>
                <a:gd name="T29" fmla="*/ 392 h 1348"/>
                <a:gd name="T30" fmla="*/ 187 w 519"/>
                <a:gd name="T31" fmla="*/ 223 h 1348"/>
                <a:gd name="T32" fmla="*/ 166 w 519"/>
                <a:gd name="T33" fmla="*/ 522 h 1348"/>
                <a:gd name="T34" fmla="*/ 194 w 519"/>
                <a:gd name="T35" fmla="*/ 210 h 1348"/>
                <a:gd name="T36" fmla="*/ 214 w 519"/>
                <a:gd name="T37" fmla="*/ 522 h 1348"/>
                <a:gd name="T38" fmla="*/ 194 w 519"/>
                <a:gd name="T39" fmla="*/ 210 h 1348"/>
                <a:gd name="T40" fmla="*/ 242 w 519"/>
                <a:gd name="T41" fmla="*/ 206 h 1348"/>
                <a:gd name="T42" fmla="*/ 220 w 519"/>
                <a:gd name="T43" fmla="*/ 522 h 1348"/>
                <a:gd name="T44" fmla="*/ 249 w 519"/>
                <a:gd name="T45" fmla="*/ 231 h 1348"/>
                <a:gd name="T46" fmla="*/ 270 w 519"/>
                <a:gd name="T47" fmla="*/ 522 h 1348"/>
                <a:gd name="T48" fmla="*/ 249 w 519"/>
                <a:gd name="T49" fmla="*/ 231 h 1348"/>
                <a:gd name="T50" fmla="*/ 297 w 519"/>
                <a:gd name="T51" fmla="*/ 226 h 1348"/>
                <a:gd name="T52" fmla="*/ 275 w 519"/>
                <a:gd name="T53" fmla="*/ 522 h 1348"/>
                <a:gd name="T54" fmla="*/ 303 w 519"/>
                <a:gd name="T55" fmla="*/ 0 h 1348"/>
                <a:gd name="T56" fmla="*/ 325 w 519"/>
                <a:gd name="T57" fmla="*/ 522 h 1348"/>
                <a:gd name="T58" fmla="*/ 303 w 519"/>
                <a:gd name="T59" fmla="*/ 0 h 1348"/>
                <a:gd name="T60" fmla="*/ 353 w 519"/>
                <a:gd name="T61" fmla="*/ 251 h 1348"/>
                <a:gd name="T62" fmla="*/ 331 w 519"/>
                <a:gd name="T63" fmla="*/ 522 h 1348"/>
                <a:gd name="T64" fmla="*/ 358 w 519"/>
                <a:gd name="T65" fmla="*/ 514 h 1348"/>
                <a:gd name="T66" fmla="*/ 380 w 519"/>
                <a:gd name="T67" fmla="*/ 522 h 1348"/>
                <a:gd name="T68" fmla="*/ 358 w 519"/>
                <a:gd name="T69" fmla="*/ 514 h 1348"/>
                <a:gd name="T70" fmla="*/ 408 w 519"/>
                <a:gd name="T71" fmla="*/ 1316 h 1348"/>
                <a:gd name="T72" fmla="*/ 386 w 519"/>
                <a:gd name="T73" fmla="*/ 1335 h 1348"/>
                <a:gd name="T74" fmla="*/ 414 w 519"/>
                <a:gd name="T75" fmla="*/ 1316 h 1348"/>
                <a:gd name="T76" fmla="*/ 436 w 519"/>
                <a:gd name="T77" fmla="*/ 1348 h 1348"/>
                <a:gd name="T78" fmla="*/ 414 w 519"/>
                <a:gd name="T79" fmla="*/ 1316 h 1348"/>
                <a:gd name="T80" fmla="*/ 463 w 519"/>
                <a:gd name="T81" fmla="*/ 495 h 1348"/>
                <a:gd name="T82" fmla="*/ 441 w 519"/>
                <a:gd name="T83" fmla="*/ 522 h 1348"/>
                <a:gd name="T84" fmla="*/ 469 w 519"/>
                <a:gd name="T85" fmla="*/ 499 h 1348"/>
                <a:gd name="T86" fmla="*/ 491 w 519"/>
                <a:gd name="T87" fmla="*/ 522 h 1348"/>
                <a:gd name="T88" fmla="*/ 469 w 519"/>
                <a:gd name="T89" fmla="*/ 499 h 1348"/>
                <a:gd name="T90" fmla="*/ 519 w 519"/>
                <a:gd name="T91" fmla="*/ 1316 h 1348"/>
                <a:gd name="T92" fmla="*/ 497 w 519"/>
                <a:gd name="T93" fmla="*/ 1324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1348">
                  <a:moveTo>
                    <a:pt x="0" y="265"/>
                  </a:moveTo>
                  <a:lnTo>
                    <a:pt x="21" y="265"/>
                  </a:lnTo>
                  <a:lnTo>
                    <a:pt x="21" y="522"/>
                  </a:lnTo>
                  <a:lnTo>
                    <a:pt x="0" y="522"/>
                  </a:lnTo>
                  <a:lnTo>
                    <a:pt x="0" y="265"/>
                  </a:lnTo>
                  <a:close/>
                  <a:moveTo>
                    <a:pt x="28" y="206"/>
                  </a:moveTo>
                  <a:lnTo>
                    <a:pt x="49" y="206"/>
                  </a:lnTo>
                  <a:lnTo>
                    <a:pt x="49" y="522"/>
                  </a:lnTo>
                  <a:lnTo>
                    <a:pt x="28" y="522"/>
                  </a:lnTo>
                  <a:lnTo>
                    <a:pt x="28" y="206"/>
                  </a:lnTo>
                  <a:close/>
                  <a:moveTo>
                    <a:pt x="55" y="445"/>
                  </a:moveTo>
                  <a:lnTo>
                    <a:pt x="76" y="445"/>
                  </a:lnTo>
                  <a:lnTo>
                    <a:pt x="76" y="522"/>
                  </a:lnTo>
                  <a:lnTo>
                    <a:pt x="55" y="522"/>
                  </a:lnTo>
                  <a:lnTo>
                    <a:pt x="55" y="445"/>
                  </a:lnTo>
                  <a:close/>
                  <a:moveTo>
                    <a:pt x="83" y="447"/>
                  </a:moveTo>
                  <a:lnTo>
                    <a:pt x="104" y="447"/>
                  </a:lnTo>
                  <a:lnTo>
                    <a:pt x="104" y="522"/>
                  </a:lnTo>
                  <a:lnTo>
                    <a:pt x="83" y="522"/>
                  </a:lnTo>
                  <a:lnTo>
                    <a:pt x="83" y="447"/>
                  </a:lnTo>
                  <a:close/>
                  <a:moveTo>
                    <a:pt x="111" y="424"/>
                  </a:moveTo>
                  <a:lnTo>
                    <a:pt x="131" y="424"/>
                  </a:lnTo>
                  <a:lnTo>
                    <a:pt x="131" y="522"/>
                  </a:lnTo>
                  <a:lnTo>
                    <a:pt x="111" y="522"/>
                  </a:lnTo>
                  <a:lnTo>
                    <a:pt x="111" y="424"/>
                  </a:lnTo>
                  <a:close/>
                  <a:moveTo>
                    <a:pt x="138" y="392"/>
                  </a:moveTo>
                  <a:lnTo>
                    <a:pt x="159" y="392"/>
                  </a:lnTo>
                  <a:lnTo>
                    <a:pt x="159" y="522"/>
                  </a:lnTo>
                  <a:lnTo>
                    <a:pt x="138" y="522"/>
                  </a:lnTo>
                  <a:lnTo>
                    <a:pt x="138" y="392"/>
                  </a:lnTo>
                  <a:close/>
                  <a:moveTo>
                    <a:pt x="166" y="223"/>
                  </a:moveTo>
                  <a:lnTo>
                    <a:pt x="187" y="223"/>
                  </a:lnTo>
                  <a:lnTo>
                    <a:pt x="187" y="522"/>
                  </a:lnTo>
                  <a:lnTo>
                    <a:pt x="166" y="522"/>
                  </a:lnTo>
                  <a:lnTo>
                    <a:pt x="166" y="223"/>
                  </a:lnTo>
                  <a:close/>
                  <a:moveTo>
                    <a:pt x="194" y="210"/>
                  </a:moveTo>
                  <a:lnTo>
                    <a:pt x="214" y="210"/>
                  </a:lnTo>
                  <a:lnTo>
                    <a:pt x="214" y="522"/>
                  </a:lnTo>
                  <a:lnTo>
                    <a:pt x="194" y="522"/>
                  </a:lnTo>
                  <a:lnTo>
                    <a:pt x="194" y="210"/>
                  </a:lnTo>
                  <a:close/>
                  <a:moveTo>
                    <a:pt x="220" y="206"/>
                  </a:moveTo>
                  <a:lnTo>
                    <a:pt x="242" y="206"/>
                  </a:lnTo>
                  <a:lnTo>
                    <a:pt x="242" y="522"/>
                  </a:lnTo>
                  <a:lnTo>
                    <a:pt x="220" y="522"/>
                  </a:lnTo>
                  <a:lnTo>
                    <a:pt x="220" y="206"/>
                  </a:lnTo>
                  <a:close/>
                  <a:moveTo>
                    <a:pt x="249" y="231"/>
                  </a:moveTo>
                  <a:lnTo>
                    <a:pt x="270" y="231"/>
                  </a:lnTo>
                  <a:lnTo>
                    <a:pt x="270" y="522"/>
                  </a:lnTo>
                  <a:lnTo>
                    <a:pt x="249" y="522"/>
                  </a:lnTo>
                  <a:lnTo>
                    <a:pt x="249" y="231"/>
                  </a:lnTo>
                  <a:close/>
                  <a:moveTo>
                    <a:pt x="275" y="226"/>
                  </a:moveTo>
                  <a:lnTo>
                    <a:pt x="297" y="226"/>
                  </a:lnTo>
                  <a:lnTo>
                    <a:pt x="297" y="522"/>
                  </a:lnTo>
                  <a:lnTo>
                    <a:pt x="275" y="522"/>
                  </a:lnTo>
                  <a:lnTo>
                    <a:pt x="275" y="226"/>
                  </a:lnTo>
                  <a:close/>
                  <a:moveTo>
                    <a:pt x="303" y="0"/>
                  </a:moveTo>
                  <a:lnTo>
                    <a:pt x="325" y="0"/>
                  </a:lnTo>
                  <a:lnTo>
                    <a:pt x="325" y="522"/>
                  </a:lnTo>
                  <a:lnTo>
                    <a:pt x="303" y="522"/>
                  </a:lnTo>
                  <a:lnTo>
                    <a:pt x="303" y="0"/>
                  </a:lnTo>
                  <a:close/>
                  <a:moveTo>
                    <a:pt x="331" y="251"/>
                  </a:moveTo>
                  <a:lnTo>
                    <a:pt x="353" y="251"/>
                  </a:lnTo>
                  <a:lnTo>
                    <a:pt x="353" y="522"/>
                  </a:lnTo>
                  <a:lnTo>
                    <a:pt x="331" y="522"/>
                  </a:lnTo>
                  <a:lnTo>
                    <a:pt x="331" y="251"/>
                  </a:lnTo>
                  <a:close/>
                  <a:moveTo>
                    <a:pt x="358" y="514"/>
                  </a:moveTo>
                  <a:lnTo>
                    <a:pt x="380" y="514"/>
                  </a:lnTo>
                  <a:lnTo>
                    <a:pt x="380" y="522"/>
                  </a:lnTo>
                  <a:lnTo>
                    <a:pt x="358" y="522"/>
                  </a:lnTo>
                  <a:lnTo>
                    <a:pt x="358" y="514"/>
                  </a:lnTo>
                  <a:close/>
                  <a:moveTo>
                    <a:pt x="386" y="1316"/>
                  </a:moveTo>
                  <a:lnTo>
                    <a:pt x="408" y="1316"/>
                  </a:lnTo>
                  <a:lnTo>
                    <a:pt x="408" y="1335"/>
                  </a:lnTo>
                  <a:lnTo>
                    <a:pt x="386" y="1335"/>
                  </a:lnTo>
                  <a:lnTo>
                    <a:pt x="386" y="1316"/>
                  </a:lnTo>
                  <a:close/>
                  <a:moveTo>
                    <a:pt x="414" y="1316"/>
                  </a:moveTo>
                  <a:lnTo>
                    <a:pt x="436" y="1316"/>
                  </a:lnTo>
                  <a:lnTo>
                    <a:pt x="436" y="1348"/>
                  </a:lnTo>
                  <a:lnTo>
                    <a:pt x="414" y="1348"/>
                  </a:lnTo>
                  <a:lnTo>
                    <a:pt x="414" y="1316"/>
                  </a:lnTo>
                  <a:close/>
                  <a:moveTo>
                    <a:pt x="441" y="495"/>
                  </a:moveTo>
                  <a:lnTo>
                    <a:pt x="463" y="495"/>
                  </a:lnTo>
                  <a:lnTo>
                    <a:pt x="463" y="522"/>
                  </a:lnTo>
                  <a:lnTo>
                    <a:pt x="441" y="522"/>
                  </a:lnTo>
                  <a:lnTo>
                    <a:pt x="441" y="495"/>
                  </a:lnTo>
                  <a:close/>
                  <a:moveTo>
                    <a:pt x="469" y="499"/>
                  </a:moveTo>
                  <a:lnTo>
                    <a:pt x="491" y="499"/>
                  </a:lnTo>
                  <a:lnTo>
                    <a:pt x="491" y="522"/>
                  </a:lnTo>
                  <a:lnTo>
                    <a:pt x="469" y="522"/>
                  </a:lnTo>
                  <a:lnTo>
                    <a:pt x="469" y="499"/>
                  </a:lnTo>
                  <a:close/>
                  <a:moveTo>
                    <a:pt x="497" y="1316"/>
                  </a:moveTo>
                  <a:lnTo>
                    <a:pt x="519" y="1316"/>
                  </a:lnTo>
                  <a:lnTo>
                    <a:pt x="519" y="1324"/>
                  </a:lnTo>
                  <a:lnTo>
                    <a:pt x="497" y="1324"/>
                  </a:lnTo>
                  <a:lnTo>
                    <a:pt x="497" y="1316"/>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4" name="Freeform 15"/>
            <p:cNvSpPr>
              <a:spLocks noEditPoints="1"/>
            </p:cNvSpPr>
            <p:nvPr/>
          </p:nvSpPr>
          <p:spPr bwMode="auto">
            <a:xfrm>
              <a:off x="1276" y="1084"/>
              <a:ext cx="519" cy="386"/>
            </a:xfrm>
            <a:custGeom>
              <a:avLst/>
              <a:gdLst>
                <a:gd name="T0" fmla="*/ 21 w 519"/>
                <a:gd name="T1" fmla="*/ 117 h 386"/>
                <a:gd name="T2" fmla="*/ 0 w 519"/>
                <a:gd name="T3" fmla="*/ 386 h 386"/>
                <a:gd name="T4" fmla="*/ 28 w 519"/>
                <a:gd name="T5" fmla="*/ 383 h 386"/>
                <a:gd name="T6" fmla="*/ 50 w 519"/>
                <a:gd name="T7" fmla="*/ 386 h 386"/>
                <a:gd name="T8" fmla="*/ 28 w 519"/>
                <a:gd name="T9" fmla="*/ 383 h 386"/>
                <a:gd name="T10" fmla="*/ 76 w 519"/>
                <a:gd name="T11" fmla="*/ 336 h 386"/>
                <a:gd name="T12" fmla="*/ 56 w 519"/>
                <a:gd name="T13" fmla="*/ 386 h 386"/>
                <a:gd name="T14" fmla="*/ 83 w 519"/>
                <a:gd name="T15" fmla="*/ 16 h 386"/>
                <a:gd name="T16" fmla="*/ 104 w 519"/>
                <a:gd name="T17" fmla="*/ 386 h 386"/>
                <a:gd name="T18" fmla="*/ 83 w 519"/>
                <a:gd name="T19" fmla="*/ 16 h 386"/>
                <a:gd name="T20" fmla="*/ 133 w 519"/>
                <a:gd name="T21" fmla="*/ 198 h 386"/>
                <a:gd name="T22" fmla="*/ 111 w 519"/>
                <a:gd name="T23" fmla="*/ 386 h 386"/>
                <a:gd name="T24" fmla="*/ 139 w 519"/>
                <a:gd name="T25" fmla="*/ 70 h 386"/>
                <a:gd name="T26" fmla="*/ 159 w 519"/>
                <a:gd name="T27" fmla="*/ 386 h 386"/>
                <a:gd name="T28" fmla="*/ 139 w 519"/>
                <a:gd name="T29" fmla="*/ 70 h 386"/>
                <a:gd name="T30" fmla="*/ 187 w 519"/>
                <a:gd name="T31" fmla="*/ 0 h 386"/>
                <a:gd name="T32" fmla="*/ 166 w 519"/>
                <a:gd name="T33" fmla="*/ 386 h 386"/>
                <a:gd name="T34" fmla="*/ 194 w 519"/>
                <a:gd name="T35" fmla="*/ 117 h 386"/>
                <a:gd name="T36" fmla="*/ 215 w 519"/>
                <a:gd name="T37" fmla="*/ 386 h 386"/>
                <a:gd name="T38" fmla="*/ 194 w 519"/>
                <a:gd name="T39" fmla="*/ 117 h 386"/>
                <a:gd name="T40" fmla="*/ 242 w 519"/>
                <a:gd name="T41" fmla="*/ 114 h 386"/>
                <a:gd name="T42" fmla="*/ 221 w 519"/>
                <a:gd name="T43" fmla="*/ 386 h 386"/>
                <a:gd name="T44" fmla="*/ 249 w 519"/>
                <a:gd name="T45" fmla="*/ 181 h 386"/>
                <a:gd name="T46" fmla="*/ 270 w 519"/>
                <a:gd name="T47" fmla="*/ 386 h 386"/>
                <a:gd name="T48" fmla="*/ 249 w 519"/>
                <a:gd name="T49" fmla="*/ 181 h 386"/>
                <a:gd name="T50" fmla="*/ 298 w 519"/>
                <a:gd name="T51" fmla="*/ 241 h 386"/>
                <a:gd name="T52" fmla="*/ 277 w 519"/>
                <a:gd name="T53" fmla="*/ 386 h 386"/>
                <a:gd name="T54" fmla="*/ 304 w 519"/>
                <a:gd name="T55" fmla="*/ 97 h 386"/>
                <a:gd name="T56" fmla="*/ 325 w 519"/>
                <a:gd name="T57" fmla="*/ 386 h 386"/>
                <a:gd name="T58" fmla="*/ 304 w 519"/>
                <a:gd name="T59" fmla="*/ 97 h 386"/>
                <a:gd name="T60" fmla="*/ 353 w 519"/>
                <a:gd name="T61" fmla="*/ 307 h 386"/>
                <a:gd name="T62" fmla="*/ 332 w 519"/>
                <a:gd name="T63" fmla="*/ 386 h 386"/>
                <a:gd name="T64" fmla="*/ 360 w 519"/>
                <a:gd name="T65" fmla="*/ 230 h 386"/>
                <a:gd name="T66" fmla="*/ 381 w 519"/>
                <a:gd name="T67" fmla="*/ 386 h 386"/>
                <a:gd name="T68" fmla="*/ 360 w 519"/>
                <a:gd name="T69" fmla="*/ 230 h 386"/>
                <a:gd name="T70" fmla="*/ 408 w 519"/>
                <a:gd name="T71" fmla="*/ 153 h 386"/>
                <a:gd name="T72" fmla="*/ 387 w 519"/>
                <a:gd name="T73" fmla="*/ 386 h 386"/>
                <a:gd name="T74" fmla="*/ 415 w 519"/>
                <a:gd name="T75" fmla="*/ 83 h 386"/>
                <a:gd name="T76" fmla="*/ 436 w 519"/>
                <a:gd name="T77" fmla="*/ 386 h 386"/>
                <a:gd name="T78" fmla="*/ 415 w 519"/>
                <a:gd name="T79" fmla="*/ 83 h 386"/>
                <a:gd name="T80" fmla="*/ 464 w 519"/>
                <a:gd name="T81" fmla="*/ 272 h 386"/>
                <a:gd name="T82" fmla="*/ 443 w 519"/>
                <a:gd name="T83" fmla="*/ 386 h 386"/>
                <a:gd name="T84" fmla="*/ 470 w 519"/>
                <a:gd name="T85" fmla="*/ 245 h 386"/>
                <a:gd name="T86" fmla="*/ 491 w 519"/>
                <a:gd name="T87" fmla="*/ 386 h 386"/>
                <a:gd name="T88" fmla="*/ 470 w 519"/>
                <a:gd name="T89" fmla="*/ 245 h 386"/>
                <a:gd name="T90" fmla="*/ 519 w 519"/>
                <a:gd name="T91" fmla="*/ 214 h 386"/>
                <a:gd name="T92" fmla="*/ 498 w 519"/>
                <a:gd name="T93"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386">
                  <a:moveTo>
                    <a:pt x="0" y="117"/>
                  </a:moveTo>
                  <a:lnTo>
                    <a:pt x="21" y="117"/>
                  </a:lnTo>
                  <a:lnTo>
                    <a:pt x="21" y="386"/>
                  </a:lnTo>
                  <a:lnTo>
                    <a:pt x="0" y="386"/>
                  </a:lnTo>
                  <a:lnTo>
                    <a:pt x="0" y="117"/>
                  </a:lnTo>
                  <a:close/>
                  <a:moveTo>
                    <a:pt x="28" y="383"/>
                  </a:moveTo>
                  <a:lnTo>
                    <a:pt x="50" y="383"/>
                  </a:lnTo>
                  <a:lnTo>
                    <a:pt x="50" y="386"/>
                  </a:lnTo>
                  <a:lnTo>
                    <a:pt x="28" y="386"/>
                  </a:lnTo>
                  <a:lnTo>
                    <a:pt x="28" y="383"/>
                  </a:lnTo>
                  <a:close/>
                  <a:moveTo>
                    <a:pt x="56" y="336"/>
                  </a:moveTo>
                  <a:lnTo>
                    <a:pt x="76" y="336"/>
                  </a:lnTo>
                  <a:lnTo>
                    <a:pt x="76" y="386"/>
                  </a:lnTo>
                  <a:lnTo>
                    <a:pt x="56" y="386"/>
                  </a:lnTo>
                  <a:lnTo>
                    <a:pt x="56" y="336"/>
                  </a:lnTo>
                  <a:close/>
                  <a:moveTo>
                    <a:pt x="83" y="16"/>
                  </a:moveTo>
                  <a:lnTo>
                    <a:pt x="104" y="16"/>
                  </a:lnTo>
                  <a:lnTo>
                    <a:pt x="104" y="386"/>
                  </a:lnTo>
                  <a:lnTo>
                    <a:pt x="83" y="386"/>
                  </a:lnTo>
                  <a:lnTo>
                    <a:pt x="83" y="16"/>
                  </a:lnTo>
                  <a:close/>
                  <a:moveTo>
                    <a:pt x="111" y="198"/>
                  </a:moveTo>
                  <a:lnTo>
                    <a:pt x="133" y="198"/>
                  </a:lnTo>
                  <a:lnTo>
                    <a:pt x="133" y="386"/>
                  </a:lnTo>
                  <a:lnTo>
                    <a:pt x="111" y="386"/>
                  </a:lnTo>
                  <a:lnTo>
                    <a:pt x="111" y="198"/>
                  </a:lnTo>
                  <a:close/>
                  <a:moveTo>
                    <a:pt x="139" y="70"/>
                  </a:moveTo>
                  <a:lnTo>
                    <a:pt x="159" y="70"/>
                  </a:lnTo>
                  <a:lnTo>
                    <a:pt x="159" y="386"/>
                  </a:lnTo>
                  <a:lnTo>
                    <a:pt x="139" y="386"/>
                  </a:lnTo>
                  <a:lnTo>
                    <a:pt x="139" y="70"/>
                  </a:lnTo>
                  <a:close/>
                  <a:moveTo>
                    <a:pt x="166" y="0"/>
                  </a:moveTo>
                  <a:lnTo>
                    <a:pt x="187" y="0"/>
                  </a:lnTo>
                  <a:lnTo>
                    <a:pt x="187" y="386"/>
                  </a:lnTo>
                  <a:lnTo>
                    <a:pt x="166" y="386"/>
                  </a:lnTo>
                  <a:lnTo>
                    <a:pt x="166" y="0"/>
                  </a:lnTo>
                  <a:close/>
                  <a:moveTo>
                    <a:pt x="194" y="117"/>
                  </a:moveTo>
                  <a:lnTo>
                    <a:pt x="215" y="117"/>
                  </a:lnTo>
                  <a:lnTo>
                    <a:pt x="215" y="386"/>
                  </a:lnTo>
                  <a:lnTo>
                    <a:pt x="194" y="386"/>
                  </a:lnTo>
                  <a:lnTo>
                    <a:pt x="194" y="117"/>
                  </a:lnTo>
                  <a:close/>
                  <a:moveTo>
                    <a:pt x="221" y="114"/>
                  </a:moveTo>
                  <a:lnTo>
                    <a:pt x="242" y="114"/>
                  </a:lnTo>
                  <a:lnTo>
                    <a:pt x="242" y="386"/>
                  </a:lnTo>
                  <a:lnTo>
                    <a:pt x="221" y="386"/>
                  </a:lnTo>
                  <a:lnTo>
                    <a:pt x="221" y="114"/>
                  </a:lnTo>
                  <a:close/>
                  <a:moveTo>
                    <a:pt x="249" y="181"/>
                  </a:moveTo>
                  <a:lnTo>
                    <a:pt x="270" y="181"/>
                  </a:lnTo>
                  <a:lnTo>
                    <a:pt x="270" y="386"/>
                  </a:lnTo>
                  <a:lnTo>
                    <a:pt x="249" y="386"/>
                  </a:lnTo>
                  <a:lnTo>
                    <a:pt x="249" y="181"/>
                  </a:lnTo>
                  <a:close/>
                  <a:moveTo>
                    <a:pt x="277" y="241"/>
                  </a:moveTo>
                  <a:lnTo>
                    <a:pt x="298" y="241"/>
                  </a:lnTo>
                  <a:lnTo>
                    <a:pt x="298" y="386"/>
                  </a:lnTo>
                  <a:lnTo>
                    <a:pt x="277" y="386"/>
                  </a:lnTo>
                  <a:lnTo>
                    <a:pt x="277" y="241"/>
                  </a:lnTo>
                  <a:close/>
                  <a:moveTo>
                    <a:pt x="304" y="97"/>
                  </a:moveTo>
                  <a:lnTo>
                    <a:pt x="325" y="97"/>
                  </a:lnTo>
                  <a:lnTo>
                    <a:pt x="325" y="386"/>
                  </a:lnTo>
                  <a:lnTo>
                    <a:pt x="304" y="386"/>
                  </a:lnTo>
                  <a:lnTo>
                    <a:pt x="304" y="97"/>
                  </a:lnTo>
                  <a:close/>
                  <a:moveTo>
                    <a:pt x="332" y="307"/>
                  </a:moveTo>
                  <a:lnTo>
                    <a:pt x="353" y="307"/>
                  </a:lnTo>
                  <a:lnTo>
                    <a:pt x="353" y="386"/>
                  </a:lnTo>
                  <a:lnTo>
                    <a:pt x="332" y="386"/>
                  </a:lnTo>
                  <a:lnTo>
                    <a:pt x="332" y="307"/>
                  </a:lnTo>
                  <a:close/>
                  <a:moveTo>
                    <a:pt x="360" y="230"/>
                  </a:moveTo>
                  <a:lnTo>
                    <a:pt x="381" y="230"/>
                  </a:lnTo>
                  <a:lnTo>
                    <a:pt x="381" y="386"/>
                  </a:lnTo>
                  <a:lnTo>
                    <a:pt x="360" y="386"/>
                  </a:lnTo>
                  <a:lnTo>
                    <a:pt x="360" y="230"/>
                  </a:lnTo>
                  <a:close/>
                  <a:moveTo>
                    <a:pt x="387" y="153"/>
                  </a:moveTo>
                  <a:lnTo>
                    <a:pt x="408" y="153"/>
                  </a:lnTo>
                  <a:lnTo>
                    <a:pt x="408" y="386"/>
                  </a:lnTo>
                  <a:lnTo>
                    <a:pt x="387" y="386"/>
                  </a:lnTo>
                  <a:lnTo>
                    <a:pt x="387" y="153"/>
                  </a:lnTo>
                  <a:close/>
                  <a:moveTo>
                    <a:pt x="415" y="83"/>
                  </a:moveTo>
                  <a:lnTo>
                    <a:pt x="436" y="83"/>
                  </a:lnTo>
                  <a:lnTo>
                    <a:pt x="436" y="386"/>
                  </a:lnTo>
                  <a:lnTo>
                    <a:pt x="415" y="386"/>
                  </a:lnTo>
                  <a:lnTo>
                    <a:pt x="415" y="83"/>
                  </a:lnTo>
                  <a:close/>
                  <a:moveTo>
                    <a:pt x="443" y="272"/>
                  </a:moveTo>
                  <a:lnTo>
                    <a:pt x="464" y="272"/>
                  </a:lnTo>
                  <a:lnTo>
                    <a:pt x="464" y="386"/>
                  </a:lnTo>
                  <a:lnTo>
                    <a:pt x="443" y="386"/>
                  </a:lnTo>
                  <a:lnTo>
                    <a:pt x="443" y="272"/>
                  </a:lnTo>
                  <a:close/>
                  <a:moveTo>
                    <a:pt x="470" y="245"/>
                  </a:moveTo>
                  <a:lnTo>
                    <a:pt x="491" y="245"/>
                  </a:lnTo>
                  <a:lnTo>
                    <a:pt x="491" y="386"/>
                  </a:lnTo>
                  <a:lnTo>
                    <a:pt x="470" y="386"/>
                  </a:lnTo>
                  <a:lnTo>
                    <a:pt x="470" y="245"/>
                  </a:lnTo>
                  <a:close/>
                  <a:moveTo>
                    <a:pt x="498" y="214"/>
                  </a:moveTo>
                  <a:lnTo>
                    <a:pt x="519" y="214"/>
                  </a:lnTo>
                  <a:lnTo>
                    <a:pt x="519" y="386"/>
                  </a:lnTo>
                  <a:lnTo>
                    <a:pt x="498" y="386"/>
                  </a:lnTo>
                  <a:lnTo>
                    <a:pt x="498" y="214"/>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5" name="Freeform 16"/>
            <p:cNvSpPr>
              <a:spLocks noEditPoints="1"/>
            </p:cNvSpPr>
            <p:nvPr/>
          </p:nvSpPr>
          <p:spPr bwMode="auto">
            <a:xfrm>
              <a:off x="1802" y="1024"/>
              <a:ext cx="517" cy="1320"/>
            </a:xfrm>
            <a:custGeom>
              <a:avLst/>
              <a:gdLst>
                <a:gd name="T0" fmla="*/ 20 w 517"/>
                <a:gd name="T1" fmla="*/ 32 h 1320"/>
                <a:gd name="T2" fmla="*/ 0 w 517"/>
                <a:gd name="T3" fmla="*/ 446 h 1320"/>
                <a:gd name="T4" fmla="*/ 26 w 517"/>
                <a:gd name="T5" fmla="*/ 419 h 1320"/>
                <a:gd name="T6" fmla="*/ 48 w 517"/>
                <a:gd name="T7" fmla="*/ 446 h 1320"/>
                <a:gd name="T8" fmla="*/ 26 w 517"/>
                <a:gd name="T9" fmla="*/ 419 h 1320"/>
                <a:gd name="T10" fmla="*/ 76 w 517"/>
                <a:gd name="T11" fmla="*/ 1240 h 1320"/>
                <a:gd name="T12" fmla="*/ 55 w 517"/>
                <a:gd name="T13" fmla="*/ 1274 h 1320"/>
                <a:gd name="T14" fmla="*/ 83 w 517"/>
                <a:gd name="T15" fmla="*/ 1240 h 1320"/>
                <a:gd name="T16" fmla="*/ 103 w 517"/>
                <a:gd name="T17" fmla="*/ 1258 h 1320"/>
                <a:gd name="T18" fmla="*/ 83 w 517"/>
                <a:gd name="T19" fmla="*/ 1240 h 1320"/>
                <a:gd name="T20" fmla="*/ 131 w 517"/>
                <a:gd name="T21" fmla="*/ 443 h 1320"/>
                <a:gd name="T22" fmla="*/ 109 w 517"/>
                <a:gd name="T23" fmla="*/ 446 h 1320"/>
                <a:gd name="T24" fmla="*/ 138 w 517"/>
                <a:gd name="T25" fmla="*/ 1240 h 1320"/>
                <a:gd name="T26" fmla="*/ 159 w 517"/>
                <a:gd name="T27" fmla="*/ 1241 h 1320"/>
                <a:gd name="T28" fmla="*/ 138 w 517"/>
                <a:gd name="T29" fmla="*/ 1240 h 1320"/>
                <a:gd name="T30" fmla="*/ 186 w 517"/>
                <a:gd name="T31" fmla="*/ 83 h 1320"/>
                <a:gd name="T32" fmla="*/ 164 w 517"/>
                <a:gd name="T33" fmla="*/ 446 h 1320"/>
                <a:gd name="T34" fmla="*/ 192 w 517"/>
                <a:gd name="T35" fmla="*/ 421 h 1320"/>
                <a:gd name="T36" fmla="*/ 214 w 517"/>
                <a:gd name="T37" fmla="*/ 446 h 1320"/>
                <a:gd name="T38" fmla="*/ 192 w 517"/>
                <a:gd name="T39" fmla="*/ 421 h 1320"/>
                <a:gd name="T40" fmla="*/ 242 w 517"/>
                <a:gd name="T41" fmla="*/ 332 h 1320"/>
                <a:gd name="T42" fmla="*/ 220 w 517"/>
                <a:gd name="T43" fmla="*/ 446 h 1320"/>
                <a:gd name="T44" fmla="*/ 247 w 517"/>
                <a:gd name="T45" fmla="*/ 213 h 1320"/>
                <a:gd name="T46" fmla="*/ 269 w 517"/>
                <a:gd name="T47" fmla="*/ 446 h 1320"/>
                <a:gd name="T48" fmla="*/ 247 w 517"/>
                <a:gd name="T49" fmla="*/ 213 h 1320"/>
                <a:gd name="T50" fmla="*/ 297 w 517"/>
                <a:gd name="T51" fmla="*/ 0 h 1320"/>
                <a:gd name="T52" fmla="*/ 275 w 517"/>
                <a:gd name="T53" fmla="*/ 446 h 1320"/>
                <a:gd name="T54" fmla="*/ 303 w 517"/>
                <a:gd name="T55" fmla="*/ 396 h 1320"/>
                <a:gd name="T56" fmla="*/ 325 w 517"/>
                <a:gd name="T57" fmla="*/ 446 h 1320"/>
                <a:gd name="T58" fmla="*/ 303 w 517"/>
                <a:gd name="T59" fmla="*/ 396 h 1320"/>
                <a:gd name="T60" fmla="*/ 352 w 517"/>
                <a:gd name="T61" fmla="*/ 84 h 1320"/>
                <a:gd name="T62" fmla="*/ 330 w 517"/>
                <a:gd name="T63" fmla="*/ 446 h 1320"/>
                <a:gd name="T64" fmla="*/ 358 w 517"/>
                <a:gd name="T65" fmla="*/ 273 h 1320"/>
                <a:gd name="T66" fmla="*/ 380 w 517"/>
                <a:gd name="T67" fmla="*/ 446 h 1320"/>
                <a:gd name="T68" fmla="*/ 358 w 517"/>
                <a:gd name="T69" fmla="*/ 273 h 1320"/>
                <a:gd name="T70" fmla="*/ 408 w 517"/>
                <a:gd name="T71" fmla="*/ 1240 h 1320"/>
                <a:gd name="T72" fmla="*/ 386 w 517"/>
                <a:gd name="T73" fmla="*/ 1320 h 1320"/>
                <a:gd name="T74" fmla="*/ 413 w 517"/>
                <a:gd name="T75" fmla="*/ 1240 h 1320"/>
                <a:gd name="T76" fmla="*/ 434 w 517"/>
                <a:gd name="T77" fmla="*/ 1248 h 1320"/>
                <a:gd name="T78" fmla="*/ 413 w 517"/>
                <a:gd name="T79" fmla="*/ 1240 h 1320"/>
                <a:gd name="T80" fmla="*/ 463 w 517"/>
                <a:gd name="T81" fmla="*/ 1240 h 1320"/>
                <a:gd name="T82" fmla="*/ 441 w 517"/>
                <a:gd name="T83" fmla="*/ 1256 h 1320"/>
                <a:gd name="T84" fmla="*/ 469 w 517"/>
                <a:gd name="T85" fmla="*/ 1240 h 1320"/>
                <a:gd name="T86" fmla="*/ 489 w 517"/>
                <a:gd name="T87" fmla="*/ 1254 h 1320"/>
                <a:gd name="T88" fmla="*/ 469 w 517"/>
                <a:gd name="T89" fmla="*/ 1240 h 1320"/>
                <a:gd name="T90" fmla="*/ 517 w 517"/>
                <a:gd name="T91" fmla="*/ 1240 h 1320"/>
                <a:gd name="T92" fmla="*/ 496 w 517"/>
                <a:gd name="T93" fmla="*/ 1295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7" h="1320">
                  <a:moveTo>
                    <a:pt x="0" y="32"/>
                  </a:moveTo>
                  <a:lnTo>
                    <a:pt x="20" y="32"/>
                  </a:lnTo>
                  <a:lnTo>
                    <a:pt x="20" y="446"/>
                  </a:lnTo>
                  <a:lnTo>
                    <a:pt x="0" y="446"/>
                  </a:lnTo>
                  <a:lnTo>
                    <a:pt x="0" y="32"/>
                  </a:lnTo>
                  <a:close/>
                  <a:moveTo>
                    <a:pt x="26" y="419"/>
                  </a:moveTo>
                  <a:lnTo>
                    <a:pt x="48" y="419"/>
                  </a:lnTo>
                  <a:lnTo>
                    <a:pt x="48" y="446"/>
                  </a:lnTo>
                  <a:lnTo>
                    <a:pt x="26" y="446"/>
                  </a:lnTo>
                  <a:lnTo>
                    <a:pt x="26" y="419"/>
                  </a:lnTo>
                  <a:close/>
                  <a:moveTo>
                    <a:pt x="55" y="1240"/>
                  </a:moveTo>
                  <a:lnTo>
                    <a:pt x="76" y="1240"/>
                  </a:lnTo>
                  <a:lnTo>
                    <a:pt x="76" y="1274"/>
                  </a:lnTo>
                  <a:lnTo>
                    <a:pt x="55" y="1274"/>
                  </a:lnTo>
                  <a:lnTo>
                    <a:pt x="55" y="1240"/>
                  </a:lnTo>
                  <a:close/>
                  <a:moveTo>
                    <a:pt x="83" y="1240"/>
                  </a:moveTo>
                  <a:lnTo>
                    <a:pt x="103" y="1240"/>
                  </a:lnTo>
                  <a:lnTo>
                    <a:pt x="103" y="1258"/>
                  </a:lnTo>
                  <a:lnTo>
                    <a:pt x="83" y="1258"/>
                  </a:lnTo>
                  <a:lnTo>
                    <a:pt x="83" y="1240"/>
                  </a:lnTo>
                  <a:close/>
                  <a:moveTo>
                    <a:pt x="109" y="443"/>
                  </a:moveTo>
                  <a:lnTo>
                    <a:pt x="131" y="443"/>
                  </a:lnTo>
                  <a:lnTo>
                    <a:pt x="131" y="446"/>
                  </a:lnTo>
                  <a:lnTo>
                    <a:pt x="109" y="446"/>
                  </a:lnTo>
                  <a:lnTo>
                    <a:pt x="109" y="443"/>
                  </a:lnTo>
                  <a:close/>
                  <a:moveTo>
                    <a:pt x="138" y="1240"/>
                  </a:moveTo>
                  <a:lnTo>
                    <a:pt x="159" y="1240"/>
                  </a:lnTo>
                  <a:lnTo>
                    <a:pt x="159" y="1241"/>
                  </a:lnTo>
                  <a:lnTo>
                    <a:pt x="138" y="1241"/>
                  </a:lnTo>
                  <a:lnTo>
                    <a:pt x="138" y="1240"/>
                  </a:lnTo>
                  <a:close/>
                  <a:moveTo>
                    <a:pt x="164" y="83"/>
                  </a:moveTo>
                  <a:lnTo>
                    <a:pt x="186" y="83"/>
                  </a:lnTo>
                  <a:lnTo>
                    <a:pt x="186" y="446"/>
                  </a:lnTo>
                  <a:lnTo>
                    <a:pt x="164" y="446"/>
                  </a:lnTo>
                  <a:lnTo>
                    <a:pt x="164" y="83"/>
                  </a:lnTo>
                  <a:close/>
                  <a:moveTo>
                    <a:pt x="192" y="421"/>
                  </a:moveTo>
                  <a:lnTo>
                    <a:pt x="214" y="421"/>
                  </a:lnTo>
                  <a:lnTo>
                    <a:pt x="214" y="446"/>
                  </a:lnTo>
                  <a:lnTo>
                    <a:pt x="192" y="446"/>
                  </a:lnTo>
                  <a:lnTo>
                    <a:pt x="192" y="421"/>
                  </a:lnTo>
                  <a:close/>
                  <a:moveTo>
                    <a:pt x="220" y="332"/>
                  </a:moveTo>
                  <a:lnTo>
                    <a:pt x="242" y="332"/>
                  </a:lnTo>
                  <a:lnTo>
                    <a:pt x="242" y="446"/>
                  </a:lnTo>
                  <a:lnTo>
                    <a:pt x="220" y="446"/>
                  </a:lnTo>
                  <a:lnTo>
                    <a:pt x="220" y="332"/>
                  </a:lnTo>
                  <a:close/>
                  <a:moveTo>
                    <a:pt x="247" y="213"/>
                  </a:moveTo>
                  <a:lnTo>
                    <a:pt x="269" y="213"/>
                  </a:lnTo>
                  <a:lnTo>
                    <a:pt x="269" y="446"/>
                  </a:lnTo>
                  <a:lnTo>
                    <a:pt x="247" y="446"/>
                  </a:lnTo>
                  <a:lnTo>
                    <a:pt x="247" y="213"/>
                  </a:lnTo>
                  <a:close/>
                  <a:moveTo>
                    <a:pt x="275" y="0"/>
                  </a:moveTo>
                  <a:lnTo>
                    <a:pt x="297" y="0"/>
                  </a:lnTo>
                  <a:lnTo>
                    <a:pt x="297" y="446"/>
                  </a:lnTo>
                  <a:lnTo>
                    <a:pt x="275" y="446"/>
                  </a:lnTo>
                  <a:lnTo>
                    <a:pt x="275" y="0"/>
                  </a:lnTo>
                  <a:close/>
                  <a:moveTo>
                    <a:pt x="303" y="396"/>
                  </a:moveTo>
                  <a:lnTo>
                    <a:pt x="325" y="396"/>
                  </a:lnTo>
                  <a:lnTo>
                    <a:pt x="325" y="446"/>
                  </a:lnTo>
                  <a:lnTo>
                    <a:pt x="303" y="446"/>
                  </a:lnTo>
                  <a:lnTo>
                    <a:pt x="303" y="396"/>
                  </a:lnTo>
                  <a:close/>
                  <a:moveTo>
                    <a:pt x="330" y="84"/>
                  </a:moveTo>
                  <a:lnTo>
                    <a:pt x="352" y="84"/>
                  </a:lnTo>
                  <a:lnTo>
                    <a:pt x="352" y="446"/>
                  </a:lnTo>
                  <a:lnTo>
                    <a:pt x="330" y="446"/>
                  </a:lnTo>
                  <a:lnTo>
                    <a:pt x="330" y="84"/>
                  </a:lnTo>
                  <a:close/>
                  <a:moveTo>
                    <a:pt x="358" y="273"/>
                  </a:moveTo>
                  <a:lnTo>
                    <a:pt x="380" y="273"/>
                  </a:lnTo>
                  <a:lnTo>
                    <a:pt x="380" y="446"/>
                  </a:lnTo>
                  <a:lnTo>
                    <a:pt x="358" y="446"/>
                  </a:lnTo>
                  <a:lnTo>
                    <a:pt x="358" y="273"/>
                  </a:lnTo>
                  <a:close/>
                  <a:moveTo>
                    <a:pt x="386" y="1240"/>
                  </a:moveTo>
                  <a:lnTo>
                    <a:pt x="408" y="1240"/>
                  </a:lnTo>
                  <a:lnTo>
                    <a:pt x="408" y="1320"/>
                  </a:lnTo>
                  <a:lnTo>
                    <a:pt x="386" y="1320"/>
                  </a:lnTo>
                  <a:lnTo>
                    <a:pt x="386" y="1240"/>
                  </a:lnTo>
                  <a:close/>
                  <a:moveTo>
                    <a:pt x="413" y="1240"/>
                  </a:moveTo>
                  <a:lnTo>
                    <a:pt x="434" y="1240"/>
                  </a:lnTo>
                  <a:lnTo>
                    <a:pt x="434" y="1248"/>
                  </a:lnTo>
                  <a:lnTo>
                    <a:pt x="413" y="1248"/>
                  </a:lnTo>
                  <a:lnTo>
                    <a:pt x="413" y="1240"/>
                  </a:lnTo>
                  <a:close/>
                  <a:moveTo>
                    <a:pt x="441" y="1240"/>
                  </a:moveTo>
                  <a:lnTo>
                    <a:pt x="463" y="1240"/>
                  </a:lnTo>
                  <a:lnTo>
                    <a:pt x="463" y="1256"/>
                  </a:lnTo>
                  <a:lnTo>
                    <a:pt x="441" y="1256"/>
                  </a:lnTo>
                  <a:lnTo>
                    <a:pt x="441" y="1240"/>
                  </a:lnTo>
                  <a:close/>
                  <a:moveTo>
                    <a:pt x="469" y="1240"/>
                  </a:moveTo>
                  <a:lnTo>
                    <a:pt x="489" y="1240"/>
                  </a:lnTo>
                  <a:lnTo>
                    <a:pt x="489" y="1254"/>
                  </a:lnTo>
                  <a:lnTo>
                    <a:pt x="469" y="1254"/>
                  </a:lnTo>
                  <a:lnTo>
                    <a:pt x="469" y="1240"/>
                  </a:lnTo>
                  <a:close/>
                  <a:moveTo>
                    <a:pt x="496" y="1240"/>
                  </a:moveTo>
                  <a:lnTo>
                    <a:pt x="517" y="1240"/>
                  </a:lnTo>
                  <a:lnTo>
                    <a:pt x="517" y="1295"/>
                  </a:lnTo>
                  <a:lnTo>
                    <a:pt x="496" y="1295"/>
                  </a:lnTo>
                  <a:lnTo>
                    <a:pt x="496" y="1240"/>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6" name="Freeform 17"/>
            <p:cNvSpPr>
              <a:spLocks noEditPoints="1"/>
            </p:cNvSpPr>
            <p:nvPr/>
          </p:nvSpPr>
          <p:spPr bwMode="auto">
            <a:xfrm>
              <a:off x="2326" y="1134"/>
              <a:ext cx="518" cy="1315"/>
            </a:xfrm>
            <a:custGeom>
              <a:avLst/>
              <a:gdLst>
                <a:gd name="T0" fmla="*/ 21 w 518"/>
                <a:gd name="T1" fmla="*/ 247 h 1315"/>
                <a:gd name="T2" fmla="*/ 0 w 518"/>
                <a:gd name="T3" fmla="*/ 336 h 1315"/>
                <a:gd name="T4" fmla="*/ 28 w 518"/>
                <a:gd name="T5" fmla="*/ 258 h 1315"/>
                <a:gd name="T6" fmla="*/ 48 w 518"/>
                <a:gd name="T7" fmla="*/ 336 h 1315"/>
                <a:gd name="T8" fmla="*/ 28 w 518"/>
                <a:gd name="T9" fmla="*/ 258 h 1315"/>
                <a:gd name="T10" fmla="*/ 76 w 518"/>
                <a:gd name="T11" fmla="*/ 142 h 1315"/>
                <a:gd name="T12" fmla="*/ 55 w 518"/>
                <a:gd name="T13" fmla="*/ 336 h 1315"/>
                <a:gd name="T14" fmla="*/ 83 w 518"/>
                <a:gd name="T15" fmla="*/ 210 h 1315"/>
                <a:gd name="T16" fmla="*/ 104 w 518"/>
                <a:gd name="T17" fmla="*/ 336 h 1315"/>
                <a:gd name="T18" fmla="*/ 83 w 518"/>
                <a:gd name="T19" fmla="*/ 210 h 1315"/>
                <a:gd name="T20" fmla="*/ 131 w 518"/>
                <a:gd name="T21" fmla="*/ 155 h 1315"/>
                <a:gd name="T22" fmla="*/ 110 w 518"/>
                <a:gd name="T23" fmla="*/ 336 h 1315"/>
                <a:gd name="T24" fmla="*/ 138 w 518"/>
                <a:gd name="T25" fmla="*/ 247 h 1315"/>
                <a:gd name="T26" fmla="*/ 159 w 518"/>
                <a:gd name="T27" fmla="*/ 336 h 1315"/>
                <a:gd name="T28" fmla="*/ 138 w 518"/>
                <a:gd name="T29" fmla="*/ 247 h 1315"/>
                <a:gd name="T30" fmla="*/ 187 w 518"/>
                <a:gd name="T31" fmla="*/ 0 h 1315"/>
                <a:gd name="T32" fmla="*/ 166 w 518"/>
                <a:gd name="T33" fmla="*/ 336 h 1315"/>
                <a:gd name="T34" fmla="*/ 193 w 518"/>
                <a:gd name="T35" fmla="*/ 168 h 1315"/>
                <a:gd name="T36" fmla="*/ 214 w 518"/>
                <a:gd name="T37" fmla="*/ 336 h 1315"/>
                <a:gd name="T38" fmla="*/ 193 w 518"/>
                <a:gd name="T39" fmla="*/ 168 h 1315"/>
                <a:gd name="T40" fmla="*/ 242 w 518"/>
                <a:gd name="T41" fmla="*/ 1130 h 1315"/>
                <a:gd name="T42" fmla="*/ 221 w 518"/>
                <a:gd name="T43" fmla="*/ 1248 h 1315"/>
                <a:gd name="T44" fmla="*/ 249 w 518"/>
                <a:gd name="T45" fmla="*/ 1130 h 1315"/>
                <a:gd name="T46" fmla="*/ 270 w 518"/>
                <a:gd name="T47" fmla="*/ 1315 h 1315"/>
                <a:gd name="T48" fmla="*/ 249 w 518"/>
                <a:gd name="T49" fmla="*/ 1130 h 1315"/>
                <a:gd name="T50" fmla="*/ 297 w 518"/>
                <a:gd name="T51" fmla="*/ 1130 h 1315"/>
                <a:gd name="T52" fmla="*/ 276 w 518"/>
                <a:gd name="T53" fmla="*/ 1249 h 1315"/>
                <a:gd name="T54" fmla="*/ 304 w 518"/>
                <a:gd name="T55" fmla="*/ 1130 h 1315"/>
                <a:gd name="T56" fmla="*/ 325 w 518"/>
                <a:gd name="T57" fmla="*/ 1229 h 1315"/>
                <a:gd name="T58" fmla="*/ 304 w 518"/>
                <a:gd name="T59" fmla="*/ 1130 h 1315"/>
                <a:gd name="T60" fmla="*/ 353 w 518"/>
                <a:gd name="T61" fmla="*/ 1130 h 1315"/>
                <a:gd name="T62" fmla="*/ 332 w 518"/>
                <a:gd name="T63" fmla="*/ 1216 h 1315"/>
                <a:gd name="T64" fmla="*/ 359 w 518"/>
                <a:gd name="T65" fmla="*/ 1130 h 1315"/>
                <a:gd name="T66" fmla="*/ 380 w 518"/>
                <a:gd name="T67" fmla="*/ 1214 h 1315"/>
                <a:gd name="T68" fmla="*/ 359 w 518"/>
                <a:gd name="T69" fmla="*/ 1130 h 1315"/>
                <a:gd name="T70" fmla="*/ 408 w 518"/>
                <a:gd name="T71" fmla="*/ 60 h 1315"/>
                <a:gd name="T72" fmla="*/ 387 w 518"/>
                <a:gd name="T73" fmla="*/ 336 h 1315"/>
                <a:gd name="T74" fmla="*/ 415 w 518"/>
                <a:gd name="T75" fmla="*/ 245 h 1315"/>
                <a:gd name="T76" fmla="*/ 435 w 518"/>
                <a:gd name="T77" fmla="*/ 336 h 1315"/>
                <a:gd name="T78" fmla="*/ 415 w 518"/>
                <a:gd name="T79" fmla="*/ 245 h 1315"/>
                <a:gd name="T80" fmla="*/ 463 w 518"/>
                <a:gd name="T81" fmla="*/ 190 h 1315"/>
                <a:gd name="T82" fmla="*/ 441 w 518"/>
                <a:gd name="T83" fmla="*/ 336 h 1315"/>
                <a:gd name="T84" fmla="*/ 470 w 518"/>
                <a:gd name="T85" fmla="*/ 1130 h 1315"/>
                <a:gd name="T86" fmla="*/ 491 w 518"/>
                <a:gd name="T87" fmla="*/ 1185 h 1315"/>
                <a:gd name="T88" fmla="*/ 470 w 518"/>
                <a:gd name="T89" fmla="*/ 1130 h 1315"/>
                <a:gd name="T90" fmla="*/ 518 w 518"/>
                <a:gd name="T91" fmla="*/ 1130 h 1315"/>
                <a:gd name="T92" fmla="*/ 498 w 518"/>
                <a:gd name="T93" fmla="*/ 1165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1315">
                  <a:moveTo>
                    <a:pt x="0" y="247"/>
                  </a:moveTo>
                  <a:lnTo>
                    <a:pt x="21" y="247"/>
                  </a:lnTo>
                  <a:lnTo>
                    <a:pt x="21" y="336"/>
                  </a:lnTo>
                  <a:lnTo>
                    <a:pt x="0" y="336"/>
                  </a:lnTo>
                  <a:lnTo>
                    <a:pt x="0" y="247"/>
                  </a:lnTo>
                  <a:close/>
                  <a:moveTo>
                    <a:pt x="28" y="258"/>
                  </a:moveTo>
                  <a:lnTo>
                    <a:pt x="48" y="258"/>
                  </a:lnTo>
                  <a:lnTo>
                    <a:pt x="48" y="336"/>
                  </a:lnTo>
                  <a:lnTo>
                    <a:pt x="28" y="336"/>
                  </a:lnTo>
                  <a:lnTo>
                    <a:pt x="28" y="258"/>
                  </a:lnTo>
                  <a:close/>
                  <a:moveTo>
                    <a:pt x="55" y="142"/>
                  </a:moveTo>
                  <a:lnTo>
                    <a:pt x="76" y="142"/>
                  </a:lnTo>
                  <a:lnTo>
                    <a:pt x="76" y="336"/>
                  </a:lnTo>
                  <a:lnTo>
                    <a:pt x="55" y="336"/>
                  </a:lnTo>
                  <a:lnTo>
                    <a:pt x="55" y="142"/>
                  </a:lnTo>
                  <a:close/>
                  <a:moveTo>
                    <a:pt x="83" y="210"/>
                  </a:moveTo>
                  <a:lnTo>
                    <a:pt x="104" y="210"/>
                  </a:lnTo>
                  <a:lnTo>
                    <a:pt x="104" y="336"/>
                  </a:lnTo>
                  <a:lnTo>
                    <a:pt x="83" y="336"/>
                  </a:lnTo>
                  <a:lnTo>
                    <a:pt x="83" y="210"/>
                  </a:lnTo>
                  <a:close/>
                  <a:moveTo>
                    <a:pt x="110" y="155"/>
                  </a:moveTo>
                  <a:lnTo>
                    <a:pt x="131" y="155"/>
                  </a:lnTo>
                  <a:lnTo>
                    <a:pt x="131" y="336"/>
                  </a:lnTo>
                  <a:lnTo>
                    <a:pt x="110" y="336"/>
                  </a:lnTo>
                  <a:lnTo>
                    <a:pt x="110" y="155"/>
                  </a:lnTo>
                  <a:close/>
                  <a:moveTo>
                    <a:pt x="138" y="247"/>
                  </a:moveTo>
                  <a:lnTo>
                    <a:pt x="159" y="247"/>
                  </a:lnTo>
                  <a:lnTo>
                    <a:pt x="159" y="336"/>
                  </a:lnTo>
                  <a:lnTo>
                    <a:pt x="138" y="336"/>
                  </a:lnTo>
                  <a:lnTo>
                    <a:pt x="138" y="247"/>
                  </a:lnTo>
                  <a:close/>
                  <a:moveTo>
                    <a:pt x="166" y="0"/>
                  </a:moveTo>
                  <a:lnTo>
                    <a:pt x="187" y="0"/>
                  </a:lnTo>
                  <a:lnTo>
                    <a:pt x="187" y="336"/>
                  </a:lnTo>
                  <a:lnTo>
                    <a:pt x="166" y="336"/>
                  </a:lnTo>
                  <a:lnTo>
                    <a:pt x="166" y="0"/>
                  </a:lnTo>
                  <a:close/>
                  <a:moveTo>
                    <a:pt x="193" y="168"/>
                  </a:moveTo>
                  <a:lnTo>
                    <a:pt x="214" y="168"/>
                  </a:lnTo>
                  <a:lnTo>
                    <a:pt x="214" y="336"/>
                  </a:lnTo>
                  <a:lnTo>
                    <a:pt x="193" y="336"/>
                  </a:lnTo>
                  <a:lnTo>
                    <a:pt x="193" y="168"/>
                  </a:lnTo>
                  <a:close/>
                  <a:moveTo>
                    <a:pt x="221" y="1130"/>
                  </a:moveTo>
                  <a:lnTo>
                    <a:pt x="242" y="1130"/>
                  </a:lnTo>
                  <a:lnTo>
                    <a:pt x="242" y="1248"/>
                  </a:lnTo>
                  <a:lnTo>
                    <a:pt x="221" y="1248"/>
                  </a:lnTo>
                  <a:lnTo>
                    <a:pt x="221" y="1130"/>
                  </a:lnTo>
                  <a:close/>
                  <a:moveTo>
                    <a:pt x="249" y="1130"/>
                  </a:moveTo>
                  <a:lnTo>
                    <a:pt x="270" y="1130"/>
                  </a:lnTo>
                  <a:lnTo>
                    <a:pt x="270" y="1315"/>
                  </a:lnTo>
                  <a:lnTo>
                    <a:pt x="249" y="1315"/>
                  </a:lnTo>
                  <a:lnTo>
                    <a:pt x="249" y="1130"/>
                  </a:lnTo>
                  <a:close/>
                  <a:moveTo>
                    <a:pt x="276" y="1130"/>
                  </a:moveTo>
                  <a:lnTo>
                    <a:pt x="297" y="1130"/>
                  </a:lnTo>
                  <a:lnTo>
                    <a:pt x="297" y="1249"/>
                  </a:lnTo>
                  <a:lnTo>
                    <a:pt x="276" y="1249"/>
                  </a:lnTo>
                  <a:lnTo>
                    <a:pt x="276" y="1130"/>
                  </a:lnTo>
                  <a:close/>
                  <a:moveTo>
                    <a:pt x="304" y="1130"/>
                  </a:moveTo>
                  <a:lnTo>
                    <a:pt x="325" y="1130"/>
                  </a:lnTo>
                  <a:lnTo>
                    <a:pt x="325" y="1229"/>
                  </a:lnTo>
                  <a:lnTo>
                    <a:pt x="304" y="1229"/>
                  </a:lnTo>
                  <a:lnTo>
                    <a:pt x="304" y="1130"/>
                  </a:lnTo>
                  <a:close/>
                  <a:moveTo>
                    <a:pt x="332" y="1130"/>
                  </a:moveTo>
                  <a:lnTo>
                    <a:pt x="353" y="1130"/>
                  </a:lnTo>
                  <a:lnTo>
                    <a:pt x="353" y="1216"/>
                  </a:lnTo>
                  <a:lnTo>
                    <a:pt x="332" y="1216"/>
                  </a:lnTo>
                  <a:lnTo>
                    <a:pt x="332" y="1130"/>
                  </a:lnTo>
                  <a:close/>
                  <a:moveTo>
                    <a:pt x="359" y="1130"/>
                  </a:moveTo>
                  <a:lnTo>
                    <a:pt x="380" y="1130"/>
                  </a:lnTo>
                  <a:lnTo>
                    <a:pt x="380" y="1214"/>
                  </a:lnTo>
                  <a:lnTo>
                    <a:pt x="359" y="1214"/>
                  </a:lnTo>
                  <a:lnTo>
                    <a:pt x="359" y="1130"/>
                  </a:lnTo>
                  <a:close/>
                  <a:moveTo>
                    <a:pt x="387" y="60"/>
                  </a:moveTo>
                  <a:lnTo>
                    <a:pt x="408" y="60"/>
                  </a:lnTo>
                  <a:lnTo>
                    <a:pt x="408" y="336"/>
                  </a:lnTo>
                  <a:lnTo>
                    <a:pt x="387" y="336"/>
                  </a:lnTo>
                  <a:lnTo>
                    <a:pt x="387" y="60"/>
                  </a:lnTo>
                  <a:close/>
                  <a:moveTo>
                    <a:pt x="415" y="245"/>
                  </a:moveTo>
                  <a:lnTo>
                    <a:pt x="435" y="245"/>
                  </a:lnTo>
                  <a:lnTo>
                    <a:pt x="435" y="336"/>
                  </a:lnTo>
                  <a:lnTo>
                    <a:pt x="415" y="336"/>
                  </a:lnTo>
                  <a:lnTo>
                    <a:pt x="415" y="245"/>
                  </a:lnTo>
                  <a:close/>
                  <a:moveTo>
                    <a:pt x="441" y="190"/>
                  </a:moveTo>
                  <a:lnTo>
                    <a:pt x="463" y="190"/>
                  </a:lnTo>
                  <a:lnTo>
                    <a:pt x="463" y="336"/>
                  </a:lnTo>
                  <a:lnTo>
                    <a:pt x="441" y="336"/>
                  </a:lnTo>
                  <a:lnTo>
                    <a:pt x="441" y="190"/>
                  </a:lnTo>
                  <a:close/>
                  <a:moveTo>
                    <a:pt x="470" y="1130"/>
                  </a:moveTo>
                  <a:lnTo>
                    <a:pt x="491" y="1130"/>
                  </a:lnTo>
                  <a:lnTo>
                    <a:pt x="491" y="1185"/>
                  </a:lnTo>
                  <a:lnTo>
                    <a:pt x="470" y="1185"/>
                  </a:lnTo>
                  <a:lnTo>
                    <a:pt x="470" y="1130"/>
                  </a:lnTo>
                  <a:close/>
                  <a:moveTo>
                    <a:pt x="498" y="1130"/>
                  </a:moveTo>
                  <a:lnTo>
                    <a:pt x="518" y="1130"/>
                  </a:lnTo>
                  <a:lnTo>
                    <a:pt x="518" y="1165"/>
                  </a:lnTo>
                  <a:lnTo>
                    <a:pt x="498" y="1165"/>
                  </a:lnTo>
                  <a:lnTo>
                    <a:pt x="498" y="1130"/>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7" name="Freeform 18"/>
            <p:cNvSpPr>
              <a:spLocks noEditPoints="1"/>
            </p:cNvSpPr>
            <p:nvPr/>
          </p:nvSpPr>
          <p:spPr bwMode="auto">
            <a:xfrm>
              <a:off x="2850" y="1063"/>
              <a:ext cx="519" cy="1283"/>
            </a:xfrm>
            <a:custGeom>
              <a:avLst/>
              <a:gdLst>
                <a:gd name="T0" fmla="*/ 22 w 519"/>
                <a:gd name="T1" fmla="*/ 1201 h 1283"/>
                <a:gd name="T2" fmla="*/ 0 w 519"/>
                <a:gd name="T3" fmla="*/ 1267 h 1283"/>
                <a:gd name="T4" fmla="*/ 28 w 519"/>
                <a:gd name="T5" fmla="*/ 1201 h 1283"/>
                <a:gd name="T6" fmla="*/ 50 w 519"/>
                <a:gd name="T7" fmla="*/ 1259 h 1283"/>
                <a:gd name="T8" fmla="*/ 28 w 519"/>
                <a:gd name="T9" fmla="*/ 1201 h 1283"/>
                <a:gd name="T10" fmla="*/ 77 w 519"/>
                <a:gd name="T11" fmla="*/ 296 h 1283"/>
                <a:gd name="T12" fmla="*/ 55 w 519"/>
                <a:gd name="T13" fmla="*/ 407 h 1283"/>
                <a:gd name="T14" fmla="*/ 83 w 519"/>
                <a:gd name="T15" fmla="*/ 207 h 1283"/>
                <a:gd name="T16" fmla="*/ 105 w 519"/>
                <a:gd name="T17" fmla="*/ 407 h 1283"/>
                <a:gd name="T18" fmla="*/ 83 w 519"/>
                <a:gd name="T19" fmla="*/ 207 h 1283"/>
                <a:gd name="T20" fmla="*/ 133 w 519"/>
                <a:gd name="T21" fmla="*/ 302 h 1283"/>
                <a:gd name="T22" fmla="*/ 111 w 519"/>
                <a:gd name="T23" fmla="*/ 407 h 1283"/>
                <a:gd name="T24" fmla="*/ 138 w 519"/>
                <a:gd name="T25" fmla="*/ 0 h 1283"/>
                <a:gd name="T26" fmla="*/ 160 w 519"/>
                <a:gd name="T27" fmla="*/ 407 h 1283"/>
                <a:gd name="T28" fmla="*/ 138 w 519"/>
                <a:gd name="T29" fmla="*/ 0 h 1283"/>
                <a:gd name="T30" fmla="*/ 188 w 519"/>
                <a:gd name="T31" fmla="*/ 257 h 1283"/>
                <a:gd name="T32" fmla="*/ 166 w 519"/>
                <a:gd name="T33" fmla="*/ 407 h 1283"/>
                <a:gd name="T34" fmla="*/ 194 w 519"/>
                <a:gd name="T35" fmla="*/ 324 h 1283"/>
                <a:gd name="T36" fmla="*/ 216 w 519"/>
                <a:gd name="T37" fmla="*/ 407 h 1283"/>
                <a:gd name="T38" fmla="*/ 194 w 519"/>
                <a:gd name="T39" fmla="*/ 324 h 1283"/>
                <a:gd name="T40" fmla="*/ 242 w 519"/>
                <a:gd name="T41" fmla="*/ 352 h 1283"/>
                <a:gd name="T42" fmla="*/ 221 w 519"/>
                <a:gd name="T43" fmla="*/ 407 h 1283"/>
                <a:gd name="T44" fmla="*/ 249 w 519"/>
                <a:gd name="T45" fmla="*/ 296 h 1283"/>
                <a:gd name="T46" fmla="*/ 271 w 519"/>
                <a:gd name="T47" fmla="*/ 407 h 1283"/>
                <a:gd name="T48" fmla="*/ 249 w 519"/>
                <a:gd name="T49" fmla="*/ 296 h 1283"/>
                <a:gd name="T50" fmla="*/ 299 w 519"/>
                <a:gd name="T51" fmla="*/ 158 h 1283"/>
                <a:gd name="T52" fmla="*/ 277 w 519"/>
                <a:gd name="T53" fmla="*/ 407 h 1283"/>
                <a:gd name="T54" fmla="*/ 304 w 519"/>
                <a:gd name="T55" fmla="*/ 73 h 1283"/>
                <a:gd name="T56" fmla="*/ 325 w 519"/>
                <a:gd name="T57" fmla="*/ 407 h 1283"/>
                <a:gd name="T58" fmla="*/ 304 w 519"/>
                <a:gd name="T59" fmla="*/ 73 h 1283"/>
                <a:gd name="T60" fmla="*/ 353 w 519"/>
                <a:gd name="T61" fmla="*/ 1201 h 1283"/>
                <a:gd name="T62" fmla="*/ 332 w 519"/>
                <a:gd name="T63" fmla="*/ 1269 h 1283"/>
                <a:gd name="T64" fmla="*/ 360 w 519"/>
                <a:gd name="T65" fmla="*/ 1201 h 1283"/>
                <a:gd name="T66" fmla="*/ 380 w 519"/>
                <a:gd name="T67" fmla="*/ 1283 h 1283"/>
                <a:gd name="T68" fmla="*/ 360 w 519"/>
                <a:gd name="T69" fmla="*/ 1201 h 1283"/>
                <a:gd name="T70" fmla="*/ 408 w 519"/>
                <a:gd name="T71" fmla="*/ 1201 h 1283"/>
                <a:gd name="T72" fmla="*/ 387 w 519"/>
                <a:gd name="T73" fmla="*/ 1224 h 1283"/>
                <a:gd name="T74" fmla="*/ 415 w 519"/>
                <a:gd name="T75" fmla="*/ 312 h 1283"/>
                <a:gd name="T76" fmla="*/ 436 w 519"/>
                <a:gd name="T77" fmla="*/ 407 h 1283"/>
                <a:gd name="T78" fmla="*/ 415 w 519"/>
                <a:gd name="T79" fmla="*/ 312 h 1283"/>
                <a:gd name="T80" fmla="*/ 463 w 519"/>
                <a:gd name="T81" fmla="*/ 1201 h 1283"/>
                <a:gd name="T82" fmla="*/ 443 w 519"/>
                <a:gd name="T83" fmla="*/ 1204 h 1283"/>
                <a:gd name="T84" fmla="*/ 470 w 519"/>
                <a:gd name="T85" fmla="*/ 1201 h 1283"/>
                <a:gd name="T86" fmla="*/ 491 w 519"/>
                <a:gd name="T87" fmla="*/ 1261 h 1283"/>
                <a:gd name="T88" fmla="*/ 470 w 519"/>
                <a:gd name="T89" fmla="*/ 1201 h 1283"/>
                <a:gd name="T90" fmla="*/ 519 w 519"/>
                <a:gd name="T91" fmla="*/ 388 h 1283"/>
                <a:gd name="T92" fmla="*/ 498 w 519"/>
                <a:gd name="T93" fmla="*/ 407 h 1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1283">
                  <a:moveTo>
                    <a:pt x="0" y="1201"/>
                  </a:moveTo>
                  <a:lnTo>
                    <a:pt x="22" y="1201"/>
                  </a:lnTo>
                  <a:lnTo>
                    <a:pt x="22" y="1267"/>
                  </a:lnTo>
                  <a:lnTo>
                    <a:pt x="0" y="1267"/>
                  </a:lnTo>
                  <a:lnTo>
                    <a:pt x="0" y="1201"/>
                  </a:lnTo>
                  <a:close/>
                  <a:moveTo>
                    <a:pt x="28" y="1201"/>
                  </a:moveTo>
                  <a:lnTo>
                    <a:pt x="50" y="1201"/>
                  </a:lnTo>
                  <a:lnTo>
                    <a:pt x="50" y="1259"/>
                  </a:lnTo>
                  <a:lnTo>
                    <a:pt x="28" y="1259"/>
                  </a:lnTo>
                  <a:lnTo>
                    <a:pt x="28" y="1201"/>
                  </a:lnTo>
                  <a:close/>
                  <a:moveTo>
                    <a:pt x="55" y="296"/>
                  </a:moveTo>
                  <a:lnTo>
                    <a:pt x="77" y="296"/>
                  </a:lnTo>
                  <a:lnTo>
                    <a:pt x="77" y="407"/>
                  </a:lnTo>
                  <a:lnTo>
                    <a:pt x="55" y="407"/>
                  </a:lnTo>
                  <a:lnTo>
                    <a:pt x="55" y="296"/>
                  </a:lnTo>
                  <a:close/>
                  <a:moveTo>
                    <a:pt x="83" y="207"/>
                  </a:moveTo>
                  <a:lnTo>
                    <a:pt x="105" y="207"/>
                  </a:lnTo>
                  <a:lnTo>
                    <a:pt x="105" y="407"/>
                  </a:lnTo>
                  <a:lnTo>
                    <a:pt x="83" y="407"/>
                  </a:lnTo>
                  <a:lnTo>
                    <a:pt x="83" y="207"/>
                  </a:lnTo>
                  <a:close/>
                  <a:moveTo>
                    <a:pt x="111" y="302"/>
                  </a:moveTo>
                  <a:lnTo>
                    <a:pt x="133" y="302"/>
                  </a:lnTo>
                  <a:lnTo>
                    <a:pt x="133" y="407"/>
                  </a:lnTo>
                  <a:lnTo>
                    <a:pt x="111" y="407"/>
                  </a:lnTo>
                  <a:lnTo>
                    <a:pt x="111" y="302"/>
                  </a:lnTo>
                  <a:close/>
                  <a:moveTo>
                    <a:pt x="138" y="0"/>
                  </a:moveTo>
                  <a:lnTo>
                    <a:pt x="160" y="0"/>
                  </a:lnTo>
                  <a:lnTo>
                    <a:pt x="160" y="407"/>
                  </a:lnTo>
                  <a:lnTo>
                    <a:pt x="138" y="407"/>
                  </a:lnTo>
                  <a:lnTo>
                    <a:pt x="138" y="0"/>
                  </a:lnTo>
                  <a:close/>
                  <a:moveTo>
                    <a:pt x="166" y="257"/>
                  </a:moveTo>
                  <a:lnTo>
                    <a:pt x="188" y="257"/>
                  </a:lnTo>
                  <a:lnTo>
                    <a:pt x="188" y="407"/>
                  </a:lnTo>
                  <a:lnTo>
                    <a:pt x="166" y="407"/>
                  </a:lnTo>
                  <a:lnTo>
                    <a:pt x="166" y="257"/>
                  </a:lnTo>
                  <a:close/>
                  <a:moveTo>
                    <a:pt x="194" y="324"/>
                  </a:moveTo>
                  <a:lnTo>
                    <a:pt x="216" y="324"/>
                  </a:lnTo>
                  <a:lnTo>
                    <a:pt x="216" y="407"/>
                  </a:lnTo>
                  <a:lnTo>
                    <a:pt x="194" y="407"/>
                  </a:lnTo>
                  <a:lnTo>
                    <a:pt x="194" y="324"/>
                  </a:lnTo>
                  <a:close/>
                  <a:moveTo>
                    <a:pt x="221" y="352"/>
                  </a:moveTo>
                  <a:lnTo>
                    <a:pt x="242" y="352"/>
                  </a:lnTo>
                  <a:lnTo>
                    <a:pt x="242" y="407"/>
                  </a:lnTo>
                  <a:lnTo>
                    <a:pt x="221" y="407"/>
                  </a:lnTo>
                  <a:lnTo>
                    <a:pt x="221" y="352"/>
                  </a:lnTo>
                  <a:close/>
                  <a:moveTo>
                    <a:pt x="249" y="296"/>
                  </a:moveTo>
                  <a:lnTo>
                    <a:pt x="271" y="296"/>
                  </a:lnTo>
                  <a:lnTo>
                    <a:pt x="271" y="407"/>
                  </a:lnTo>
                  <a:lnTo>
                    <a:pt x="249" y="407"/>
                  </a:lnTo>
                  <a:lnTo>
                    <a:pt x="249" y="296"/>
                  </a:lnTo>
                  <a:close/>
                  <a:moveTo>
                    <a:pt x="277" y="158"/>
                  </a:moveTo>
                  <a:lnTo>
                    <a:pt x="299" y="158"/>
                  </a:lnTo>
                  <a:lnTo>
                    <a:pt x="299" y="407"/>
                  </a:lnTo>
                  <a:lnTo>
                    <a:pt x="277" y="407"/>
                  </a:lnTo>
                  <a:lnTo>
                    <a:pt x="277" y="158"/>
                  </a:lnTo>
                  <a:close/>
                  <a:moveTo>
                    <a:pt x="304" y="73"/>
                  </a:moveTo>
                  <a:lnTo>
                    <a:pt x="325" y="73"/>
                  </a:lnTo>
                  <a:lnTo>
                    <a:pt x="325" y="407"/>
                  </a:lnTo>
                  <a:lnTo>
                    <a:pt x="304" y="407"/>
                  </a:lnTo>
                  <a:lnTo>
                    <a:pt x="304" y="73"/>
                  </a:lnTo>
                  <a:close/>
                  <a:moveTo>
                    <a:pt x="332" y="1201"/>
                  </a:moveTo>
                  <a:lnTo>
                    <a:pt x="353" y="1201"/>
                  </a:lnTo>
                  <a:lnTo>
                    <a:pt x="353" y="1269"/>
                  </a:lnTo>
                  <a:lnTo>
                    <a:pt x="332" y="1269"/>
                  </a:lnTo>
                  <a:lnTo>
                    <a:pt x="332" y="1201"/>
                  </a:lnTo>
                  <a:close/>
                  <a:moveTo>
                    <a:pt x="360" y="1201"/>
                  </a:moveTo>
                  <a:lnTo>
                    <a:pt x="380" y="1201"/>
                  </a:lnTo>
                  <a:lnTo>
                    <a:pt x="380" y="1283"/>
                  </a:lnTo>
                  <a:lnTo>
                    <a:pt x="360" y="1283"/>
                  </a:lnTo>
                  <a:lnTo>
                    <a:pt x="360" y="1201"/>
                  </a:lnTo>
                  <a:close/>
                  <a:moveTo>
                    <a:pt x="387" y="1201"/>
                  </a:moveTo>
                  <a:lnTo>
                    <a:pt x="408" y="1201"/>
                  </a:lnTo>
                  <a:lnTo>
                    <a:pt x="408" y="1224"/>
                  </a:lnTo>
                  <a:lnTo>
                    <a:pt x="387" y="1224"/>
                  </a:lnTo>
                  <a:lnTo>
                    <a:pt x="387" y="1201"/>
                  </a:lnTo>
                  <a:close/>
                  <a:moveTo>
                    <a:pt x="415" y="312"/>
                  </a:moveTo>
                  <a:lnTo>
                    <a:pt x="436" y="312"/>
                  </a:lnTo>
                  <a:lnTo>
                    <a:pt x="436" y="407"/>
                  </a:lnTo>
                  <a:lnTo>
                    <a:pt x="415" y="407"/>
                  </a:lnTo>
                  <a:lnTo>
                    <a:pt x="415" y="312"/>
                  </a:lnTo>
                  <a:close/>
                  <a:moveTo>
                    <a:pt x="443" y="1201"/>
                  </a:moveTo>
                  <a:lnTo>
                    <a:pt x="463" y="1201"/>
                  </a:lnTo>
                  <a:lnTo>
                    <a:pt x="463" y="1204"/>
                  </a:lnTo>
                  <a:lnTo>
                    <a:pt x="443" y="1204"/>
                  </a:lnTo>
                  <a:lnTo>
                    <a:pt x="443" y="1201"/>
                  </a:lnTo>
                  <a:close/>
                  <a:moveTo>
                    <a:pt x="470" y="1201"/>
                  </a:moveTo>
                  <a:lnTo>
                    <a:pt x="491" y="1201"/>
                  </a:lnTo>
                  <a:lnTo>
                    <a:pt x="491" y="1261"/>
                  </a:lnTo>
                  <a:lnTo>
                    <a:pt x="470" y="1261"/>
                  </a:lnTo>
                  <a:lnTo>
                    <a:pt x="470" y="1201"/>
                  </a:lnTo>
                  <a:close/>
                  <a:moveTo>
                    <a:pt x="498" y="388"/>
                  </a:moveTo>
                  <a:lnTo>
                    <a:pt x="519" y="388"/>
                  </a:lnTo>
                  <a:lnTo>
                    <a:pt x="519" y="407"/>
                  </a:lnTo>
                  <a:lnTo>
                    <a:pt x="498" y="407"/>
                  </a:lnTo>
                  <a:lnTo>
                    <a:pt x="498" y="388"/>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8" name="Freeform 19"/>
            <p:cNvSpPr>
              <a:spLocks noEditPoints="1"/>
            </p:cNvSpPr>
            <p:nvPr/>
          </p:nvSpPr>
          <p:spPr bwMode="auto">
            <a:xfrm>
              <a:off x="3375" y="1009"/>
              <a:ext cx="519" cy="1321"/>
            </a:xfrm>
            <a:custGeom>
              <a:avLst/>
              <a:gdLst>
                <a:gd name="T0" fmla="*/ 21 w 519"/>
                <a:gd name="T1" fmla="*/ 188 h 1321"/>
                <a:gd name="T2" fmla="*/ 0 w 519"/>
                <a:gd name="T3" fmla="*/ 461 h 1321"/>
                <a:gd name="T4" fmla="*/ 28 w 519"/>
                <a:gd name="T5" fmla="*/ 370 h 1321"/>
                <a:gd name="T6" fmla="*/ 49 w 519"/>
                <a:gd name="T7" fmla="*/ 461 h 1321"/>
                <a:gd name="T8" fmla="*/ 28 w 519"/>
                <a:gd name="T9" fmla="*/ 370 h 1321"/>
                <a:gd name="T10" fmla="*/ 77 w 519"/>
                <a:gd name="T11" fmla="*/ 1255 h 1321"/>
                <a:gd name="T12" fmla="*/ 56 w 519"/>
                <a:gd name="T13" fmla="*/ 1313 h 1321"/>
                <a:gd name="T14" fmla="*/ 83 w 519"/>
                <a:gd name="T15" fmla="*/ 394 h 1321"/>
                <a:gd name="T16" fmla="*/ 104 w 519"/>
                <a:gd name="T17" fmla="*/ 461 h 1321"/>
                <a:gd name="T18" fmla="*/ 83 w 519"/>
                <a:gd name="T19" fmla="*/ 394 h 1321"/>
                <a:gd name="T20" fmla="*/ 132 w 519"/>
                <a:gd name="T21" fmla="*/ 1255 h 1321"/>
                <a:gd name="T22" fmla="*/ 111 w 519"/>
                <a:gd name="T23" fmla="*/ 1287 h 1321"/>
                <a:gd name="T24" fmla="*/ 139 w 519"/>
                <a:gd name="T25" fmla="*/ 457 h 1321"/>
                <a:gd name="T26" fmla="*/ 160 w 519"/>
                <a:gd name="T27" fmla="*/ 461 h 1321"/>
                <a:gd name="T28" fmla="*/ 139 w 519"/>
                <a:gd name="T29" fmla="*/ 457 h 1321"/>
                <a:gd name="T30" fmla="*/ 187 w 519"/>
                <a:gd name="T31" fmla="*/ 1255 h 1321"/>
                <a:gd name="T32" fmla="*/ 166 w 519"/>
                <a:gd name="T33" fmla="*/ 1321 h 1321"/>
                <a:gd name="T34" fmla="*/ 194 w 519"/>
                <a:gd name="T35" fmla="*/ 411 h 1321"/>
                <a:gd name="T36" fmla="*/ 215 w 519"/>
                <a:gd name="T37" fmla="*/ 461 h 1321"/>
                <a:gd name="T38" fmla="*/ 194 w 519"/>
                <a:gd name="T39" fmla="*/ 411 h 1321"/>
                <a:gd name="T40" fmla="*/ 243 w 519"/>
                <a:gd name="T41" fmla="*/ 1255 h 1321"/>
                <a:gd name="T42" fmla="*/ 222 w 519"/>
                <a:gd name="T43" fmla="*/ 1290 h 1321"/>
                <a:gd name="T44" fmla="*/ 248 w 519"/>
                <a:gd name="T45" fmla="*/ 109 h 1321"/>
                <a:gd name="T46" fmla="*/ 270 w 519"/>
                <a:gd name="T47" fmla="*/ 461 h 1321"/>
                <a:gd name="T48" fmla="*/ 248 w 519"/>
                <a:gd name="T49" fmla="*/ 109 h 1321"/>
                <a:gd name="T50" fmla="*/ 298 w 519"/>
                <a:gd name="T51" fmla="*/ 53 h 1321"/>
                <a:gd name="T52" fmla="*/ 277 w 519"/>
                <a:gd name="T53" fmla="*/ 461 h 1321"/>
                <a:gd name="T54" fmla="*/ 305 w 519"/>
                <a:gd name="T55" fmla="*/ 0 h 1321"/>
                <a:gd name="T56" fmla="*/ 325 w 519"/>
                <a:gd name="T57" fmla="*/ 461 h 1321"/>
                <a:gd name="T58" fmla="*/ 305 w 519"/>
                <a:gd name="T59" fmla="*/ 0 h 1321"/>
                <a:gd name="T60" fmla="*/ 353 w 519"/>
                <a:gd name="T61" fmla="*/ 451 h 1321"/>
                <a:gd name="T62" fmla="*/ 331 w 519"/>
                <a:gd name="T63" fmla="*/ 461 h 1321"/>
                <a:gd name="T64" fmla="*/ 359 w 519"/>
                <a:gd name="T65" fmla="*/ 1255 h 1321"/>
                <a:gd name="T66" fmla="*/ 381 w 519"/>
                <a:gd name="T67" fmla="*/ 1256 h 1321"/>
                <a:gd name="T68" fmla="*/ 359 w 519"/>
                <a:gd name="T69" fmla="*/ 1255 h 1321"/>
                <a:gd name="T70" fmla="*/ 408 w 519"/>
                <a:gd name="T71" fmla="*/ 459 h 1321"/>
                <a:gd name="T72" fmla="*/ 388 w 519"/>
                <a:gd name="T73" fmla="*/ 461 h 1321"/>
                <a:gd name="T74" fmla="*/ 414 w 519"/>
                <a:gd name="T75" fmla="*/ 388 h 1321"/>
                <a:gd name="T76" fmla="*/ 436 w 519"/>
                <a:gd name="T77" fmla="*/ 461 h 1321"/>
                <a:gd name="T78" fmla="*/ 414 w 519"/>
                <a:gd name="T79" fmla="*/ 388 h 1321"/>
                <a:gd name="T80" fmla="*/ 464 w 519"/>
                <a:gd name="T81" fmla="*/ 408 h 1321"/>
                <a:gd name="T82" fmla="*/ 442 w 519"/>
                <a:gd name="T83" fmla="*/ 461 h 1321"/>
                <a:gd name="T84" fmla="*/ 469 w 519"/>
                <a:gd name="T85" fmla="*/ 238 h 1321"/>
                <a:gd name="T86" fmla="*/ 491 w 519"/>
                <a:gd name="T87" fmla="*/ 461 h 1321"/>
                <a:gd name="T88" fmla="*/ 469 w 519"/>
                <a:gd name="T89" fmla="*/ 238 h 1321"/>
                <a:gd name="T90" fmla="*/ 519 w 519"/>
                <a:gd name="T91" fmla="*/ 406 h 1321"/>
                <a:gd name="T92" fmla="*/ 497 w 519"/>
                <a:gd name="T93" fmla="*/ 461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1321">
                  <a:moveTo>
                    <a:pt x="0" y="188"/>
                  </a:moveTo>
                  <a:lnTo>
                    <a:pt x="21" y="188"/>
                  </a:lnTo>
                  <a:lnTo>
                    <a:pt x="21" y="461"/>
                  </a:lnTo>
                  <a:lnTo>
                    <a:pt x="0" y="461"/>
                  </a:lnTo>
                  <a:lnTo>
                    <a:pt x="0" y="188"/>
                  </a:lnTo>
                  <a:close/>
                  <a:moveTo>
                    <a:pt x="28" y="370"/>
                  </a:moveTo>
                  <a:lnTo>
                    <a:pt x="49" y="370"/>
                  </a:lnTo>
                  <a:lnTo>
                    <a:pt x="49" y="461"/>
                  </a:lnTo>
                  <a:lnTo>
                    <a:pt x="28" y="461"/>
                  </a:lnTo>
                  <a:lnTo>
                    <a:pt x="28" y="370"/>
                  </a:lnTo>
                  <a:close/>
                  <a:moveTo>
                    <a:pt x="56" y="1255"/>
                  </a:moveTo>
                  <a:lnTo>
                    <a:pt x="77" y="1255"/>
                  </a:lnTo>
                  <a:lnTo>
                    <a:pt x="77" y="1313"/>
                  </a:lnTo>
                  <a:lnTo>
                    <a:pt x="56" y="1313"/>
                  </a:lnTo>
                  <a:lnTo>
                    <a:pt x="56" y="1255"/>
                  </a:lnTo>
                  <a:close/>
                  <a:moveTo>
                    <a:pt x="83" y="394"/>
                  </a:moveTo>
                  <a:lnTo>
                    <a:pt x="104" y="394"/>
                  </a:lnTo>
                  <a:lnTo>
                    <a:pt x="104" y="461"/>
                  </a:lnTo>
                  <a:lnTo>
                    <a:pt x="83" y="461"/>
                  </a:lnTo>
                  <a:lnTo>
                    <a:pt x="83" y="394"/>
                  </a:lnTo>
                  <a:close/>
                  <a:moveTo>
                    <a:pt x="111" y="1255"/>
                  </a:moveTo>
                  <a:lnTo>
                    <a:pt x="132" y="1255"/>
                  </a:lnTo>
                  <a:lnTo>
                    <a:pt x="132" y="1287"/>
                  </a:lnTo>
                  <a:lnTo>
                    <a:pt x="111" y="1287"/>
                  </a:lnTo>
                  <a:lnTo>
                    <a:pt x="111" y="1255"/>
                  </a:lnTo>
                  <a:close/>
                  <a:moveTo>
                    <a:pt x="139" y="457"/>
                  </a:moveTo>
                  <a:lnTo>
                    <a:pt x="160" y="457"/>
                  </a:lnTo>
                  <a:lnTo>
                    <a:pt x="160" y="461"/>
                  </a:lnTo>
                  <a:lnTo>
                    <a:pt x="139" y="461"/>
                  </a:lnTo>
                  <a:lnTo>
                    <a:pt x="139" y="457"/>
                  </a:lnTo>
                  <a:close/>
                  <a:moveTo>
                    <a:pt x="166" y="1255"/>
                  </a:moveTo>
                  <a:lnTo>
                    <a:pt x="187" y="1255"/>
                  </a:lnTo>
                  <a:lnTo>
                    <a:pt x="187" y="1321"/>
                  </a:lnTo>
                  <a:lnTo>
                    <a:pt x="166" y="1321"/>
                  </a:lnTo>
                  <a:lnTo>
                    <a:pt x="166" y="1255"/>
                  </a:lnTo>
                  <a:close/>
                  <a:moveTo>
                    <a:pt x="194" y="411"/>
                  </a:moveTo>
                  <a:lnTo>
                    <a:pt x="215" y="411"/>
                  </a:lnTo>
                  <a:lnTo>
                    <a:pt x="215" y="461"/>
                  </a:lnTo>
                  <a:lnTo>
                    <a:pt x="194" y="461"/>
                  </a:lnTo>
                  <a:lnTo>
                    <a:pt x="194" y="411"/>
                  </a:lnTo>
                  <a:close/>
                  <a:moveTo>
                    <a:pt x="222" y="1255"/>
                  </a:moveTo>
                  <a:lnTo>
                    <a:pt x="243" y="1255"/>
                  </a:lnTo>
                  <a:lnTo>
                    <a:pt x="243" y="1290"/>
                  </a:lnTo>
                  <a:lnTo>
                    <a:pt x="222" y="1290"/>
                  </a:lnTo>
                  <a:lnTo>
                    <a:pt x="222" y="1255"/>
                  </a:lnTo>
                  <a:close/>
                  <a:moveTo>
                    <a:pt x="248" y="109"/>
                  </a:moveTo>
                  <a:lnTo>
                    <a:pt x="270" y="109"/>
                  </a:lnTo>
                  <a:lnTo>
                    <a:pt x="270" y="461"/>
                  </a:lnTo>
                  <a:lnTo>
                    <a:pt x="248" y="461"/>
                  </a:lnTo>
                  <a:lnTo>
                    <a:pt x="248" y="109"/>
                  </a:lnTo>
                  <a:close/>
                  <a:moveTo>
                    <a:pt x="277" y="53"/>
                  </a:moveTo>
                  <a:lnTo>
                    <a:pt x="298" y="53"/>
                  </a:lnTo>
                  <a:lnTo>
                    <a:pt x="298" y="461"/>
                  </a:lnTo>
                  <a:lnTo>
                    <a:pt x="277" y="461"/>
                  </a:lnTo>
                  <a:lnTo>
                    <a:pt x="277" y="53"/>
                  </a:lnTo>
                  <a:close/>
                  <a:moveTo>
                    <a:pt x="305" y="0"/>
                  </a:moveTo>
                  <a:lnTo>
                    <a:pt x="325" y="0"/>
                  </a:lnTo>
                  <a:lnTo>
                    <a:pt x="325" y="461"/>
                  </a:lnTo>
                  <a:lnTo>
                    <a:pt x="305" y="461"/>
                  </a:lnTo>
                  <a:lnTo>
                    <a:pt x="305" y="0"/>
                  </a:lnTo>
                  <a:close/>
                  <a:moveTo>
                    <a:pt x="331" y="451"/>
                  </a:moveTo>
                  <a:lnTo>
                    <a:pt x="353" y="451"/>
                  </a:lnTo>
                  <a:lnTo>
                    <a:pt x="353" y="461"/>
                  </a:lnTo>
                  <a:lnTo>
                    <a:pt x="331" y="461"/>
                  </a:lnTo>
                  <a:lnTo>
                    <a:pt x="331" y="451"/>
                  </a:lnTo>
                  <a:close/>
                  <a:moveTo>
                    <a:pt x="359" y="1255"/>
                  </a:moveTo>
                  <a:lnTo>
                    <a:pt x="381" y="1255"/>
                  </a:lnTo>
                  <a:lnTo>
                    <a:pt x="381" y="1256"/>
                  </a:lnTo>
                  <a:lnTo>
                    <a:pt x="359" y="1256"/>
                  </a:lnTo>
                  <a:lnTo>
                    <a:pt x="359" y="1255"/>
                  </a:lnTo>
                  <a:close/>
                  <a:moveTo>
                    <a:pt x="388" y="459"/>
                  </a:moveTo>
                  <a:lnTo>
                    <a:pt x="408" y="459"/>
                  </a:lnTo>
                  <a:lnTo>
                    <a:pt x="408" y="461"/>
                  </a:lnTo>
                  <a:lnTo>
                    <a:pt x="388" y="461"/>
                  </a:lnTo>
                  <a:lnTo>
                    <a:pt x="388" y="459"/>
                  </a:lnTo>
                  <a:close/>
                  <a:moveTo>
                    <a:pt x="414" y="388"/>
                  </a:moveTo>
                  <a:lnTo>
                    <a:pt x="436" y="388"/>
                  </a:lnTo>
                  <a:lnTo>
                    <a:pt x="436" y="461"/>
                  </a:lnTo>
                  <a:lnTo>
                    <a:pt x="414" y="461"/>
                  </a:lnTo>
                  <a:lnTo>
                    <a:pt x="414" y="388"/>
                  </a:lnTo>
                  <a:close/>
                  <a:moveTo>
                    <a:pt x="442" y="408"/>
                  </a:moveTo>
                  <a:lnTo>
                    <a:pt x="464" y="408"/>
                  </a:lnTo>
                  <a:lnTo>
                    <a:pt x="464" y="461"/>
                  </a:lnTo>
                  <a:lnTo>
                    <a:pt x="442" y="461"/>
                  </a:lnTo>
                  <a:lnTo>
                    <a:pt x="442" y="408"/>
                  </a:lnTo>
                  <a:close/>
                  <a:moveTo>
                    <a:pt x="469" y="238"/>
                  </a:moveTo>
                  <a:lnTo>
                    <a:pt x="491" y="238"/>
                  </a:lnTo>
                  <a:lnTo>
                    <a:pt x="491" y="461"/>
                  </a:lnTo>
                  <a:lnTo>
                    <a:pt x="469" y="461"/>
                  </a:lnTo>
                  <a:lnTo>
                    <a:pt x="469" y="238"/>
                  </a:lnTo>
                  <a:close/>
                  <a:moveTo>
                    <a:pt x="497" y="406"/>
                  </a:moveTo>
                  <a:lnTo>
                    <a:pt x="519" y="406"/>
                  </a:lnTo>
                  <a:lnTo>
                    <a:pt x="519" y="461"/>
                  </a:lnTo>
                  <a:lnTo>
                    <a:pt x="497" y="461"/>
                  </a:lnTo>
                  <a:lnTo>
                    <a:pt x="497" y="406"/>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19" name="Freeform 20"/>
            <p:cNvSpPr>
              <a:spLocks noEditPoints="1"/>
            </p:cNvSpPr>
            <p:nvPr/>
          </p:nvSpPr>
          <p:spPr bwMode="auto">
            <a:xfrm>
              <a:off x="3900" y="596"/>
              <a:ext cx="657" cy="1719"/>
            </a:xfrm>
            <a:custGeom>
              <a:avLst/>
              <a:gdLst>
                <a:gd name="T0" fmla="*/ 22 w 657"/>
                <a:gd name="T1" fmla="*/ 749 h 1719"/>
                <a:gd name="T2" fmla="*/ 0 w 657"/>
                <a:gd name="T3" fmla="*/ 874 h 1719"/>
                <a:gd name="T4" fmla="*/ 27 w 657"/>
                <a:gd name="T5" fmla="*/ 755 h 1719"/>
                <a:gd name="T6" fmla="*/ 48 w 657"/>
                <a:gd name="T7" fmla="*/ 874 h 1719"/>
                <a:gd name="T8" fmla="*/ 27 w 657"/>
                <a:gd name="T9" fmla="*/ 755 h 1719"/>
                <a:gd name="T10" fmla="*/ 77 w 657"/>
                <a:gd name="T11" fmla="*/ 530 h 1719"/>
                <a:gd name="T12" fmla="*/ 55 w 657"/>
                <a:gd name="T13" fmla="*/ 874 h 1719"/>
                <a:gd name="T14" fmla="*/ 83 w 657"/>
                <a:gd name="T15" fmla="*/ 673 h 1719"/>
                <a:gd name="T16" fmla="*/ 105 w 657"/>
                <a:gd name="T17" fmla="*/ 874 h 1719"/>
                <a:gd name="T18" fmla="*/ 83 w 657"/>
                <a:gd name="T19" fmla="*/ 673 h 1719"/>
                <a:gd name="T20" fmla="*/ 131 w 657"/>
                <a:gd name="T21" fmla="*/ 768 h 1719"/>
                <a:gd name="T22" fmla="*/ 110 w 657"/>
                <a:gd name="T23" fmla="*/ 874 h 1719"/>
                <a:gd name="T24" fmla="*/ 138 w 657"/>
                <a:gd name="T25" fmla="*/ 567 h 1719"/>
                <a:gd name="T26" fmla="*/ 160 w 657"/>
                <a:gd name="T27" fmla="*/ 874 h 1719"/>
                <a:gd name="T28" fmla="*/ 138 w 657"/>
                <a:gd name="T29" fmla="*/ 567 h 1719"/>
                <a:gd name="T30" fmla="*/ 188 w 657"/>
                <a:gd name="T31" fmla="*/ 1668 h 1719"/>
                <a:gd name="T32" fmla="*/ 166 w 657"/>
                <a:gd name="T33" fmla="*/ 1684 h 1719"/>
                <a:gd name="T34" fmla="*/ 193 w 657"/>
                <a:gd name="T35" fmla="*/ 1668 h 1719"/>
                <a:gd name="T36" fmla="*/ 214 w 657"/>
                <a:gd name="T37" fmla="*/ 1699 h 1719"/>
                <a:gd name="T38" fmla="*/ 193 w 657"/>
                <a:gd name="T39" fmla="*/ 1668 h 1719"/>
                <a:gd name="T40" fmla="*/ 242 w 657"/>
                <a:gd name="T41" fmla="*/ 1668 h 1719"/>
                <a:gd name="T42" fmla="*/ 221 w 657"/>
                <a:gd name="T43" fmla="*/ 1719 h 1719"/>
                <a:gd name="T44" fmla="*/ 249 w 657"/>
                <a:gd name="T45" fmla="*/ 0 h 1719"/>
                <a:gd name="T46" fmla="*/ 269 w 657"/>
                <a:gd name="T47" fmla="*/ 874 h 1719"/>
                <a:gd name="T48" fmla="*/ 249 w 657"/>
                <a:gd name="T49" fmla="*/ 0 h 1719"/>
                <a:gd name="T50" fmla="*/ 297 w 657"/>
                <a:gd name="T51" fmla="*/ 318 h 1719"/>
                <a:gd name="T52" fmla="*/ 276 w 657"/>
                <a:gd name="T53" fmla="*/ 874 h 1719"/>
                <a:gd name="T54" fmla="*/ 304 w 657"/>
                <a:gd name="T55" fmla="*/ 615 h 1719"/>
                <a:gd name="T56" fmla="*/ 325 w 657"/>
                <a:gd name="T57" fmla="*/ 874 h 1719"/>
                <a:gd name="T58" fmla="*/ 304 w 657"/>
                <a:gd name="T59" fmla="*/ 615 h 1719"/>
                <a:gd name="T60" fmla="*/ 352 w 657"/>
                <a:gd name="T61" fmla="*/ 522 h 1719"/>
                <a:gd name="T62" fmla="*/ 332 w 657"/>
                <a:gd name="T63" fmla="*/ 874 h 1719"/>
                <a:gd name="T64" fmla="*/ 359 w 657"/>
                <a:gd name="T65" fmla="*/ 753 h 1719"/>
                <a:gd name="T66" fmla="*/ 380 w 657"/>
                <a:gd name="T67" fmla="*/ 874 h 1719"/>
                <a:gd name="T68" fmla="*/ 359 w 657"/>
                <a:gd name="T69" fmla="*/ 753 h 1719"/>
                <a:gd name="T70" fmla="*/ 408 w 657"/>
                <a:gd name="T71" fmla="*/ 789 h 1719"/>
                <a:gd name="T72" fmla="*/ 387 w 657"/>
                <a:gd name="T73" fmla="*/ 874 h 1719"/>
                <a:gd name="T74" fmla="*/ 414 w 657"/>
                <a:gd name="T75" fmla="*/ 1668 h 1719"/>
                <a:gd name="T76" fmla="*/ 435 w 657"/>
                <a:gd name="T77" fmla="*/ 1673 h 1719"/>
                <a:gd name="T78" fmla="*/ 414 w 657"/>
                <a:gd name="T79" fmla="*/ 1668 h 1719"/>
                <a:gd name="T80" fmla="*/ 463 w 657"/>
                <a:gd name="T81" fmla="*/ 724 h 1719"/>
                <a:gd name="T82" fmla="*/ 442 w 657"/>
                <a:gd name="T83" fmla="*/ 874 h 1719"/>
                <a:gd name="T84" fmla="*/ 470 w 657"/>
                <a:gd name="T85" fmla="*/ 146 h 1719"/>
                <a:gd name="T86" fmla="*/ 491 w 657"/>
                <a:gd name="T87" fmla="*/ 874 h 1719"/>
                <a:gd name="T88" fmla="*/ 470 w 657"/>
                <a:gd name="T89" fmla="*/ 146 h 1719"/>
                <a:gd name="T90" fmla="*/ 518 w 657"/>
                <a:gd name="T91" fmla="*/ 809 h 1719"/>
                <a:gd name="T92" fmla="*/ 497 w 657"/>
                <a:gd name="T93" fmla="*/ 874 h 1719"/>
                <a:gd name="T94" fmla="*/ 525 w 657"/>
                <a:gd name="T95" fmla="*/ 1668 h 1719"/>
                <a:gd name="T96" fmla="*/ 546 w 657"/>
                <a:gd name="T97" fmla="*/ 1669 h 1719"/>
                <a:gd name="T98" fmla="*/ 525 w 657"/>
                <a:gd name="T99" fmla="*/ 1668 h 1719"/>
                <a:gd name="T100" fmla="*/ 574 w 657"/>
                <a:gd name="T101" fmla="*/ 1668 h 1719"/>
                <a:gd name="T102" fmla="*/ 553 w 657"/>
                <a:gd name="T103" fmla="*/ 1672 h 1719"/>
                <a:gd name="T104" fmla="*/ 579 w 657"/>
                <a:gd name="T105" fmla="*/ 1668 h 1719"/>
                <a:gd name="T106" fmla="*/ 601 w 657"/>
                <a:gd name="T107" fmla="*/ 1679 h 1719"/>
                <a:gd name="T108" fmla="*/ 579 w 657"/>
                <a:gd name="T109" fmla="*/ 1668 h 1719"/>
                <a:gd name="T110" fmla="*/ 629 w 657"/>
                <a:gd name="T111" fmla="*/ 832 h 1719"/>
                <a:gd name="T112" fmla="*/ 608 w 657"/>
                <a:gd name="T113" fmla="*/ 874 h 1719"/>
                <a:gd name="T114" fmla="*/ 636 w 657"/>
                <a:gd name="T115" fmla="*/ 864 h 1719"/>
                <a:gd name="T116" fmla="*/ 657 w 657"/>
                <a:gd name="T117" fmla="*/ 874 h 1719"/>
                <a:gd name="T118" fmla="*/ 636 w 657"/>
                <a:gd name="T119" fmla="*/ 864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7" h="1719">
                  <a:moveTo>
                    <a:pt x="0" y="749"/>
                  </a:moveTo>
                  <a:lnTo>
                    <a:pt x="22" y="749"/>
                  </a:lnTo>
                  <a:lnTo>
                    <a:pt x="22" y="874"/>
                  </a:lnTo>
                  <a:lnTo>
                    <a:pt x="0" y="874"/>
                  </a:lnTo>
                  <a:lnTo>
                    <a:pt x="0" y="749"/>
                  </a:lnTo>
                  <a:close/>
                  <a:moveTo>
                    <a:pt x="27" y="755"/>
                  </a:moveTo>
                  <a:lnTo>
                    <a:pt x="48" y="755"/>
                  </a:lnTo>
                  <a:lnTo>
                    <a:pt x="48" y="874"/>
                  </a:lnTo>
                  <a:lnTo>
                    <a:pt x="27" y="874"/>
                  </a:lnTo>
                  <a:lnTo>
                    <a:pt x="27" y="755"/>
                  </a:lnTo>
                  <a:close/>
                  <a:moveTo>
                    <a:pt x="55" y="530"/>
                  </a:moveTo>
                  <a:lnTo>
                    <a:pt x="77" y="530"/>
                  </a:lnTo>
                  <a:lnTo>
                    <a:pt x="77" y="874"/>
                  </a:lnTo>
                  <a:lnTo>
                    <a:pt x="55" y="874"/>
                  </a:lnTo>
                  <a:lnTo>
                    <a:pt x="55" y="530"/>
                  </a:lnTo>
                  <a:close/>
                  <a:moveTo>
                    <a:pt x="83" y="673"/>
                  </a:moveTo>
                  <a:lnTo>
                    <a:pt x="105" y="673"/>
                  </a:lnTo>
                  <a:lnTo>
                    <a:pt x="105" y="874"/>
                  </a:lnTo>
                  <a:lnTo>
                    <a:pt x="83" y="874"/>
                  </a:lnTo>
                  <a:lnTo>
                    <a:pt x="83" y="673"/>
                  </a:lnTo>
                  <a:close/>
                  <a:moveTo>
                    <a:pt x="110" y="768"/>
                  </a:moveTo>
                  <a:lnTo>
                    <a:pt x="131" y="768"/>
                  </a:lnTo>
                  <a:lnTo>
                    <a:pt x="131" y="874"/>
                  </a:lnTo>
                  <a:lnTo>
                    <a:pt x="110" y="874"/>
                  </a:lnTo>
                  <a:lnTo>
                    <a:pt x="110" y="768"/>
                  </a:lnTo>
                  <a:close/>
                  <a:moveTo>
                    <a:pt x="138" y="567"/>
                  </a:moveTo>
                  <a:lnTo>
                    <a:pt x="160" y="567"/>
                  </a:lnTo>
                  <a:lnTo>
                    <a:pt x="160" y="874"/>
                  </a:lnTo>
                  <a:lnTo>
                    <a:pt x="138" y="874"/>
                  </a:lnTo>
                  <a:lnTo>
                    <a:pt x="138" y="567"/>
                  </a:lnTo>
                  <a:close/>
                  <a:moveTo>
                    <a:pt x="166" y="1668"/>
                  </a:moveTo>
                  <a:lnTo>
                    <a:pt x="188" y="1668"/>
                  </a:lnTo>
                  <a:lnTo>
                    <a:pt x="188" y="1684"/>
                  </a:lnTo>
                  <a:lnTo>
                    <a:pt x="166" y="1684"/>
                  </a:lnTo>
                  <a:lnTo>
                    <a:pt x="166" y="1668"/>
                  </a:lnTo>
                  <a:close/>
                  <a:moveTo>
                    <a:pt x="193" y="1668"/>
                  </a:moveTo>
                  <a:lnTo>
                    <a:pt x="214" y="1668"/>
                  </a:lnTo>
                  <a:lnTo>
                    <a:pt x="214" y="1699"/>
                  </a:lnTo>
                  <a:lnTo>
                    <a:pt x="193" y="1699"/>
                  </a:lnTo>
                  <a:lnTo>
                    <a:pt x="193" y="1668"/>
                  </a:lnTo>
                  <a:close/>
                  <a:moveTo>
                    <a:pt x="221" y="1668"/>
                  </a:moveTo>
                  <a:lnTo>
                    <a:pt x="242" y="1668"/>
                  </a:lnTo>
                  <a:lnTo>
                    <a:pt x="242" y="1719"/>
                  </a:lnTo>
                  <a:lnTo>
                    <a:pt x="221" y="1719"/>
                  </a:lnTo>
                  <a:lnTo>
                    <a:pt x="221" y="1668"/>
                  </a:lnTo>
                  <a:close/>
                  <a:moveTo>
                    <a:pt x="249" y="0"/>
                  </a:moveTo>
                  <a:lnTo>
                    <a:pt x="269" y="0"/>
                  </a:lnTo>
                  <a:lnTo>
                    <a:pt x="269" y="874"/>
                  </a:lnTo>
                  <a:lnTo>
                    <a:pt x="249" y="874"/>
                  </a:lnTo>
                  <a:lnTo>
                    <a:pt x="249" y="0"/>
                  </a:lnTo>
                  <a:close/>
                  <a:moveTo>
                    <a:pt x="276" y="318"/>
                  </a:moveTo>
                  <a:lnTo>
                    <a:pt x="297" y="318"/>
                  </a:lnTo>
                  <a:lnTo>
                    <a:pt x="297" y="874"/>
                  </a:lnTo>
                  <a:lnTo>
                    <a:pt x="276" y="874"/>
                  </a:lnTo>
                  <a:lnTo>
                    <a:pt x="276" y="318"/>
                  </a:lnTo>
                  <a:close/>
                  <a:moveTo>
                    <a:pt x="304" y="615"/>
                  </a:moveTo>
                  <a:lnTo>
                    <a:pt x="325" y="615"/>
                  </a:lnTo>
                  <a:lnTo>
                    <a:pt x="325" y="874"/>
                  </a:lnTo>
                  <a:lnTo>
                    <a:pt x="304" y="874"/>
                  </a:lnTo>
                  <a:lnTo>
                    <a:pt x="304" y="615"/>
                  </a:lnTo>
                  <a:close/>
                  <a:moveTo>
                    <a:pt x="332" y="522"/>
                  </a:moveTo>
                  <a:lnTo>
                    <a:pt x="352" y="522"/>
                  </a:lnTo>
                  <a:lnTo>
                    <a:pt x="352" y="874"/>
                  </a:lnTo>
                  <a:lnTo>
                    <a:pt x="332" y="874"/>
                  </a:lnTo>
                  <a:lnTo>
                    <a:pt x="332" y="522"/>
                  </a:lnTo>
                  <a:close/>
                  <a:moveTo>
                    <a:pt x="359" y="753"/>
                  </a:moveTo>
                  <a:lnTo>
                    <a:pt x="380" y="753"/>
                  </a:lnTo>
                  <a:lnTo>
                    <a:pt x="380" y="874"/>
                  </a:lnTo>
                  <a:lnTo>
                    <a:pt x="359" y="874"/>
                  </a:lnTo>
                  <a:lnTo>
                    <a:pt x="359" y="753"/>
                  </a:lnTo>
                  <a:close/>
                  <a:moveTo>
                    <a:pt x="387" y="789"/>
                  </a:moveTo>
                  <a:lnTo>
                    <a:pt x="408" y="789"/>
                  </a:lnTo>
                  <a:lnTo>
                    <a:pt x="408" y="874"/>
                  </a:lnTo>
                  <a:lnTo>
                    <a:pt x="387" y="874"/>
                  </a:lnTo>
                  <a:lnTo>
                    <a:pt x="387" y="789"/>
                  </a:lnTo>
                  <a:close/>
                  <a:moveTo>
                    <a:pt x="414" y="1668"/>
                  </a:moveTo>
                  <a:lnTo>
                    <a:pt x="435" y="1668"/>
                  </a:lnTo>
                  <a:lnTo>
                    <a:pt x="435" y="1673"/>
                  </a:lnTo>
                  <a:lnTo>
                    <a:pt x="414" y="1673"/>
                  </a:lnTo>
                  <a:lnTo>
                    <a:pt x="414" y="1668"/>
                  </a:lnTo>
                  <a:close/>
                  <a:moveTo>
                    <a:pt x="442" y="724"/>
                  </a:moveTo>
                  <a:lnTo>
                    <a:pt x="463" y="724"/>
                  </a:lnTo>
                  <a:lnTo>
                    <a:pt x="463" y="874"/>
                  </a:lnTo>
                  <a:lnTo>
                    <a:pt x="442" y="874"/>
                  </a:lnTo>
                  <a:lnTo>
                    <a:pt x="442" y="724"/>
                  </a:lnTo>
                  <a:close/>
                  <a:moveTo>
                    <a:pt x="470" y="146"/>
                  </a:moveTo>
                  <a:lnTo>
                    <a:pt x="491" y="146"/>
                  </a:lnTo>
                  <a:lnTo>
                    <a:pt x="491" y="874"/>
                  </a:lnTo>
                  <a:lnTo>
                    <a:pt x="470" y="874"/>
                  </a:lnTo>
                  <a:lnTo>
                    <a:pt x="470" y="146"/>
                  </a:lnTo>
                  <a:close/>
                  <a:moveTo>
                    <a:pt x="497" y="809"/>
                  </a:moveTo>
                  <a:lnTo>
                    <a:pt x="518" y="809"/>
                  </a:lnTo>
                  <a:lnTo>
                    <a:pt x="518" y="874"/>
                  </a:lnTo>
                  <a:lnTo>
                    <a:pt x="497" y="874"/>
                  </a:lnTo>
                  <a:lnTo>
                    <a:pt x="497" y="809"/>
                  </a:lnTo>
                  <a:close/>
                  <a:moveTo>
                    <a:pt x="525" y="1668"/>
                  </a:moveTo>
                  <a:lnTo>
                    <a:pt x="546" y="1668"/>
                  </a:lnTo>
                  <a:lnTo>
                    <a:pt x="546" y="1669"/>
                  </a:lnTo>
                  <a:lnTo>
                    <a:pt x="525" y="1669"/>
                  </a:lnTo>
                  <a:lnTo>
                    <a:pt x="525" y="1668"/>
                  </a:lnTo>
                  <a:close/>
                  <a:moveTo>
                    <a:pt x="553" y="1668"/>
                  </a:moveTo>
                  <a:lnTo>
                    <a:pt x="574" y="1668"/>
                  </a:lnTo>
                  <a:lnTo>
                    <a:pt x="574" y="1672"/>
                  </a:lnTo>
                  <a:lnTo>
                    <a:pt x="553" y="1672"/>
                  </a:lnTo>
                  <a:lnTo>
                    <a:pt x="553" y="1668"/>
                  </a:lnTo>
                  <a:close/>
                  <a:moveTo>
                    <a:pt x="579" y="1668"/>
                  </a:moveTo>
                  <a:lnTo>
                    <a:pt x="601" y="1668"/>
                  </a:lnTo>
                  <a:lnTo>
                    <a:pt x="601" y="1679"/>
                  </a:lnTo>
                  <a:lnTo>
                    <a:pt x="579" y="1679"/>
                  </a:lnTo>
                  <a:lnTo>
                    <a:pt x="579" y="1668"/>
                  </a:lnTo>
                  <a:close/>
                  <a:moveTo>
                    <a:pt x="608" y="832"/>
                  </a:moveTo>
                  <a:lnTo>
                    <a:pt x="629" y="832"/>
                  </a:lnTo>
                  <a:lnTo>
                    <a:pt x="629" y="874"/>
                  </a:lnTo>
                  <a:lnTo>
                    <a:pt x="608" y="874"/>
                  </a:lnTo>
                  <a:lnTo>
                    <a:pt x="608" y="832"/>
                  </a:lnTo>
                  <a:close/>
                  <a:moveTo>
                    <a:pt x="636" y="864"/>
                  </a:moveTo>
                  <a:lnTo>
                    <a:pt x="657" y="864"/>
                  </a:lnTo>
                  <a:lnTo>
                    <a:pt x="657" y="874"/>
                  </a:lnTo>
                  <a:lnTo>
                    <a:pt x="636" y="874"/>
                  </a:lnTo>
                  <a:lnTo>
                    <a:pt x="636" y="864"/>
                  </a:lnTo>
                  <a:close/>
                </a:path>
              </a:pathLst>
            </a:custGeom>
            <a:solidFill>
              <a:srgbClr val="506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0" name="Freeform 21"/>
            <p:cNvSpPr>
              <a:spLocks noEditPoints="1"/>
            </p:cNvSpPr>
            <p:nvPr/>
          </p:nvSpPr>
          <p:spPr bwMode="auto">
            <a:xfrm>
              <a:off x="227" y="766"/>
              <a:ext cx="408" cy="688"/>
            </a:xfrm>
            <a:custGeom>
              <a:avLst/>
              <a:gdLst>
                <a:gd name="T0" fmla="*/ 0 w 408"/>
                <a:gd name="T1" fmla="*/ 585 h 688"/>
                <a:gd name="T2" fmla="*/ 22 w 408"/>
                <a:gd name="T3" fmla="*/ 585 h 688"/>
                <a:gd name="T4" fmla="*/ 22 w 408"/>
                <a:gd name="T5" fmla="*/ 688 h 688"/>
                <a:gd name="T6" fmla="*/ 0 w 408"/>
                <a:gd name="T7" fmla="*/ 688 h 688"/>
                <a:gd name="T8" fmla="*/ 0 w 408"/>
                <a:gd name="T9" fmla="*/ 585 h 688"/>
                <a:gd name="T10" fmla="*/ 110 w 408"/>
                <a:gd name="T11" fmla="*/ 476 h 688"/>
                <a:gd name="T12" fmla="*/ 132 w 408"/>
                <a:gd name="T13" fmla="*/ 476 h 688"/>
                <a:gd name="T14" fmla="*/ 132 w 408"/>
                <a:gd name="T15" fmla="*/ 500 h 688"/>
                <a:gd name="T16" fmla="*/ 110 w 408"/>
                <a:gd name="T17" fmla="*/ 500 h 688"/>
                <a:gd name="T18" fmla="*/ 110 w 408"/>
                <a:gd name="T19" fmla="*/ 476 h 688"/>
                <a:gd name="T20" fmla="*/ 138 w 408"/>
                <a:gd name="T21" fmla="*/ 130 h 688"/>
                <a:gd name="T22" fmla="*/ 160 w 408"/>
                <a:gd name="T23" fmla="*/ 130 h 688"/>
                <a:gd name="T24" fmla="*/ 160 w 408"/>
                <a:gd name="T25" fmla="*/ 428 h 688"/>
                <a:gd name="T26" fmla="*/ 138 w 408"/>
                <a:gd name="T27" fmla="*/ 428 h 688"/>
                <a:gd name="T28" fmla="*/ 138 w 408"/>
                <a:gd name="T29" fmla="*/ 130 h 688"/>
                <a:gd name="T30" fmla="*/ 166 w 408"/>
                <a:gd name="T31" fmla="*/ 639 h 688"/>
                <a:gd name="T32" fmla="*/ 186 w 408"/>
                <a:gd name="T33" fmla="*/ 639 h 688"/>
                <a:gd name="T34" fmla="*/ 186 w 408"/>
                <a:gd name="T35" fmla="*/ 662 h 688"/>
                <a:gd name="T36" fmla="*/ 166 w 408"/>
                <a:gd name="T37" fmla="*/ 662 h 688"/>
                <a:gd name="T38" fmla="*/ 166 w 408"/>
                <a:gd name="T39" fmla="*/ 639 h 688"/>
                <a:gd name="T40" fmla="*/ 359 w 408"/>
                <a:gd name="T41" fmla="*/ 614 h 688"/>
                <a:gd name="T42" fmla="*/ 380 w 408"/>
                <a:gd name="T43" fmla="*/ 614 h 688"/>
                <a:gd name="T44" fmla="*/ 380 w 408"/>
                <a:gd name="T45" fmla="*/ 637 h 688"/>
                <a:gd name="T46" fmla="*/ 359 w 408"/>
                <a:gd name="T47" fmla="*/ 637 h 688"/>
                <a:gd name="T48" fmla="*/ 359 w 408"/>
                <a:gd name="T49" fmla="*/ 614 h 688"/>
                <a:gd name="T50" fmla="*/ 387 w 408"/>
                <a:gd name="T51" fmla="*/ 0 h 688"/>
                <a:gd name="T52" fmla="*/ 408 w 408"/>
                <a:gd name="T53" fmla="*/ 0 h 688"/>
                <a:gd name="T54" fmla="*/ 408 w 408"/>
                <a:gd name="T55" fmla="*/ 274 h 688"/>
                <a:gd name="T56" fmla="*/ 387 w 408"/>
                <a:gd name="T57" fmla="*/ 274 h 688"/>
                <a:gd name="T58" fmla="*/ 387 w 408"/>
                <a:gd name="T5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8" h="688">
                  <a:moveTo>
                    <a:pt x="0" y="585"/>
                  </a:moveTo>
                  <a:lnTo>
                    <a:pt x="22" y="585"/>
                  </a:lnTo>
                  <a:lnTo>
                    <a:pt x="22" y="688"/>
                  </a:lnTo>
                  <a:lnTo>
                    <a:pt x="0" y="688"/>
                  </a:lnTo>
                  <a:lnTo>
                    <a:pt x="0" y="585"/>
                  </a:lnTo>
                  <a:close/>
                  <a:moveTo>
                    <a:pt x="110" y="476"/>
                  </a:moveTo>
                  <a:lnTo>
                    <a:pt x="132" y="476"/>
                  </a:lnTo>
                  <a:lnTo>
                    <a:pt x="132" y="500"/>
                  </a:lnTo>
                  <a:lnTo>
                    <a:pt x="110" y="500"/>
                  </a:lnTo>
                  <a:lnTo>
                    <a:pt x="110" y="476"/>
                  </a:lnTo>
                  <a:close/>
                  <a:moveTo>
                    <a:pt x="138" y="130"/>
                  </a:moveTo>
                  <a:lnTo>
                    <a:pt x="160" y="130"/>
                  </a:lnTo>
                  <a:lnTo>
                    <a:pt x="160" y="428"/>
                  </a:lnTo>
                  <a:lnTo>
                    <a:pt x="138" y="428"/>
                  </a:lnTo>
                  <a:lnTo>
                    <a:pt x="138" y="130"/>
                  </a:lnTo>
                  <a:close/>
                  <a:moveTo>
                    <a:pt x="166" y="639"/>
                  </a:moveTo>
                  <a:lnTo>
                    <a:pt x="186" y="639"/>
                  </a:lnTo>
                  <a:lnTo>
                    <a:pt x="186" y="662"/>
                  </a:lnTo>
                  <a:lnTo>
                    <a:pt x="166" y="662"/>
                  </a:lnTo>
                  <a:lnTo>
                    <a:pt x="166" y="639"/>
                  </a:lnTo>
                  <a:close/>
                  <a:moveTo>
                    <a:pt x="359" y="614"/>
                  </a:moveTo>
                  <a:lnTo>
                    <a:pt x="380" y="614"/>
                  </a:lnTo>
                  <a:lnTo>
                    <a:pt x="380" y="637"/>
                  </a:lnTo>
                  <a:lnTo>
                    <a:pt x="359" y="637"/>
                  </a:lnTo>
                  <a:lnTo>
                    <a:pt x="359" y="614"/>
                  </a:lnTo>
                  <a:close/>
                  <a:moveTo>
                    <a:pt x="387" y="0"/>
                  </a:moveTo>
                  <a:lnTo>
                    <a:pt x="408" y="0"/>
                  </a:lnTo>
                  <a:lnTo>
                    <a:pt x="408" y="274"/>
                  </a:lnTo>
                  <a:lnTo>
                    <a:pt x="387" y="274"/>
                  </a:lnTo>
                  <a:lnTo>
                    <a:pt x="387"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1" name="Freeform 22"/>
            <p:cNvSpPr>
              <a:spLocks noEditPoints="1"/>
            </p:cNvSpPr>
            <p:nvPr/>
          </p:nvSpPr>
          <p:spPr bwMode="auto">
            <a:xfrm>
              <a:off x="641" y="774"/>
              <a:ext cx="794" cy="476"/>
            </a:xfrm>
            <a:custGeom>
              <a:avLst/>
              <a:gdLst>
                <a:gd name="T0" fmla="*/ 0 w 794"/>
                <a:gd name="T1" fmla="*/ 288 h 476"/>
                <a:gd name="T2" fmla="*/ 21 w 794"/>
                <a:gd name="T3" fmla="*/ 288 h 476"/>
                <a:gd name="T4" fmla="*/ 21 w 794"/>
                <a:gd name="T5" fmla="*/ 365 h 476"/>
                <a:gd name="T6" fmla="*/ 0 w 794"/>
                <a:gd name="T7" fmla="*/ 365 h 476"/>
                <a:gd name="T8" fmla="*/ 0 w 794"/>
                <a:gd name="T9" fmla="*/ 288 h 476"/>
                <a:gd name="T10" fmla="*/ 83 w 794"/>
                <a:gd name="T11" fmla="*/ 373 h 476"/>
                <a:gd name="T12" fmla="*/ 104 w 794"/>
                <a:gd name="T13" fmla="*/ 373 h 476"/>
                <a:gd name="T14" fmla="*/ 104 w 794"/>
                <a:gd name="T15" fmla="*/ 476 h 476"/>
                <a:gd name="T16" fmla="*/ 83 w 794"/>
                <a:gd name="T17" fmla="*/ 476 h 476"/>
                <a:gd name="T18" fmla="*/ 83 w 794"/>
                <a:gd name="T19" fmla="*/ 373 h 476"/>
                <a:gd name="T20" fmla="*/ 139 w 794"/>
                <a:gd name="T21" fmla="*/ 207 h 476"/>
                <a:gd name="T22" fmla="*/ 160 w 794"/>
                <a:gd name="T23" fmla="*/ 207 h 476"/>
                <a:gd name="T24" fmla="*/ 160 w 794"/>
                <a:gd name="T25" fmla="*/ 380 h 476"/>
                <a:gd name="T26" fmla="*/ 139 w 794"/>
                <a:gd name="T27" fmla="*/ 380 h 476"/>
                <a:gd name="T28" fmla="*/ 139 w 794"/>
                <a:gd name="T29" fmla="*/ 207 h 476"/>
                <a:gd name="T30" fmla="*/ 414 w 794"/>
                <a:gd name="T31" fmla="*/ 0 h 476"/>
                <a:gd name="T32" fmla="*/ 436 w 794"/>
                <a:gd name="T33" fmla="*/ 0 h 476"/>
                <a:gd name="T34" fmla="*/ 436 w 794"/>
                <a:gd name="T35" fmla="*/ 174 h 476"/>
                <a:gd name="T36" fmla="*/ 414 w 794"/>
                <a:gd name="T37" fmla="*/ 174 h 476"/>
                <a:gd name="T38" fmla="*/ 414 w 794"/>
                <a:gd name="T39" fmla="*/ 0 h 476"/>
                <a:gd name="T40" fmla="*/ 635 w 794"/>
                <a:gd name="T41" fmla="*/ 269 h 476"/>
                <a:gd name="T42" fmla="*/ 656 w 794"/>
                <a:gd name="T43" fmla="*/ 269 h 476"/>
                <a:gd name="T44" fmla="*/ 656 w 794"/>
                <a:gd name="T45" fmla="*/ 427 h 476"/>
                <a:gd name="T46" fmla="*/ 635 w 794"/>
                <a:gd name="T47" fmla="*/ 427 h 476"/>
                <a:gd name="T48" fmla="*/ 635 w 794"/>
                <a:gd name="T49" fmla="*/ 269 h 476"/>
                <a:gd name="T50" fmla="*/ 774 w 794"/>
                <a:gd name="T51" fmla="*/ 277 h 476"/>
                <a:gd name="T52" fmla="*/ 794 w 794"/>
                <a:gd name="T53" fmla="*/ 277 h 476"/>
                <a:gd name="T54" fmla="*/ 794 w 794"/>
                <a:gd name="T55" fmla="*/ 380 h 476"/>
                <a:gd name="T56" fmla="*/ 774 w 794"/>
                <a:gd name="T57" fmla="*/ 380 h 476"/>
                <a:gd name="T58" fmla="*/ 774 w 794"/>
                <a:gd name="T59" fmla="*/ 27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4" h="476">
                  <a:moveTo>
                    <a:pt x="0" y="288"/>
                  </a:moveTo>
                  <a:lnTo>
                    <a:pt x="21" y="288"/>
                  </a:lnTo>
                  <a:lnTo>
                    <a:pt x="21" y="365"/>
                  </a:lnTo>
                  <a:lnTo>
                    <a:pt x="0" y="365"/>
                  </a:lnTo>
                  <a:lnTo>
                    <a:pt x="0" y="288"/>
                  </a:lnTo>
                  <a:close/>
                  <a:moveTo>
                    <a:pt x="83" y="373"/>
                  </a:moveTo>
                  <a:lnTo>
                    <a:pt x="104" y="373"/>
                  </a:lnTo>
                  <a:lnTo>
                    <a:pt x="104" y="476"/>
                  </a:lnTo>
                  <a:lnTo>
                    <a:pt x="83" y="476"/>
                  </a:lnTo>
                  <a:lnTo>
                    <a:pt x="83" y="373"/>
                  </a:lnTo>
                  <a:close/>
                  <a:moveTo>
                    <a:pt x="139" y="207"/>
                  </a:moveTo>
                  <a:lnTo>
                    <a:pt x="160" y="207"/>
                  </a:lnTo>
                  <a:lnTo>
                    <a:pt x="160" y="380"/>
                  </a:lnTo>
                  <a:lnTo>
                    <a:pt x="139" y="380"/>
                  </a:lnTo>
                  <a:lnTo>
                    <a:pt x="139" y="207"/>
                  </a:lnTo>
                  <a:close/>
                  <a:moveTo>
                    <a:pt x="414" y="0"/>
                  </a:moveTo>
                  <a:lnTo>
                    <a:pt x="436" y="0"/>
                  </a:lnTo>
                  <a:lnTo>
                    <a:pt x="436" y="174"/>
                  </a:lnTo>
                  <a:lnTo>
                    <a:pt x="414" y="174"/>
                  </a:lnTo>
                  <a:lnTo>
                    <a:pt x="414" y="0"/>
                  </a:lnTo>
                  <a:close/>
                  <a:moveTo>
                    <a:pt x="635" y="269"/>
                  </a:moveTo>
                  <a:lnTo>
                    <a:pt x="656" y="269"/>
                  </a:lnTo>
                  <a:lnTo>
                    <a:pt x="656" y="427"/>
                  </a:lnTo>
                  <a:lnTo>
                    <a:pt x="635" y="427"/>
                  </a:lnTo>
                  <a:lnTo>
                    <a:pt x="635" y="269"/>
                  </a:lnTo>
                  <a:close/>
                  <a:moveTo>
                    <a:pt x="774" y="277"/>
                  </a:moveTo>
                  <a:lnTo>
                    <a:pt x="794" y="277"/>
                  </a:lnTo>
                  <a:lnTo>
                    <a:pt x="794" y="380"/>
                  </a:lnTo>
                  <a:lnTo>
                    <a:pt x="774" y="380"/>
                  </a:lnTo>
                  <a:lnTo>
                    <a:pt x="774" y="27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2" name="Freeform 23"/>
            <p:cNvSpPr>
              <a:spLocks noEditPoints="1"/>
            </p:cNvSpPr>
            <p:nvPr/>
          </p:nvSpPr>
          <p:spPr bwMode="auto">
            <a:xfrm>
              <a:off x="1746" y="647"/>
              <a:ext cx="159" cy="823"/>
            </a:xfrm>
            <a:custGeom>
              <a:avLst/>
              <a:gdLst>
                <a:gd name="T0" fmla="*/ 0 w 159"/>
                <a:gd name="T1" fmla="*/ 579 h 823"/>
                <a:gd name="T2" fmla="*/ 21 w 159"/>
                <a:gd name="T3" fmla="*/ 579 h 823"/>
                <a:gd name="T4" fmla="*/ 21 w 159"/>
                <a:gd name="T5" fmla="*/ 682 h 823"/>
                <a:gd name="T6" fmla="*/ 0 w 159"/>
                <a:gd name="T7" fmla="*/ 682 h 823"/>
                <a:gd name="T8" fmla="*/ 0 w 159"/>
                <a:gd name="T9" fmla="*/ 579 h 823"/>
                <a:gd name="T10" fmla="*/ 28 w 159"/>
                <a:gd name="T11" fmla="*/ 518 h 823"/>
                <a:gd name="T12" fmla="*/ 49 w 159"/>
                <a:gd name="T13" fmla="*/ 518 h 823"/>
                <a:gd name="T14" fmla="*/ 49 w 159"/>
                <a:gd name="T15" fmla="*/ 651 h 823"/>
                <a:gd name="T16" fmla="*/ 28 w 159"/>
                <a:gd name="T17" fmla="*/ 651 h 823"/>
                <a:gd name="T18" fmla="*/ 28 w 159"/>
                <a:gd name="T19" fmla="*/ 518 h 823"/>
                <a:gd name="T20" fmla="*/ 56 w 159"/>
                <a:gd name="T21" fmla="*/ 0 h 823"/>
                <a:gd name="T22" fmla="*/ 76 w 159"/>
                <a:gd name="T23" fmla="*/ 0 h 823"/>
                <a:gd name="T24" fmla="*/ 76 w 159"/>
                <a:gd name="T25" fmla="*/ 409 h 823"/>
                <a:gd name="T26" fmla="*/ 56 w 159"/>
                <a:gd name="T27" fmla="*/ 409 h 823"/>
                <a:gd name="T28" fmla="*/ 56 w 159"/>
                <a:gd name="T29" fmla="*/ 0 h 823"/>
                <a:gd name="T30" fmla="*/ 82 w 159"/>
                <a:gd name="T31" fmla="*/ 639 h 823"/>
                <a:gd name="T32" fmla="*/ 104 w 159"/>
                <a:gd name="T33" fmla="*/ 639 h 823"/>
                <a:gd name="T34" fmla="*/ 104 w 159"/>
                <a:gd name="T35" fmla="*/ 796 h 823"/>
                <a:gd name="T36" fmla="*/ 82 w 159"/>
                <a:gd name="T37" fmla="*/ 796 h 823"/>
                <a:gd name="T38" fmla="*/ 82 w 159"/>
                <a:gd name="T39" fmla="*/ 639 h 823"/>
                <a:gd name="T40" fmla="*/ 111 w 159"/>
                <a:gd name="T41" fmla="*/ 798 h 823"/>
                <a:gd name="T42" fmla="*/ 132 w 159"/>
                <a:gd name="T43" fmla="*/ 798 h 823"/>
                <a:gd name="T44" fmla="*/ 132 w 159"/>
                <a:gd name="T45" fmla="*/ 823 h 823"/>
                <a:gd name="T46" fmla="*/ 111 w 159"/>
                <a:gd name="T47" fmla="*/ 823 h 823"/>
                <a:gd name="T48" fmla="*/ 111 w 159"/>
                <a:gd name="T49" fmla="*/ 798 h 823"/>
                <a:gd name="T50" fmla="*/ 139 w 159"/>
                <a:gd name="T51" fmla="*/ 798 h 823"/>
                <a:gd name="T52" fmla="*/ 159 w 159"/>
                <a:gd name="T53" fmla="*/ 798 h 823"/>
                <a:gd name="T54" fmla="*/ 159 w 159"/>
                <a:gd name="T55" fmla="*/ 823 h 823"/>
                <a:gd name="T56" fmla="*/ 139 w 159"/>
                <a:gd name="T57" fmla="*/ 823 h 823"/>
                <a:gd name="T58" fmla="*/ 139 w 159"/>
                <a:gd name="T59" fmla="*/ 79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823">
                  <a:moveTo>
                    <a:pt x="0" y="579"/>
                  </a:moveTo>
                  <a:lnTo>
                    <a:pt x="21" y="579"/>
                  </a:lnTo>
                  <a:lnTo>
                    <a:pt x="21" y="682"/>
                  </a:lnTo>
                  <a:lnTo>
                    <a:pt x="0" y="682"/>
                  </a:lnTo>
                  <a:lnTo>
                    <a:pt x="0" y="579"/>
                  </a:lnTo>
                  <a:close/>
                  <a:moveTo>
                    <a:pt x="28" y="518"/>
                  </a:moveTo>
                  <a:lnTo>
                    <a:pt x="49" y="518"/>
                  </a:lnTo>
                  <a:lnTo>
                    <a:pt x="49" y="651"/>
                  </a:lnTo>
                  <a:lnTo>
                    <a:pt x="28" y="651"/>
                  </a:lnTo>
                  <a:lnTo>
                    <a:pt x="28" y="518"/>
                  </a:lnTo>
                  <a:close/>
                  <a:moveTo>
                    <a:pt x="56" y="0"/>
                  </a:moveTo>
                  <a:lnTo>
                    <a:pt x="76" y="0"/>
                  </a:lnTo>
                  <a:lnTo>
                    <a:pt x="76" y="409"/>
                  </a:lnTo>
                  <a:lnTo>
                    <a:pt x="56" y="409"/>
                  </a:lnTo>
                  <a:lnTo>
                    <a:pt x="56" y="0"/>
                  </a:lnTo>
                  <a:close/>
                  <a:moveTo>
                    <a:pt x="82" y="639"/>
                  </a:moveTo>
                  <a:lnTo>
                    <a:pt x="104" y="639"/>
                  </a:lnTo>
                  <a:lnTo>
                    <a:pt x="104" y="796"/>
                  </a:lnTo>
                  <a:lnTo>
                    <a:pt x="82" y="796"/>
                  </a:lnTo>
                  <a:lnTo>
                    <a:pt x="82" y="639"/>
                  </a:lnTo>
                  <a:close/>
                  <a:moveTo>
                    <a:pt x="111" y="798"/>
                  </a:moveTo>
                  <a:lnTo>
                    <a:pt x="132" y="798"/>
                  </a:lnTo>
                  <a:lnTo>
                    <a:pt x="132" y="823"/>
                  </a:lnTo>
                  <a:lnTo>
                    <a:pt x="111" y="823"/>
                  </a:lnTo>
                  <a:lnTo>
                    <a:pt x="111" y="798"/>
                  </a:lnTo>
                  <a:close/>
                  <a:moveTo>
                    <a:pt x="139" y="798"/>
                  </a:moveTo>
                  <a:lnTo>
                    <a:pt x="159" y="798"/>
                  </a:lnTo>
                  <a:lnTo>
                    <a:pt x="159" y="823"/>
                  </a:lnTo>
                  <a:lnTo>
                    <a:pt x="139" y="823"/>
                  </a:lnTo>
                  <a:lnTo>
                    <a:pt x="139" y="79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3" name="Freeform 24"/>
            <p:cNvSpPr>
              <a:spLocks noEditPoints="1"/>
            </p:cNvSpPr>
            <p:nvPr/>
          </p:nvSpPr>
          <p:spPr bwMode="auto">
            <a:xfrm>
              <a:off x="2105" y="1118"/>
              <a:ext cx="491" cy="352"/>
            </a:xfrm>
            <a:custGeom>
              <a:avLst/>
              <a:gdLst>
                <a:gd name="T0" fmla="*/ 0 w 491"/>
                <a:gd name="T1" fmla="*/ 279 h 352"/>
                <a:gd name="T2" fmla="*/ 22 w 491"/>
                <a:gd name="T3" fmla="*/ 279 h 352"/>
                <a:gd name="T4" fmla="*/ 22 w 491"/>
                <a:gd name="T5" fmla="*/ 302 h 352"/>
                <a:gd name="T6" fmla="*/ 0 w 491"/>
                <a:gd name="T7" fmla="*/ 302 h 352"/>
                <a:gd name="T8" fmla="*/ 0 w 491"/>
                <a:gd name="T9" fmla="*/ 279 h 352"/>
                <a:gd name="T10" fmla="*/ 55 w 491"/>
                <a:gd name="T11" fmla="*/ 0 h 352"/>
                <a:gd name="T12" fmla="*/ 77 w 491"/>
                <a:gd name="T13" fmla="*/ 0 h 352"/>
                <a:gd name="T14" fmla="*/ 77 w 491"/>
                <a:gd name="T15" fmla="*/ 179 h 352"/>
                <a:gd name="T16" fmla="*/ 55 w 491"/>
                <a:gd name="T17" fmla="*/ 179 h 352"/>
                <a:gd name="T18" fmla="*/ 55 w 491"/>
                <a:gd name="T19" fmla="*/ 0 h 352"/>
                <a:gd name="T20" fmla="*/ 331 w 491"/>
                <a:gd name="T21" fmla="*/ 68 h 352"/>
                <a:gd name="T22" fmla="*/ 352 w 491"/>
                <a:gd name="T23" fmla="*/ 68 h 352"/>
                <a:gd name="T24" fmla="*/ 352 w 491"/>
                <a:gd name="T25" fmla="*/ 171 h 352"/>
                <a:gd name="T26" fmla="*/ 331 w 491"/>
                <a:gd name="T27" fmla="*/ 171 h 352"/>
                <a:gd name="T28" fmla="*/ 331 w 491"/>
                <a:gd name="T29" fmla="*/ 68 h 352"/>
                <a:gd name="T30" fmla="*/ 414 w 491"/>
                <a:gd name="T31" fmla="*/ 101 h 352"/>
                <a:gd name="T32" fmla="*/ 435 w 491"/>
                <a:gd name="T33" fmla="*/ 101 h 352"/>
                <a:gd name="T34" fmla="*/ 435 w 491"/>
                <a:gd name="T35" fmla="*/ 184 h 352"/>
                <a:gd name="T36" fmla="*/ 414 w 491"/>
                <a:gd name="T37" fmla="*/ 184 h 352"/>
                <a:gd name="T38" fmla="*/ 414 w 491"/>
                <a:gd name="T39" fmla="*/ 101 h 352"/>
                <a:gd name="T40" fmla="*/ 442 w 491"/>
                <a:gd name="T41" fmla="*/ 269 h 352"/>
                <a:gd name="T42" fmla="*/ 463 w 491"/>
                <a:gd name="T43" fmla="*/ 269 h 352"/>
                <a:gd name="T44" fmla="*/ 463 w 491"/>
                <a:gd name="T45" fmla="*/ 352 h 352"/>
                <a:gd name="T46" fmla="*/ 442 w 491"/>
                <a:gd name="T47" fmla="*/ 352 h 352"/>
                <a:gd name="T48" fmla="*/ 442 w 491"/>
                <a:gd name="T49" fmla="*/ 269 h 352"/>
                <a:gd name="T50" fmla="*/ 470 w 491"/>
                <a:gd name="T51" fmla="*/ 269 h 352"/>
                <a:gd name="T52" fmla="*/ 491 w 491"/>
                <a:gd name="T53" fmla="*/ 269 h 352"/>
                <a:gd name="T54" fmla="*/ 491 w 491"/>
                <a:gd name="T55" fmla="*/ 352 h 352"/>
                <a:gd name="T56" fmla="*/ 470 w 491"/>
                <a:gd name="T57" fmla="*/ 352 h 352"/>
                <a:gd name="T58" fmla="*/ 470 w 491"/>
                <a:gd name="T59" fmla="*/ 26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1" h="352">
                  <a:moveTo>
                    <a:pt x="0" y="279"/>
                  </a:moveTo>
                  <a:lnTo>
                    <a:pt x="22" y="279"/>
                  </a:lnTo>
                  <a:lnTo>
                    <a:pt x="22" y="302"/>
                  </a:lnTo>
                  <a:lnTo>
                    <a:pt x="0" y="302"/>
                  </a:lnTo>
                  <a:lnTo>
                    <a:pt x="0" y="279"/>
                  </a:lnTo>
                  <a:close/>
                  <a:moveTo>
                    <a:pt x="55" y="0"/>
                  </a:moveTo>
                  <a:lnTo>
                    <a:pt x="77" y="0"/>
                  </a:lnTo>
                  <a:lnTo>
                    <a:pt x="77" y="179"/>
                  </a:lnTo>
                  <a:lnTo>
                    <a:pt x="55" y="179"/>
                  </a:lnTo>
                  <a:lnTo>
                    <a:pt x="55" y="0"/>
                  </a:lnTo>
                  <a:close/>
                  <a:moveTo>
                    <a:pt x="331" y="68"/>
                  </a:moveTo>
                  <a:lnTo>
                    <a:pt x="352" y="68"/>
                  </a:lnTo>
                  <a:lnTo>
                    <a:pt x="352" y="171"/>
                  </a:lnTo>
                  <a:lnTo>
                    <a:pt x="331" y="171"/>
                  </a:lnTo>
                  <a:lnTo>
                    <a:pt x="331" y="68"/>
                  </a:lnTo>
                  <a:close/>
                  <a:moveTo>
                    <a:pt x="414" y="101"/>
                  </a:moveTo>
                  <a:lnTo>
                    <a:pt x="435" y="101"/>
                  </a:lnTo>
                  <a:lnTo>
                    <a:pt x="435" y="184"/>
                  </a:lnTo>
                  <a:lnTo>
                    <a:pt x="414" y="184"/>
                  </a:lnTo>
                  <a:lnTo>
                    <a:pt x="414" y="101"/>
                  </a:lnTo>
                  <a:close/>
                  <a:moveTo>
                    <a:pt x="442" y="269"/>
                  </a:moveTo>
                  <a:lnTo>
                    <a:pt x="463" y="269"/>
                  </a:lnTo>
                  <a:lnTo>
                    <a:pt x="463" y="352"/>
                  </a:lnTo>
                  <a:lnTo>
                    <a:pt x="442" y="352"/>
                  </a:lnTo>
                  <a:lnTo>
                    <a:pt x="442" y="269"/>
                  </a:lnTo>
                  <a:close/>
                  <a:moveTo>
                    <a:pt x="470" y="269"/>
                  </a:moveTo>
                  <a:lnTo>
                    <a:pt x="491" y="269"/>
                  </a:lnTo>
                  <a:lnTo>
                    <a:pt x="491" y="352"/>
                  </a:lnTo>
                  <a:lnTo>
                    <a:pt x="470" y="352"/>
                  </a:lnTo>
                  <a:lnTo>
                    <a:pt x="470" y="26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4" name="Freeform 25"/>
            <p:cNvSpPr>
              <a:spLocks noEditPoints="1"/>
            </p:cNvSpPr>
            <p:nvPr/>
          </p:nvSpPr>
          <p:spPr bwMode="auto">
            <a:xfrm>
              <a:off x="2602" y="1112"/>
              <a:ext cx="601" cy="358"/>
            </a:xfrm>
            <a:custGeom>
              <a:avLst/>
              <a:gdLst>
                <a:gd name="T0" fmla="*/ 0 w 601"/>
                <a:gd name="T1" fmla="*/ 275 h 358"/>
                <a:gd name="T2" fmla="*/ 21 w 601"/>
                <a:gd name="T3" fmla="*/ 275 h 358"/>
                <a:gd name="T4" fmla="*/ 21 w 601"/>
                <a:gd name="T5" fmla="*/ 358 h 358"/>
                <a:gd name="T6" fmla="*/ 0 w 601"/>
                <a:gd name="T7" fmla="*/ 358 h 358"/>
                <a:gd name="T8" fmla="*/ 0 w 601"/>
                <a:gd name="T9" fmla="*/ 275 h 358"/>
                <a:gd name="T10" fmla="*/ 28 w 601"/>
                <a:gd name="T11" fmla="*/ 275 h 358"/>
                <a:gd name="T12" fmla="*/ 49 w 601"/>
                <a:gd name="T13" fmla="*/ 275 h 358"/>
                <a:gd name="T14" fmla="*/ 49 w 601"/>
                <a:gd name="T15" fmla="*/ 358 h 358"/>
                <a:gd name="T16" fmla="*/ 28 w 601"/>
                <a:gd name="T17" fmla="*/ 358 h 358"/>
                <a:gd name="T18" fmla="*/ 28 w 601"/>
                <a:gd name="T19" fmla="*/ 275 h 358"/>
                <a:gd name="T20" fmla="*/ 139 w 601"/>
                <a:gd name="T21" fmla="*/ 164 h 358"/>
                <a:gd name="T22" fmla="*/ 159 w 601"/>
                <a:gd name="T23" fmla="*/ 164 h 358"/>
                <a:gd name="T24" fmla="*/ 159 w 601"/>
                <a:gd name="T25" fmla="*/ 267 h 358"/>
                <a:gd name="T26" fmla="*/ 139 w 601"/>
                <a:gd name="T27" fmla="*/ 267 h 358"/>
                <a:gd name="T28" fmla="*/ 139 w 601"/>
                <a:gd name="T29" fmla="*/ 164 h 358"/>
                <a:gd name="T30" fmla="*/ 525 w 601"/>
                <a:gd name="T31" fmla="*/ 85 h 358"/>
                <a:gd name="T32" fmla="*/ 547 w 601"/>
                <a:gd name="T33" fmla="*/ 85 h 358"/>
                <a:gd name="T34" fmla="*/ 547 w 601"/>
                <a:gd name="T35" fmla="*/ 109 h 358"/>
                <a:gd name="T36" fmla="*/ 525 w 601"/>
                <a:gd name="T37" fmla="*/ 109 h 358"/>
                <a:gd name="T38" fmla="*/ 525 w 601"/>
                <a:gd name="T39" fmla="*/ 85 h 358"/>
                <a:gd name="T40" fmla="*/ 552 w 601"/>
                <a:gd name="T41" fmla="*/ 0 h 358"/>
                <a:gd name="T42" fmla="*/ 573 w 601"/>
                <a:gd name="T43" fmla="*/ 0 h 358"/>
                <a:gd name="T44" fmla="*/ 573 w 601"/>
                <a:gd name="T45" fmla="*/ 24 h 358"/>
                <a:gd name="T46" fmla="*/ 552 w 601"/>
                <a:gd name="T47" fmla="*/ 24 h 358"/>
                <a:gd name="T48" fmla="*/ 552 w 601"/>
                <a:gd name="T49" fmla="*/ 0 h 358"/>
                <a:gd name="T50" fmla="*/ 580 w 601"/>
                <a:gd name="T51" fmla="*/ 333 h 358"/>
                <a:gd name="T52" fmla="*/ 601 w 601"/>
                <a:gd name="T53" fmla="*/ 333 h 358"/>
                <a:gd name="T54" fmla="*/ 601 w 601"/>
                <a:gd name="T55" fmla="*/ 358 h 358"/>
                <a:gd name="T56" fmla="*/ 580 w 601"/>
                <a:gd name="T57" fmla="*/ 358 h 358"/>
                <a:gd name="T58" fmla="*/ 580 w 601"/>
                <a:gd name="T59" fmla="*/ 33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1" h="358">
                  <a:moveTo>
                    <a:pt x="0" y="275"/>
                  </a:moveTo>
                  <a:lnTo>
                    <a:pt x="21" y="275"/>
                  </a:lnTo>
                  <a:lnTo>
                    <a:pt x="21" y="358"/>
                  </a:lnTo>
                  <a:lnTo>
                    <a:pt x="0" y="358"/>
                  </a:lnTo>
                  <a:lnTo>
                    <a:pt x="0" y="275"/>
                  </a:lnTo>
                  <a:close/>
                  <a:moveTo>
                    <a:pt x="28" y="275"/>
                  </a:moveTo>
                  <a:lnTo>
                    <a:pt x="49" y="275"/>
                  </a:lnTo>
                  <a:lnTo>
                    <a:pt x="49" y="358"/>
                  </a:lnTo>
                  <a:lnTo>
                    <a:pt x="28" y="358"/>
                  </a:lnTo>
                  <a:lnTo>
                    <a:pt x="28" y="275"/>
                  </a:lnTo>
                  <a:close/>
                  <a:moveTo>
                    <a:pt x="139" y="164"/>
                  </a:moveTo>
                  <a:lnTo>
                    <a:pt x="159" y="164"/>
                  </a:lnTo>
                  <a:lnTo>
                    <a:pt x="159" y="267"/>
                  </a:lnTo>
                  <a:lnTo>
                    <a:pt x="139" y="267"/>
                  </a:lnTo>
                  <a:lnTo>
                    <a:pt x="139" y="164"/>
                  </a:lnTo>
                  <a:close/>
                  <a:moveTo>
                    <a:pt x="525" y="85"/>
                  </a:moveTo>
                  <a:lnTo>
                    <a:pt x="547" y="85"/>
                  </a:lnTo>
                  <a:lnTo>
                    <a:pt x="547" y="109"/>
                  </a:lnTo>
                  <a:lnTo>
                    <a:pt x="525" y="109"/>
                  </a:lnTo>
                  <a:lnTo>
                    <a:pt x="525" y="85"/>
                  </a:lnTo>
                  <a:close/>
                  <a:moveTo>
                    <a:pt x="552" y="0"/>
                  </a:moveTo>
                  <a:lnTo>
                    <a:pt x="573" y="0"/>
                  </a:lnTo>
                  <a:lnTo>
                    <a:pt x="573" y="24"/>
                  </a:lnTo>
                  <a:lnTo>
                    <a:pt x="552" y="24"/>
                  </a:lnTo>
                  <a:lnTo>
                    <a:pt x="552" y="0"/>
                  </a:lnTo>
                  <a:close/>
                  <a:moveTo>
                    <a:pt x="580" y="333"/>
                  </a:moveTo>
                  <a:lnTo>
                    <a:pt x="601" y="333"/>
                  </a:lnTo>
                  <a:lnTo>
                    <a:pt x="601" y="358"/>
                  </a:lnTo>
                  <a:lnTo>
                    <a:pt x="580" y="358"/>
                  </a:lnTo>
                  <a:lnTo>
                    <a:pt x="580" y="333"/>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5" name="Freeform 26"/>
            <p:cNvSpPr>
              <a:spLocks noEditPoints="1"/>
            </p:cNvSpPr>
            <p:nvPr/>
          </p:nvSpPr>
          <p:spPr bwMode="auto">
            <a:xfrm>
              <a:off x="3210" y="781"/>
              <a:ext cx="463" cy="689"/>
            </a:xfrm>
            <a:custGeom>
              <a:avLst/>
              <a:gdLst>
                <a:gd name="T0" fmla="*/ 0 w 463"/>
                <a:gd name="T1" fmla="*/ 664 h 689"/>
                <a:gd name="T2" fmla="*/ 20 w 463"/>
                <a:gd name="T3" fmla="*/ 664 h 689"/>
                <a:gd name="T4" fmla="*/ 20 w 463"/>
                <a:gd name="T5" fmla="*/ 689 h 689"/>
                <a:gd name="T6" fmla="*/ 0 w 463"/>
                <a:gd name="T7" fmla="*/ 689 h 689"/>
                <a:gd name="T8" fmla="*/ 0 w 463"/>
                <a:gd name="T9" fmla="*/ 664 h 689"/>
                <a:gd name="T10" fmla="*/ 27 w 463"/>
                <a:gd name="T11" fmla="*/ 642 h 689"/>
                <a:gd name="T12" fmla="*/ 48 w 463"/>
                <a:gd name="T13" fmla="*/ 642 h 689"/>
                <a:gd name="T14" fmla="*/ 48 w 463"/>
                <a:gd name="T15" fmla="*/ 689 h 689"/>
                <a:gd name="T16" fmla="*/ 27 w 463"/>
                <a:gd name="T17" fmla="*/ 689 h 689"/>
                <a:gd name="T18" fmla="*/ 27 w 463"/>
                <a:gd name="T19" fmla="*/ 642 h 689"/>
                <a:gd name="T20" fmla="*/ 55 w 463"/>
                <a:gd name="T21" fmla="*/ 547 h 689"/>
                <a:gd name="T22" fmla="*/ 76 w 463"/>
                <a:gd name="T23" fmla="*/ 547 h 689"/>
                <a:gd name="T24" fmla="*/ 76 w 463"/>
                <a:gd name="T25" fmla="*/ 594 h 689"/>
                <a:gd name="T26" fmla="*/ 55 w 463"/>
                <a:gd name="T27" fmla="*/ 594 h 689"/>
                <a:gd name="T28" fmla="*/ 55 w 463"/>
                <a:gd name="T29" fmla="*/ 547 h 689"/>
                <a:gd name="T30" fmla="*/ 83 w 463"/>
                <a:gd name="T31" fmla="*/ 664 h 689"/>
                <a:gd name="T32" fmla="*/ 103 w 463"/>
                <a:gd name="T33" fmla="*/ 664 h 689"/>
                <a:gd name="T34" fmla="*/ 103 w 463"/>
                <a:gd name="T35" fmla="*/ 689 h 689"/>
                <a:gd name="T36" fmla="*/ 83 w 463"/>
                <a:gd name="T37" fmla="*/ 689 h 689"/>
                <a:gd name="T38" fmla="*/ 83 w 463"/>
                <a:gd name="T39" fmla="*/ 664 h 689"/>
                <a:gd name="T40" fmla="*/ 110 w 463"/>
                <a:gd name="T41" fmla="*/ 664 h 689"/>
                <a:gd name="T42" fmla="*/ 131 w 463"/>
                <a:gd name="T43" fmla="*/ 664 h 689"/>
                <a:gd name="T44" fmla="*/ 131 w 463"/>
                <a:gd name="T45" fmla="*/ 689 h 689"/>
                <a:gd name="T46" fmla="*/ 110 w 463"/>
                <a:gd name="T47" fmla="*/ 689 h 689"/>
                <a:gd name="T48" fmla="*/ 110 w 463"/>
                <a:gd name="T49" fmla="*/ 664 h 689"/>
                <a:gd name="T50" fmla="*/ 442 w 463"/>
                <a:gd name="T51" fmla="*/ 0 h 689"/>
                <a:gd name="T52" fmla="*/ 463 w 463"/>
                <a:gd name="T53" fmla="*/ 0 h 689"/>
                <a:gd name="T54" fmla="*/ 463 w 463"/>
                <a:gd name="T55" fmla="*/ 281 h 689"/>
                <a:gd name="T56" fmla="*/ 442 w 463"/>
                <a:gd name="T57" fmla="*/ 281 h 689"/>
                <a:gd name="T58" fmla="*/ 442 w 463"/>
                <a:gd name="T59"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3" h="689">
                  <a:moveTo>
                    <a:pt x="0" y="664"/>
                  </a:moveTo>
                  <a:lnTo>
                    <a:pt x="20" y="664"/>
                  </a:lnTo>
                  <a:lnTo>
                    <a:pt x="20" y="689"/>
                  </a:lnTo>
                  <a:lnTo>
                    <a:pt x="0" y="689"/>
                  </a:lnTo>
                  <a:lnTo>
                    <a:pt x="0" y="664"/>
                  </a:lnTo>
                  <a:close/>
                  <a:moveTo>
                    <a:pt x="27" y="642"/>
                  </a:moveTo>
                  <a:lnTo>
                    <a:pt x="48" y="642"/>
                  </a:lnTo>
                  <a:lnTo>
                    <a:pt x="48" y="689"/>
                  </a:lnTo>
                  <a:lnTo>
                    <a:pt x="27" y="689"/>
                  </a:lnTo>
                  <a:lnTo>
                    <a:pt x="27" y="642"/>
                  </a:lnTo>
                  <a:close/>
                  <a:moveTo>
                    <a:pt x="55" y="547"/>
                  </a:moveTo>
                  <a:lnTo>
                    <a:pt x="76" y="547"/>
                  </a:lnTo>
                  <a:lnTo>
                    <a:pt x="76" y="594"/>
                  </a:lnTo>
                  <a:lnTo>
                    <a:pt x="55" y="594"/>
                  </a:lnTo>
                  <a:lnTo>
                    <a:pt x="55" y="547"/>
                  </a:lnTo>
                  <a:close/>
                  <a:moveTo>
                    <a:pt x="83" y="664"/>
                  </a:moveTo>
                  <a:lnTo>
                    <a:pt x="103" y="664"/>
                  </a:lnTo>
                  <a:lnTo>
                    <a:pt x="103" y="689"/>
                  </a:lnTo>
                  <a:lnTo>
                    <a:pt x="83" y="689"/>
                  </a:lnTo>
                  <a:lnTo>
                    <a:pt x="83" y="664"/>
                  </a:lnTo>
                  <a:close/>
                  <a:moveTo>
                    <a:pt x="110" y="664"/>
                  </a:moveTo>
                  <a:lnTo>
                    <a:pt x="131" y="664"/>
                  </a:lnTo>
                  <a:lnTo>
                    <a:pt x="131" y="689"/>
                  </a:lnTo>
                  <a:lnTo>
                    <a:pt x="110" y="689"/>
                  </a:lnTo>
                  <a:lnTo>
                    <a:pt x="110" y="664"/>
                  </a:lnTo>
                  <a:close/>
                  <a:moveTo>
                    <a:pt x="442" y="0"/>
                  </a:moveTo>
                  <a:lnTo>
                    <a:pt x="463" y="0"/>
                  </a:lnTo>
                  <a:lnTo>
                    <a:pt x="463" y="281"/>
                  </a:lnTo>
                  <a:lnTo>
                    <a:pt x="442" y="281"/>
                  </a:lnTo>
                  <a:lnTo>
                    <a:pt x="44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6" name="Freeform 27"/>
            <p:cNvSpPr>
              <a:spLocks noEditPoints="1"/>
            </p:cNvSpPr>
            <p:nvPr/>
          </p:nvSpPr>
          <p:spPr bwMode="auto">
            <a:xfrm>
              <a:off x="3680" y="735"/>
              <a:ext cx="268" cy="682"/>
            </a:xfrm>
            <a:custGeom>
              <a:avLst/>
              <a:gdLst>
                <a:gd name="T0" fmla="*/ 0 w 268"/>
                <a:gd name="T1" fmla="*/ 0 h 682"/>
                <a:gd name="T2" fmla="*/ 20 w 268"/>
                <a:gd name="T3" fmla="*/ 0 h 682"/>
                <a:gd name="T4" fmla="*/ 20 w 268"/>
                <a:gd name="T5" fmla="*/ 274 h 682"/>
                <a:gd name="T6" fmla="*/ 0 w 268"/>
                <a:gd name="T7" fmla="*/ 274 h 682"/>
                <a:gd name="T8" fmla="*/ 0 w 268"/>
                <a:gd name="T9" fmla="*/ 0 h 682"/>
                <a:gd name="T10" fmla="*/ 137 w 268"/>
                <a:gd name="T11" fmla="*/ 660 h 682"/>
                <a:gd name="T12" fmla="*/ 159 w 268"/>
                <a:gd name="T13" fmla="*/ 660 h 682"/>
                <a:gd name="T14" fmla="*/ 159 w 268"/>
                <a:gd name="T15" fmla="*/ 682 h 682"/>
                <a:gd name="T16" fmla="*/ 137 w 268"/>
                <a:gd name="T17" fmla="*/ 682 h 682"/>
                <a:gd name="T18" fmla="*/ 137 w 268"/>
                <a:gd name="T19" fmla="*/ 660 h 682"/>
                <a:gd name="T20" fmla="*/ 164 w 268"/>
                <a:gd name="T21" fmla="*/ 488 h 682"/>
                <a:gd name="T22" fmla="*/ 186 w 268"/>
                <a:gd name="T23" fmla="*/ 488 h 682"/>
                <a:gd name="T24" fmla="*/ 186 w 268"/>
                <a:gd name="T25" fmla="*/ 512 h 682"/>
                <a:gd name="T26" fmla="*/ 164 w 268"/>
                <a:gd name="T27" fmla="*/ 512 h 682"/>
                <a:gd name="T28" fmla="*/ 164 w 268"/>
                <a:gd name="T29" fmla="*/ 488 h 682"/>
                <a:gd name="T30" fmla="*/ 192 w 268"/>
                <a:gd name="T31" fmla="*/ 656 h 682"/>
                <a:gd name="T32" fmla="*/ 214 w 268"/>
                <a:gd name="T33" fmla="*/ 656 h 682"/>
                <a:gd name="T34" fmla="*/ 214 w 268"/>
                <a:gd name="T35" fmla="*/ 680 h 682"/>
                <a:gd name="T36" fmla="*/ 192 w 268"/>
                <a:gd name="T37" fmla="*/ 680 h 682"/>
                <a:gd name="T38" fmla="*/ 192 w 268"/>
                <a:gd name="T39" fmla="*/ 656 h 682"/>
                <a:gd name="T40" fmla="*/ 220 w 268"/>
                <a:gd name="T41" fmla="*/ 587 h 682"/>
                <a:gd name="T42" fmla="*/ 242 w 268"/>
                <a:gd name="T43" fmla="*/ 587 h 682"/>
                <a:gd name="T44" fmla="*/ 242 w 268"/>
                <a:gd name="T45" fmla="*/ 610 h 682"/>
                <a:gd name="T46" fmla="*/ 220 w 268"/>
                <a:gd name="T47" fmla="*/ 610 h 682"/>
                <a:gd name="T48" fmla="*/ 220 w 268"/>
                <a:gd name="T49" fmla="*/ 587 h 682"/>
                <a:gd name="T50" fmla="*/ 247 w 268"/>
                <a:gd name="T51" fmla="*/ 591 h 682"/>
                <a:gd name="T52" fmla="*/ 268 w 268"/>
                <a:gd name="T53" fmla="*/ 591 h 682"/>
                <a:gd name="T54" fmla="*/ 268 w 268"/>
                <a:gd name="T55" fmla="*/ 616 h 682"/>
                <a:gd name="T56" fmla="*/ 247 w 268"/>
                <a:gd name="T57" fmla="*/ 616 h 682"/>
                <a:gd name="T58" fmla="*/ 247 w 268"/>
                <a:gd name="T59" fmla="*/ 59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8" h="682">
                  <a:moveTo>
                    <a:pt x="0" y="0"/>
                  </a:moveTo>
                  <a:lnTo>
                    <a:pt x="20" y="0"/>
                  </a:lnTo>
                  <a:lnTo>
                    <a:pt x="20" y="274"/>
                  </a:lnTo>
                  <a:lnTo>
                    <a:pt x="0" y="274"/>
                  </a:lnTo>
                  <a:lnTo>
                    <a:pt x="0" y="0"/>
                  </a:lnTo>
                  <a:close/>
                  <a:moveTo>
                    <a:pt x="137" y="660"/>
                  </a:moveTo>
                  <a:lnTo>
                    <a:pt x="159" y="660"/>
                  </a:lnTo>
                  <a:lnTo>
                    <a:pt x="159" y="682"/>
                  </a:lnTo>
                  <a:lnTo>
                    <a:pt x="137" y="682"/>
                  </a:lnTo>
                  <a:lnTo>
                    <a:pt x="137" y="660"/>
                  </a:lnTo>
                  <a:close/>
                  <a:moveTo>
                    <a:pt x="164" y="488"/>
                  </a:moveTo>
                  <a:lnTo>
                    <a:pt x="186" y="488"/>
                  </a:lnTo>
                  <a:lnTo>
                    <a:pt x="186" y="512"/>
                  </a:lnTo>
                  <a:lnTo>
                    <a:pt x="164" y="512"/>
                  </a:lnTo>
                  <a:lnTo>
                    <a:pt x="164" y="488"/>
                  </a:lnTo>
                  <a:close/>
                  <a:moveTo>
                    <a:pt x="192" y="656"/>
                  </a:moveTo>
                  <a:lnTo>
                    <a:pt x="214" y="656"/>
                  </a:lnTo>
                  <a:lnTo>
                    <a:pt x="214" y="680"/>
                  </a:lnTo>
                  <a:lnTo>
                    <a:pt x="192" y="680"/>
                  </a:lnTo>
                  <a:lnTo>
                    <a:pt x="192" y="656"/>
                  </a:lnTo>
                  <a:close/>
                  <a:moveTo>
                    <a:pt x="220" y="587"/>
                  </a:moveTo>
                  <a:lnTo>
                    <a:pt x="242" y="587"/>
                  </a:lnTo>
                  <a:lnTo>
                    <a:pt x="242" y="610"/>
                  </a:lnTo>
                  <a:lnTo>
                    <a:pt x="220" y="610"/>
                  </a:lnTo>
                  <a:lnTo>
                    <a:pt x="220" y="587"/>
                  </a:lnTo>
                  <a:close/>
                  <a:moveTo>
                    <a:pt x="247" y="591"/>
                  </a:moveTo>
                  <a:lnTo>
                    <a:pt x="268" y="591"/>
                  </a:lnTo>
                  <a:lnTo>
                    <a:pt x="268" y="616"/>
                  </a:lnTo>
                  <a:lnTo>
                    <a:pt x="247" y="616"/>
                  </a:lnTo>
                  <a:lnTo>
                    <a:pt x="247" y="591"/>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7" name="Freeform 28"/>
            <p:cNvSpPr>
              <a:spLocks noEditPoints="1"/>
            </p:cNvSpPr>
            <p:nvPr/>
          </p:nvSpPr>
          <p:spPr bwMode="auto">
            <a:xfrm>
              <a:off x="3955" y="413"/>
              <a:ext cx="214" cy="1057"/>
            </a:xfrm>
            <a:custGeom>
              <a:avLst/>
              <a:gdLst>
                <a:gd name="T0" fmla="*/ 0 w 214"/>
                <a:gd name="T1" fmla="*/ 689 h 1057"/>
                <a:gd name="T2" fmla="*/ 22 w 214"/>
                <a:gd name="T3" fmla="*/ 689 h 1057"/>
                <a:gd name="T4" fmla="*/ 22 w 214"/>
                <a:gd name="T5" fmla="*/ 713 h 1057"/>
                <a:gd name="T6" fmla="*/ 0 w 214"/>
                <a:gd name="T7" fmla="*/ 713 h 1057"/>
                <a:gd name="T8" fmla="*/ 0 w 214"/>
                <a:gd name="T9" fmla="*/ 689 h 1057"/>
                <a:gd name="T10" fmla="*/ 28 w 214"/>
                <a:gd name="T11" fmla="*/ 773 h 1057"/>
                <a:gd name="T12" fmla="*/ 50 w 214"/>
                <a:gd name="T13" fmla="*/ 773 h 1057"/>
                <a:gd name="T14" fmla="*/ 50 w 214"/>
                <a:gd name="T15" fmla="*/ 856 h 1057"/>
                <a:gd name="T16" fmla="*/ 28 w 214"/>
                <a:gd name="T17" fmla="*/ 856 h 1057"/>
                <a:gd name="T18" fmla="*/ 28 w 214"/>
                <a:gd name="T19" fmla="*/ 773 h 1057"/>
                <a:gd name="T20" fmla="*/ 55 w 214"/>
                <a:gd name="T21" fmla="*/ 868 h 1057"/>
                <a:gd name="T22" fmla="*/ 76 w 214"/>
                <a:gd name="T23" fmla="*/ 868 h 1057"/>
                <a:gd name="T24" fmla="*/ 76 w 214"/>
                <a:gd name="T25" fmla="*/ 951 h 1057"/>
                <a:gd name="T26" fmla="*/ 55 w 214"/>
                <a:gd name="T27" fmla="*/ 951 h 1057"/>
                <a:gd name="T28" fmla="*/ 55 w 214"/>
                <a:gd name="T29" fmla="*/ 868 h 1057"/>
                <a:gd name="T30" fmla="*/ 83 w 214"/>
                <a:gd name="T31" fmla="*/ 667 h 1057"/>
                <a:gd name="T32" fmla="*/ 105 w 214"/>
                <a:gd name="T33" fmla="*/ 667 h 1057"/>
                <a:gd name="T34" fmla="*/ 105 w 214"/>
                <a:gd name="T35" fmla="*/ 750 h 1057"/>
                <a:gd name="T36" fmla="*/ 83 w 214"/>
                <a:gd name="T37" fmla="*/ 750 h 1057"/>
                <a:gd name="T38" fmla="*/ 83 w 214"/>
                <a:gd name="T39" fmla="*/ 667 h 1057"/>
                <a:gd name="T40" fmla="*/ 111 w 214"/>
                <a:gd name="T41" fmla="*/ 974 h 1057"/>
                <a:gd name="T42" fmla="*/ 133 w 214"/>
                <a:gd name="T43" fmla="*/ 974 h 1057"/>
                <a:gd name="T44" fmla="*/ 133 w 214"/>
                <a:gd name="T45" fmla="*/ 1057 h 1057"/>
                <a:gd name="T46" fmla="*/ 111 w 214"/>
                <a:gd name="T47" fmla="*/ 1057 h 1057"/>
                <a:gd name="T48" fmla="*/ 111 w 214"/>
                <a:gd name="T49" fmla="*/ 974 h 1057"/>
                <a:gd name="T50" fmla="*/ 194 w 214"/>
                <a:gd name="T51" fmla="*/ 0 h 1057"/>
                <a:gd name="T52" fmla="*/ 214 w 214"/>
                <a:gd name="T53" fmla="*/ 0 h 1057"/>
                <a:gd name="T54" fmla="*/ 214 w 214"/>
                <a:gd name="T55" fmla="*/ 183 h 1057"/>
                <a:gd name="T56" fmla="*/ 194 w 214"/>
                <a:gd name="T57" fmla="*/ 183 h 1057"/>
                <a:gd name="T58" fmla="*/ 194 w 214"/>
                <a:gd name="T59" fmla="*/ 0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4" h="1057">
                  <a:moveTo>
                    <a:pt x="0" y="689"/>
                  </a:moveTo>
                  <a:lnTo>
                    <a:pt x="22" y="689"/>
                  </a:lnTo>
                  <a:lnTo>
                    <a:pt x="22" y="713"/>
                  </a:lnTo>
                  <a:lnTo>
                    <a:pt x="0" y="713"/>
                  </a:lnTo>
                  <a:lnTo>
                    <a:pt x="0" y="689"/>
                  </a:lnTo>
                  <a:close/>
                  <a:moveTo>
                    <a:pt x="28" y="773"/>
                  </a:moveTo>
                  <a:lnTo>
                    <a:pt x="50" y="773"/>
                  </a:lnTo>
                  <a:lnTo>
                    <a:pt x="50" y="856"/>
                  </a:lnTo>
                  <a:lnTo>
                    <a:pt x="28" y="856"/>
                  </a:lnTo>
                  <a:lnTo>
                    <a:pt x="28" y="773"/>
                  </a:lnTo>
                  <a:close/>
                  <a:moveTo>
                    <a:pt x="55" y="868"/>
                  </a:moveTo>
                  <a:lnTo>
                    <a:pt x="76" y="868"/>
                  </a:lnTo>
                  <a:lnTo>
                    <a:pt x="76" y="951"/>
                  </a:lnTo>
                  <a:lnTo>
                    <a:pt x="55" y="951"/>
                  </a:lnTo>
                  <a:lnTo>
                    <a:pt x="55" y="868"/>
                  </a:lnTo>
                  <a:close/>
                  <a:moveTo>
                    <a:pt x="83" y="667"/>
                  </a:moveTo>
                  <a:lnTo>
                    <a:pt x="105" y="667"/>
                  </a:lnTo>
                  <a:lnTo>
                    <a:pt x="105" y="750"/>
                  </a:lnTo>
                  <a:lnTo>
                    <a:pt x="83" y="750"/>
                  </a:lnTo>
                  <a:lnTo>
                    <a:pt x="83" y="667"/>
                  </a:lnTo>
                  <a:close/>
                  <a:moveTo>
                    <a:pt x="111" y="974"/>
                  </a:moveTo>
                  <a:lnTo>
                    <a:pt x="133" y="974"/>
                  </a:lnTo>
                  <a:lnTo>
                    <a:pt x="133" y="1057"/>
                  </a:lnTo>
                  <a:lnTo>
                    <a:pt x="111" y="1057"/>
                  </a:lnTo>
                  <a:lnTo>
                    <a:pt x="111" y="974"/>
                  </a:lnTo>
                  <a:close/>
                  <a:moveTo>
                    <a:pt x="194" y="0"/>
                  </a:moveTo>
                  <a:lnTo>
                    <a:pt x="214" y="0"/>
                  </a:lnTo>
                  <a:lnTo>
                    <a:pt x="214" y="183"/>
                  </a:lnTo>
                  <a:lnTo>
                    <a:pt x="194" y="183"/>
                  </a:lnTo>
                  <a:lnTo>
                    <a:pt x="194"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8" name="Freeform 29"/>
            <p:cNvSpPr>
              <a:spLocks noEditPoints="1"/>
            </p:cNvSpPr>
            <p:nvPr/>
          </p:nvSpPr>
          <p:spPr bwMode="auto">
            <a:xfrm>
              <a:off x="337" y="666"/>
              <a:ext cx="629" cy="680"/>
            </a:xfrm>
            <a:custGeom>
              <a:avLst/>
              <a:gdLst>
                <a:gd name="T0" fmla="*/ 0 w 629"/>
                <a:gd name="T1" fmla="*/ 466 h 680"/>
                <a:gd name="T2" fmla="*/ 22 w 629"/>
                <a:gd name="T3" fmla="*/ 466 h 680"/>
                <a:gd name="T4" fmla="*/ 22 w 629"/>
                <a:gd name="T5" fmla="*/ 576 h 680"/>
                <a:gd name="T6" fmla="*/ 0 w 629"/>
                <a:gd name="T7" fmla="*/ 576 h 680"/>
                <a:gd name="T8" fmla="*/ 0 w 629"/>
                <a:gd name="T9" fmla="*/ 466 h 680"/>
                <a:gd name="T10" fmla="*/ 139 w 629"/>
                <a:gd name="T11" fmla="*/ 571 h 680"/>
                <a:gd name="T12" fmla="*/ 159 w 629"/>
                <a:gd name="T13" fmla="*/ 571 h 680"/>
                <a:gd name="T14" fmla="*/ 159 w 629"/>
                <a:gd name="T15" fmla="*/ 680 h 680"/>
                <a:gd name="T16" fmla="*/ 139 w 629"/>
                <a:gd name="T17" fmla="*/ 680 h 680"/>
                <a:gd name="T18" fmla="*/ 139 w 629"/>
                <a:gd name="T19" fmla="*/ 571 h 680"/>
                <a:gd name="T20" fmla="*/ 277 w 629"/>
                <a:gd name="T21" fmla="*/ 0 h 680"/>
                <a:gd name="T22" fmla="*/ 298 w 629"/>
                <a:gd name="T23" fmla="*/ 0 h 680"/>
                <a:gd name="T24" fmla="*/ 298 w 629"/>
                <a:gd name="T25" fmla="*/ 100 h 680"/>
                <a:gd name="T26" fmla="*/ 277 w 629"/>
                <a:gd name="T27" fmla="*/ 100 h 680"/>
                <a:gd name="T28" fmla="*/ 277 w 629"/>
                <a:gd name="T29" fmla="*/ 0 h 680"/>
                <a:gd name="T30" fmla="*/ 360 w 629"/>
                <a:gd name="T31" fmla="*/ 385 h 680"/>
                <a:gd name="T32" fmla="*/ 381 w 629"/>
                <a:gd name="T33" fmla="*/ 385 h 680"/>
                <a:gd name="T34" fmla="*/ 381 w 629"/>
                <a:gd name="T35" fmla="*/ 496 h 680"/>
                <a:gd name="T36" fmla="*/ 360 w 629"/>
                <a:gd name="T37" fmla="*/ 496 h 680"/>
                <a:gd name="T38" fmla="*/ 360 w 629"/>
                <a:gd name="T39" fmla="*/ 385 h 680"/>
                <a:gd name="T40" fmla="*/ 387 w 629"/>
                <a:gd name="T41" fmla="*/ 370 h 680"/>
                <a:gd name="T42" fmla="*/ 408 w 629"/>
                <a:gd name="T43" fmla="*/ 370 h 680"/>
                <a:gd name="T44" fmla="*/ 408 w 629"/>
                <a:gd name="T45" fmla="*/ 481 h 680"/>
                <a:gd name="T46" fmla="*/ 387 w 629"/>
                <a:gd name="T47" fmla="*/ 481 h 680"/>
                <a:gd name="T48" fmla="*/ 387 w 629"/>
                <a:gd name="T49" fmla="*/ 370 h 680"/>
                <a:gd name="T50" fmla="*/ 415 w 629"/>
                <a:gd name="T51" fmla="*/ 501 h 680"/>
                <a:gd name="T52" fmla="*/ 436 w 629"/>
                <a:gd name="T53" fmla="*/ 501 h 680"/>
                <a:gd name="T54" fmla="*/ 436 w 629"/>
                <a:gd name="T55" fmla="*/ 547 h 680"/>
                <a:gd name="T56" fmla="*/ 415 w 629"/>
                <a:gd name="T57" fmla="*/ 547 h 680"/>
                <a:gd name="T58" fmla="*/ 415 w 629"/>
                <a:gd name="T59" fmla="*/ 501 h 680"/>
                <a:gd name="T60" fmla="*/ 443 w 629"/>
                <a:gd name="T61" fmla="*/ 224 h 680"/>
                <a:gd name="T62" fmla="*/ 464 w 629"/>
                <a:gd name="T63" fmla="*/ 224 h 680"/>
                <a:gd name="T64" fmla="*/ 464 w 629"/>
                <a:gd name="T65" fmla="*/ 315 h 680"/>
                <a:gd name="T66" fmla="*/ 443 w 629"/>
                <a:gd name="T67" fmla="*/ 315 h 680"/>
                <a:gd name="T68" fmla="*/ 443 w 629"/>
                <a:gd name="T69" fmla="*/ 224 h 680"/>
                <a:gd name="T70" fmla="*/ 581 w 629"/>
                <a:gd name="T71" fmla="*/ 394 h 680"/>
                <a:gd name="T72" fmla="*/ 602 w 629"/>
                <a:gd name="T73" fmla="*/ 394 h 680"/>
                <a:gd name="T74" fmla="*/ 602 w 629"/>
                <a:gd name="T75" fmla="*/ 505 h 680"/>
                <a:gd name="T76" fmla="*/ 581 w 629"/>
                <a:gd name="T77" fmla="*/ 505 h 680"/>
                <a:gd name="T78" fmla="*/ 581 w 629"/>
                <a:gd name="T79" fmla="*/ 394 h 680"/>
                <a:gd name="T80" fmla="*/ 609 w 629"/>
                <a:gd name="T81" fmla="*/ 446 h 680"/>
                <a:gd name="T82" fmla="*/ 629 w 629"/>
                <a:gd name="T83" fmla="*/ 446 h 680"/>
                <a:gd name="T84" fmla="*/ 629 w 629"/>
                <a:gd name="T85" fmla="*/ 492 h 680"/>
                <a:gd name="T86" fmla="*/ 609 w 629"/>
                <a:gd name="T87" fmla="*/ 492 h 680"/>
                <a:gd name="T88" fmla="*/ 609 w 629"/>
                <a:gd name="T89" fmla="*/ 446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9" h="680">
                  <a:moveTo>
                    <a:pt x="0" y="466"/>
                  </a:moveTo>
                  <a:lnTo>
                    <a:pt x="22" y="466"/>
                  </a:lnTo>
                  <a:lnTo>
                    <a:pt x="22" y="576"/>
                  </a:lnTo>
                  <a:lnTo>
                    <a:pt x="0" y="576"/>
                  </a:lnTo>
                  <a:lnTo>
                    <a:pt x="0" y="466"/>
                  </a:lnTo>
                  <a:close/>
                  <a:moveTo>
                    <a:pt x="139" y="571"/>
                  </a:moveTo>
                  <a:lnTo>
                    <a:pt x="159" y="571"/>
                  </a:lnTo>
                  <a:lnTo>
                    <a:pt x="159" y="680"/>
                  </a:lnTo>
                  <a:lnTo>
                    <a:pt x="139" y="680"/>
                  </a:lnTo>
                  <a:lnTo>
                    <a:pt x="139" y="571"/>
                  </a:lnTo>
                  <a:close/>
                  <a:moveTo>
                    <a:pt x="277" y="0"/>
                  </a:moveTo>
                  <a:lnTo>
                    <a:pt x="298" y="0"/>
                  </a:lnTo>
                  <a:lnTo>
                    <a:pt x="298" y="100"/>
                  </a:lnTo>
                  <a:lnTo>
                    <a:pt x="277" y="100"/>
                  </a:lnTo>
                  <a:lnTo>
                    <a:pt x="277" y="0"/>
                  </a:lnTo>
                  <a:close/>
                  <a:moveTo>
                    <a:pt x="360" y="385"/>
                  </a:moveTo>
                  <a:lnTo>
                    <a:pt x="381" y="385"/>
                  </a:lnTo>
                  <a:lnTo>
                    <a:pt x="381" y="496"/>
                  </a:lnTo>
                  <a:lnTo>
                    <a:pt x="360" y="496"/>
                  </a:lnTo>
                  <a:lnTo>
                    <a:pt x="360" y="385"/>
                  </a:lnTo>
                  <a:close/>
                  <a:moveTo>
                    <a:pt x="387" y="370"/>
                  </a:moveTo>
                  <a:lnTo>
                    <a:pt x="408" y="370"/>
                  </a:lnTo>
                  <a:lnTo>
                    <a:pt x="408" y="481"/>
                  </a:lnTo>
                  <a:lnTo>
                    <a:pt x="387" y="481"/>
                  </a:lnTo>
                  <a:lnTo>
                    <a:pt x="387" y="370"/>
                  </a:lnTo>
                  <a:close/>
                  <a:moveTo>
                    <a:pt x="415" y="501"/>
                  </a:moveTo>
                  <a:lnTo>
                    <a:pt x="436" y="501"/>
                  </a:lnTo>
                  <a:lnTo>
                    <a:pt x="436" y="547"/>
                  </a:lnTo>
                  <a:lnTo>
                    <a:pt x="415" y="547"/>
                  </a:lnTo>
                  <a:lnTo>
                    <a:pt x="415" y="501"/>
                  </a:lnTo>
                  <a:close/>
                  <a:moveTo>
                    <a:pt x="443" y="224"/>
                  </a:moveTo>
                  <a:lnTo>
                    <a:pt x="464" y="224"/>
                  </a:lnTo>
                  <a:lnTo>
                    <a:pt x="464" y="315"/>
                  </a:lnTo>
                  <a:lnTo>
                    <a:pt x="443" y="315"/>
                  </a:lnTo>
                  <a:lnTo>
                    <a:pt x="443" y="224"/>
                  </a:lnTo>
                  <a:close/>
                  <a:moveTo>
                    <a:pt x="581" y="394"/>
                  </a:moveTo>
                  <a:lnTo>
                    <a:pt x="602" y="394"/>
                  </a:lnTo>
                  <a:lnTo>
                    <a:pt x="602" y="505"/>
                  </a:lnTo>
                  <a:lnTo>
                    <a:pt x="581" y="505"/>
                  </a:lnTo>
                  <a:lnTo>
                    <a:pt x="581" y="394"/>
                  </a:lnTo>
                  <a:close/>
                  <a:moveTo>
                    <a:pt x="609" y="446"/>
                  </a:moveTo>
                  <a:lnTo>
                    <a:pt x="629" y="446"/>
                  </a:lnTo>
                  <a:lnTo>
                    <a:pt x="629" y="492"/>
                  </a:lnTo>
                  <a:lnTo>
                    <a:pt x="609" y="492"/>
                  </a:lnTo>
                  <a:lnTo>
                    <a:pt x="609" y="446"/>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29" name="Freeform 30"/>
            <p:cNvSpPr>
              <a:spLocks noEditPoints="1"/>
            </p:cNvSpPr>
            <p:nvPr/>
          </p:nvSpPr>
          <p:spPr bwMode="auto">
            <a:xfrm>
              <a:off x="1027" y="573"/>
              <a:ext cx="382" cy="874"/>
            </a:xfrm>
            <a:custGeom>
              <a:avLst/>
              <a:gdLst>
                <a:gd name="T0" fmla="*/ 0 w 382"/>
                <a:gd name="T1" fmla="*/ 554 h 874"/>
                <a:gd name="T2" fmla="*/ 22 w 382"/>
                <a:gd name="T3" fmla="*/ 554 h 874"/>
                <a:gd name="T4" fmla="*/ 22 w 382"/>
                <a:gd name="T5" fmla="*/ 601 h 874"/>
                <a:gd name="T6" fmla="*/ 0 w 382"/>
                <a:gd name="T7" fmla="*/ 601 h 874"/>
                <a:gd name="T8" fmla="*/ 0 w 382"/>
                <a:gd name="T9" fmla="*/ 554 h 874"/>
                <a:gd name="T10" fmla="*/ 28 w 382"/>
                <a:gd name="T11" fmla="*/ 0 h 874"/>
                <a:gd name="T12" fmla="*/ 50 w 382"/>
                <a:gd name="T13" fmla="*/ 0 h 874"/>
                <a:gd name="T14" fmla="*/ 50 w 382"/>
                <a:gd name="T15" fmla="*/ 201 h 874"/>
                <a:gd name="T16" fmla="*/ 28 w 382"/>
                <a:gd name="T17" fmla="*/ 201 h 874"/>
                <a:gd name="T18" fmla="*/ 28 w 382"/>
                <a:gd name="T19" fmla="*/ 0 h 874"/>
                <a:gd name="T20" fmla="*/ 56 w 382"/>
                <a:gd name="T21" fmla="*/ 613 h 874"/>
                <a:gd name="T22" fmla="*/ 78 w 382"/>
                <a:gd name="T23" fmla="*/ 613 h 874"/>
                <a:gd name="T24" fmla="*/ 78 w 382"/>
                <a:gd name="T25" fmla="*/ 626 h 874"/>
                <a:gd name="T26" fmla="*/ 56 w 382"/>
                <a:gd name="T27" fmla="*/ 626 h 874"/>
                <a:gd name="T28" fmla="*/ 56 w 382"/>
                <a:gd name="T29" fmla="*/ 613 h 874"/>
                <a:gd name="T30" fmla="*/ 166 w 382"/>
                <a:gd name="T31" fmla="*/ 823 h 874"/>
                <a:gd name="T32" fmla="*/ 188 w 382"/>
                <a:gd name="T33" fmla="*/ 823 h 874"/>
                <a:gd name="T34" fmla="*/ 188 w 382"/>
                <a:gd name="T35" fmla="*/ 870 h 874"/>
                <a:gd name="T36" fmla="*/ 166 w 382"/>
                <a:gd name="T37" fmla="*/ 870 h 874"/>
                <a:gd name="T38" fmla="*/ 166 w 382"/>
                <a:gd name="T39" fmla="*/ 823 h 874"/>
                <a:gd name="T40" fmla="*/ 194 w 382"/>
                <a:gd name="T41" fmla="*/ 830 h 874"/>
                <a:gd name="T42" fmla="*/ 216 w 382"/>
                <a:gd name="T43" fmla="*/ 830 h 874"/>
                <a:gd name="T44" fmla="*/ 216 w 382"/>
                <a:gd name="T45" fmla="*/ 874 h 874"/>
                <a:gd name="T46" fmla="*/ 194 w 382"/>
                <a:gd name="T47" fmla="*/ 874 h 874"/>
                <a:gd name="T48" fmla="*/ 194 w 382"/>
                <a:gd name="T49" fmla="*/ 830 h 874"/>
                <a:gd name="T50" fmla="*/ 249 w 382"/>
                <a:gd name="T51" fmla="*/ 424 h 874"/>
                <a:gd name="T52" fmla="*/ 270 w 382"/>
                <a:gd name="T53" fmla="*/ 424 h 874"/>
                <a:gd name="T54" fmla="*/ 270 w 382"/>
                <a:gd name="T55" fmla="*/ 470 h 874"/>
                <a:gd name="T56" fmla="*/ 249 w 382"/>
                <a:gd name="T57" fmla="*/ 470 h 874"/>
                <a:gd name="T58" fmla="*/ 249 w 382"/>
                <a:gd name="T59" fmla="*/ 424 h 874"/>
                <a:gd name="T60" fmla="*/ 305 w 382"/>
                <a:gd name="T61" fmla="*/ 803 h 874"/>
                <a:gd name="T62" fmla="*/ 325 w 382"/>
                <a:gd name="T63" fmla="*/ 803 h 874"/>
                <a:gd name="T64" fmla="*/ 325 w 382"/>
                <a:gd name="T65" fmla="*/ 847 h 874"/>
                <a:gd name="T66" fmla="*/ 305 w 382"/>
                <a:gd name="T67" fmla="*/ 847 h 874"/>
                <a:gd name="T68" fmla="*/ 305 w 382"/>
                <a:gd name="T69" fmla="*/ 803 h 874"/>
                <a:gd name="T70" fmla="*/ 332 w 382"/>
                <a:gd name="T71" fmla="*/ 316 h 874"/>
                <a:gd name="T72" fmla="*/ 353 w 382"/>
                <a:gd name="T73" fmla="*/ 316 h 874"/>
                <a:gd name="T74" fmla="*/ 353 w 382"/>
                <a:gd name="T75" fmla="*/ 527 h 874"/>
                <a:gd name="T76" fmla="*/ 332 w 382"/>
                <a:gd name="T77" fmla="*/ 527 h 874"/>
                <a:gd name="T78" fmla="*/ 332 w 382"/>
                <a:gd name="T79" fmla="*/ 316 h 874"/>
                <a:gd name="T80" fmla="*/ 360 w 382"/>
                <a:gd name="T81" fmla="*/ 656 h 874"/>
                <a:gd name="T82" fmla="*/ 382 w 382"/>
                <a:gd name="T83" fmla="*/ 656 h 874"/>
                <a:gd name="T84" fmla="*/ 382 w 382"/>
                <a:gd name="T85" fmla="*/ 709 h 874"/>
                <a:gd name="T86" fmla="*/ 360 w 382"/>
                <a:gd name="T87" fmla="*/ 709 h 874"/>
                <a:gd name="T88" fmla="*/ 360 w 382"/>
                <a:gd name="T89" fmla="*/ 65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2" h="874">
                  <a:moveTo>
                    <a:pt x="0" y="554"/>
                  </a:moveTo>
                  <a:lnTo>
                    <a:pt x="22" y="554"/>
                  </a:lnTo>
                  <a:lnTo>
                    <a:pt x="22" y="601"/>
                  </a:lnTo>
                  <a:lnTo>
                    <a:pt x="0" y="601"/>
                  </a:lnTo>
                  <a:lnTo>
                    <a:pt x="0" y="554"/>
                  </a:lnTo>
                  <a:close/>
                  <a:moveTo>
                    <a:pt x="28" y="0"/>
                  </a:moveTo>
                  <a:lnTo>
                    <a:pt x="50" y="0"/>
                  </a:lnTo>
                  <a:lnTo>
                    <a:pt x="50" y="201"/>
                  </a:lnTo>
                  <a:lnTo>
                    <a:pt x="28" y="201"/>
                  </a:lnTo>
                  <a:lnTo>
                    <a:pt x="28" y="0"/>
                  </a:lnTo>
                  <a:close/>
                  <a:moveTo>
                    <a:pt x="56" y="613"/>
                  </a:moveTo>
                  <a:lnTo>
                    <a:pt x="78" y="613"/>
                  </a:lnTo>
                  <a:lnTo>
                    <a:pt x="78" y="626"/>
                  </a:lnTo>
                  <a:lnTo>
                    <a:pt x="56" y="626"/>
                  </a:lnTo>
                  <a:lnTo>
                    <a:pt x="56" y="613"/>
                  </a:lnTo>
                  <a:close/>
                  <a:moveTo>
                    <a:pt x="166" y="823"/>
                  </a:moveTo>
                  <a:lnTo>
                    <a:pt x="188" y="823"/>
                  </a:lnTo>
                  <a:lnTo>
                    <a:pt x="188" y="870"/>
                  </a:lnTo>
                  <a:lnTo>
                    <a:pt x="166" y="870"/>
                  </a:lnTo>
                  <a:lnTo>
                    <a:pt x="166" y="823"/>
                  </a:lnTo>
                  <a:close/>
                  <a:moveTo>
                    <a:pt x="194" y="830"/>
                  </a:moveTo>
                  <a:lnTo>
                    <a:pt x="216" y="830"/>
                  </a:lnTo>
                  <a:lnTo>
                    <a:pt x="216" y="874"/>
                  </a:lnTo>
                  <a:lnTo>
                    <a:pt x="194" y="874"/>
                  </a:lnTo>
                  <a:lnTo>
                    <a:pt x="194" y="830"/>
                  </a:lnTo>
                  <a:close/>
                  <a:moveTo>
                    <a:pt x="249" y="424"/>
                  </a:moveTo>
                  <a:lnTo>
                    <a:pt x="270" y="424"/>
                  </a:lnTo>
                  <a:lnTo>
                    <a:pt x="270" y="470"/>
                  </a:lnTo>
                  <a:lnTo>
                    <a:pt x="249" y="470"/>
                  </a:lnTo>
                  <a:lnTo>
                    <a:pt x="249" y="424"/>
                  </a:lnTo>
                  <a:close/>
                  <a:moveTo>
                    <a:pt x="305" y="803"/>
                  </a:moveTo>
                  <a:lnTo>
                    <a:pt x="325" y="803"/>
                  </a:lnTo>
                  <a:lnTo>
                    <a:pt x="325" y="847"/>
                  </a:lnTo>
                  <a:lnTo>
                    <a:pt x="305" y="847"/>
                  </a:lnTo>
                  <a:lnTo>
                    <a:pt x="305" y="803"/>
                  </a:lnTo>
                  <a:close/>
                  <a:moveTo>
                    <a:pt x="332" y="316"/>
                  </a:moveTo>
                  <a:lnTo>
                    <a:pt x="353" y="316"/>
                  </a:lnTo>
                  <a:lnTo>
                    <a:pt x="353" y="527"/>
                  </a:lnTo>
                  <a:lnTo>
                    <a:pt x="332" y="527"/>
                  </a:lnTo>
                  <a:lnTo>
                    <a:pt x="332" y="316"/>
                  </a:lnTo>
                  <a:close/>
                  <a:moveTo>
                    <a:pt x="360" y="656"/>
                  </a:moveTo>
                  <a:lnTo>
                    <a:pt x="382" y="656"/>
                  </a:lnTo>
                  <a:lnTo>
                    <a:pt x="382" y="709"/>
                  </a:lnTo>
                  <a:lnTo>
                    <a:pt x="360" y="709"/>
                  </a:lnTo>
                  <a:lnTo>
                    <a:pt x="360" y="656"/>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0" name="Freeform 31"/>
            <p:cNvSpPr>
              <a:spLocks noEditPoints="1"/>
            </p:cNvSpPr>
            <p:nvPr/>
          </p:nvSpPr>
          <p:spPr bwMode="auto">
            <a:xfrm>
              <a:off x="1415" y="884"/>
              <a:ext cx="297" cy="507"/>
            </a:xfrm>
            <a:custGeom>
              <a:avLst/>
              <a:gdLst>
                <a:gd name="T0" fmla="*/ 0 w 297"/>
                <a:gd name="T1" fmla="*/ 120 h 507"/>
                <a:gd name="T2" fmla="*/ 20 w 297"/>
                <a:gd name="T3" fmla="*/ 120 h 507"/>
                <a:gd name="T4" fmla="*/ 20 w 297"/>
                <a:gd name="T5" fmla="*/ 167 h 507"/>
                <a:gd name="T6" fmla="*/ 0 w 297"/>
                <a:gd name="T7" fmla="*/ 167 h 507"/>
                <a:gd name="T8" fmla="*/ 0 w 297"/>
                <a:gd name="T9" fmla="*/ 120 h 507"/>
                <a:gd name="T10" fmla="*/ 27 w 297"/>
                <a:gd name="T11" fmla="*/ 0 h 507"/>
                <a:gd name="T12" fmla="*/ 48 w 297"/>
                <a:gd name="T13" fmla="*/ 0 h 507"/>
                <a:gd name="T14" fmla="*/ 48 w 297"/>
                <a:gd name="T15" fmla="*/ 200 h 507"/>
                <a:gd name="T16" fmla="*/ 27 w 297"/>
                <a:gd name="T17" fmla="*/ 200 h 507"/>
                <a:gd name="T18" fmla="*/ 27 w 297"/>
                <a:gd name="T19" fmla="*/ 0 h 507"/>
                <a:gd name="T20" fmla="*/ 55 w 297"/>
                <a:gd name="T21" fmla="*/ 159 h 507"/>
                <a:gd name="T22" fmla="*/ 76 w 297"/>
                <a:gd name="T23" fmla="*/ 159 h 507"/>
                <a:gd name="T24" fmla="*/ 76 w 297"/>
                <a:gd name="T25" fmla="*/ 317 h 507"/>
                <a:gd name="T26" fmla="*/ 55 w 297"/>
                <a:gd name="T27" fmla="*/ 317 h 507"/>
                <a:gd name="T28" fmla="*/ 55 w 297"/>
                <a:gd name="T29" fmla="*/ 159 h 507"/>
                <a:gd name="T30" fmla="*/ 138 w 297"/>
                <a:gd name="T31" fmla="*/ 394 h 507"/>
                <a:gd name="T32" fmla="*/ 159 w 297"/>
                <a:gd name="T33" fmla="*/ 394 h 507"/>
                <a:gd name="T34" fmla="*/ 159 w 297"/>
                <a:gd name="T35" fmla="*/ 441 h 507"/>
                <a:gd name="T36" fmla="*/ 138 w 297"/>
                <a:gd name="T37" fmla="*/ 441 h 507"/>
                <a:gd name="T38" fmla="*/ 138 w 297"/>
                <a:gd name="T39" fmla="*/ 394 h 507"/>
                <a:gd name="T40" fmla="*/ 165 w 297"/>
                <a:gd name="T41" fmla="*/ 139 h 507"/>
                <a:gd name="T42" fmla="*/ 186 w 297"/>
                <a:gd name="T43" fmla="*/ 139 h 507"/>
                <a:gd name="T44" fmla="*/ 186 w 297"/>
                <a:gd name="T45" fmla="*/ 297 h 507"/>
                <a:gd name="T46" fmla="*/ 165 w 297"/>
                <a:gd name="T47" fmla="*/ 297 h 507"/>
                <a:gd name="T48" fmla="*/ 165 w 297"/>
                <a:gd name="T49" fmla="*/ 139 h 507"/>
                <a:gd name="T50" fmla="*/ 193 w 297"/>
                <a:gd name="T51" fmla="*/ 460 h 507"/>
                <a:gd name="T52" fmla="*/ 214 w 297"/>
                <a:gd name="T53" fmla="*/ 460 h 507"/>
                <a:gd name="T54" fmla="*/ 214 w 297"/>
                <a:gd name="T55" fmla="*/ 507 h 507"/>
                <a:gd name="T56" fmla="*/ 193 w 297"/>
                <a:gd name="T57" fmla="*/ 507 h 507"/>
                <a:gd name="T58" fmla="*/ 193 w 297"/>
                <a:gd name="T59" fmla="*/ 460 h 507"/>
                <a:gd name="T60" fmla="*/ 221 w 297"/>
                <a:gd name="T61" fmla="*/ 385 h 507"/>
                <a:gd name="T62" fmla="*/ 242 w 297"/>
                <a:gd name="T63" fmla="*/ 385 h 507"/>
                <a:gd name="T64" fmla="*/ 242 w 297"/>
                <a:gd name="T65" fmla="*/ 430 h 507"/>
                <a:gd name="T66" fmla="*/ 221 w 297"/>
                <a:gd name="T67" fmla="*/ 430 h 507"/>
                <a:gd name="T68" fmla="*/ 221 w 297"/>
                <a:gd name="T69" fmla="*/ 385 h 507"/>
                <a:gd name="T70" fmla="*/ 248 w 297"/>
                <a:gd name="T71" fmla="*/ 306 h 507"/>
                <a:gd name="T72" fmla="*/ 269 w 297"/>
                <a:gd name="T73" fmla="*/ 306 h 507"/>
                <a:gd name="T74" fmla="*/ 269 w 297"/>
                <a:gd name="T75" fmla="*/ 353 h 507"/>
                <a:gd name="T76" fmla="*/ 248 w 297"/>
                <a:gd name="T77" fmla="*/ 353 h 507"/>
                <a:gd name="T78" fmla="*/ 248 w 297"/>
                <a:gd name="T79" fmla="*/ 306 h 507"/>
                <a:gd name="T80" fmla="*/ 276 w 297"/>
                <a:gd name="T81" fmla="*/ 128 h 507"/>
                <a:gd name="T82" fmla="*/ 297 w 297"/>
                <a:gd name="T83" fmla="*/ 128 h 507"/>
                <a:gd name="T84" fmla="*/ 297 w 297"/>
                <a:gd name="T85" fmla="*/ 283 h 507"/>
                <a:gd name="T86" fmla="*/ 276 w 297"/>
                <a:gd name="T87" fmla="*/ 283 h 507"/>
                <a:gd name="T88" fmla="*/ 276 w 297"/>
                <a:gd name="T89" fmla="*/ 12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507">
                  <a:moveTo>
                    <a:pt x="0" y="120"/>
                  </a:moveTo>
                  <a:lnTo>
                    <a:pt x="20" y="120"/>
                  </a:lnTo>
                  <a:lnTo>
                    <a:pt x="20" y="167"/>
                  </a:lnTo>
                  <a:lnTo>
                    <a:pt x="0" y="167"/>
                  </a:lnTo>
                  <a:lnTo>
                    <a:pt x="0" y="120"/>
                  </a:lnTo>
                  <a:close/>
                  <a:moveTo>
                    <a:pt x="27" y="0"/>
                  </a:moveTo>
                  <a:lnTo>
                    <a:pt x="48" y="0"/>
                  </a:lnTo>
                  <a:lnTo>
                    <a:pt x="48" y="200"/>
                  </a:lnTo>
                  <a:lnTo>
                    <a:pt x="27" y="200"/>
                  </a:lnTo>
                  <a:lnTo>
                    <a:pt x="27" y="0"/>
                  </a:lnTo>
                  <a:close/>
                  <a:moveTo>
                    <a:pt x="55" y="159"/>
                  </a:moveTo>
                  <a:lnTo>
                    <a:pt x="76" y="159"/>
                  </a:lnTo>
                  <a:lnTo>
                    <a:pt x="76" y="317"/>
                  </a:lnTo>
                  <a:lnTo>
                    <a:pt x="55" y="317"/>
                  </a:lnTo>
                  <a:lnTo>
                    <a:pt x="55" y="159"/>
                  </a:lnTo>
                  <a:close/>
                  <a:moveTo>
                    <a:pt x="138" y="394"/>
                  </a:moveTo>
                  <a:lnTo>
                    <a:pt x="159" y="394"/>
                  </a:lnTo>
                  <a:lnTo>
                    <a:pt x="159" y="441"/>
                  </a:lnTo>
                  <a:lnTo>
                    <a:pt x="138" y="441"/>
                  </a:lnTo>
                  <a:lnTo>
                    <a:pt x="138" y="394"/>
                  </a:lnTo>
                  <a:close/>
                  <a:moveTo>
                    <a:pt x="165" y="139"/>
                  </a:moveTo>
                  <a:lnTo>
                    <a:pt x="186" y="139"/>
                  </a:lnTo>
                  <a:lnTo>
                    <a:pt x="186" y="297"/>
                  </a:lnTo>
                  <a:lnTo>
                    <a:pt x="165" y="297"/>
                  </a:lnTo>
                  <a:lnTo>
                    <a:pt x="165" y="139"/>
                  </a:lnTo>
                  <a:close/>
                  <a:moveTo>
                    <a:pt x="193" y="460"/>
                  </a:moveTo>
                  <a:lnTo>
                    <a:pt x="214" y="460"/>
                  </a:lnTo>
                  <a:lnTo>
                    <a:pt x="214" y="507"/>
                  </a:lnTo>
                  <a:lnTo>
                    <a:pt x="193" y="507"/>
                  </a:lnTo>
                  <a:lnTo>
                    <a:pt x="193" y="460"/>
                  </a:lnTo>
                  <a:close/>
                  <a:moveTo>
                    <a:pt x="221" y="385"/>
                  </a:moveTo>
                  <a:lnTo>
                    <a:pt x="242" y="385"/>
                  </a:lnTo>
                  <a:lnTo>
                    <a:pt x="242" y="430"/>
                  </a:lnTo>
                  <a:lnTo>
                    <a:pt x="221" y="430"/>
                  </a:lnTo>
                  <a:lnTo>
                    <a:pt x="221" y="385"/>
                  </a:lnTo>
                  <a:close/>
                  <a:moveTo>
                    <a:pt x="248" y="306"/>
                  </a:moveTo>
                  <a:lnTo>
                    <a:pt x="269" y="306"/>
                  </a:lnTo>
                  <a:lnTo>
                    <a:pt x="269" y="353"/>
                  </a:lnTo>
                  <a:lnTo>
                    <a:pt x="248" y="353"/>
                  </a:lnTo>
                  <a:lnTo>
                    <a:pt x="248" y="306"/>
                  </a:lnTo>
                  <a:close/>
                  <a:moveTo>
                    <a:pt x="276" y="128"/>
                  </a:moveTo>
                  <a:lnTo>
                    <a:pt x="297" y="128"/>
                  </a:lnTo>
                  <a:lnTo>
                    <a:pt x="297" y="283"/>
                  </a:lnTo>
                  <a:lnTo>
                    <a:pt x="276" y="283"/>
                  </a:lnTo>
                  <a:lnTo>
                    <a:pt x="276" y="128"/>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1" name="Freeform 32"/>
            <p:cNvSpPr>
              <a:spLocks noEditPoints="1"/>
            </p:cNvSpPr>
            <p:nvPr/>
          </p:nvSpPr>
          <p:spPr bwMode="auto">
            <a:xfrm>
              <a:off x="1719" y="484"/>
              <a:ext cx="463" cy="913"/>
            </a:xfrm>
            <a:custGeom>
              <a:avLst/>
              <a:gdLst>
                <a:gd name="T0" fmla="*/ 0 w 463"/>
                <a:gd name="T1" fmla="*/ 762 h 913"/>
                <a:gd name="T2" fmla="*/ 21 w 463"/>
                <a:gd name="T3" fmla="*/ 762 h 913"/>
                <a:gd name="T4" fmla="*/ 21 w 463"/>
                <a:gd name="T5" fmla="*/ 872 h 913"/>
                <a:gd name="T6" fmla="*/ 0 w 463"/>
                <a:gd name="T7" fmla="*/ 872 h 913"/>
                <a:gd name="T8" fmla="*/ 0 w 463"/>
                <a:gd name="T9" fmla="*/ 762 h 913"/>
                <a:gd name="T10" fmla="*/ 27 w 463"/>
                <a:gd name="T11" fmla="*/ 689 h 913"/>
                <a:gd name="T12" fmla="*/ 48 w 463"/>
                <a:gd name="T13" fmla="*/ 689 h 913"/>
                <a:gd name="T14" fmla="*/ 48 w 463"/>
                <a:gd name="T15" fmla="*/ 742 h 913"/>
                <a:gd name="T16" fmla="*/ 27 w 463"/>
                <a:gd name="T17" fmla="*/ 742 h 913"/>
                <a:gd name="T18" fmla="*/ 27 w 463"/>
                <a:gd name="T19" fmla="*/ 689 h 913"/>
                <a:gd name="T20" fmla="*/ 55 w 463"/>
                <a:gd name="T21" fmla="*/ 627 h 913"/>
                <a:gd name="T22" fmla="*/ 76 w 463"/>
                <a:gd name="T23" fmla="*/ 627 h 913"/>
                <a:gd name="T24" fmla="*/ 76 w 463"/>
                <a:gd name="T25" fmla="*/ 681 h 913"/>
                <a:gd name="T26" fmla="*/ 55 w 463"/>
                <a:gd name="T27" fmla="*/ 681 h 913"/>
                <a:gd name="T28" fmla="*/ 55 w 463"/>
                <a:gd name="T29" fmla="*/ 627 h 913"/>
                <a:gd name="T30" fmla="*/ 83 w 463"/>
                <a:gd name="T31" fmla="*/ 0 h 913"/>
                <a:gd name="T32" fmla="*/ 103 w 463"/>
                <a:gd name="T33" fmla="*/ 0 h 913"/>
                <a:gd name="T34" fmla="*/ 103 w 463"/>
                <a:gd name="T35" fmla="*/ 163 h 913"/>
                <a:gd name="T36" fmla="*/ 83 w 463"/>
                <a:gd name="T37" fmla="*/ 163 h 913"/>
                <a:gd name="T38" fmla="*/ 83 w 463"/>
                <a:gd name="T39" fmla="*/ 0 h 913"/>
                <a:gd name="T40" fmla="*/ 303 w 463"/>
                <a:gd name="T41" fmla="*/ 818 h 913"/>
                <a:gd name="T42" fmla="*/ 325 w 463"/>
                <a:gd name="T43" fmla="*/ 818 h 913"/>
                <a:gd name="T44" fmla="*/ 325 w 463"/>
                <a:gd name="T45" fmla="*/ 872 h 913"/>
                <a:gd name="T46" fmla="*/ 303 w 463"/>
                <a:gd name="T47" fmla="*/ 872 h 913"/>
                <a:gd name="T48" fmla="*/ 303 w 463"/>
                <a:gd name="T49" fmla="*/ 818 h 913"/>
                <a:gd name="T50" fmla="*/ 330 w 463"/>
                <a:gd name="T51" fmla="*/ 655 h 913"/>
                <a:gd name="T52" fmla="*/ 352 w 463"/>
                <a:gd name="T53" fmla="*/ 655 h 913"/>
                <a:gd name="T54" fmla="*/ 352 w 463"/>
                <a:gd name="T55" fmla="*/ 753 h 913"/>
                <a:gd name="T56" fmla="*/ 330 w 463"/>
                <a:gd name="T57" fmla="*/ 753 h 913"/>
                <a:gd name="T58" fmla="*/ 330 w 463"/>
                <a:gd name="T59" fmla="*/ 655 h 913"/>
                <a:gd name="T60" fmla="*/ 358 w 463"/>
                <a:gd name="T61" fmla="*/ 376 h 913"/>
                <a:gd name="T62" fmla="*/ 380 w 463"/>
                <a:gd name="T63" fmla="*/ 376 h 913"/>
                <a:gd name="T64" fmla="*/ 380 w 463"/>
                <a:gd name="T65" fmla="*/ 540 h 913"/>
                <a:gd name="T66" fmla="*/ 358 w 463"/>
                <a:gd name="T67" fmla="*/ 540 h 913"/>
                <a:gd name="T68" fmla="*/ 358 w 463"/>
                <a:gd name="T69" fmla="*/ 376 h 913"/>
                <a:gd name="T70" fmla="*/ 386 w 463"/>
                <a:gd name="T71" fmla="*/ 860 h 913"/>
                <a:gd name="T72" fmla="*/ 408 w 463"/>
                <a:gd name="T73" fmla="*/ 860 h 913"/>
                <a:gd name="T74" fmla="*/ 408 w 463"/>
                <a:gd name="T75" fmla="*/ 913 h 913"/>
                <a:gd name="T76" fmla="*/ 386 w 463"/>
                <a:gd name="T77" fmla="*/ 913 h 913"/>
                <a:gd name="T78" fmla="*/ 386 w 463"/>
                <a:gd name="T79" fmla="*/ 860 h 913"/>
                <a:gd name="T80" fmla="*/ 441 w 463"/>
                <a:gd name="T81" fmla="*/ 524 h 913"/>
                <a:gd name="T82" fmla="*/ 463 w 463"/>
                <a:gd name="T83" fmla="*/ 524 h 913"/>
                <a:gd name="T84" fmla="*/ 463 w 463"/>
                <a:gd name="T85" fmla="*/ 634 h 913"/>
                <a:gd name="T86" fmla="*/ 441 w 463"/>
                <a:gd name="T87" fmla="*/ 634 h 913"/>
                <a:gd name="T88" fmla="*/ 441 w 463"/>
                <a:gd name="T89" fmla="*/ 524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913">
                  <a:moveTo>
                    <a:pt x="0" y="762"/>
                  </a:moveTo>
                  <a:lnTo>
                    <a:pt x="21" y="762"/>
                  </a:lnTo>
                  <a:lnTo>
                    <a:pt x="21" y="872"/>
                  </a:lnTo>
                  <a:lnTo>
                    <a:pt x="0" y="872"/>
                  </a:lnTo>
                  <a:lnTo>
                    <a:pt x="0" y="762"/>
                  </a:lnTo>
                  <a:close/>
                  <a:moveTo>
                    <a:pt x="27" y="689"/>
                  </a:moveTo>
                  <a:lnTo>
                    <a:pt x="48" y="689"/>
                  </a:lnTo>
                  <a:lnTo>
                    <a:pt x="48" y="742"/>
                  </a:lnTo>
                  <a:lnTo>
                    <a:pt x="27" y="742"/>
                  </a:lnTo>
                  <a:lnTo>
                    <a:pt x="27" y="689"/>
                  </a:lnTo>
                  <a:close/>
                  <a:moveTo>
                    <a:pt x="55" y="627"/>
                  </a:moveTo>
                  <a:lnTo>
                    <a:pt x="76" y="627"/>
                  </a:lnTo>
                  <a:lnTo>
                    <a:pt x="76" y="681"/>
                  </a:lnTo>
                  <a:lnTo>
                    <a:pt x="55" y="681"/>
                  </a:lnTo>
                  <a:lnTo>
                    <a:pt x="55" y="627"/>
                  </a:lnTo>
                  <a:close/>
                  <a:moveTo>
                    <a:pt x="83" y="0"/>
                  </a:moveTo>
                  <a:lnTo>
                    <a:pt x="103" y="0"/>
                  </a:lnTo>
                  <a:lnTo>
                    <a:pt x="103" y="163"/>
                  </a:lnTo>
                  <a:lnTo>
                    <a:pt x="83" y="163"/>
                  </a:lnTo>
                  <a:lnTo>
                    <a:pt x="83" y="0"/>
                  </a:lnTo>
                  <a:close/>
                  <a:moveTo>
                    <a:pt x="303" y="818"/>
                  </a:moveTo>
                  <a:lnTo>
                    <a:pt x="325" y="818"/>
                  </a:lnTo>
                  <a:lnTo>
                    <a:pt x="325" y="872"/>
                  </a:lnTo>
                  <a:lnTo>
                    <a:pt x="303" y="872"/>
                  </a:lnTo>
                  <a:lnTo>
                    <a:pt x="303" y="818"/>
                  </a:lnTo>
                  <a:close/>
                  <a:moveTo>
                    <a:pt x="330" y="655"/>
                  </a:moveTo>
                  <a:lnTo>
                    <a:pt x="352" y="655"/>
                  </a:lnTo>
                  <a:lnTo>
                    <a:pt x="352" y="753"/>
                  </a:lnTo>
                  <a:lnTo>
                    <a:pt x="330" y="753"/>
                  </a:lnTo>
                  <a:lnTo>
                    <a:pt x="330" y="655"/>
                  </a:lnTo>
                  <a:close/>
                  <a:moveTo>
                    <a:pt x="358" y="376"/>
                  </a:moveTo>
                  <a:lnTo>
                    <a:pt x="380" y="376"/>
                  </a:lnTo>
                  <a:lnTo>
                    <a:pt x="380" y="540"/>
                  </a:lnTo>
                  <a:lnTo>
                    <a:pt x="358" y="540"/>
                  </a:lnTo>
                  <a:lnTo>
                    <a:pt x="358" y="376"/>
                  </a:lnTo>
                  <a:close/>
                  <a:moveTo>
                    <a:pt x="386" y="860"/>
                  </a:moveTo>
                  <a:lnTo>
                    <a:pt x="408" y="860"/>
                  </a:lnTo>
                  <a:lnTo>
                    <a:pt x="408" y="913"/>
                  </a:lnTo>
                  <a:lnTo>
                    <a:pt x="386" y="913"/>
                  </a:lnTo>
                  <a:lnTo>
                    <a:pt x="386" y="860"/>
                  </a:lnTo>
                  <a:close/>
                  <a:moveTo>
                    <a:pt x="441" y="524"/>
                  </a:moveTo>
                  <a:lnTo>
                    <a:pt x="463" y="524"/>
                  </a:lnTo>
                  <a:lnTo>
                    <a:pt x="463" y="634"/>
                  </a:lnTo>
                  <a:lnTo>
                    <a:pt x="441" y="634"/>
                  </a:lnTo>
                  <a:lnTo>
                    <a:pt x="441" y="524"/>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2" name="Freeform 33"/>
            <p:cNvSpPr>
              <a:spLocks noEditPoints="1"/>
            </p:cNvSpPr>
            <p:nvPr/>
          </p:nvSpPr>
          <p:spPr bwMode="auto">
            <a:xfrm>
              <a:off x="2188" y="1024"/>
              <a:ext cx="491" cy="446"/>
            </a:xfrm>
            <a:custGeom>
              <a:avLst/>
              <a:gdLst>
                <a:gd name="T0" fmla="*/ 0 w 491"/>
                <a:gd name="T1" fmla="*/ 399 h 446"/>
                <a:gd name="T2" fmla="*/ 22 w 491"/>
                <a:gd name="T3" fmla="*/ 399 h 446"/>
                <a:gd name="T4" fmla="*/ 22 w 491"/>
                <a:gd name="T5" fmla="*/ 446 h 446"/>
                <a:gd name="T6" fmla="*/ 0 w 491"/>
                <a:gd name="T7" fmla="*/ 446 h 446"/>
                <a:gd name="T8" fmla="*/ 0 w 491"/>
                <a:gd name="T9" fmla="*/ 399 h 446"/>
                <a:gd name="T10" fmla="*/ 138 w 491"/>
                <a:gd name="T11" fmla="*/ 312 h 446"/>
                <a:gd name="T12" fmla="*/ 159 w 491"/>
                <a:gd name="T13" fmla="*/ 312 h 446"/>
                <a:gd name="T14" fmla="*/ 159 w 491"/>
                <a:gd name="T15" fmla="*/ 357 h 446"/>
                <a:gd name="T16" fmla="*/ 138 w 491"/>
                <a:gd name="T17" fmla="*/ 357 h 446"/>
                <a:gd name="T18" fmla="*/ 138 w 491"/>
                <a:gd name="T19" fmla="*/ 312 h 446"/>
                <a:gd name="T20" fmla="*/ 221 w 491"/>
                <a:gd name="T21" fmla="*/ 276 h 446"/>
                <a:gd name="T22" fmla="*/ 242 w 491"/>
                <a:gd name="T23" fmla="*/ 276 h 446"/>
                <a:gd name="T24" fmla="*/ 242 w 491"/>
                <a:gd name="T25" fmla="*/ 320 h 446"/>
                <a:gd name="T26" fmla="*/ 221 w 491"/>
                <a:gd name="T27" fmla="*/ 320 h 446"/>
                <a:gd name="T28" fmla="*/ 221 w 491"/>
                <a:gd name="T29" fmla="*/ 276 h 446"/>
                <a:gd name="T30" fmla="*/ 276 w 491"/>
                <a:gd name="T31" fmla="*/ 312 h 446"/>
                <a:gd name="T32" fmla="*/ 297 w 491"/>
                <a:gd name="T33" fmla="*/ 312 h 446"/>
                <a:gd name="T34" fmla="*/ 297 w 491"/>
                <a:gd name="T35" fmla="*/ 357 h 446"/>
                <a:gd name="T36" fmla="*/ 276 w 491"/>
                <a:gd name="T37" fmla="*/ 357 h 446"/>
                <a:gd name="T38" fmla="*/ 276 w 491"/>
                <a:gd name="T39" fmla="*/ 312 h 446"/>
                <a:gd name="T40" fmla="*/ 304 w 491"/>
                <a:gd name="T41" fmla="*/ 0 h 446"/>
                <a:gd name="T42" fmla="*/ 325 w 491"/>
                <a:gd name="T43" fmla="*/ 0 h 446"/>
                <a:gd name="T44" fmla="*/ 325 w 491"/>
                <a:gd name="T45" fmla="*/ 110 h 446"/>
                <a:gd name="T46" fmla="*/ 304 w 491"/>
                <a:gd name="T47" fmla="*/ 110 h 446"/>
                <a:gd name="T48" fmla="*/ 304 w 491"/>
                <a:gd name="T49" fmla="*/ 0 h 446"/>
                <a:gd name="T50" fmla="*/ 331 w 491"/>
                <a:gd name="T51" fmla="*/ 86 h 446"/>
                <a:gd name="T52" fmla="*/ 352 w 491"/>
                <a:gd name="T53" fmla="*/ 86 h 446"/>
                <a:gd name="T54" fmla="*/ 352 w 491"/>
                <a:gd name="T55" fmla="*/ 195 h 446"/>
                <a:gd name="T56" fmla="*/ 331 w 491"/>
                <a:gd name="T57" fmla="*/ 195 h 446"/>
                <a:gd name="T58" fmla="*/ 331 w 491"/>
                <a:gd name="T59" fmla="*/ 86 h 446"/>
                <a:gd name="T60" fmla="*/ 359 w 491"/>
                <a:gd name="T61" fmla="*/ 316 h 446"/>
                <a:gd name="T62" fmla="*/ 380 w 491"/>
                <a:gd name="T63" fmla="*/ 316 h 446"/>
                <a:gd name="T64" fmla="*/ 380 w 491"/>
                <a:gd name="T65" fmla="*/ 363 h 446"/>
                <a:gd name="T66" fmla="*/ 359 w 491"/>
                <a:gd name="T67" fmla="*/ 363 h 446"/>
                <a:gd name="T68" fmla="*/ 359 w 491"/>
                <a:gd name="T69" fmla="*/ 316 h 446"/>
                <a:gd name="T70" fmla="*/ 414 w 491"/>
                <a:gd name="T71" fmla="*/ 316 h 446"/>
                <a:gd name="T72" fmla="*/ 435 w 491"/>
                <a:gd name="T73" fmla="*/ 316 h 446"/>
                <a:gd name="T74" fmla="*/ 435 w 491"/>
                <a:gd name="T75" fmla="*/ 363 h 446"/>
                <a:gd name="T76" fmla="*/ 414 w 491"/>
                <a:gd name="T77" fmla="*/ 363 h 446"/>
                <a:gd name="T78" fmla="*/ 414 w 491"/>
                <a:gd name="T79" fmla="*/ 316 h 446"/>
                <a:gd name="T80" fmla="*/ 470 w 491"/>
                <a:gd name="T81" fmla="*/ 401 h 446"/>
                <a:gd name="T82" fmla="*/ 491 w 491"/>
                <a:gd name="T83" fmla="*/ 401 h 446"/>
                <a:gd name="T84" fmla="*/ 491 w 491"/>
                <a:gd name="T85" fmla="*/ 446 h 446"/>
                <a:gd name="T86" fmla="*/ 470 w 491"/>
                <a:gd name="T87" fmla="*/ 446 h 446"/>
                <a:gd name="T88" fmla="*/ 470 w 491"/>
                <a:gd name="T89" fmla="*/ 40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1" h="446">
                  <a:moveTo>
                    <a:pt x="0" y="399"/>
                  </a:moveTo>
                  <a:lnTo>
                    <a:pt x="22" y="399"/>
                  </a:lnTo>
                  <a:lnTo>
                    <a:pt x="22" y="446"/>
                  </a:lnTo>
                  <a:lnTo>
                    <a:pt x="0" y="446"/>
                  </a:lnTo>
                  <a:lnTo>
                    <a:pt x="0" y="399"/>
                  </a:lnTo>
                  <a:close/>
                  <a:moveTo>
                    <a:pt x="138" y="312"/>
                  </a:moveTo>
                  <a:lnTo>
                    <a:pt x="159" y="312"/>
                  </a:lnTo>
                  <a:lnTo>
                    <a:pt x="159" y="357"/>
                  </a:lnTo>
                  <a:lnTo>
                    <a:pt x="138" y="357"/>
                  </a:lnTo>
                  <a:lnTo>
                    <a:pt x="138" y="312"/>
                  </a:lnTo>
                  <a:close/>
                  <a:moveTo>
                    <a:pt x="221" y="276"/>
                  </a:moveTo>
                  <a:lnTo>
                    <a:pt x="242" y="276"/>
                  </a:lnTo>
                  <a:lnTo>
                    <a:pt x="242" y="320"/>
                  </a:lnTo>
                  <a:lnTo>
                    <a:pt x="221" y="320"/>
                  </a:lnTo>
                  <a:lnTo>
                    <a:pt x="221" y="276"/>
                  </a:lnTo>
                  <a:close/>
                  <a:moveTo>
                    <a:pt x="276" y="312"/>
                  </a:moveTo>
                  <a:lnTo>
                    <a:pt x="297" y="312"/>
                  </a:lnTo>
                  <a:lnTo>
                    <a:pt x="297" y="357"/>
                  </a:lnTo>
                  <a:lnTo>
                    <a:pt x="276" y="357"/>
                  </a:lnTo>
                  <a:lnTo>
                    <a:pt x="276" y="312"/>
                  </a:lnTo>
                  <a:close/>
                  <a:moveTo>
                    <a:pt x="304" y="0"/>
                  </a:moveTo>
                  <a:lnTo>
                    <a:pt x="325" y="0"/>
                  </a:lnTo>
                  <a:lnTo>
                    <a:pt x="325" y="110"/>
                  </a:lnTo>
                  <a:lnTo>
                    <a:pt x="304" y="110"/>
                  </a:lnTo>
                  <a:lnTo>
                    <a:pt x="304" y="0"/>
                  </a:lnTo>
                  <a:close/>
                  <a:moveTo>
                    <a:pt x="331" y="86"/>
                  </a:moveTo>
                  <a:lnTo>
                    <a:pt x="352" y="86"/>
                  </a:lnTo>
                  <a:lnTo>
                    <a:pt x="352" y="195"/>
                  </a:lnTo>
                  <a:lnTo>
                    <a:pt x="331" y="195"/>
                  </a:lnTo>
                  <a:lnTo>
                    <a:pt x="331" y="86"/>
                  </a:lnTo>
                  <a:close/>
                  <a:moveTo>
                    <a:pt x="359" y="316"/>
                  </a:moveTo>
                  <a:lnTo>
                    <a:pt x="380" y="316"/>
                  </a:lnTo>
                  <a:lnTo>
                    <a:pt x="380" y="363"/>
                  </a:lnTo>
                  <a:lnTo>
                    <a:pt x="359" y="363"/>
                  </a:lnTo>
                  <a:lnTo>
                    <a:pt x="359" y="316"/>
                  </a:lnTo>
                  <a:close/>
                  <a:moveTo>
                    <a:pt x="414" y="316"/>
                  </a:moveTo>
                  <a:lnTo>
                    <a:pt x="435" y="316"/>
                  </a:lnTo>
                  <a:lnTo>
                    <a:pt x="435" y="363"/>
                  </a:lnTo>
                  <a:lnTo>
                    <a:pt x="414" y="363"/>
                  </a:lnTo>
                  <a:lnTo>
                    <a:pt x="414" y="316"/>
                  </a:lnTo>
                  <a:close/>
                  <a:moveTo>
                    <a:pt x="470" y="401"/>
                  </a:moveTo>
                  <a:lnTo>
                    <a:pt x="491" y="401"/>
                  </a:lnTo>
                  <a:lnTo>
                    <a:pt x="491" y="446"/>
                  </a:lnTo>
                  <a:lnTo>
                    <a:pt x="470" y="446"/>
                  </a:lnTo>
                  <a:lnTo>
                    <a:pt x="470" y="401"/>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3" name="Freeform 34"/>
            <p:cNvSpPr>
              <a:spLocks noEditPoints="1"/>
            </p:cNvSpPr>
            <p:nvPr/>
          </p:nvSpPr>
          <p:spPr bwMode="auto">
            <a:xfrm>
              <a:off x="2713" y="900"/>
              <a:ext cx="325" cy="570"/>
            </a:xfrm>
            <a:custGeom>
              <a:avLst/>
              <a:gdLst>
                <a:gd name="T0" fmla="*/ 0 w 325"/>
                <a:gd name="T1" fmla="*/ 183 h 570"/>
                <a:gd name="T2" fmla="*/ 21 w 325"/>
                <a:gd name="T3" fmla="*/ 183 h 570"/>
                <a:gd name="T4" fmla="*/ 21 w 325"/>
                <a:gd name="T5" fmla="*/ 294 h 570"/>
                <a:gd name="T6" fmla="*/ 0 w 325"/>
                <a:gd name="T7" fmla="*/ 294 h 570"/>
                <a:gd name="T8" fmla="*/ 0 w 325"/>
                <a:gd name="T9" fmla="*/ 183 h 570"/>
                <a:gd name="T10" fmla="*/ 28 w 325"/>
                <a:gd name="T11" fmla="*/ 331 h 570"/>
                <a:gd name="T12" fmla="*/ 48 w 325"/>
                <a:gd name="T13" fmla="*/ 331 h 570"/>
                <a:gd name="T14" fmla="*/ 48 w 325"/>
                <a:gd name="T15" fmla="*/ 376 h 570"/>
                <a:gd name="T16" fmla="*/ 28 w 325"/>
                <a:gd name="T17" fmla="*/ 376 h 570"/>
                <a:gd name="T18" fmla="*/ 28 w 325"/>
                <a:gd name="T19" fmla="*/ 331 h 570"/>
                <a:gd name="T20" fmla="*/ 54 w 325"/>
                <a:gd name="T21" fmla="*/ 313 h 570"/>
                <a:gd name="T22" fmla="*/ 76 w 325"/>
                <a:gd name="T23" fmla="*/ 313 h 570"/>
                <a:gd name="T24" fmla="*/ 76 w 325"/>
                <a:gd name="T25" fmla="*/ 424 h 570"/>
                <a:gd name="T26" fmla="*/ 54 w 325"/>
                <a:gd name="T27" fmla="*/ 424 h 570"/>
                <a:gd name="T28" fmla="*/ 54 w 325"/>
                <a:gd name="T29" fmla="*/ 313 h 570"/>
                <a:gd name="T30" fmla="*/ 111 w 325"/>
                <a:gd name="T31" fmla="*/ 523 h 570"/>
                <a:gd name="T32" fmla="*/ 131 w 325"/>
                <a:gd name="T33" fmla="*/ 523 h 570"/>
                <a:gd name="T34" fmla="*/ 131 w 325"/>
                <a:gd name="T35" fmla="*/ 570 h 570"/>
                <a:gd name="T36" fmla="*/ 111 w 325"/>
                <a:gd name="T37" fmla="*/ 570 h 570"/>
                <a:gd name="T38" fmla="*/ 111 w 325"/>
                <a:gd name="T39" fmla="*/ 523 h 570"/>
                <a:gd name="T40" fmla="*/ 192 w 325"/>
                <a:gd name="T41" fmla="*/ 294 h 570"/>
                <a:gd name="T42" fmla="*/ 214 w 325"/>
                <a:gd name="T43" fmla="*/ 294 h 570"/>
                <a:gd name="T44" fmla="*/ 214 w 325"/>
                <a:gd name="T45" fmla="*/ 459 h 570"/>
                <a:gd name="T46" fmla="*/ 192 w 325"/>
                <a:gd name="T47" fmla="*/ 459 h 570"/>
                <a:gd name="T48" fmla="*/ 192 w 325"/>
                <a:gd name="T49" fmla="*/ 294 h 570"/>
                <a:gd name="T50" fmla="*/ 220 w 325"/>
                <a:gd name="T51" fmla="*/ 271 h 570"/>
                <a:gd name="T52" fmla="*/ 242 w 325"/>
                <a:gd name="T53" fmla="*/ 271 h 570"/>
                <a:gd name="T54" fmla="*/ 242 w 325"/>
                <a:gd name="T55" fmla="*/ 370 h 570"/>
                <a:gd name="T56" fmla="*/ 220 w 325"/>
                <a:gd name="T57" fmla="*/ 370 h 570"/>
                <a:gd name="T58" fmla="*/ 220 w 325"/>
                <a:gd name="T59" fmla="*/ 271 h 570"/>
                <a:gd name="T60" fmla="*/ 248 w 325"/>
                <a:gd name="T61" fmla="*/ 365 h 570"/>
                <a:gd name="T62" fmla="*/ 270 w 325"/>
                <a:gd name="T63" fmla="*/ 365 h 570"/>
                <a:gd name="T64" fmla="*/ 270 w 325"/>
                <a:gd name="T65" fmla="*/ 465 h 570"/>
                <a:gd name="T66" fmla="*/ 248 w 325"/>
                <a:gd name="T67" fmla="*/ 465 h 570"/>
                <a:gd name="T68" fmla="*/ 248 w 325"/>
                <a:gd name="T69" fmla="*/ 365 h 570"/>
                <a:gd name="T70" fmla="*/ 275 w 325"/>
                <a:gd name="T71" fmla="*/ 0 h 570"/>
                <a:gd name="T72" fmla="*/ 297 w 325"/>
                <a:gd name="T73" fmla="*/ 0 h 570"/>
                <a:gd name="T74" fmla="*/ 297 w 325"/>
                <a:gd name="T75" fmla="*/ 163 h 570"/>
                <a:gd name="T76" fmla="*/ 275 w 325"/>
                <a:gd name="T77" fmla="*/ 163 h 570"/>
                <a:gd name="T78" fmla="*/ 275 w 325"/>
                <a:gd name="T79" fmla="*/ 0 h 570"/>
                <a:gd name="T80" fmla="*/ 303 w 325"/>
                <a:gd name="T81" fmla="*/ 373 h 570"/>
                <a:gd name="T82" fmla="*/ 325 w 325"/>
                <a:gd name="T83" fmla="*/ 373 h 570"/>
                <a:gd name="T84" fmla="*/ 325 w 325"/>
                <a:gd name="T85" fmla="*/ 420 h 570"/>
                <a:gd name="T86" fmla="*/ 303 w 325"/>
                <a:gd name="T87" fmla="*/ 420 h 570"/>
                <a:gd name="T88" fmla="*/ 303 w 325"/>
                <a:gd name="T89" fmla="*/ 373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570">
                  <a:moveTo>
                    <a:pt x="0" y="183"/>
                  </a:moveTo>
                  <a:lnTo>
                    <a:pt x="21" y="183"/>
                  </a:lnTo>
                  <a:lnTo>
                    <a:pt x="21" y="294"/>
                  </a:lnTo>
                  <a:lnTo>
                    <a:pt x="0" y="294"/>
                  </a:lnTo>
                  <a:lnTo>
                    <a:pt x="0" y="183"/>
                  </a:lnTo>
                  <a:close/>
                  <a:moveTo>
                    <a:pt x="28" y="331"/>
                  </a:moveTo>
                  <a:lnTo>
                    <a:pt x="48" y="331"/>
                  </a:lnTo>
                  <a:lnTo>
                    <a:pt x="48" y="376"/>
                  </a:lnTo>
                  <a:lnTo>
                    <a:pt x="28" y="376"/>
                  </a:lnTo>
                  <a:lnTo>
                    <a:pt x="28" y="331"/>
                  </a:lnTo>
                  <a:close/>
                  <a:moveTo>
                    <a:pt x="54" y="313"/>
                  </a:moveTo>
                  <a:lnTo>
                    <a:pt x="76" y="313"/>
                  </a:lnTo>
                  <a:lnTo>
                    <a:pt x="76" y="424"/>
                  </a:lnTo>
                  <a:lnTo>
                    <a:pt x="54" y="424"/>
                  </a:lnTo>
                  <a:lnTo>
                    <a:pt x="54" y="313"/>
                  </a:lnTo>
                  <a:close/>
                  <a:moveTo>
                    <a:pt x="111" y="523"/>
                  </a:moveTo>
                  <a:lnTo>
                    <a:pt x="131" y="523"/>
                  </a:lnTo>
                  <a:lnTo>
                    <a:pt x="131" y="570"/>
                  </a:lnTo>
                  <a:lnTo>
                    <a:pt x="111" y="570"/>
                  </a:lnTo>
                  <a:lnTo>
                    <a:pt x="111" y="523"/>
                  </a:lnTo>
                  <a:close/>
                  <a:moveTo>
                    <a:pt x="192" y="294"/>
                  </a:moveTo>
                  <a:lnTo>
                    <a:pt x="214" y="294"/>
                  </a:lnTo>
                  <a:lnTo>
                    <a:pt x="214" y="459"/>
                  </a:lnTo>
                  <a:lnTo>
                    <a:pt x="192" y="459"/>
                  </a:lnTo>
                  <a:lnTo>
                    <a:pt x="192" y="294"/>
                  </a:lnTo>
                  <a:close/>
                  <a:moveTo>
                    <a:pt x="220" y="271"/>
                  </a:moveTo>
                  <a:lnTo>
                    <a:pt x="242" y="271"/>
                  </a:lnTo>
                  <a:lnTo>
                    <a:pt x="242" y="370"/>
                  </a:lnTo>
                  <a:lnTo>
                    <a:pt x="220" y="370"/>
                  </a:lnTo>
                  <a:lnTo>
                    <a:pt x="220" y="271"/>
                  </a:lnTo>
                  <a:close/>
                  <a:moveTo>
                    <a:pt x="248" y="365"/>
                  </a:moveTo>
                  <a:lnTo>
                    <a:pt x="270" y="365"/>
                  </a:lnTo>
                  <a:lnTo>
                    <a:pt x="270" y="465"/>
                  </a:lnTo>
                  <a:lnTo>
                    <a:pt x="248" y="465"/>
                  </a:lnTo>
                  <a:lnTo>
                    <a:pt x="248" y="365"/>
                  </a:lnTo>
                  <a:close/>
                  <a:moveTo>
                    <a:pt x="275" y="0"/>
                  </a:moveTo>
                  <a:lnTo>
                    <a:pt x="297" y="0"/>
                  </a:lnTo>
                  <a:lnTo>
                    <a:pt x="297" y="163"/>
                  </a:lnTo>
                  <a:lnTo>
                    <a:pt x="275" y="163"/>
                  </a:lnTo>
                  <a:lnTo>
                    <a:pt x="275" y="0"/>
                  </a:lnTo>
                  <a:close/>
                  <a:moveTo>
                    <a:pt x="303" y="373"/>
                  </a:moveTo>
                  <a:lnTo>
                    <a:pt x="325" y="373"/>
                  </a:lnTo>
                  <a:lnTo>
                    <a:pt x="325" y="420"/>
                  </a:lnTo>
                  <a:lnTo>
                    <a:pt x="303" y="420"/>
                  </a:lnTo>
                  <a:lnTo>
                    <a:pt x="303" y="373"/>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4" name="Freeform 35"/>
            <p:cNvSpPr>
              <a:spLocks noEditPoints="1"/>
            </p:cNvSpPr>
            <p:nvPr/>
          </p:nvSpPr>
          <p:spPr bwMode="auto">
            <a:xfrm>
              <a:off x="3099" y="1003"/>
              <a:ext cx="519" cy="467"/>
            </a:xfrm>
            <a:custGeom>
              <a:avLst/>
              <a:gdLst>
                <a:gd name="T0" fmla="*/ 0 w 519"/>
                <a:gd name="T1" fmla="*/ 310 h 467"/>
                <a:gd name="T2" fmla="*/ 22 w 519"/>
                <a:gd name="T3" fmla="*/ 310 h 467"/>
                <a:gd name="T4" fmla="*/ 22 w 519"/>
                <a:gd name="T5" fmla="*/ 356 h 467"/>
                <a:gd name="T6" fmla="*/ 0 w 519"/>
                <a:gd name="T7" fmla="*/ 356 h 467"/>
                <a:gd name="T8" fmla="*/ 0 w 519"/>
                <a:gd name="T9" fmla="*/ 310 h 467"/>
                <a:gd name="T10" fmla="*/ 28 w 519"/>
                <a:gd name="T11" fmla="*/ 84 h 467"/>
                <a:gd name="T12" fmla="*/ 50 w 519"/>
                <a:gd name="T13" fmla="*/ 84 h 467"/>
                <a:gd name="T14" fmla="*/ 50 w 519"/>
                <a:gd name="T15" fmla="*/ 194 h 467"/>
                <a:gd name="T16" fmla="*/ 28 w 519"/>
                <a:gd name="T17" fmla="*/ 194 h 467"/>
                <a:gd name="T18" fmla="*/ 28 w 519"/>
                <a:gd name="T19" fmla="*/ 84 h 467"/>
                <a:gd name="T20" fmla="*/ 55 w 519"/>
                <a:gd name="T21" fmla="*/ 0 h 467"/>
                <a:gd name="T22" fmla="*/ 76 w 519"/>
                <a:gd name="T23" fmla="*/ 0 h 467"/>
                <a:gd name="T24" fmla="*/ 76 w 519"/>
                <a:gd name="T25" fmla="*/ 109 h 467"/>
                <a:gd name="T26" fmla="*/ 55 w 519"/>
                <a:gd name="T27" fmla="*/ 109 h 467"/>
                <a:gd name="T28" fmla="*/ 55 w 519"/>
                <a:gd name="T29" fmla="*/ 0 h 467"/>
                <a:gd name="T30" fmla="*/ 166 w 519"/>
                <a:gd name="T31" fmla="*/ 214 h 467"/>
                <a:gd name="T32" fmla="*/ 187 w 519"/>
                <a:gd name="T33" fmla="*/ 214 h 467"/>
                <a:gd name="T34" fmla="*/ 187 w 519"/>
                <a:gd name="T35" fmla="*/ 325 h 467"/>
                <a:gd name="T36" fmla="*/ 166 w 519"/>
                <a:gd name="T37" fmla="*/ 325 h 467"/>
                <a:gd name="T38" fmla="*/ 166 w 519"/>
                <a:gd name="T39" fmla="*/ 214 h 467"/>
                <a:gd name="T40" fmla="*/ 249 w 519"/>
                <a:gd name="T41" fmla="*/ 291 h 467"/>
                <a:gd name="T42" fmla="*/ 270 w 519"/>
                <a:gd name="T43" fmla="*/ 291 h 467"/>
                <a:gd name="T44" fmla="*/ 270 w 519"/>
                <a:gd name="T45" fmla="*/ 448 h 467"/>
                <a:gd name="T46" fmla="*/ 249 w 519"/>
                <a:gd name="T47" fmla="*/ 448 h 467"/>
                <a:gd name="T48" fmla="*/ 249 w 519"/>
                <a:gd name="T49" fmla="*/ 291 h 467"/>
                <a:gd name="T50" fmla="*/ 276 w 519"/>
                <a:gd name="T51" fmla="*/ 147 h 467"/>
                <a:gd name="T52" fmla="*/ 297 w 519"/>
                <a:gd name="T53" fmla="*/ 147 h 467"/>
                <a:gd name="T54" fmla="*/ 297 w 519"/>
                <a:gd name="T55" fmla="*/ 194 h 467"/>
                <a:gd name="T56" fmla="*/ 276 w 519"/>
                <a:gd name="T57" fmla="*/ 194 h 467"/>
                <a:gd name="T58" fmla="*/ 276 w 519"/>
                <a:gd name="T59" fmla="*/ 147 h 467"/>
                <a:gd name="T60" fmla="*/ 332 w 519"/>
                <a:gd name="T61" fmla="*/ 422 h 467"/>
                <a:gd name="T62" fmla="*/ 353 w 519"/>
                <a:gd name="T63" fmla="*/ 422 h 467"/>
                <a:gd name="T64" fmla="*/ 353 w 519"/>
                <a:gd name="T65" fmla="*/ 467 h 467"/>
                <a:gd name="T66" fmla="*/ 332 w 519"/>
                <a:gd name="T67" fmla="*/ 467 h 467"/>
                <a:gd name="T68" fmla="*/ 332 w 519"/>
                <a:gd name="T69" fmla="*/ 422 h 467"/>
                <a:gd name="T70" fmla="*/ 470 w 519"/>
                <a:gd name="T71" fmla="*/ 370 h 467"/>
                <a:gd name="T72" fmla="*/ 491 w 519"/>
                <a:gd name="T73" fmla="*/ 370 h 467"/>
                <a:gd name="T74" fmla="*/ 491 w 519"/>
                <a:gd name="T75" fmla="*/ 417 h 467"/>
                <a:gd name="T76" fmla="*/ 470 w 519"/>
                <a:gd name="T77" fmla="*/ 417 h 467"/>
                <a:gd name="T78" fmla="*/ 470 w 519"/>
                <a:gd name="T79" fmla="*/ 370 h 467"/>
                <a:gd name="T80" fmla="*/ 498 w 519"/>
                <a:gd name="T81" fmla="*/ 356 h 467"/>
                <a:gd name="T82" fmla="*/ 519 w 519"/>
                <a:gd name="T83" fmla="*/ 356 h 467"/>
                <a:gd name="T84" fmla="*/ 519 w 519"/>
                <a:gd name="T85" fmla="*/ 467 h 467"/>
                <a:gd name="T86" fmla="*/ 498 w 519"/>
                <a:gd name="T87" fmla="*/ 467 h 467"/>
                <a:gd name="T88" fmla="*/ 498 w 519"/>
                <a:gd name="T89" fmla="*/ 35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9" h="467">
                  <a:moveTo>
                    <a:pt x="0" y="310"/>
                  </a:moveTo>
                  <a:lnTo>
                    <a:pt x="22" y="310"/>
                  </a:lnTo>
                  <a:lnTo>
                    <a:pt x="22" y="356"/>
                  </a:lnTo>
                  <a:lnTo>
                    <a:pt x="0" y="356"/>
                  </a:lnTo>
                  <a:lnTo>
                    <a:pt x="0" y="310"/>
                  </a:lnTo>
                  <a:close/>
                  <a:moveTo>
                    <a:pt x="28" y="84"/>
                  </a:moveTo>
                  <a:lnTo>
                    <a:pt x="50" y="84"/>
                  </a:lnTo>
                  <a:lnTo>
                    <a:pt x="50" y="194"/>
                  </a:lnTo>
                  <a:lnTo>
                    <a:pt x="28" y="194"/>
                  </a:lnTo>
                  <a:lnTo>
                    <a:pt x="28" y="84"/>
                  </a:lnTo>
                  <a:close/>
                  <a:moveTo>
                    <a:pt x="55" y="0"/>
                  </a:moveTo>
                  <a:lnTo>
                    <a:pt x="76" y="0"/>
                  </a:lnTo>
                  <a:lnTo>
                    <a:pt x="76" y="109"/>
                  </a:lnTo>
                  <a:lnTo>
                    <a:pt x="55" y="109"/>
                  </a:lnTo>
                  <a:lnTo>
                    <a:pt x="55" y="0"/>
                  </a:lnTo>
                  <a:close/>
                  <a:moveTo>
                    <a:pt x="166" y="214"/>
                  </a:moveTo>
                  <a:lnTo>
                    <a:pt x="187" y="214"/>
                  </a:lnTo>
                  <a:lnTo>
                    <a:pt x="187" y="325"/>
                  </a:lnTo>
                  <a:lnTo>
                    <a:pt x="166" y="325"/>
                  </a:lnTo>
                  <a:lnTo>
                    <a:pt x="166" y="214"/>
                  </a:lnTo>
                  <a:close/>
                  <a:moveTo>
                    <a:pt x="249" y="291"/>
                  </a:moveTo>
                  <a:lnTo>
                    <a:pt x="270" y="291"/>
                  </a:lnTo>
                  <a:lnTo>
                    <a:pt x="270" y="448"/>
                  </a:lnTo>
                  <a:lnTo>
                    <a:pt x="249" y="448"/>
                  </a:lnTo>
                  <a:lnTo>
                    <a:pt x="249" y="291"/>
                  </a:lnTo>
                  <a:close/>
                  <a:moveTo>
                    <a:pt x="276" y="147"/>
                  </a:moveTo>
                  <a:lnTo>
                    <a:pt x="297" y="147"/>
                  </a:lnTo>
                  <a:lnTo>
                    <a:pt x="297" y="194"/>
                  </a:lnTo>
                  <a:lnTo>
                    <a:pt x="276" y="194"/>
                  </a:lnTo>
                  <a:lnTo>
                    <a:pt x="276" y="147"/>
                  </a:lnTo>
                  <a:close/>
                  <a:moveTo>
                    <a:pt x="332" y="422"/>
                  </a:moveTo>
                  <a:lnTo>
                    <a:pt x="353" y="422"/>
                  </a:lnTo>
                  <a:lnTo>
                    <a:pt x="353" y="467"/>
                  </a:lnTo>
                  <a:lnTo>
                    <a:pt x="332" y="467"/>
                  </a:lnTo>
                  <a:lnTo>
                    <a:pt x="332" y="422"/>
                  </a:lnTo>
                  <a:close/>
                  <a:moveTo>
                    <a:pt x="470" y="370"/>
                  </a:moveTo>
                  <a:lnTo>
                    <a:pt x="491" y="370"/>
                  </a:lnTo>
                  <a:lnTo>
                    <a:pt x="491" y="417"/>
                  </a:lnTo>
                  <a:lnTo>
                    <a:pt x="470" y="417"/>
                  </a:lnTo>
                  <a:lnTo>
                    <a:pt x="470" y="370"/>
                  </a:lnTo>
                  <a:close/>
                  <a:moveTo>
                    <a:pt x="498" y="356"/>
                  </a:moveTo>
                  <a:lnTo>
                    <a:pt x="519" y="356"/>
                  </a:lnTo>
                  <a:lnTo>
                    <a:pt x="519" y="467"/>
                  </a:lnTo>
                  <a:lnTo>
                    <a:pt x="498" y="467"/>
                  </a:lnTo>
                  <a:lnTo>
                    <a:pt x="498" y="356"/>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5" name="Freeform 36"/>
            <p:cNvSpPr>
              <a:spLocks noEditPoints="1"/>
            </p:cNvSpPr>
            <p:nvPr/>
          </p:nvSpPr>
          <p:spPr bwMode="auto">
            <a:xfrm>
              <a:off x="3623" y="631"/>
              <a:ext cx="934" cy="839"/>
            </a:xfrm>
            <a:custGeom>
              <a:avLst/>
              <a:gdLst>
                <a:gd name="T0" fmla="*/ 22 w 934"/>
                <a:gd name="T1" fmla="*/ 330 h 839"/>
                <a:gd name="T2" fmla="*/ 0 w 934"/>
                <a:gd name="T3" fmla="*/ 487 h 839"/>
                <a:gd name="T4" fmla="*/ 166 w 934"/>
                <a:gd name="T5" fmla="*/ 721 h 839"/>
                <a:gd name="T6" fmla="*/ 188 w 934"/>
                <a:gd name="T7" fmla="*/ 766 h 839"/>
                <a:gd name="T8" fmla="*/ 166 w 934"/>
                <a:gd name="T9" fmla="*/ 721 h 839"/>
                <a:gd name="T10" fmla="*/ 243 w 934"/>
                <a:gd name="T11" fmla="*/ 436 h 839"/>
                <a:gd name="T12" fmla="*/ 221 w 934"/>
                <a:gd name="T13" fmla="*/ 592 h 839"/>
                <a:gd name="T14" fmla="*/ 277 w 934"/>
                <a:gd name="T15" fmla="*/ 645 h 839"/>
                <a:gd name="T16" fmla="*/ 299 w 934"/>
                <a:gd name="T17" fmla="*/ 691 h 839"/>
                <a:gd name="T18" fmla="*/ 277 w 934"/>
                <a:gd name="T19" fmla="*/ 645 h 839"/>
                <a:gd name="T20" fmla="*/ 354 w 934"/>
                <a:gd name="T21" fmla="*/ 314 h 839"/>
                <a:gd name="T22" fmla="*/ 332 w 934"/>
                <a:gd name="T23" fmla="*/ 471 h 839"/>
                <a:gd name="T24" fmla="*/ 581 w 934"/>
                <a:gd name="T25" fmla="*/ 424 h 839"/>
                <a:gd name="T26" fmla="*/ 602 w 934"/>
                <a:gd name="T27" fmla="*/ 580 h 839"/>
                <a:gd name="T28" fmla="*/ 581 w 934"/>
                <a:gd name="T29" fmla="*/ 424 h 839"/>
                <a:gd name="T30" fmla="*/ 629 w 934"/>
                <a:gd name="T31" fmla="*/ 443 h 839"/>
                <a:gd name="T32" fmla="*/ 609 w 934"/>
                <a:gd name="T33" fmla="*/ 487 h 839"/>
                <a:gd name="T34" fmla="*/ 636 w 934"/>
                <a:gd name="T35" fmla="*/ 671 h 839"/>
                <a:gd name="T36" fmla="*/ 657 w 934"/>
                <a:gd name="T37" fmla="*/ 718 h 839"/>
                <a:gd name="T38" fmla="*/ 636 w 934"/>
                <a:gd name="T39" fmla="*/ 671 h 839"/>
                <a:gd name="T40" fmla="*/ 712 w 934"/>
                <a:gd name="T41" fmla="*/ 728 h 839"/>
                <a:gd name="T42" fmla="*/ 691 w 934"/>
                <a:gd name="T43" fmla="*/ 839 h 839"/>
                <a:gd name="T44" fmla="*/ 719 w 934"/>
                <a:gd name="T45" fmla="*/ 579 h 839"/>
                <a:gd name="T46" fmla="*/ 740 w 934"/>
                <a:gd name="T47" fmla="*/ 689 h 839"/>
                <a:gd name="T48" fmla="*/ 719 w 934"/>
                <a:gd name="T49" fmla="*/ 579 h 839"/>
                <a:gd name="T50" fmla="*/ 768 w 934"/>
                <a:gd name="T51" fmla="*/ 0 h 839"/>
                <a:gd name="T52" fmla="*/ 747 w 934"/>
                <a:gd name="T53" fmla="*/ 111 h 839"/>
                <a:gd name="T54" fmla="*/ 774 w 934"/>
                <a:gd name="T55" fmla="*/ 728 h 839"/>
                <a:gd name="T56" fmla="*/ 795 w 934"/>
                <a:gd name="T57" fmla="*/ 774 h 839"/>
                <a:gd name="T58" fmla="*/ 774 w 934"/>
                <a:gd name="T59" fmla="*/ 728 h 839"/>
                <a:gd name="T60" fmla="*/ 906 w 934"/>
                <a:gd name="T61" fmla="*/ 753 h 839"/>
                <a:gd name="T62" fmla="*/ 885 w 934"/>
                <a:gd name="T63" fmla="*/ 797 h 839"/>
                <a:gd name="T64" fmla="*/ 913 w 934"/>
                <a:gd name="T65" fmla="*/ 784 h 839"/>
                <a:gd name="T66" fmla="*/ 934 w 934"/>
                <a:gd name="T67" fmla="*/ 829 h 839"/>
                <a:gd name="T68" fmla="*/ 913 w 934"/>
                <a:gd name="T69" fmla="*/ 78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4" h="839">
                  <a:moveTo>
                    <a:pt x="0" y="330"/>
                  </a:moveTo>
                  <a:lnTo>
                    <a:pt x="22" y="330"/>
                  </a:lnTo>
                  <a:lnTo>
                    <a:pt x="22" y="487"/>
                  </a:lnTo>
                  <a:lnTo>
                    <a:pt x="0" y="487"/>
                  </a:lnTo>
                  <a:lnTo>
                    <a:pt x="0" y="330"/>
                  </a:lnTo>
                  <a:close/>
                  <a:moveTo>
                    <a:pt x="166" y="721"/>
                  </a:moveTo>
                  <a:lnTo>
                    <a:pt x="188" y="721"/>
                  </a:lnTo>
                  <a:lnTo>
                    <a:pt x="188" y="766"/>
                  </a:lnTo>
                  <a:lnTo>
                    <a:pt x="166" y="766"/>
                  </a:lnTo>
                  <a:lnTo>
                    <a:pt x="166" y="721"/>
                  </a:lnTo>
                  <a:close/>
                  <a:moveTo>
                    <a:pt x="221" y="436"/>
                  </a:moveTo>
                  <a:lnTo>
                    <a:pt x="243" y="436"/>
                  </a:lnTo>
                  <a:lnTo>
                    <a:pt x="243" y="592"/>
                  </a:lnTo>
                  <a:lnTo>
                    <a:pt x="221" y="592"/>
                  </a:lnTo>
                  <a:lnTo>
                    <a:pt x="221" y="436"/>
                  </a:lnTo>
                  <a:close/>
                  <a:moveTo>
                    <a:pt x="277" y="645"/>
                  </a:moveTo>
                  <a:lnTo>
                    <a:pt x="299" y="645"/>
                  </a:lnTo>
                  <a:lnTo>
                    <a:pt x="299" y="691"/>
                  </a:lnTo>
                  <a:lnTo>
                    <a:pt x="277" y="691"/>
                  </a:lnTo>
                  <a:lnTo>
                    <a:pt x="277" y="645"/>
                  </a:lnTo>
                  <a:close/>
                  <a:moveTo>
                    <a:pt x="332" y="314"/>
                  </a:moveTo>
                  <a:lnTo>
                    <a:pt x="354" y="314"/>
                  </a:lnTo>
                  <a:lnTo>
                    <a:pt x="354" y="471"/>
                  </a:lnTo>
                  <a:lnTo>
                    <a:pt x="332" y="471"/>
                  </a:lnTo>
                  <a:lnTo>
                    <a:pt x="332" y="314"/>
                  </a:lnTo>
                  <a:close/>
                  <a:moveTo>
                    <a:pt x="581" y="424"/>
                  </a:moveTo>
                  <a:lnTo>
                    <a:pt x="602" y="424"/>
                  </a:lnTo>
                  <a:lnTo>
                    <a:pt x="602" y="580"/>
                  </a:lnTo>
                  <a:lnTo>
                    <a:pt x="581" y="580"/>
                  </a:lnTo>
                  <a:lnTo>
                    <a:pt x="581" y="424"/>
                  </a:lnTo>
                  <a:close/>
                  <a:moveTo>
                    <a:pt x="609" y="443"/>
                  </a:moveTo>
                  <a:lnTo>
                    <a:pt x="629" y="443"/>
                  </a:lnTo>
                  <a:lnTo>
                    <a:pt x="629" y="487"/>
                  </a:lnTo>
                  <a:lnTo>
                    <a:pt x="609" y="487"/>
                  </a:lnTo>
                  <a:lnTo>
                    <a:pt x="609" y="443"/>
                  </a:lnTo>
                  <a:close/>
                  <a:moveTo>
                    <a:pt x="636" y="671"/>
                  </a:moveTo>
                  <a:lnTo>
                    <a:pt x="657" y="671"/>
                  </a:lnTo>
                  <a:lnTo>
                    <a:pt x="657" y="718"/>
                  </a:lnTo>
                  <a:lnTo>
                    <a:pt x="636" y="718"/>
                  </a:lnTo>
                  <a:lnTo>
                    <a:pt x="636" y="671"/>
                  </a:lnTo>
                  <a:close/>
                  <a:moveTo>
                    <a:pt x="691" y="728"/>
                  </a:moveTo>
                  <a:lnTo>
                    <a:pt x="712" y="728"/>
                  </a:lnTo>
                  <a:lnTo>
                    <a:pt x="712" y="839"/>
                  </a:lnTo>
                  <a:lnTo>
                    <a:pt x="691" y="839"/>
                  </a:lnTo>
                  <a:lnTo>
                    <a:pt x="691" y="728"/>
                  </a:lnTo>
                  <a:close/>
                  <a:moveTo>
                    <a:pt x="719" y="579"/>
                  </a:moveTo>
                  <a:lnTo>
                    <a:pt x="740" y="579"/>
                  </a:lnTo>
                  <a:lnTo>
                    <a:pt x="740" y="689"/>
                  </a:lnTo>
                  <a:lnTo>
                    <a:pt x="719" y="689"/>
                  </a:lnTo>
                  <a:lnTo>
                    <a:pt x="719" y="579"/>
                  </a:lnTo>
                  <a:close/>
                  <a:moveTo>
                    <a:pt x="747" y="0"/>
                  </a:moveTo>
                  <a:lnTo>
                    <a:pt x="768" y="0"/>
                  </a:lnTo>
                  <a:lnTo>
                    <a:pt x="768" y="111"/>
                  </a:lnTo>
                  <a:lnTo>
                    <a:pt x="747" y="111"/>
                  </a:lnTo>
                  <a:lnTo>
                    <a:pt x="747" y="0"/>
                  </a:lnTo>
                  <a:close/>
                  <a:moveTo>
                    <a:pt x="774" y="728"/>
                  </a:moveTo>
                  <a:lnTo>
                    <a:pt x="795" y="728"/>
                  </a:lnTo>
                  <a:lnTo>
                    <a:pt x="795" y="774"/>
                  </a:lnTo>
                  <a:lnTo>
                    <a:pt x="774" y="774"/>
                  </a:lnTo>
                  <a:lnTo>
                    <a:pt x="774" y="728"/>
                  </a:lnTo>
                  <a:close/>
                  <a:moveTo>
                    <a:pt x="885" y="753"/>
                  </a:moveTo>
                  <a:lnTo>
                    <a:pt x="906" y="753"/>
                  </a:lnTo>
                  <a:lnTo>
                    <a:pt x="906" y="797"/>
                  </a:lnTo>
                  <a:lnTo>
                    <a:pt x="885" y="797"/>
                  </a:lnTo>
                  <a:lnTo>
                    <a:pt x="885" y="753"/>
                  </a:lnTo>
                  <a:close/>
                  <a:moveTo>
                    <a:pt x="913" y="784"/>
                  </a:moveTo>
                  <a:lnTo>
                    <a:pt x="934" y="784"/>
                  </a:lnTo>
                  <a:lnTo>
                    <a:pt x="934" y="829"/>
                  </a:lnTo>
                  <a:lnTo>
                    <a:pt x="913" y="829"/>
                  </a:lnTo>
                  <a:lnTo>
                    <a:pt x="913" y="784"/>
                  </a:lnTo>
                  <a:close/>
                </a:path>
              </a:pathLst>
            </a:custGeom>
            <a:solidFill>
              <a:srgbClr val="7793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6" name="Freeform 37"/>
            <p:cNvSpPr>
              <a:spLocks noEditPoints="1"/>
            </p:cNvSpPr>
            <p:nvPr/>
          </p:nvSpPr>
          <p:spPr bwMode="auto">
            <a:xfrm>
              <a:off x="227" y="627"/>
              <a:ext cx="518" cy="843"/>
            </a:xfrm>
            <a:custGeom>
              <a:avLst/>
              <a:gdLst>
                <a:gd name="T0" fmla="*/ 22 w 518"/>
                <a:gd name="T1" fmla="*/ 650 h 843"/>
                <a:gd name="T2" fmla="*/ 0 w 518"/>
                <a:gd name="T3" fmla="*/ 724 h 843"/>
                <a:gd name="T4" fmla="*/ 27 w 518"/>
                <a:gd name="T5" fmla="*/ 746 h 843"/>
                <a:gd name="T6" fmla="*/ 49 w 518"/>
                <a:gd name="T7" fmla="*/ 837 h 843"/>
                <a:gd name="T8" fmla="*/ 27 w 518"/>
                <a:gd name="T9" fmla="*/ 746 h 843"/>
                <a:gd name="T10" fmla="*/ 77 w 518"/>
                <a:gd name="T11" fmla="*/ 641 h 843"/>
                <a:gd name="T12" fmla="*/ 55 w 518"/>
                <a:gd name="T13" fmla="*/ 758 h 843"/>
                <a:gd name="T14" fmla="*/ 83 w 518"/>
                <a:gd name="T15" fmla="*/ 503 h 843"/>
                <a:gd name="T16" fmla="*/ 105 w 518"/>
                <a:gd name="T17" fmla="*/ 622 h 843"/>
                <a:gd name="T18" fmla="*/ 83 w 518"/>
                <a:gd name="T19" fmla="*/ 503 h 843"/>
                <a:gd name="T20" fmla="*/ 132 w 518"/>
                <a:gd name="T21" fmla="*/ 388 h 843"/>
                <a:gd name="T22" fmla="*/ 110 w 518"/>
                <a:gd name="T23" fmla="*/ 505 h 843"/>
                <a:gd name="T24" fmla="*/ 138 w 518"/>
                <a:gd name="T25" fmla="*/ 175 h 843"/>
                <a:gd name="T26" fmla="*/ 160 w 518"/>
                <a:gd name="T27" fmla="*/ 269 h 843"/>
                <a:gd name="T28" fmla="*/ 138 w 518"/>
                <a:gd name="T29" fmla="*/ 175 h 843"/>
                <a:gd name="T30" fmla="*/ 186 w 518"/>
                <a:gd name="T31" fmla="*/ 694 h 843"/>
                <a:gd name="T32" fmla="*/ 166 w 518"/>
                <a:gd name="T33" fmla="*/ 778 h 843"/>
                <a:gd name="T34" fmla="*/ 193 w 518"/>
                <a:gd name="T35" fmla="*/ 760 h 843"/>
                <a:gd name="T36" fmla="*/ 214 w 518"/>
                <a:gd name="T37" fmla="*/ 843 h 843"/>
                <a:gd name="T38" fmla="*/ 193 w 518"/>
                <a:gd name="T39" fmla="*/ 760 h 843"/>
                <a:gd name="T40" fmla="*/ 243 w 518"/>
                <a:gd name="T41" fmla="*/ 756 h 843"/>
                <a:gd name="T42" fmla="*/ 221 w 518"/>
                <a:gd name="T43" fmla="*/ 841 h 843"/>
                <a:gd name="T44" fmla="*/ 249 w 518"/>
                <a:gd name="T45" fmla="*/ 534 h 843"/>
                <a:gd name="T46" fmla="*/ 269 w 518"/>
                <a:gd name="T47" fmla="*/ 610 h 843"/>
                <a:gd name="T48" fmla="*/ 249 w 518"/>
                <a:gd name="T49" fmla="*/ 534 h 843"/>
                <a:gd name="T50" fmla="*/ 297 w 518"/>
                <a:gd name="T51" fmla="*/ 748 h 843"/>
                <a:gd name="T52" fmla="*/ 276 w 518"/>
                <a:gd name="T53" fmla="*/ 813 h 843"/>
                <a:gd name="T54" fmla="*/ 304 w 518"/>
                <a:gd name="T55" fmla="*/ 762 h 843"/>
                <a:gd name="T56" fmla="*/ 325 w 518"/>
                <a:gd name="T57" fmla="*/ 820 h 843"/>
                <a:gd name="T58" fmla="*/ 304 w 518"/>
                <a:gd name="T59" fmla="*/ 762 h 843"/>
                <a:gd name="T60" fmla="*/ 352 w 518"/>
                <a:gd name="T61" fmla="*/ 758 h 843"/>
                <a:gd name="T62" fmla="*/ 331 w 518"/>
                <a:gd name="T63" fmla="*/ 809 h 843"/>
                <a:gd name="T64" fmla="*/ 359 w 518"/>
                <a:gd name="T65" fmla="*/ 709 h 843"/>
                <a:gd name="T66" fmla="*/ 380 w 518"/>
                <a:gd name="T67" fmla="*/ 753 h 843"/>
                <a:gd name="T68" fmla="*/ 359 w 518"/>
                <a:gd name="T69" fmla="*/ 709 h 843"/>
                <a:gd name="T70" fmla="*/ 408 w 518"/>
                <a:gd name="T71" fmla="*/ 0 h 843"/>
                <a:gd name="T72" fmla="*/ 387 w 518"/>
                <a:gd name="T73" fmla="*/ 39 h 843"/>
                <a:gd name="T74" fmla="*/ 414 w 518"/>
                <a:gd name="T75" fmla="*/ 402 h 843"/>
                <a:gd name="T76" fmla="*/ 435 w 518"/>
                <a:gd name="T77" fmla="*/ 435 h 843"/>
                <a:gd name="T78" fmla="*/ 414 w 518"/>
                <a:gd name="T79" fmla="*/ 402 h 843"/>
                <a:gd name="T80" fmla="*/ 463 w 518"/>
                <a:gd name="T81" fmla="*/ 532 h 843"/>
                <a:gd name="T82" fmla="*/ 442 w 518"/>
                <a:gd name="T83" fmla="*/ 559 h 843"/>
                <a:gd name="T84" fmla="*/ 470 w 518"/>
                <a:gd name="T85" fmla="*/ 400 h 843"/>
                <a:gd name="T86" fmla="*/ 491 w 518"/>
                <a:gd name="T87" fmla="*/ 424 h 843"/>
                <a:gd name="T88" fmla="*/ 470 w 518"/>
                <a:gd name="T89" fmla="*/ 400 h 843"/>
                <a:gd name="T90" fmla="*/ 518 w 518"/>
                <a:gd name="T91" fmla="*/ 389 h 843"/>
                <a:gd name="T92" fmla="*/ 497 w 518"/>
                <a:gd name="T93" fmla="*/ 409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843">
                  <a:moveTo>
                    <a:pt x="0" y="650"/>
                  </a:moveTo>
                  <a:lnTo>
                    <a:pt x="22" y="650"/>
                  </a:lnTo>
                  <a:lnTo>
                    <a:pt x="22" y="724"/>
                  </a:lnTo>
                  <a:lnTo>
                    <a:pt x="0" y="724"/>
                  </a:lnTo>
                  <a:lnTo>
                    <a:pt x="0" y="650"/>
                  </a:lnTo>
                  <a:close/>
                  <a:moveTo>
                    <a:pt x="27" y="746"/>
                  </a:moveTo>
                  <a:lnTo>
                    <a:pt x="49" y="746"/>
                  </a:lnTo>
                  <a:lnTo>
                    <a:pt x="49" y="837"/>
                  </a:lnTo>
                  <a:lnTo>
                    <a:pt x="27" y="837"/>
                  </a:lnTo>
                  <a:lnTo>
                    <a:pt x="27" y="746"/>
                  </a:lnTo>
                  <a:close/>
                  <a:moveTo>
                    <a:pt x="55" y="641"/>
                  </a:moveTo>
                  <a:lnTo>
                    <a:pt x="77" y="641"/>
                  </a:lnTo>
                  <a:lnTo>
                    <a:pt x="77" y="758"/>
                  </a:lnTo>
                  <a:lnTo>
                    <a:pt x="55" y="758"/>
                  </a:lnTo>
                  <a:lnTo>
                    <a:pt x="55" y="641"/>
                  </a:lnTo>
                  <a:close/>
                  <a:moveTo>
                    <a:pt x="83" y="503"/>
                  </a:moveTo>
                  <a:lnTo>
                    <a:pt x="105" y="503"/>
                  </a:lnTo>
                  <a:lnTo>
                    <a:pt x="105" y="622"/>
                  </a:lnTo>
                  <a:lnTo>
                    <a:pt x="83" y="622"/>
                  </a:lnTo>
                  <a:lnTo>
                    <a:pt x="83" y="503"/>
                  </a:lnTo>
                  <a:close/>
                  <a:moveTo>
                    <a:pt x="110" y="388"/>
                  </a:moveTo>
                  <a:lnTo>
                    <a:pt x="132" y="388"/>
                  </a:lnTo>
                  <a:lnTo>
                    <a:pt x="132" y="505"/>
                  </a:lnTo>
                  <a:lnTo>
                    <a:pt x="110" y="505"/>
                  </a:lnTo>
                  <a:lnTo>
                    <a:pt x="110" y="388"/>
                  </a:lnTo>
                  <a:close/>
                  <a:moveTo>
                    <a:pt x="138" y="175"/>
                  </a:moveTo>
                  <a:lnTo>
                    <a:pt x="160" y="175"/>
                  </a:lnTo>
                  <a:lnTo>
                    <a:pt x="160" y="269"/>
                  </a:lnTo>
                  <a:lnTo>
                    <a:pt x="138" y="269"/>
                  </a:lnTo>
                  <a:lnTo>
                    <a:pt x="138" y="175"/>
                  </a:lnTo>
                  <a:close/>
                  <a:moveTo>
                    <a:pt x="166" y="694"/>
                  </a:moveTo>
                  <a:lnTo>
                    <a:pt x="186" y="694"/>
                  </a:lnTo>
                  <a:lnTo>
                    <a:pt x="186" y="778"/>
                  </a:lnTo>
                  <a:lnTo>
                    <a:pt x="166" y="778"/>
                  </a:lnTo>
                  <a:lnTo>
                    <a:pt x="166" y="694"/>
                  </a:lnTo>
                  <a:close/>
                  <a:moveTo>
                    <a:pt x="193" y="760"/>
                  </a:moveTo>
                  <a:lnTo>
                    <a:pt x="214" y="760"/>
                  </a:lnTo>
                  <a:lnTo>
                    <a:pt x="214" y="843"/>
                  </a:lnTo>
                  <a:lnTo>
                    <a:pt x="193" y="843"/>
                  </a:lnTo>
                  <a:lnTo>
                    <a:pt x="193" y="760"/>
                  </a:lnTo>
                  <a:close/>
                  <a:moveTo>
                    <a:pt x="221" y="756"/>
                  </a:moveTo>
                  <a:lnTo>
                    <a:pt x="243" y="756"/>
                  </a:lnTo>
                  <a:lnTo>
                    <a:pt x="243" y="841"/>
                  </a:lnTo>
                  <a:lnTo>
                    <a:pt x="221" y="841"/>
                  </a:lnTo>
                  <a:lnTo>
                    <a:pt x="221" y="756"/>
                  </a:lnTo>
                  <a:close/>
                  <a:moveTo>
                    <a:pt x="249" y="534"/>
                  </a:moveTo>
                  <a:lnTo>
                    <a:pt x="269" y="534"/>
                  </a:lnTo>
                  <a:lnTo>
                    <a:pt x="269" y="610"/>
                  </a:lnTo>
                  <a:lnTo>
                    <a:pt x="249" y="610"/>
                  </a:lnTo>
                  <a:lnTo>
                    <a:pt x="249" y="534"/>
                  </a:lnTo>
                  <a:close/>
                  <a:moveTo>
                    <a:pt x="276" y="748"/>
                  </a:moveTo>
                  <a:lnTo>
                    <a:pt x="297" y="748"/>
                  </a:lnTo>
                  <a:lnTo>
                    <a:pt x="297" y="813"/>
                  </a:lnTo>
                  <a:lnTo>
                    <a:pt x="276" y="813"/>
                  </a:lnTo>
                  <a:lnTo>
                    <a:pt x="276" y="748"/>
                  </a:lnTo>
                  <a:close/>
                  <a:moveTo>
                    <a:pt x="304" y="762"/>
                  </a:moveTo>
                  <a:lnTo>
                    <a:pt x="325" y="762"/>
                  </a:lnTo>
                  <a:lnTo>
                    <a:pt x="325" y="820"/>
                  </a:lnTo>
                  <a:lnTo>
                    <a:pt x="304" y="820"/>
                  </a:lnTo>
                  <a:lnTo>
                    <a:pt x="304" y="762"/>
                  </a:lnTo>
                  <a:close/>
                  <a:moveTo>
                    <a:pt x="331" y="758"/>
                  </a:moveTo>
                  <a:lnTo>
                    <a:pt x="352" y="758"/>
                  </a:lnTo>
                  <a:lnTo>
                    <a:pt x="352" y="809"/>
                  </a:lnTo>
                  <a:lnTo>
                    <a:pt x="331" y="809"/>
                  </a:lnTo>
                  <a:lnTo>
                    <a:pt x="331" y="758"/>
                  </a:lnTo>
                  <a:close/>
                  <a:moveTo>
                    <a:pt x="359" y="709"/>
                  </a:moveTo>
                  <a:lnTo>
                    <a:pt x="380" y="709"/>
                  </a:lnTo>
                  <a:lnTo>
                    <a:pt x="380" y="753"/>
                  </a:lnTo>
                  <a:lnTo>
                    <a:pt x="359" y="753"/>
                  </a:lnTo>
                  <a:lnTo>
                    <a:pt x="359" y="709"/>
                  </a:lnTo>
                  <a:close/>
                  <a:moveTo>
                    <a:pt x="387" y="0"/>
                  </a:moveTo>
                  <a:lnTo>
                    <a:pt x="408" y="0"/>
                  </a:lnTo>
                  <a:lnTo>
                    <a:pt x="408" y="39"/>
                  </a:lnTo>
                  <a:lnTo>
                    <a:pt x="387" y="39"/>
                  </a:lnTo>
                  <a:lnTo>
                    <a:pt x="387" y="0"/>
                  </a:lnTo>
                  <a:close/>
                  <a:moveTo>
                    <a:pt x="414" y="402"/>
                  </a:moveTo>
                  <a:lnTo>
                    <a:pt x="435" y="402"/>
                  </a:lnTo>
                  <a:lnTo>
                    <a:pt x="435" y="435"/>
                  </a:lnTo>
                  <a:lnTo>
                    <a:pt x="414" y="435"/>
                  </a:lnTo>
                  <a:lnTo>
                    <a:pt x="414" y="402"/>
                  </a:lnTo>
                  <a:close/>
                  <a:moveTo>
                    <a:pt x="442" y="532"/>
                  </a:moveTo>
                  <a:lnTo>
                    <a:pt x="463" y="532"/>
                  </a:lnTo>
                  <a:lnTo>
                    <a:pt x="463" y="559"/>
                  </a:lnTo>
                  <a:lnTo>
                    <a:pt x="442" y="559"/>
                  </a:lnTo>
                  <a:lnTo>
                    <a:pt x="442" y="532"/>
                  </a:lnTo>
                  <a:close/>
                  <a:moveTo>
                    <a:pt x="470" y="400"/>
                  </a:moveTo>
                  <a:lnTo>
                    <a:pt x="491" y="400"/>
                  </a:lnTo>
                  <a:lnTo>
                    <a:pt x="491" y="424"/>
                  </a:lnTo>
                  <a:lnTo>
                    <a:pt x="470" y="424"/>
                  </a:lnTo>
                  <a:lnTo>
                    <a:pt x="470" y="400"/>
                  </a:lnTo>
                  <a:close/>
                  <a:moveTo>
                    <a:pt x="497" y="389"/>
                  </a:moveTo>
                  <a:lnTo>
                    <a:pt x="518" y="389"/>
                  </a:lnTo>
                  <a:lnTo>
                    <a:pt x="518" y="409"/>
                  </a:lnTo>
                  <a:lnTo>
                    <a:pt x="497" y="409"/>
                  </a:lnTo>
                  <a:lnTo>
                    <a:pt x="497" y="389"/>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7" name="Freeform 38"/>
            <p:cNvSpPr>
              <a:spLocks noEditPoints="1"/>
            </p:cNvSpPr>
            <p:nvPr/>
          </p:nvSpPr>
          <p:spPr bwMode="auto">
            <a:xfrm>
              <a:off x="752" y="406"/>
              <a:ext cx="519" cy="1064"/>
            </a:xfrm>
            <a:custGeom>
              <a:avLst/>
              <a:gdLst>
                <a:gd name="T0" fmla="*/ 21 w 519"/>
                <a:gd name="T1" fmla="*/ 744 h 1064"/>
                <a:gd name="T2" fmla="*/ 0 w 519"/>
                <a:gd name="T3" fmla="*/ 761 h 1064"/>
                <a:gd name="T4" fmla="*/ 28 w 519"/>
                <a:gd name="T5" fmla="*/ 435 h 1064"/>
                <a:gd name="T6" fmla="*/ 49 w 519"/>
                <a:gd name="T7" fmla="*/ 484 h 1064"/>
                <a:gd name="T8" fmla="*/ 28 w 519"/>
                <a:gd name="T9" fmla="*/ 435 h 1064"/>
                <a:gd name="T10" fmla="*/ 76 w 519"/>
                <a:gd name="T11" fmla="*/ 908 h 1064"/>
                <a:gd name="T12" fmla="*/ 55 w 519"/>
                <a:gd name="T13" fmla="*/ 987 h 1064"/>
                <a:gd name="T14" fmla="*/ 83 w 519"/>
                <a:gd name="T15" fmla="*/ 890 h 1064"/>
                <a:gd name="T16" fmla="*/ 104 w 519"/>
                <a:gd name="T17" fmla="*/ 989 h 1064"/>
                <a:gd name="T18" fmla="*/ 83 w 519"/>
                <a:gd name="T19" fmla="*/ 890 h 1064"/>
                <a:gd name="T20" fmla="*/ 131 w 519"/>
                <a:gd name="T21" fmla="*/ 882 h 1064"/>
                <a:gd name="T22" fmla="*/ 111 w 519"/>
                <a:gd name="T23" fmla="*/ 966 h 1064"/>
                <a:gd name="T24" fmla="*/ 138 w 519"/>
                <a:gd name="T25" fmla="*/ 843 h 1064"/>
                <a:gd name="T26" fmla="*/ 159 w 519"/>
                <a:gd name="T27" fmla="*/ 934 h 1064"/>
                <a:gd name="T28" fmla="*/ 138 w 519"/>
                <a:gd name="T29" fmla="*/ 843 h 1064"/>
                <a:gd name="T30" fmla="*/ 187 w 519"/>
                <a:gd name="T31" fmla="*/ 526 h 1064"/>
                <a:gd name="T32" fmla="*/ 166 w 519"/>
                <a:gd name="T33" fmla="*/ 654 h 1064"/>
                <a:gd name="T34" fmla="*/ 194 w 519"/>
                <a:gd name="T35" fmla="*/ 542 h 1064"/>
                <a:gd name="T36" fmla="*/ 214 w 519"/>
                <a:gd name="T37" fmla="*/ 706 h 1064"/>
                <a:gd name="T38" fmla="*/ 194 w 519"/>
                <a:gd name="T39" fmla="*/ 542 h 1064"/>
                <a:gd name="T40" fmla="*/ 242 w 519"/>
                <a:gd name="T41" fmla="*/ 582 h 1064"/>
                <a:gd name="T42" fmla="*/ 220 w 519"/>
                <a:gd name="T43" fmla="*/ 748 h 1064"/>
                <a:gd name="T44" fmla="*/ 249 w 519"/>
                <a:gd name="T45" fmla="*/ 603 h 1064"/>
                <a:gd name="T46" fmla="*/ 270 w 519"/>
                <a:gd name="T47" fmla="*/ 773 h 1064"/>
                <a:gd name="T48" fmla="*/ 249 w 519"/>
                <a:gd name="T49" fmla="*/ 603 h 1064"/>
                <a:gd name="T50" fmla="*/ 297 w 519"/>
                <a:gd name="T51" fmla="*/ 550 h 1064"/>
                <a:gd name="T52" fmla="*/ 275 w 519"/>
                <a:gd name="T53" fmla="*/ 721 h 1064"/>
                <a:gd name="T54" fmla="*/ 303 w 519"/>
                <a:gd name="T55" fmla="*/ 0 h 1064"/>
                <a:gd name="T56" fmla="*/ 325 w 519"/>
                <a:gd name="T57" fmla="*/ 167 h 1064"/>
                <a:gd name="T58" fmla="*/ 303 w 519"/>
                <a:gd name="T59" fmla="*/ 0 h 1064"/>
                <a:gd name="T60" fmla="*/ 353 w 519"/>
                <a:gd name="T61" fmla="*/ 627 h 1064"/>
                <a:gd name="T62" fmla="*/ 331 w 519"/>
                <a:gd name="T63" fmla="*/ 780 h 1064"/>
                <a:gd name="T64" fmla="*/ 358 w 519"/>
                <a:gd name="T65" fmla="*/ 927 h 1064"/>
                <a:gd name="T66" fmla="*/ 380 w 519"/>
                <a:gd name="T67" fmla="*/ 1056 h 1064"/>
                <a:gd name="T68" fmla="*/ 358 w 519"/>
                <a:gd name="T69" fmla="*/ 927 h 1064"/>
                <a:gd name="T70" fmla="*/ 408 w 519"/>
                <a:gd name="T71" fmla="*/ 945 h 1064"/>
                <a:gd name="T72" fmla="*/ 386 w 519"/>
                <a:gd name="T73" fmla="*/ 1064 h 1064"/>
                <a:gd name="T74" fmla="*/ 414 w 519"/>
                <a:gd name="T75" fmla="*/ 955 h 1064"/>
                <a:gd name="T76" fmla="*/ 436 w 519"/>
                <a:gd name="T77" fmla="*/ 1064 h 1064"/>
                <a:gd name="T78" fmla="*/ 414 w 519"/>
                <a:gd name="T79" fmla="*/ 955 h 1064"/>
                <a:gd name="T80" fmla="*/ 463 w 519"/>
                <a:gd name="T81" fmla="*/ 856 h 1064"/>
                <a:gd name="T82" fmla="*/ 441 w 519"/>
                <a:gd name="T83" fmla="*/ 990 h 1064"/>
                <a:gd name="T84" fmla="*/ 469 w 519"/>
                <a:gd name="T85" fmla="*/ 847 h 1064"/>
                <a:gd name="T86" fmla="*/ 491 w 519"/>
                <a:gd name="T87" fmla="*/ 997 h 1064"/>
                <a:gd name="T88" fmla="*/ 469 w 519"/>
                <a:gd name="T89" fmla="*/ 847 h 1064"/>
                <a:gd name="T90" fmla="*/ 519 w 519"/>
                <a:gd name="T91" fmla="*/ 926 h 1064"/>
                <a:gd name="T92" fmla="*/ 497 w 519"/>
                <a:gd name="T93"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1064">
                  <a:moveTo>
                    <a:pt x="0" y="744"/>
                  </a:moveTo>
                  <a:lnTo>
                    <a:pt x="21" y="744"/>
                  </a:lnTo>
                  <a:lnTo>
                    <a:pt x="21" y="761"/>
                  </a:lnTo>
                  <a:lnTo>
                    <a:pt x="0" y="761"/>
                  </a:lnTo>
                  <a:lnTo>
                    <a:pt x="0" y="744"/>
                  </a:lnTo>
                  <a:close/>
                  <a:moveTo>
                    <a:pt x="28" y="435"/>
                  </a:moveTo>
                  <a:lnTo>
                    <a:pt x="49" y="435"/>
                  </a:lnTo>
                  <a:lnTo>
                    <a:pt x="49" y="484"/>
                  </a:lnTo>
                  <a:lnTo>
                    <a:pt x="28" y="484"/>
                  </a:lnTo>
                  <a:lnTo>
                    <a:pt x="28" y="435"/>
                  </a:lnTo>
                  <a:close/>
                  <a:moveTo>
                    <a:pt x="55" y="908"/>
                  </a:moveTo>
                  <a:lnTo>
                    <a:pt x="76" y="908"/>
                  </a:lnTo>
                  <a:lnTo>
                    <a:pt x="76" y="987"/>
                  </a:lnTo>
                  <a:lnTo>
                    <a:pt x="55" y="987"/>
                  </a:lnTo>
                  <a:lnTo>
                    <a:pt x="55" y="908"/>
                  </a:lnTo>
                  <a:close/>
                  <a:moveTo>
                    <a:pt x="83" y="890"/>
                  </a:moveTo>
                  <a:lnTo>
                    <a:pt x="104" y="890"/>
                  </a:lnTo>
                  <a:lnTo>
                    <a:pt x="104" y="989"/>
                  </a:lnTo>
                  <a:lnTo>
                    <a:pt x="83" y="989"/>
                  </a:lnTo>
                  <a:lnTo>
                    <a:pt x="83" y="890"/>
                  </a:lnTo>
                  <a:close/>
                  <a:moveTo>
                    <a:pt x="111" y="882"/>
                  </a:moveTo>
                  <a:lnTo>
                    <a:pt x="131" y="882"/>
                  </a:lnTo>
                  <a:lnTo>
                    <a:pt x="131" y="966"/>
                  </a:lnTo>
                  <a:lnTo>
                    <a:pt x="111" y="966"/>
                  </a:lnTo>
                  <a:lnTo>
                    <a:pt x="111" y="882"/>
                  </a:lnTo>
                  <a:close/>
                  <a:moveTo>
                    <a:pt x="138" y="843"/>
                  </a:moveTo>
                  <a:lnTo>
                    <a:pt x="159" y="843"/>
                  </a:lnTo>
                  <a:lnTo>
                    <a:pt x="159" y="934"/>
                  </a:lnTo>
                  <a:lnTo>
                    <a:pt x="138" y="934"/>
                  </a:lnTo>
                  <a:lnTo>
                    <a:pt x="138" y="843"/>
                  </a:lnTo>
                  <a:close/>
                  <a:moveTo>
                    <a:pt x="166" y="526"/>
                  </a:moveTo>
                  <a:lnTo>
                    <a:pt x="187" y="526"/>
                  </a:lnTo>
                  <a:lnTo>
                    <a:pt x="187" y="654"/>
                  </a:lnTo>
                  <a:lnTo>
                    <a:pt x="166" y="654"/>
                  </a:lnTo>
                  <a:lnTo>
                    <a:pt x="166" y="526"/>
                  </a:lnTo>
                  <a:close/>
                  <a:moveTo>
                    <a:pt x="194" y="542"/>
                  </a:moveTo>
                  <a:lnTo>
                    <a:pt x="214" y="542"/>
                  </a:lnTo>
                  <a:lnTo>
                    <a:pt x="214" y="706"/>
                  </a:lnTo>
                  <a:lnTo>
                    <a:pt x="194" y="706"/>
                  </a:lnTo>
                  <a:lnTo>
                    <a:pt x="194" y="542"/>
                  </a:lnTo>
                  <a:close/>
                  <a:moveTo>
                    <a:pt x="220" y="582"/>
                  </a:moveTo>
                  <a:lnTo>
                    <a:pt x="242" y="582"/>
                  </a:lnTo>
                  <a:lnTo>
                    <a:pt x="242" y="748"/>
                  </a:lnTo>
                  <a:lnTo>
                    <a:pt x="220" y="748"/>
                  </a:lnTo>
                  <a:lnTo>
                    <a:pt x="220" y="582"/>
                  </a:lnTo>
                  <a:close/>
                  <a:moveTo>
                    <a:pt x="249" y="603"/>
                  </a:moveTo>
                  <a:lnTo>
                    <a:pt x="270" y="603"/>
                  </a:lnTo>
                  <a:lnTo>
                    <a:pt x="270" y="773"/>
                  </a:lnTo>
                  <a:lnTo>
                    <a:pt x="249" y="773"/>
                  </a:lnTo>
                  <a:lnTo>
                    <a:pt x="249" y="603"/>
                  </a:lnTo>
                  <a:close/>
                  <a:moveTo>
                    <a:pt x="275" y="550"/>
                  </a:moveTo>
                  <a:lnTo>
                    <a:pt x="297" y="550"/>
                  </a:lnTo>
                  <a:lnTo>
                    <a:pt x="297" y="721"/>
                  </a:lnTo>
                  <a:lnTo>
                    <a:pt x="275" y="721"/>
                  </a:lnTo>
                  <a:lnTo>
                    <a:pt x="275" y="550"/>
                  </a:lnTo>
                  <a:close/>
                  <a:moveTo>
                    <a:pt x="303" y="0"/>
                  </a:moveTo>
                  <a:lnTo>
                    <a:pt x="325" y="0"/>
                  </a:lnTo>
                  <a:lnTo>
                    <a:pt x="325" y="167"/>
                  </a:lnTo>
                  <a:lnTo>
                    <a:pt x="303" y="167"/>
                  </a:lnTo>
                  <a:lnTo>
                    <a:pt x="303" y="0"/>
                  </a:lnTo>
                  <a:close/>
                  <a:moveTo>
                    <a:pt x="331" y="627"/>
                  </a:moveTo>
                  <a:lnTo>
                    <a:pt x="353" y="627"/>
                  </a:lnTo>
                  <a:lnTo>
                    <a:pt x="353" y="780"/>
                  </a:lnTo>
                  <a:lnTo>
                    <a:pt x="331" y="780"/>
                  </a:lnTo>
                  <a:lnTo>
                    <a:pt x="331" y="627"/>
                  </a:lnTo>
                  <a:close/>
                  <a:moveTo>
                    <a:pt x="358" y="927"/>
                  </a:moveTo>
                  <a:lnTo>
                    <a:pt x="380" y="927"/>
                  </a:lnTo>
                  <a:lnTo>
                    <a:pt x="380" y="1056"/>
                  </a:lnTo>
                  <a:lnTo>
                    <a:pt x="358" y="1056"/>
                  </a:lnTo>
                  <a:lnTo>
                    <a:pt x="358" y="927"/>
                  </a:lnTo>
                  <a:close/>
                  <a:moveTo>
                    <a:pt x="386" y="945"/>
                  </a:moveTo>
                  <a:lnTo>
                    <a:pt x="408" y="945"/>
                  </a:lnTo>
                  <a:lnTo>
                    <a:pt x="408" y="1064"/>
                  </a:lnTo>
                  <a:lnTo>
                    <a:pt x="386" y="1064"/>
                  </a:lnTo>
                  <a:lnTo>
                    <a:pt x="386" y="945"/>
                  </a:lnTo>
                  <a:close/>
                  <a:moveTo>
                    <a:pt x="414" y="955"/>
                  </a:moveTo>
                  <a:lnTo>
                    <a:pt x="436" y="955"/>
                  </a:lnTo>
                  <a:lnTo>
                    <a:pt x="436" y="1064"/>
                  </a:lnTo>
                  <a:lnTo>
                    <a:pt x="414" y="1064"/>
                  </a:lnTo>
                  <a:lnTo>
                    <a:pt x="414" y="955"/>
                  </a:lnTo>
                  <a:close/>
                  <a:moveTo>
                    <a:pt x="441" y="856"/>
                  </a:moveTo>
                  <a:lnTo>
                    <a:pt x="463" y="856"/>
                  </a:lnTo>
                  <a:lnTo>
                    <a:pt x="463" y="990"/>
                  </a:lnTo>
                  <a:lnTo>
                    <a:pt x="441" y="990"/>
                  </a:lnTo>
                  <a:lnTo>
                    <a:pt x="441" y="856"/>
                  </a:lnTo>
                  <a:close/>
                  <a:moveTo>
                    <a:pt x="469" y="847"/>
                  </a:moveTo>
                  <a:lnTo>
                    <a:pt x="491" y="847"/>
                  </a:lnTo>
                  <a:lnTo>
                    <a:pt x="491" y="997"/>
                  </a:lnTo>
                  <a:lnTo>
                    <a:pt x="469" y="997"/>
                  </a:lnTo>
                  <a:lnTo>
                    <a:pt x="469" y="847"/>
                  </a:lnTo>
                  <a:close/>
                  <a:moveTo>
                    <a:pt x="497" y="926"/>
                  </a:moveTo>
                  <a:lnTo>
                    <a:pt x="519" y="926"/>
                  </a:lnTo>
                  <a:lnTo>
                    <a:pt x="519" y="1064"/>
                  </a:lnTo>
                  <a:lnTo>
                    <a:pt x="497" y="1064"/>
                  </a:lnTo>
                  <a:lnTo>
                    <a:pt x="497" y="926"/>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8" name="Freeform 39"/>
            <p:cNvSpPr>
              <a:spLocks noEditPoints="1"/>
            </p:cNvSpPr>
            <p:nvPr/>
          </p:nvSpPr>
          <p:spPr bwMode="auto">
            <a:xfrm>
              <a:off x="1276" y="762"/>
              <a:ext cx="519" cy="705"/>
            </a:xfrm>
            <a:custGeom>
              <a:avLst/>
              <a:gdLst>
                <a:gd name="T0" fmla="*/ 21 w 519"/>
                <a:gd name="T1" fmla="*/ 120 h 705"/>
                <a:gd name="T2" fmla="*/ 0 w 519"/>
                <a:gd name="T3" fmla="*/ 235 h 705"/>
                <a:gd name="T4" fmla="*/ 28 w 519"/>
                <a:gd name="T5" fmla="*/ 610 h 705"/>
                <a:gd name="T6" fmla="*/ 50 w 519"/>
                <a:gd name="T7" fmla="*/ 705 h 705"/>
                <a:gd name="T8" fmla="*/ 28 w 519"/>
                <a:gd name="T9" fmla="*/ 610 h 705"/>
                <a:gd name="T10" fmla="*/ 76 w 519"/>
                <a:gd name="T11" fmla="*/ 523 h 705"/>
                <a:gd name="T12" fmla="*/ 56 w 519"/>
                <a:gd name="T13" fmla="*/ 614 h 705"/>
                <a:gd name="T14" fmla="*/ 83 w 519"/>
                <a:gd name="T15" fmla="*/ 45 h 705"/>
                <a:gd name="T16" fmla="*/ 104 w 519"/>
                <a:gd name="T17" fmla="*/ 127 h 705"/>
                <a:gd name="T18" fmla="*/ 83 w 519"/>
                <a:gd name="T19" fmla="*/ 45 h 705"/>
                <a:gd name="T20" fmla="*/ 133 w 519"/>
                <a:gd name="T21" fmla="*/ 356 h 705"/>
                <a:gd name="T22" fmla="*/ 111 w 519"/>
                <a:gd name="T23" fmla="*/ 467 h 705"/>
                <a:gd name="T24" fmla="*/ 139 w 519"/>
                <a:gd name="T25" fmla="*/ 111 h 705"/>
                <a:gd name="T26" fmla="*/ 159 w 519"/>
                <a:gd name="T27" fmla="*/ 242 h 705"/>
                <a:gd name="T28" fmla="*/ 139 w 519"/>
                <a:gd name="T29" fmla="*/ 111 h 705"/>
                <a:gd name="T30" fmla="*/ 187 w 519"/>
                <a:gd name="T31" fmla="*/ 0 h 705"/>
                <a:gd name="T32" fmla="*/ 166 w 519"/>
                <a:gd name="T33" fmla="*/ 122 h 705"/>
                <a:gd name="T34" fmla="*/ 194 w 519"/>
                <a:gd name="T35" fmla="*/ 181 h 705"/>
                <a:gd name="T36" fmla="*/ 215 w 519"/>
                <a:gd name="T37" fmla="*/ 281 h 705"/>
                <a:gd name="T38" fmla="*/ 194 w 519"/>
                <a:gd name="T39" fmla="*/ 181 h 705"/>
                <a:gd name="T40" fmla="*/ 242 w 519"/>
                <a:gd name="T41" fmla="*/ 354 h 705"/>
                <a:gd name="T42" fmla="*/ 221 w 519"/>
                <a:gd name="T43" fmla="*/ 436 h 705"/>
                <a:gd name="T44" fmla="*/ 249 w 519"/>
                <a:gd name="T45" fmla="*/ 413 h 705"/>
                <a:gd name="T46" fmla="*/ 270 w 519"/>
                <a:gd name="T47" fmla="*/ 503 h 705"/>
                <a:gd name="T48" fmla="*/ 249 w 519"/>
                <a:gd name="T49" fmla="*/ 413 h 705"/>
                <a:gd name="T50" fmla="*/ 298 w 519"/>
                <a:gd name="T51" fmla="*/ 392 h 705"/>
                <a:gd name="T52" fmla="*/ 277 w 519"/>
                <a:gd name="T53" fmla="*/ 516 h 705"/>
                <a:gd name="T54" fmla="*/ 304 w 519"/>
                <a:gd name="T55" fmla="*/ 115 h 705"/>
                <a:gd name="T56" fmla="*/ 325 w 519"/>
                <a:gd name="T57" fmla="*/ 261 h 705"/>
                <a:gd name="T58" fmla="*/ 304 w 519"/>
                <a:gd name="T59" fmla="*/ 115 h 705"/>
                <a:gd name="T60" fmla="*/ 353 w 519"/>
                <a:gd name="T61" fmla="*/ 432 h 705"/>
                <a:gd name="T62" fmla="*/ 332 w 519"/>
                <a:gd name="T63" fmla="*/ 582 h 705"/>
                <a:gd name="T64" fmla="*/ 360 w 519"/>
                <a:gd name="T65" fmla="*/ 357 h 705"/>
                <a:gd name="T66" fmla="*/ 381 w 519"/>
                <a:gd name="T67" fmla="*/ 507 h 705"/>
                <a:gd name="T68" fmla="*/ 360 w 519"/>
                <a:gd name="T69" fmla="*/ 357 h 705"/>
                <a:gd name="T70" fmla="*/ 408 w 519"/>
                <a:gd name="T71" fmla="*/ 285 h 705"/>
                <a:gd name="T72" fmla="*/ 387 w 519"/>
                <a:gd name="T73" fmla="*/ 428 h 705"/>
                <a:gd name="T74" fmla="*/ 415 w 519"/>
                <a:gd name="T75" fmla="*/ 87 h 705"/>
                <a:gd name="T76" fmla="*/ 436 w 519"/>
                <a:gd name="T77" fmla="*/ 250 h 705"/>
                <a:gd name="T78" fmla="*/ 415 w 519"/>
                <a:gd name="T79" fmla="*/ 87 h 705"/>
                <a:gd name="T80" fmla="*/ 464 w 519"/>
                <a:gd name="T81" fmla="*/ 292 h 705"/>
                <a:gd name="T82" fmla="*/ 443 w 519"/>
                <a:gd name="T83" fmla="*/ 484 h 705"/>
                <a:gd name="T84" fmla="*/ 470 w 519"/>
                <a:gd name="T85" fmla="*/ 223 h 705"/>
                <a:gd name="T86" fmla="*/ 491 w 519"/>
                <a:gd name="T87" fmla="*/ 411 h 705"/>
                <a:gd name="T88" fmla="*/ 470 w 519"/>
                <a:gd name="T89" fmla="*/ 223 h 705"/>
                <a:gd name="T90" fmla="*/ 519 w 519"/>
                <a:gd name="T91" fmla="*/ 185 h 705"/>
                <a:gd name="T92" fmla="*/ 498 w 519"/>
                <a:gd name="T93" fmla="*/ 349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05">
                  <a:moveTo>
                    <a:pt x="0" y="120"/>
                  </a:moveTo>
                  <a:lnTo>
                    <a:pt x="21" y="120"/>
                  </a:lnTo>
                  <a:lnTo>
                    <a:pt x="21" y="235"/>
                  </a:lnTo>
                  <a:lnTo>
                    <a:pt x="0" y="235"/>
                  </a:lnTo>
                  <a:lnTo>
                    <a:pt x="0" y="120"/>
                  </a:lnTo>
                  <a:close/>
                  <a:moveTo>
                    <a:pt x="28" y="610"/>
                  </a:moveTo>
                  <a:lnTo>
                    <a:pt x="50" y="610"/>
                  </a:lnTo>
                  <a:lnTo>
                    <a:pt x="50" y="705"/>
                  </a:lnTo>
                  <a:lnTo>
                    <a:pt x="28" y="705"/>
                  </a:lnTo>
                  <a:lnTo>
                    <a:pt x="28" y="610"/>
                  </a:lnTo>
                  <a:close/>
                  <a:moveTo>
                    <a:pt x="56" y="523"/>
                  </a:moveTo>
                  <a:lnTo>
                    <a:pt x="76" y="523"/>
                  </a:lnTo>
                  <a:lnTo>
                    <a:pt x="76" y="614"/>
                  </a:lnTo>
                  <a:lnTo>
                    <a:pt x="56" y="614"/>
                  </a:lnTo>
                  <a:lnTo>
                    <a:pt x="56" y="523"/>
                  </a:lnTo>
                  <a:close/>
                  <a:moveTo>
                    <a:pt x="83" y="45"/>
                  </a:moveTo>
                  <a:lnTo>
                    <a:pt x="104" y="45"/>
                  </a:lnTo>
                  <a:lnTo>
                    <a:pt x="104" y="127"/>
                  </a:lnTo>
                  <a:lnTo>
                    <a:pt x="83" y="127"/>
                  </a:lnTo>
                  <a:lnTo>
                    <a:pt x="83" y="45"/>
                  </a:lnTo>
                  <a:close/>
                  <a:moveTo>
                    <a:pt x="111" y="356"/>
                  </a:moveTo>
                  <a:lnTo>
                    <a:pt x="133" y="356"/>
                  </a:lnTo>
                  <a:lnTo>
                    <a:pt x="133" y="467"/>
                  </a:lnTo>
                  <a:lnTo>
                    <a:pt x="111" y="467"/>
                  </a:lnTo>
                  <a:lnTo>
                    <a:pt x="111" y="356"/>
                  </a:lnTo>
                  <a:close/>
                  <a:moveTo>
                    <a:pt x="139" y="111"/>
                  </a:moveTo>
                  <a:lnTo>
                    <a:pt x="159" y="111"/>
                  </a:lnTo>
                  <a:lnTo>
                    <a:pt x="159" y="242"/>
                  </a:lnTo>
                  <a:lnTo>
                    <a:pt x="139" y="242"/>
                  </a:lnTo>
                  <a:lnTo>
                    <a:pt x="139" y="111"/>
                  </a:lnTo>
                  <a:close/>
                  <a:moveTo>
                    <a:pt x="166" y="0"/>
                  </a:moveTo>
                  <a:lnTo>
                    <a:pt x="187" y="0"/>
                  </a:lnTo>
                  <a:lnTo>
                    <a:pt x="187" y="122"/>
                  </a:lnTo>
                  <a:lnTo>
                    <a:pt x="166" y="122"/>
                  </a:lnTo>
                  <a:lnTo>
                    <a:pt x="166" y="0"/>
                  </a:lnTo>
                  <a:close/>
                  <a:moveTo>
                    <a:pt x="194" y="181"/>
                  </a:moveTo>
                  <a:lnTo>
                    <a:pt x="215" y="181"/>
                  </a:lnTo>
                  <a:lnTo>
                    <a:pt x="215" y="281"/>
                  </a:lnTo>
                  <a:lnTo>
                    <a:pt x="194" y="281"/>
                  </a:lnTo>
                  <a:lnTo>
                    <a:pt x="194" y="181"/>
                  </a:lnTo>
                  <a:close/>
                  <a:moveTo>
                    <a:pt x="221" y="354"/>
                  </a:moveTo>
                  <a:lnTo>
                    <a:pt x="242" y="354"/>
                  </a:lnTo>
                  <a:lnTo>
                    <a:pt x="242" y="436"/>
                  </a:lnTo>
                  <a:lnTo>
                    <a:pt x="221" y="436"/>
                  </a:lnTo>
                  <a:lnTo>
                    <a:pt x="221" y="354"/>
                  </a:lnTo>
                  <a:close/>
                  <a:moveTo>
                    <a:pt x="249" y="413"/>
                  </a:moveTo>
                  <a:lnTo>
                    <a:pt x="270" y="413"/>
                  </a:lnTo>
                  <a:lnTo>
                    <a:pt x="270" y="503"/>
                  </a:lnTo>
                  <a:lnTo>
                    <a:pt x="249" y="503"/>
                  </a:lnTo>
                  <a:lnTo>
                    <a:pt x="249" y="413"/>
                  </a:lnTo>
                  <a:close/>
                  <a:moveTo>
                    <a:pt x="277" y="392"/>
                  </a:moveTo>
                  <a:lnTo>
                    <a:pt x="298" y="392"/>
                  </a:lnTo>
                  <a:lnTo>
                    <a:pt x="298" y="516"/>
                  </a:lnTo>
                  <a:lnTo>
                    <a:pt x="277" y="516"/>
                  </a:lnTo>
                  <a:lnTo>
                    <a:pt x="277" y="392"/>
                  </a:lnTo>
                  <a:close/>
                  <a:moveTo>
                    <a:pt x="304" y="115"/>
                  </a:moveTo>
                  <a:lnTo>
                    <a:pt x="325" y="115"/>
                  </a:lnTo>
                  <a:lnTo>
                    <a:pt x="325" y="261"/>
                  </a:lnTo>
                  <a:lnTo>
                    <a:pt x="304" y="261"/>
                  </a:lnTo>
                  <a:lnTo>
                    <a:pt x="304" y="115"/>
                  </a:lnTo>
                  <a:close/>
                  <a:moveTo>
                    <a:pt x="332" y="432"/>
                  </a:moveTo>
                  <a:lnTo>
                    <a:pt x="353" y="432"/>
                  </a:lnTo>
                  <a:lnTo>
                    <a:pt x="353" y="582"/>
                  </a:lnTo>
                  <a:lnTo>
                    <a:pt x="332" y="582"/>
                  </a:lnTo>
                  <a:lnTo>
                    <a:pt x="332" y="432"/>
                  </a:lnTo>
                  <a:close/>
                  <a:moveTo>
                    <a:pt x="360" y="357"/>
                  </a:moveTo>
                  <a:lnTo>
                    <a:pt x="381" y="357"/>
                  </a:lnTo>
                  <a:lnTo>
                    <a:pt x="381" y="507"/>
                  </a:lnTo>
                  <a:lnTo>
                    <a:pt x="360" y="507"/>
                  </a:lnTo>
                  <a:lnTo>
                    <a:pt x="360" y="357"/>
                  </a:lnTo>
                  <a:close/>
                  <a:moveTo>
                    <a:pt x="387" y="285"/>
                  </a:moveTo>
                  <a:lnTo>
                    <a:pt x="408" y="285"/>
                  </a:lnTo>
                  <a:lnTo>
                    <a:pt x="408" y="428"/>
                  </a:lnTo>
                  <a:lnTo>
                    <a:pt x="387" y="428"/>
                  </a:lnTo>
                  <a:lnTo>
                    <a:pt x="387" y="285"/>
                  </a:lnTo>
                  <a:close/>
                  <a:moveTo>
                    <a:pt x="415" y="87"/>
                  </a:moveTo>
                  <a:lnTo>
                    <a:pt x="436" y="87"/>
                  </a:lnTo>
                  <a:lnTo>
                    <a:pt x="436" y="250"/>
                  </a:lnTo>
                  <a:lnTo>
                    <a:pt x="415" y="250"/>
                  </a:lnTo>
                  <a:lnTo>
                    <a:pt x="415" y="87"/>
                  </a:lnTo>
                  <a:close/>
                  <a:moveTo>
                    <a:pt x="443" y="292"/>
                  </a:moveTo>
                  <a:lnTo>
                    <a:pt x="464" y="292"/>
                  </a:lnTo>
                  <a:lnTo>
                    <a:pt x="464" y="484"/>
                  </a:lnTo>
                  <a:lnTo>
                    <a:pt x="443" y="484"/>
                  </a:lnTo>
                  <a:lnTo>
                    <a:pt x="443" y="292"/>
                  </a:lnTo>
                  <a:close/>
                  <a:moveTo>
                    <a:pt x="470" y="223"/>
                  </a:moveTo>
                  <a:lnTo>
                    <a:pt x="491" y="223"/>
                  </a:lnTo>
                  <a:lnTo>
                    <a:pt x="491" y="411"/>
                  </a:lnTo>
                  <a:lnTo>
                    <a:pt x="470" y="411"/>
                  </a:lnTo>
                  <a:lnTo>
                    <a:pt x="470" y="223"/>
                  </a:lnTo>
                  <a:close/>
                  <a:moveTo>
                    <a:pt x="498" y="185"/>
                  </a:moveTo>
                  <a:lnTo>
                    <a:pt x="519" y="185"/>
                  </a:lnTo>
                  <a:lnTo>
                    <a:pt x="519" y="349"/>
                  </a:lnTo>
                  <a:lnTo>
                    <a:pt x="498" y="349"/>
                  </a:lnTo>
                  <a:lnTo>
                    <a:pt x="498" y="185"/>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39" name="Freeform 40"/>
            <p:cNvSpPr>
              <a:spLocks noEditPoints="1"/>
            </p:cNvSpPr>
            <p:nvPr/>
          </p:nvSpPr>
          <p:spPr bwMode="auto">
            <a:xfrm>
              <a:off x="1802" y="342"/>
              <a:ext cx="517" cy="1128"/>
            </a:xfrm>
            <a:custGeom>
              <a:avLst/>
              <a:gdLst>
                <a:gd name="T0" fmla="*/ 20 w 517"/>
                <a:gd name="T1" fmla="*/ 0 h 1128"/>
                <a:gd name="T2" fmla="*/ 0 w 517"/>
                <a:gd name="T3" fmla="*/ 142 h 1128"/>
                <a:gd name="T4" fmla="*/ 26 w 517"/>
                <a:gd name="T5" fmla="*/ 813 h 1128"/>
                <a:gd name="T6" fmla="*/ 48 w 517"/>
                <a:gd name="T7" fmla="*/ 944 h 1128"/>
                <a:gd name="T8" fmla="*/ 26 w 517"/>
                <a:gd name="T9" fmla="*/ 813 h 1128"/>
                <a:gd name="T10" fmla="*/ 76 w 517"/>
                <a:gd name="T11" fmla="*/ 984 h 1128"/>
                <a:gd name="T12" fmla="*/ 55 w 517"/>
                <a:gd name="T13" fmla="*/ 1103 h 1128"/>
                <a:gd name="T14" fmla="*/ 83 w 517"/>
                <a:gd name="T15" fmla="*/ 995 h 1128"/>
                <a:gd name="T16" fmla="*/ 103 w 517"/>
                <a:gd name="T17" fmla="*/ 1103 h 1128"/>
                <a:gd name="T18" fmla="*/ 83 w 517"/>
                <a:gd name="T19" fmla="*/ 995 h 1128"/>
                <a:gd name="T20" fmla="*/ 131 w 517"/>
                <a:gd name="T21" fmla="*/ 1027 h 1128"/>
                <a:gd name="T22" fmla="*/ 109 w 517"/>
                <a:gd name="T23" fmla="*/ 1125 h 1128"/>
                <a:gd name="T24" fmla="*/ 138 w 517"/>
                <a:gd name="T25" fmla="*/ 1039 h 1128"/>
                <a:gd name="T26" fmla="*/ 159 w 517"/>
                <a:gd name="T27" fmla="*/ 1128 h 1128"/>
                <a:gd name="T28" fmla="*/ 138 w 517"/>
                <a:gd name="T29" fmla="*/ 1039 h 1128"/>
                <a:gd name="T30" fmla="*/ 186 w 517"/>
                <a:gd name="T31" fmla="*/ 685 h 1128"/>
                <a:gd name="T32" fmla="*/ 164 w 517"/>
                <a:gd name="T33" fmla="*/ 765 h 1128"/>
                <a:gd name="T34" fmla="*/ 192 w 517"/>
                <a:gd name="T35" fmla="*/ 1034 h 1128"/>
                <a:gd name="T36" fmla="*/ 214 w 517"/>
                <a:gd name="T37" fmla="*/ 1103 h 1128"/>
                <a:gd name="T38" fmla="*/ 192 w 517"/>
                <a:gd name="T39" fmla="*/ 1034 h 1128"/>
                <a:gd name="T40" fmla="*/ 242 w 517"/>
                <a:gd name="T41" fmla="*/ 899 h 1128"/>
                <a:gd name="T42" fmla="*/ 220 w 517"/>
                <a:gd name="T43" fmla="*/ 960 h 1128"/>
                <a:gd name="T44" fmla="*/ 247 w 517"/>
                <a:gd name="T45" fmla="*/ 744 h 1128"/>
                <a:gd name="T46" fmla="*/ 269 w 517"/>
                <a:gd name="T47" fmla="*/ 797 h 1128"/>
                <a:gd name="T48" fmla="*/ 247 w 517"/>
                <a:gd name="T49" fmla="*/ 744 h 1128"/>
                <a:gd name="T50" fmla="*/ 297 w 517"/>
                <a:gd name="T51" fmla="*/ 471 h 1128"/>
                <a:gd name="T52" fmla="*/ 275 w 517"/>
                <a:gd name="T53" fmla="*/ 518 h 1128"/>
                <a:gd name="T54" fmla="*/ 303 w 517"/>
                <a:gd name="T55" fmla="*/ 962 h 1128"/>
                <a:gd name="T56" fmla="*/ 325 w 517"/>
                <a:gd name="T57" fmla="*/ 1002 h 1128"/>
                <a:gd name="T58" fmla="*/ 303 w 517"/>
                <a:gd name="T59" fmla="*/ 962 h 1128"/>
                <a:gd name="T60" fmla="*/ 352 w 517"/>
                <a:gd name="T61" fmla="*/ 733 h 1128"/>
                <a:gd name="T62" fmla="*/ 330 w 517"/>
                <a:gd name="T63" fmla="*/ 766 h 1128"/>
                <a:gd name="T64" fmla="*/ 358 w 517"/>
                <a:gd name="T65" fmla="*/ 637 h 1128"/>
                <a:gd name="T66" fmla="*/ 380 w 517"/>
                <a:gd name="T67" fmla="*/ 666 h 1128"/>
                <a:gd name="T68" fmla="*/ 358 w 517"/>
                <a:gd name="T69" fmla="*/ 637 h 1128"/>
                <a:gd name="T70" fmla="*/ 408 w 517"/>
                <a:gd name="T71" fmla="*/ 1055 h 1128"/>
                <a:gd name="T72" fmla="*/ 386 w 517"/>
                <a:gd name="T73" fmla="*/ 1081 h 1128"/>
                <a:gd name="T74" fmla="*/ 413 w 517"/>
                <a:gd name="T75" fmla="*/ 1106 h 1128"/>
                <a:gd name="T76" fmla="*/ 434 w 517"/>
                <a:gd name="T77" fmla="*/ 1128 h 1128"/>
                <a:gd name="T78" fmla="*/ 413 w 517"/>
                <a:gd name="T79" fmla="*/ 1106 h 1128"/>
                <a:gd name="T80" fmla="*/ 463 w 517"/>
                <a:gd name="T81" fmla="*/ 1089 h 1128"/>
                <a:gd name="T82" fmla="*/ 441 w 517"/>
                <a:gd name="T83" fmla="*/ 1128 h 1128"/>
                <a:gd name="T84" fmla="*/ 469 w 517"/>
                <a:gd name="T85" fmla="*/ 1007 h 1128"/>
                <a:gd name="T86" fmla="*/ 489 w 517"/>
                <a:gd name="T87" fmla="*/ 1128 h 1128"/>
                <a:gd name="T88" fmla="*/ 469 w 517"/>
                <a:gd name="T89" fmla="*/ 1007 h 1128"/>
                <a:gd name="T90" fmla="*/ 517 w 517"/>
                <a:gd name="T91" fmla="*/ 967 h 1128"/>
                <a:gd name="T92" fmla="*/ 496 w 517"/>
                <a:gd name="T93" fmla="*/ 1128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7" h="1128">
                  <a:moveTo>
                    <a:pt x="0" y="0"/>
                  </a:moveTo>
                  <a:lnTo>
                    <a:pt x="20" y="0"/>
                  </a:lnTo>
                  <a:lnTo>
                    <a:pt x="20" y="142"/>
                  </a:lnTo>
                  <a:lnTo>
                    <a:pt x="0" y="142"/>
                  </a:lnTo>
                  <a:lnTo>
                    <a:pt x="0" y="0"/>
                  </a:lnTo>
                  <a:close/>
                  <a:moveTo>
                    <a:pt x="26" y="813"/>
                  </a:moveTo>
                  <a:lnTo>
                    <a:pt x="48" y="813"/>
                  </a:lnTo>
                  <a:lnTo>
                    <a:pt x="48" y="944"/>
                  </a:lnTo>
                  <a:lnTo>
                    <a:pt x="26" y="944"/>
                  </a:lnTo>
                  <a:lnTo>
                    <a:pt x="26" y="813"/>
                  </a:lnTo>
                  <a:close/>
                  <a:moveTo>
                    <a:pt x="55" y="984"/>
                  </a:moveTo>
                  <a:lnTo>
                    <a:pt x="76" y="984"/>
                  </a:lnTo>
                  <a:lnTo>
                    <a:pt x="76" y="1103"/>
                  </a:lnTo>
                  <a:lnTo>
                    <a:pt x="55" y="1103"/>
                  </a:lnTo>
                  <a:lnTo>
                    <a:pt x="55" y="984"/>
                  </a:lnTo>
                  <a:close/>
                  <a:moveTo>
                    <a:pt x="83" y="995"/>
                  </a:moveTo>
                  <a:lnTo>
                    <a:pt x="103" y="995"/>
                  </a:lnTo>
                  <a:lnTo>
                    <a:pt x="103" y="1103"/>
                  </a:lnTo>
                  <a:lnTo>
                    <a:pt x="83" y="1103"/>
                  </a:lnTo>
                  <a:lnTo>
                    <a:pt x="83" y="995"/>
                  </a:lnTo>
                  <a:close/>
                  <a:moveTo>
                    <a:pt x="109" y="1027"/>
                  </a:moveTo>
                  <a:lnTo>
                    <a:pt x="131" y="1027"/>
                  </a:lnTo>
                  <a:lnTo>
                    <a:pt x="131" y="1125"/>
                  </a:lnTo>
                  <a:lnTo>
                    <a:pt x="109" y="1125"/>
                  </a:lnTo>
                  <a:lnTo>
                    <a:pt x="109" y="1027"/>
                  </a:lnTo>
                  <a:close/>
                  <a:moveTo>
                    <a:pt x="138" y="1039"/>
                  </a:moveTo>
                  <a:lnTo>
                    <a:pt x="159" y="1039"/>
                  </a:lnTo>
                  <a:lnTo>
                    <a:pt x="159" y="1128"/>
                  </a:lnTo>
                  <a:lnTo>
                    <a:pt x="138" y="1128"/>
                  </a:lnTo>
                  <a:lnTo>
                    <a:pt x="138" y="1039"/>
                  </a:lnTo>
                  <a:close/>
                  <a:moveTo>
                    <a:pt x="164" y="685"/>
                  </a:moveTo>
                  <a:lnTo>
                    <a:pt x="186" y="685"/>
                  </a:lnTo>
                  <a:lnTo>
                    <a:pt x="186" y="765"/>
                  </a:lnTo>
                  <a:lnTo>
                    <a:pt x="164" y="765"/>
                  </a:lnTo>
                  <a:lnTo>
                    <a:pt x="164" y="685"/>
                  </a:lnTo>
                  <a:close/>
                  <a:moveTo>
                    <a:pt x="192" y="1034"/>
                  </a:moveTo>
                  <a:lnTo>
                    <a:pt x="214" y="1034"/>
                  </a:lnTo>
                  <a:lnTo>
                    <a:pt x="214" y="1103"/>
                  </a:lnTo>
                  <a:lnTo>
                    <a:pt x="192" y="1103"/>
                  </a:lnTo>
                  <a:lnTo>
                    <a:pt x="192" y="1034"/>
                  </a:lnTo>
                  <a:close/>
                  <a:moveTo>
                    <a:pt x="220" y="899"/>
                  </a:moveTo>
                  <a:lnTo>
                    <a:pt x="242" y="899"/>
                  </a:lnTo>
                  <a:lnTo>
                    <a:pt x="242" y="960"/>
                  </a:lnTo>
                  <a:lnTo>
                    <a:pt x="220" y="960"/>
                  </a:lnTo>
                  <a:lnTo>
                    <a:pt x="220" y="899"/>
                  </a:lnTo>
                  <a:close/>
                  <a:moveTo>
                    <a:pt x="247" y="744"/>
                  </a:moveTo>
                  <a:lnTo>
                    <a:pt x="269" y="744"/>
                  </a:lnTo>
                  <a:lnTo>
                    <a:pt x="269" y="797"/>
                  </a:lnTo>
                  <a:lnTo>
                    <a:pt x="247" y="797"/>
                  </a:lnTo>
                  <a:lnTo>
                    <a:pt x="247" y="744"/>
                  </a:lnTo>
                  <a:close/>
                  <a:moveTo>
                    <a:pt x="275" y="471"/>
                  </a:moveTo>
                  <a:lnTo>
                    <a:pt x="297" y="471"/>
                  </a:lnTo>
                  <a:lnTo>
                    <a:pt x="297" y="518"/>
                  </a:lnTo>
                  <a:lnTo>
                    <a:pt x="275" y="518"/>
                  </a:lnTo>
                  <a:lnTo>
                    <a:pt x="275" y="471"/>
                  </a:lnTo>
                  <a:close/>
                  <a:moveTo>
                    <a:pt x="303" y="962"/>
                  </a:moveTo>
                  <a:lnTo>
                    <a:pt x="325" y="962"/>
                  </a:lnTo>
                  <a:lnTo>
                    <a:pt x="325" y="1002"/>
                  </a:lnTo>
                  <a:lnTo>
                    <a:pt x="303" y="1002"/>
                  </a:lnTo>
                  <a:lnTo>
                    <a:pt x="303" y="962"/>
                  </a:lnTo>
                  <a:close/>
                  <a:moveTo>
                    <a:pt x="330" y="733"/>
                  </a:moveTo>
                  <a:lnTo>
                    <a:pt x="352" y="733"/>
                  </a:lnTo>
                  <a:lnTo>
                    <a:pt x="352" y="766"/>
                  </a:lnTo>
                  <a:lnTo>
                    <a:pt x="330" y="766"/>
                  </a:lnTo>
                  <a:lnTo>
                    <a:pt x="330" y="733"/>
                  </a:lnTo>
                  <a:close/>
                  <a:moveTo>
                    <a:pt x="358" y="637"/>
                  </a:moveTo>
                  <a:lnTo>
                    <a:pt x="380" y="637"/>
                  </a:lnTo>
                  <a:lnTo>
                    <a:pt x="380" y="666"/>
                  </a:lnTo>
                  <a:lnTo>
                    <a:pt x="358" y="666"/>
                  </a:lnTo>
                  <a:lnTo>
                    <a:pt x="358" y="637"/>
                  </a:lnTo>
                  <a:close/>
                  <a:moveTo>
                    <a:pt x="386" y="1055"/>
                  </a:moveTo>
                  <a:lnTo>
                    <a:pt x="408" y="1055"/>
                  </a:lnTo>
                  <a:lnTo>
                    <a:pt x="408" y="1081"/>
                  </a:lnTo>
                  <a:lnTo>
                    <a:pt x="386" y="1081"/>
                  </a:lnTo>
                  <a:lnTo>
                    <a:pt x="386" y="1055"/>
                  </a:lnTo>
                  <a:close/>
                  <a:moveTo>
                    <a:pt x="413" y="1106"/>
                  </a:moveTo>
                  <a:lnTo>
                    <a:pt x="434" y="1106"/>
                  </a:lnTo>
                  <a:lnTo>
                    <a:pt x="434" y="1128"/>
                  </a:lnTo>
                  <a:lnTo>
                    <a:pt x="413" y="1128"/>
                  </a:lnTo>
                  <a:lnTo>
                    <a:pt x="413" y="1106"/>
                  </a:lnTo>
                  <a:close/>
                  <a:moveTo>
                    <a:pt x="441" y="1089"/>
                  </a:moveTo>
                  <a:lnTo>
                    <a:pt x="463" y="1089"/>
                  </a:lnTo>
                  <a:lnTo>
                    <a:pt x="463" y="1128"/>
                  </a:lnTo>
                  <a:lnTo>
                    <a:pt x="441" y="1128"/>
                  </a:lnTo>
                  <a:lnTo>
                    <a:pt x="441" y="1089"/>
                  </a:lnTo>
                  <a:close/>
                  <a:moveTo>
                    <a:pt x="469" y="1007"/>
                  </a:moveTo>
                  <a:lnTo>
                    <a:pt x="489" y="1007"/>
                  </a:lnTo>
                  <a:lnTo>
                    <a:pt x="489" y="1128"/>
                  </a:lnTo>
                  <a:lnTo>
                    <a:pt x="469" y="1128"/>
                  </a:lnTo>
                  <a:lnTo>
                    <a:pt x="469" y="1007"/>
                  </a:lnTo>
                  <a:close/>
                  <a:moveTo>
                    <a:pt x="496" y="967"/>
                  </a:moveTo>
                  <a:lnTo>
                    <a:pt x="517" y="967"/>
                  </a:lnTo>
                  <a:lnTo>
                    <a:pt x="517" y="1128"/>
                  </a:lnTo>
                  <a:lnTo>
                    <a:pt x="496" y="1128"/>
                  </a:lnTo>
                  <a:lnTo>
                    <a:pt x="496" y="967"/>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0" name="Freeform 41"/>
            <p:cNvSpPr>
              <a:spLocks noEditPoints="1"/>
            </p:cNvSpPr>
            <p:nvPr/>
          </p:nvSpPr>
          <p:spPr bwMode="auto">
            <a:xfrm>
              <a:off x="2326" y="856"/>
              <a:ext cx="518" cy="614"/>
            </a:xfrm>
            <a:custGeom>
              <a:avLst/>
              <a:gdLst>
                <a:gd name="T0" fmla="*/ 21 w 518"/>
                <a:gd name="T1" fmla="*/ 318 h 614"/>
                <a:gd name="T2" fmla="*/ 0 w 518"/>
                <a:gd name="T3" fmla="*/ 480 h 614"/>
                <a:gd name="T4" fmla="*/ 28 w 518"/>
                <a:gd name="T5" fmla="*/ 398 h 614"/>
                <a:gd name="T6" fmla="*/ 48 w 518"/>
                <a:gd name="T7" fmla="*/ 536 h 614"/>
                <a:gd name="T8" fmla="*/ 28 w 518"/>
                <a:gd name="T9" fmla="*/ 398 h 614"/>
                <a:gd name="T10" fmla="*/ 76 w 518"/>
                <a:gd name="T11" fmla="*/ 266 h 614"/>
                <a:gd name="T12" fmla="*/ 55 w 518"/>
                <a:gd name="T13" fmla="*/ 420 h 614"/>
                <a:gd name="T14" fmla="*/ 83 w 518"/>
                <a:gd name="T15" fmla="*/ 262 h 614"/>
                <a:gd name="T16" fmla="*/ 104 w 518"/>
                <a:gd name="T17" fmla="*/ 444 h 614"/>
                <a:gd name="T18" fmla="*/ 83 w 518"/>
                <a:gd name="T19" fmla="*/ 262 h 614"/>
                <a:gd name="T20" fmla="*/ 131 w 518"/>
                <a:gd name="T21" fmla="*/ 131 h 614"/>
                <a:gd name="T22" fmla="*/ 110 w 518"/>
                <a:gd name="T23" fmla="*/ 330 h 614"/>
                <a:gd name="T24" fmla="*/ 138 w 518"/>
                <a:gd name="T25" fmla="*/ 295 h 614"/>
                <a:gd name="T26" fmla="*/ 159 w 518"/>
                <a:gd name="T27" fmla="*/ 480 h 614"/>
                <a:gd name="T28" fmla="*/ 138 w 518"/>
                <a:gd name="T29" fmla="*/ 295 h 614"/>
                <a:gd name="T30" fmla="*/ 187 w 518"/>
                <a:gd name="T31" fmla="*/ 0 h 614"/>
                <a:gd name="T32" fmla="*/ 166 w 518"/>
                <a:gd name="T33" fmla="*/ 168 h 614"/>
                <a:gd name="T34" fmla="*/ 193 w 518"/>
                <a:gd name="T35" fmla="*/ 112 h 614"/>
                <a:gd name="T36" fmla="*/ 214 w 518"/>
                <a:gd name="T37" fmla="*/ 254 h 614"/>
                <a:gd name="T38" fmla="*/ 193 w 518"/>
                <a:gd name="T39" fmla="*/ 112 h 614"/>
                <a:gd name="T40" fmla="*/ 242 w 518"/>
                <a:gd name="T41" fmla="*/ 354 h 614"/>
                <a:gd name="T42" fmla="*/ 221 w 518"/>
                <a:gd name="T43" fmla="*/ 484 h 614"/>
                <a:gd name="T44" fmla="*/ 249 w 518"/>
                <a:gd name="T45" fmla="*/ 412 h 614"/>
                <a:gd name="T46" fmla="*/ 270 w 518"/>
                <a:gd name="T47" fmla="*/ 531 h 614"/>
                <a:gd name="T48" fmla="*/ 249 w 518"/>
                <a:gd name="T49" fmla="*/ 412 h 614"/>
                <a:gd name="T50" fmla="*/ 297 w 518"/>
                <a:gd name="T51" fmla="*/ 366 h 614"/>
                <a:gd name="T52" fmla="*/ 276 w 518"/>
                <a:gd name="T53" fmla="*/ 484 h 614"/>
                <a:gd name="T54" fmla="*/ 304 w 518"/>
                <a:gd name="T55" fmla="*/ 422 h 614"/>
                <a:gd name="T56" fmla="*/ 325 w 518"/>
                <a:gd name="T57" fmla="*/ 531 h 614"/>
                <a:gd name="T58" fmla="*/ 304 w 518"/>
                <a:gd name="T59" fmla="*/ 422 h 614"/>
                <a:gd name="T60" fmla="*/ 353 w 518"/>
                <a:gd name="T61" fmla="*/ 430 h 614"/>
                <a:gd name="T62" fmla="*/ 332 w 518"/>
                <a:gd name="T63" fmla="*/ 569 h 614"/>
                <a:gd name="T64" fmla="*/ 359 w 518"/>
                <a:gd name="T65" fmla="*/ 440 h 614"/>
                <a:gd name="T66" fmla="*/ 380 w 518"/>
                <a:gd name="T67" fmla="*/ 614 h 614"/>
                <a:gd name="T68" fmla="*/ 359 w 518"/>
                <a:gd name="T69" fmla="*/ 440 h 614"/>
                <a:gd name="T70" fmla="*/ 408 w 518"/>
                <a:gd name="T71" fmla="*/ 65 h 614"/>
                <a:gd name="T72" fmla="*/ 387 w 518"/>
                <a:gd name="T73" fmla="*/ 227 h 614"/>
                <a:gd name="T74" fmla="*/ 415 w 518"/>
                <a:gd name="T75" fmla="*/ 232 h 614"/>
                <a:gd name="T76" fmla="*/ 435 w 518"/>
                <a:gd name="T77" fmla="*/ 375 h 614"/>
                <a:gd name="T78" fmla="*/ 415 w 518"/>
                <a:gd name="T79" fmla="*/ 232 h 614"/>
                <a:gd name="T80" fmla="*/ 463 w 518"/>
                <a:gd name="T81" fmla="*/ 247 h 614"/>
                <a:gd name="T82" fmla="*/ 441 w 518"/>
                <a:gd name="T83" fmla="*/ 357 h 614"/>
                <a:gd name="T84" fmla="*/ 470 w 518"/>
                <a:gd name="T85" fmla="*/ 513 h 614"/>
                <a:gd name="T86" fmla="*/ 491 w 518"/>
                <a:gd name="T87" fmla="*/ 614 h 614"/>
                <a:gd name="T88" fmla="*/ 470 w 518"/>
                <a:gd name="T89" fmla="*/ 513 h 614"/>
                <a:gd name="T90" fmla="*/ 518 w 518"/>
                <a:gd name="T91" fmla="*/ 476 h 614"/>
                <a:gd name="T92" fmla="*/ 498 w 518"/>
                <a:gd name="T93" fmla="*/ 56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614">
                  <a:moveTo>
                    <a:pt x="0" y="318"/>
                  </a:moveTo>
                  <a:lnTo>
                    <a:pt x="21" y="318"/>
                  </a:lnTo>
                  <a:lnTo>
                    <a:pt x="21" y="480"/>
                  </a:lnTo>
                  <a:lnTo>
                    <a:pt x="0" y="480"/>
                  </a:lnTo>
                  <a:lnTo>
                    <a:pt x="0" y="318"/>
                  </a:lnTo>
                  <a:close/>
                  <a:moveTo>
                    <a:pt x="28" y="398"/>
                  </a:moveTo>
                  <a:lnTo>
                    <a:pt x="48" y="398"/>
                  </a:lnTo>
                  <a:lnTo>
                    <a:pt x="48" y="536"/>
                  </a:lnTo>
                  <a:lnTo>
                    <a:pt x="28" y="536"/>
                  </a:lnTo>
                  <a:lnTo>
                    <a:pt x="28" y="398"/>
                  </a:lnTo>
                  <a:close/>
                  <a:moveTo>
                    <a:pt x="55" y="266"/>
                  </a:moveTo>
                  <a:lnTo>
                    <a:pt x="76" y="266"/>
                  </a:lnTo>
                  <a:lnTo>
                    <a:pt x="76" y="420"/>
                  </a:lnTo>
                  <a:lnTo>
                    <a:pt x="55" y="420"/>
                  </a:lnTo>
                  <a:lnTo>
                    <a:pt x="55" y="266"/>
                  </a:lnTo>
                  <a:close/>
                  <a:moveTo>
                    <a:pt x="83" y="262"/>
                  </a:moveTo>
                  <a:lnTo>
                    <a:pt x="104" y="262"/>
                  </a:lnTo>
                  <a:lnTo>
                    <a:pt x="104" y="444"/>
                  </a:lnTo>
                  <a:lnTo>
                    <a:pt x="83" y="444"/>
                  </a:lnTo>
                  <a:lnTo>
                    <a:pt x="83" y="262"/>
                  </a:lnTo>
                  <a:close/>
                  <a:moveTo>
                    <a:pt x="110" y="131"/>
                  </a:moveTo>
                  <a:lnTo>
                    <a:pt x="131" y="131"/>
                  </a:lnTo>
                  <a:lnTo>
                    <a:pt x="131" y="330"/>
                  </a:lnTo>
                  <a:lnTo>
                    <a:pt x="110" y="330"/>
                  </a:lnTo>
                  <a:lnTo>
                    <a:pt x="110" y="131"/>
                  </a:lnTo>
                  <a:close/>
                  <a:moveTo>
                    <a:pt x="138" y="295"/>
                  </a:moveTo>
                  <a:lnTo>
                    <a:pt x="159" y="295"/>
                  </a:lnTo>
                  <a:lnTo>
                    <a:pt x="159" y="480"/>
                  </a:lnTo>
                  <a:lnTo>
                    <a:pt x="138" y="480"/>
                  </a:lnTo>
                  <a:lnTo>
                    <a:pt x="138" y="295"/>
                  </a:lnTo>
                  <a:close/>
                  <a:moveTo>
                    <a:pt x="166" y="0"/>
                  </a:moveTo>
                  <a:lnTo>
                    <a:pt x="187" y="0"/>
                  </a:lnTo>
                  <a:lnTo>
                    <a:pt x="187" y="168"/>
                  </a:lnTo>
                  <a:lnTo>
                    <a:pt x="166" y="168"/>
                  </a:lnTo>
                  <a:lnTo>
                    <a:pt x="166" y="0"/>
                  </a:lnTo>
                  <a:close/>
                  <a:moveTo>
                    <a:pt x="193" y="112"/>
                  </a:moveTo>
                  <a:lnTo>
                    <a:pt x="214" y="112"/>
                  </a:lnTo>
                  <a:lnTo>
                    <a:pt x="214" y="254"/>
                  </a:lnTo>
                  <a:lnTo>
                    <a:pt x="193" y="254"/>
                  </a:lnTo>
                  <a:lnTo>
                    <a:pt x="193" y="112"/>
                  </a:lnTo>
                  <a:close/>
                  <a:moveTo>
                    <a:pt x="221" y="354"/>
                  </a:moveTo>
                  <a:lnTo>
                    <a:pt x="242" y="354"/>
                  </a:lnTo>
                  <a:lnTo>
                    <a:pt x="242" y="484"/>
                  </a:lnTo>
                  <a:lnTo>
                    <a:pt x="221" y="484"/>
                  </a:lnTo>
                  <a:lnTo>
                    <a:pt x="221" y="354"/>
                  </a:lnTo>
                  <a:close/>
                  <a:moveTo>
                    <a:pt x="249" y="412"/>
                  </a:moveTo>
                  <a:lnTo>
                    <a:pt x="270" y="412"/>
                  </a:lnTo>
                  <a:lnTo>
                    <a:pt x="270" y="531"/>
                  </a:lnTo>
                  <a:lnTo>
                    <a:pt x="249" y="531"/>
                  </a:lnTo>
                  <a:lnTo>
                    <a:pt x="249" y="412"/>
                  </a:lnTo>
                  <a:close/>
                  <a:moveTo>
                    <a:pt x="276" y="366"/>
                  </a:moveTo>
                  <a:lnTo>
                    <a:pt x="297" y="366"/>
                  </a:lnTo>
                  <a:lnTo>
                    <a:pt x="297" y="484"/>
                  </a:lnTo>
                  <a:lnTo>
                    <a:pt x="276" y="484"/>
                  </a:lnTo>
                  <a:lnTo>
                    <a:pt x="276" y="366"/>
                  </a:lnTo>
                  <a:close/>
                  <a:moveTo>
                    <a:pt x="304" y="422"/>
                  </a:moveTo>
                  <a:lnTo>
                    <a:pt x="325" y="422"/>
                  </a:lnTo>
                  <a:lnTo>
                    <a:pt x="325" y="531"/>
                  </a:lnTo>
                  <a:lnTo>
                    <a:pt x="304" y="531"/>
                  </a:lnTo>
                  <a:lnTo>
                    <a:pt x="304" y="422"/>
                  </a:lnTo>
                  <a:close/>
                  <a:moveTo>
                    <a:pt x="332" y="430"/>
                  </a:moveTo>
                  <a:lnTo>
                    <a:pt x="353" y="430"/>
                  </a:lnTo>
                  <a:lnTo>
                    <a:pt x="353" y="569"/>
                  </a:lnTo>
                  <a:lnTo>
                    <a:pt x="332" y="569"/>
                  </a:lnTo>
                  <a:lnTo>
                    <a:pt x="332" y="430"/>
                  </a:lnTo>
                  <a:close/>
                  <a:moveTo>
                    <a:pt x="359" y="440"/>
                  </a:moveTo>
                  <a:lnTo>
                    <a:pt x="380" y="440"/>
                  </a:lnTo>
                  <a:lnTo>
                    <a:pt x="380" y="614"/>
                  </a:lnTo>
                  <a:lnTo>
                    <a:pt x="359" y="614"/>
                  </a:lnTo>
                  <a:lnTo>
                    <a:pt x="359" y="440"/>
                  </a:lnTo>
                  <a:close/>
                  <a:moveTo>
                    <a:pt x="387" y="65"/>
                  </a:moveTo>
                  <a:lnTo>
                    <a:pt x="408" y="65"/>
                  </a:lnTo>
                  <a:lnTo>
                    <a:pt x="408" y="227"/>
                  </a:lnTo>
                  <a:lnTo>
                    <a:pt x="387" y="227"/>
                  </a:lnTo>
                  <a:lnTo>
                    <a:pt x="387" y="65"/>
                  </a:lnTo>
                  <a:close/>
                  <a:moveTo>
                    <a:pt x="415" y="232"/>
                  </a:moveTo>
                  <a:lnTo>
                    <a:pt x="435" y="232"/>
                  </a:lnTo>
                  <a:lnTo>
                    <a:pt x="435" y="375"/>
                  </a:lnTo>
                  <a:lnTo>
                    <a:pt x="415" y="375"/>
                  </a:lnTo>
                  <a:lnTo>
                    <a:pt x="415" y="232"/>
                  </a:lnTo>
                  <a:close/>
                  <a:moveTo>
                    <a:pt x="441" y="247"/>
                  </a:moveTo>
                  <a:lnTo>
                    <a:pt x="463" y="247"/>
                  </a:lnTo>
                  <a:lnTo>
                    <a:pt x="463" y="357"/>
                  </a:lnTo>
                  <a:lnTo>
                    <a:pt x="441" y="357"/>
                  </a:lnTo>
                  <a:lnTo>
                    <a:pt x="441" y="247"/>
                  </a:lnTo>
                  <a:close/>
                  <a:moveTo>
                    <a:pt x="470" y="513"/>
                  </a:moveTo>
                  <a:lnTo>
                    <a:pt x="491" y="513"/>
                  </a:lnTo>
                  <a:lnTo>
                    <a:pt x="491" y="614"/>
                  </a:lnTo>
                  <a:lnTo>
                    <a:pt x="470" y="614"/>
                  </a:lnTo>
                  <a:lnTo>
                    <a:pt x="470" y="513"/>
                  </a:lnTo>
                  <a:close/>
                  <a:moveTo>
                    <a:pt x="498" y="476"/>
                  </a:moveTo>
                  <a:lnTo>
                    <a:pt x="518" y="476"/>
                  </a:lnTo>
                  <a:lnTo>
                    <a:pt x="518" y="567"/>
                  </a:lnTo>
                  <a:lnTo>
                    <a:pt x="498" y="567"/>
                  </a:lnTo>
                  <a:lnTo>
                    <a:pt x="498" y="476"/>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1" name="Freeform 42"/>
            <p:cNvSpPr>
              <a:spLocks noEditPoints="1"/>
            </p:cNvSpPr>
            <p:nvPr/>
          </p:nvSpPr>
          <p:spPr bwMode="auto">
            <a:xfrm>
              <a:off x="2850" y="826"/>
              <a:ext cx="519" cy="644"/>
            </a:xfrm>
            <a:custGeom>
              <a:avLst/>
              <a:gdLst>
                <a:gd name="T0" fmla="*/ 22 w 519"/>
                <a:gd name="T1" fmla="*/ 533 h 644"/>
                <a:gd name="T2" fmla="*/ 0 w 519"/>
                <a:gd name="T3" fmla="*/ 644 h 644"/>
                <a:gd name="T4" fmla="*/ 28 w 519"/>
                <a:gd name="T5" fmla="*/ 514 h 644"/>
                <a:gd name="T6" fmla="*/ 50 w 519"/>
                <a:gd name="T7" fmla="*/ 644 h 644"/>
                <a:gd name="T8" fmla="*/ 28 w 519"/>
                <a:gd name="T9" fmla="*/ 514 h 644"/>
                <a:gd name="T10" fmla="*/ 77 w 519"/>
                <a:gd name="T11" fmla="*/ 249 h 644"/>
                <a:gd name="T12" fmla="*/ 55 w 519"/>
                <a:gd name="T13" fmla="*/ 368 h 644"/>
                <a:gd name="T14" fmla="*/ 83 w 519"/>
                <a:gd name="T15" fmla="*/ 245 h 644"/>
                <a:gd name="T16" fmla="*/ 105 w 519"/>
                <a:gd name="T17" fmla="*/ 345 h 644"/>
                <a:gd name="T18" fmla="*/ 83 w 519"/>
                <a:gd name="T19" fmla="*/ 245 h 644"/>
                <a:gd name="T20" fmla="*/ 133 w 519"/>
                <a:gd name="T21" fmla="*/ 357 h 644"/>
                <a:gd name="T22" fmla="*/ 111 w 519"/>
                <a:gd name="T23" fmla="*/ 439 h 644"/>
                <a:gd name="T24" fmla="*/ 138 w 519"/>
                <a:gd name="T25" fmla="*/ 0 h 644"/>
                <a:gd name="T26" fmla="*/ 160 w 519"/>
                <a:gd name="T27" fmla="*/ 74 h 644"/>
                <a:gd name="T28" fmla="*/ 138 w 519"/>
                <a:gd name="T29" fmla="*/ 0 h 644"/>
                <a:gd name="T30" fmla="*/ 188 w 519"/>
                <a:gd name="T31" fmla="*/ 381 h 644"/>
                <a:gd name="T32" fmla="*/ 166 w 519"/>
                <a:gd name="T33" fmla="*/ 447 h 644"/>
                <a:gd name="T34" fmla="*/ 194 w 519"/>
                <a:gd name="T35" fmla="*/ 502 h 644"/>
                <a:gd name="T36" fmla="*/ 216 w 519"/>
                <a:gd name="T37" fmla="*/ 561 h 644"/>
                <a:gd name="T38" fmla="*/ 194 w 519"/>
                <a:gd name="T39" fmla="*/ 502 h 644"/>
                <a:gd name="T40" fmla="*/ 242 w 519"/>
                <a:gd name="T41" fmla="*/ 537 h 644"/>
                <a:gd name="T42" fmla="*/ 221 w 519"/>
                <a:gd name="T43" fmla="*/ 589 h 644"/>
                <a:gd name="T44" fmla="*/ 249 w 519"/>
                <a:gd name="T45" fmla="*/ 435 h 644"/>
                <a:gd name="T46" fmla="*/ 271 w 519"/>
                <a:gd name="T47" fmla="*/ 487 h 644"/>
                <a:gd name="T48" fmla="*/ 249 w 519"/>
                <a:gd name="T49" fmla="*/ 435 h 644"/>
                <a:gd name="T50" fmla="*/ 299 w 519"/>
                <a:gd name="T51" fmla="*/ 207 h 644"/>
                <a:gd name="T52" fmla="*/ 277 w 519"/>
                <a:gd name="T53" fmla="*/ 261 h 644"/>
                <a:gd name="T54" fmla="*/ 304 w 519"/>
                <a:gd name="T55" fmla="*/ 59 h 644"/>
                <a:gd name="T56" fmla="*/ 325 w 519"/>
                <a:gd name="T57" fmla="*/ 177 h 644"/>
                <a:gd name="T58" fmla="*/ 304 w 519"/>
                <a:gd name="T59" fmla="*/ 59 h 644"/>
                <a:gd name="T60" fmla="*/ 353 w 519"/>
                <a:gd name="T61" fmla="*/ 496 h 644"/>
                <a:gd name="T62" fmla="*/ 332 w 519"/>
                <a:gd name="T63" fmla="*/ 619 h 644"/>
                <a:gd name="T64" fmla="*/ 360 w 519"/>
                <a:gd name="T65" fmla="*/ 483 h 644"/>
                <a:gd name="T66" fmla="*/ 380 w 519"/>
                <a:gd name="T67" fmla="*/ 619 h 644"/>
                <a:gd name="T68" fmla="*/ 360 w 519"/>
                <a:gd name="T69" fmla="*/ 483 h 644"/>
                <a:gd name="T70" fmla="*/ 408 w 519"/>
                <a:gd name="T71" fmla="*/ 475 h 644"/>
                <a:gd name="T72" fmla="*/ 387 w 519"/>
                <a:gd name="T73" fmla="*/ 597 h 644"/>
                <a:gd name="T74" fmla="*/ 415 w 519"/>
                <a:gd name="T75" fmla="*/ 281 h 644"/>
                <a:gd name="T76" fmla="*/ 436 w 519"/>
                <a:gd name="T77" fmla="*/ 391 h 644"/>
                <a:gd name="T78" fmla="*/ 415 w 519"/>
                <a:gd name="T79" fmla="*/ 281 h 644"/>
                <a:gd name="T80" fmla="*/ 463 w 519"/>
                <a:gd name="T81" fmla="*/ 522 h 644"/>
                <a:gd name="T82" fmla="*/ 443 w 519"/>
                <a:gd name="T83" fmla="*/ 619 h 644"/>
                <a:gd name="T84" fmla="*/ 470 w 519"/>
                <a:gd name="T85" fmla="*/ 533 h 644"/>
                <a:gd name="T86" fmla="*/ 491 w 519"/>
                <a:gd name="T87" fmla="*/ 619 h 644"/>
                <a:gd name="T88" fmla="*/ 470 w 519"/>
                <a:gd name="T89" fmla="*/ 533 h 644"/>
                <a:gd name="T90" fmla="*/ 519 w 519"/>
                <a:gd name="T91" fmla="*/ 389 h 644"/>
                <a:gd name="T92" fmla="*/ 498 w 519"/>
                <a:gd name="T93" fmla="*/ 468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644">
                  <a:moveTo>
                    <a:pt x="0" y="533"/>
                  </a:moveTo>
                  <a:lnTo>
                    <a:pt x="22" y="533"/>
                  </a:lnTo>
                  <a:lnTo>
                    <a:pt x="22" y="644"/>
                  </a:lnTo>
                  <a:lnTo>
                    <a:pt x="0" y="644"/>
                  </a:lnTo>
                  <a:lnTo>
                    <a:pt x="0" y="533"/>
                  </a:lnTo>
                  <a:close/>
                  <a:moveTo>
                    <a:pt x="28" y="514"/>
                  </a:moveTo>
                  <a:lnTo>
                    <a:pt x="50" y="514"/>
                  </a:lnTo>
                  <a:lnTo>
                    <a:pt x="50" y="644"/>
                  </a:lnTo>
                  <a:lnTo>
                    <a:pt x="28" y="644"/>
                  </a:lnTo>
                  <a:lnTo>
                    <a:pt x="28" y="514"/>
                  </a:lnTo>
                  <a:close/>
                  <a:moveTo>
                    <a:pt x="55" y="249"/>
                  </a:moveTo>
                  <a:lnTo>
                    <a:pt x="77" y="249"/>
                  </a:lnTo>
                  <a:lnTo>
                    <a:pt x="77" y="368"/>
                  </a:lnTo>
                  <a:lnTo>
                    <a:pt x="55" y="368"/>
                  </a:lnTo>
                  <a:lnTo>
                    <a:pt x="55" y="249"/>
                  </a:lnTo>
                  <a:close/>
                  <a:moveTo>
                    <a:pt x="83" y="245"/>
                  </a:moveTo>
                  <a:lnTo>
                    <a:pt x="105" y="245"/>
                  </a:lnTo>
                  <a:lnTo>
                    <a:pt x="105" y="345"/>
                  </a:lnTo>
                  <a:lnTo>
                    <a:pt x="83" y="345"/>
                  </a:lnTo>
                  <a:lnTo>
                    <a:pt x="83" y="245"/>
                  </a:lnTo>
                  <a:close/>
                  <a:moveTo>
                    <a:pt x="111" y="357"/>
                  </a:moveTo>
                  <a:lnTo>
                    <a:pt x="133" y="357"/>
                  </a:lnTo>
                  <a:lnTo>
                    <a:pt x="133" y="439"/>
                  </a:lnTo>
                  <a:lnTo>
                    <a:pt x="111" y="439"/>
                  </a:lnTo>
                  <a:lnTo>
                    <a:pt x="111" y="357"/>
                  </a:lnTo>
                  <a:close/>
                  <a:moveTo>
                    <a:pt x="138" y="0"/>
                  </a:moveTo>
                  <a:lnTo>
                    <a:pt x="160" y="0"/>
                  </a:lnTo>
                  <a:lnTo>
                    <a:pt x="160" y="74"/>
                  </a:lnTo>
                  <a:lnTo>
                    <a:pt x="138" y="74"/>
                  </a:lnTo>
                  <a:lnTo>
                    <a:pt x="138" y="0"/>
                  </a:lnTo>
                  <a:close/>
                  <a:moveTo>
                    <a:pt x="166" y="381"/>
                  </a:moveTo>
                  <a:lnTo>
                    <a:pt x="188" y="381"/>
                  </a:lnTo>
                  <a:lnTo>
                    <a:pt x="188" y="447"/>
                  </a:lnTo>
                  <a:lnTo>
                    <a:pt x="166" y="447"/>
                  </a:lnTo>
                  <a:lnTo>
                    <a:pt x="166" y="381"/>
                  </a:lnTo>
                  <a:close/>
                  <a:moveTo>
                    <a:pt x="194" y="502"/>
                  </a:moveTo>
                  <a:lnTo>
                    <a:pt x="216" y="502"/>
                  </a:lnTo>
                  <a:lnTo>
                    <a:pt x="216" y="561"/>
                  </a:lnTo>
                  <a:lnTo>
                    <a:pt x="194" y="561"/>
                  </a:lnTo>
                  <a:lnTo>
                    <a:pt x="194" y="502"/>
                  </a:lnTo>
                  <a:close/>
                  <a:moveTo>
                    <a:pt x="221" y="537"/>
                  </a:moveTo>
                  <a:lnTo>
                    <a:pt x="242" y="537"/>
                  </a:lnTo>
                  <a:lnTo>
                    <a:pt x="242" y="589"/>
                  </a:lnTo>
                  <a:lnTo>
                    <a:pt x="221" y="589"/>
                  </a:lnTo>
                  <a:lnTo>
                    <a:pt x="221" y="537"/>
                  </a:lnTo>
                  <a:close/>
                  <a:moveTo>
                    <a:pt x="249" y="435"/>
                  </a:moveTo>
                  <a:lnTo>
                    <a:pt x="271" y="435"/>
                  </a:lnTo>
                  <a:lnTo>
                    <a:pt x="271" y="487"/>
                  </a:lnTo>
                  <a:lnTo>
                    <a:pt x="249" y="487"/>
                  </a:lnTo>
                  <a:lnTo>
                    <a:pt x="249" y="435"/>
                  </a:lnTo>
                  <a:close/>
                  <a:moveTo>
                    <a:pt x="277" y="207"/>
                  </a:moveTo>
                  <a:lnTo>
                    <a:pt x="299" y="207"/>
                  </a:lnTo>
                  <a:lnTo>
                    <a:pt x="299" y="261"/>
                  </a:lnTo>
                  <a:lnTo>
                    <a:pt x="277" y="261"/>
                  </a:lnTo>
                  <a:lnTo>
                    <a:pt x="277" y="207"/>
                  </a:lnTo>
                  <a:close/>
                  <a:moveTo>
                    <a:pt x="304" y="59"/>
                  </a:moveTo>
                  <a:lnTo>
                    <a:pt x="325" y="59"/>
                  </a:lnTo>
                  <a:lnTo>
                    <a:pt x="325" y="177"/>
                  </a:lnTo>
                  <a:lnTo>
                    <a:pt x="304" y="177"/>
                  </a:lnTo>
                  <a:lnTo>
                    <a:pt x="304" y="59"/>
                  </a:lnTo>
                  <a:close/>
                  <a:moveTo>
                    <a:pt x="332" y="496"/>
                  </a:moveTo>
                  <a:lnTo>
                    <a:pt x="353" y="496"/>
                  </a:lnTo>
                  <a:lnTo>
                    <a:pt x="353" y="619"/>
                  </a:lnTo>
                  <a:lnTo>
                    <a:pt x="332" y="619"/>
                  </a:lnTo>
                  <a:lnTo>
                    <a:pt x="332" y="496"/>
                  </a:lnTo>
                  <a:close/>
                  <a:moveTo>
                    <a:pt x="360" y="483"/>
                  </a:moveTo>
                  <a:lnTo>
                    <a:pt x="380" y="483"/>
                  </a:lnTo>
                  <a:lnTo>
                    <a:pt x="380" y="619"/>
                  </a:lnTo>
                  <a:lnTo>
                    <a:pt x="360" y="619"/>
                  </a:lnTo>
                  <a:lnTo>
                    <a:pt x="360" y="483"/>
                  </a:lnTo>
                  <a:close/>
                  <a:moveTo>
                    <a:pt x="387" y="475"/>
                  </a:moveTo>
                  <a:lnTo>
                    <a:pt x="408" y="475"/>
                  </a:lnTo>
                  <a:lnTo>
                    <a:pt x="408" y="597"/>
                  </a:lnTo>
                  <a:lnTo>
                    <a:pt x="387" y="597"/>
                  </a:lnTo>
                  <a:lnTo>
                    <a:pt x="387" y="475"/>
                  </a:lnTo>
                  <a:close/>
                  <a:moveTo>
                    <a:pt x="415" y="281"/>
                  </a:moveTo>
                  <a:lnTo>
                    <a:pt x="436" y="281"/>
                  </a:lnTo>
                  <a:lnTo>
                    <a:pt x="436" y="391"/>
                  </a:lnTo>
                  <a:lnTo>
                    <a:pt x="415" y="391"/>
                  </a:lnTo>
                  <a:lnTo>
                    <a:pt x="415" y="281"/>
                  </a:lnTo>
                  <a:close/>
                  <a:moveTo>
                    <a:pt x="443" y="522"/>
                  </a:moveTo>
                  <a:lnTo>
                    <a:pt x="463" y="522"/>
                  </a:lnTo>
                  <a:lnTo>
                    <a:pt x="463" y="619"/>
                  </a:lnTo>
                  <a:lnTo>
                    <a:pt x="443" y="619"/>
                  </a:lnTo>
                  <a:lnTo>
                    <a:pt x="443" y="522"/>
                  </a:lnTo>
                  <a:close/>
                  <a:moveTo>
                    <a:pt x="470" y="533"/>
                  </a:moveTo>
                  <a:lnTo>
                    <a:pt x="491" y="533"/>
                  </a:lnTo>
                  <a:lnTo>
                    <a:pt x="491" y="619"/>
                  </a:lnTo>
                  <a:lnTo>
                    <a:pt x="470" y="619"/>
                  </a:lnTo>
                  <a:lnTo>
                    <a:pt x="470" y="533"/>
                  </a:lnTo>
                  <a:close/>
                  <a:moveTo>
                    <a:pt x="498" y="389"/>
                  </a:moveTo>
                  <a:lnTo>
                    <a:pt x="519" y="389"/>
                  </a:lnTo>
                  <a:lnTo>
                    <a:pt x="519" y="468"/>
                  </a:lnTo>
                  <a:lnTo>
                    <a:pt x="498" y="468"/>
                  </a:lnTo>
                  <a:lnTo>
                    <a:pt x="498" y="389"/>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2" name="Freeform 43"/>
            <p:cNvSpPr>
              <a:spLocks noEditPoints="1"/>
            </p:cNvSpPr>
            <p:nvPr/>
          </p:nvSpPr>
          <p:spPr bwMode="auto">
            <a:xfrm>
              <a:off x="3375" y="660"/>
              <a:ext cx="519" cy="810"/>
            </a:xfrm>
            <a:custGeom>
              <a:avLst/>
              <a:gdLst>
                <a:gd name="T0" fmla="*/ 21 w 519"/>
                <a:gd name="T1" fmla="*/ 420 h 810"/>
                <a:gd name="T2" fmla="*/ 0 w 519"/>
                <a:gd name="T3" fmla="*/ 490 h 810"/>
                <a:gd name="T4" fmla="*/ 28 w 519"/>
                <a:gd name="T5" fmla="*/ 657 h 810"/>
                <a:gd name="T6" fmla="*/ 49 w 519"/>
                <a:gd name="T7" fmla="*/ 719 h 810"/>
                <a:gd name="T8" fmla="*/ 28 w 519"/>
                <a:gd name="T9" fmla="*/ 657 h 810"/>
                <a:gd name="T10" fmla="*/ 77 w 519"/>
                <a:gd name="T11" fmla="*/ 712 h 810"/>
                <a:gd name="T12" fmla="*/ 56 w 519"/>
                <a:gd name="T13" fmla="*/ 765 h 810"/>
                <a:gd name="T14" fmla="*/ 83 w 519"/>
                <a:gd name="T15" fmla="*/ 697 h 810"/>
                <a:gd name="T16" fmla="*/ 104 w 519"/>
                <a:gd name="T17" fmla="*/ 743 h 810"/>
                <a:gd name="T18" fmla="*/ 83 w 519"/>
                <a:gd name="T19" fmla="*/ 697 h 810"/>
                <a:gd name="T20" fmla="*/ 132 w 519"/>
                <a:gd name="T21" fmla="*/ 699 h 810"/>
                <a:gd name="T22" fmla="*/ 111 w 519"/>
                <a:gd name="T23" fmla="*/ 810 h 810"/>
                <a:gd name="T24" fmla="*/ 139 w 519"/>
                <a:gd name="T25" fmla="*/ 670 h 810"/>
                <a:gd name="T26" fmla="*/ 160 w 519"/>
                <a:gd name="T27" fmla="*/ 806 h 810"/>
                <a:gd name="T28" fmla="*/ 139 w 519"/>
                <a:gd name="T29" fmla="*/ 670 h 810"/>
                <a:gd name="T30" fmla="*/ 187 w 519"/>
                <a:gd name="T31" fmla="*/ 660 h 810"/>
                <a:gd name="T32" fmla="*/ 166 w 519"/>
                <a:gd name="T33" fmla="*/ 810 h 810"/>
                <a:gd name="T34" fmla="*/ 194 w 519"/>
                <a:gd name="T35" fmla="*/ 583 h 810"/>
                <a:gd name="T36" fmla="*/ 215 w 519"/>
                <a:gd name="T37" fmla="*/ 713 h 810"/>
                <a:gd name="T38" fmla="*/ 194 w 519"/>
                <a:gd name="T39" fmla="*/ 583 h 810"/>
                <a:gd name="T40" fmla="*/ 243 w 519"/>
                <a:gd name="T41" fmla="*/ 594 h 810"/>
                <a:gd name="T42" fmla="*/ 222 w 519"/>
                <a:gd name="T43" fmla="*/ 699 h 810"/>
                <a:gd name="T44" fmla="*/ 248 w 519"/>
                <a:gd name="T45" fmla="*/ 210 h 810"/>
                <a:gd name="T46" fmla="*/ 270 w 519"/>
                <a:gd name="T47" fmla="*/ 301 h 810"/>
                <a:gd name="T48" fmla="*/ 248 w 519"/>
                <a:gd name="T49" fmla="*/ 210 h 810"/>
                <a:gd name="T50" fmla="*/ 298 w 519"/>
                <a:gd name="T51" fmla="*/ 39 h 810"/>
                <a:gd name="T52" fmla="*/ 277 w 519"/>
                <a:gd name="T53" fmla="*/ 121 h 810"/>
                <a:gd name="T54" fmla="*/ 305 w 519"/>
                <a:gd name="T55" fmla="*/ 0 h 810"/>
                <a:gd name="T56" fmla="*/ 325 w 519"/>
                <a:gd name="T57" fmla="*/ 75 h 810"/>
                <a:gd name="T58" fmla="*/ 305 w 519"/>
                <a:gd name="T59" fmla="*/ 0 h 810"/>
                <a:gd name="T60" fmla="*/ 353 w 519"/>
                <a:gd name="T61" fmla="*/ 732 h 810"/>
                <a:gd name="T62" fmla="*/ 331 w 519"/>
                <a:gd name="T63" fmla="*/ 800 h 810"/>
                <a:gd name="T64" fmla="*/ 359 w 519"/>
                <a:gd name="T65" fmla="*/ 705 h 810"/>
                <a:gd name="T66" fmla="*/ 381 w 519"/>
                <a:gd name="T67" fmla="*/ 810 h 810"/>
                <a:gd name="T68" fmla="*/ 359 w 519"/>
                <a:gd name="T69" fmla="*/ 705 h 810"/>
                <a:gd name="T70" fmla="*/ 408 w 519"/>
                <a:gd name="T71" fmla="*/ 660 h 810"/>
                <a:gd name="T72" fmla="*/ 388 w 519"/>
                <a:gd name="T73" fmla="*/ 808 h 810"/>
                <a:gd name="T74" fmla="*/ 414 w 519"/>
                <a:gd name="T75" fmla="*/ 529 h 810"/>
                <a:gd name="T76" fmla="*/ 436 w 519"/>
                <a:gd name="T77" fmla="*/ 692 h 810"/>
                <a:gd name="T78" fmla="*/ 414 w 519"/>
                <a:gd name="T79" fmla="*/ 529 h 810"/>
                <a:gd name="T80" fmla="*/ 464 w 519"/>
                <a:gd name="T81" fmla="*/ 565 h 810"/>
                <a:gd name="T82" fmla="*/ 442 w 519"/>
                <a:gd name="T83" fmla="*/ 735 h 810"/>
                <a:gd name="T84" fmla="*/ 469 w 519"/>
                <a:gd name="T85" fmla="*/ 250 h 810"/>
                <a:gd name="T86" fmla="*/ 491 w 519"/>
                <a:gd name="T87" fmla="*/ 407 h 810"/>
                <a:gd name="T88" fmla="*/ 469 w 519"/>
                <a:gd name="T89" fmla="*/ 250 h 810"/>
                <a:gd name="T90" fmla="*/ 519 w 519"/>
                <a:gd name="T91" fmla="*/ 596 h 810"/>
                <a:gd name="T92" fmla="*/ 497 w 519"/>
                <a:gd name="T93" fmla="*/ 73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810">
                  <a:moveTo>
                    <a:pt x="0" y="420"/>
                  </a:moveTo>
                  <a:lnTo>
                    <a:pt x="21" y="420"/>
                  </a:lnTo>
                  <a:lnTo>
                    <a:pt x="21" y="490"/>
                  </a:lnTo>
                  <a:lnTo>
                    <a:pt x="0" y="490"/>
                  </a:lnTo>
                  <a:lnTo>
                    <a:pt x="0" y="420"/>
                  </a:lnTo>
                  <a:close/>
                  <a:moveTo>
                    <a:pt x="28" y="657"/>
                  </a:moveTo>
                  <a:lnTo>
                    <a:pt x="49" y="657"/>
                  </a:lnTo>
                  <a:lnTo>
                    <a:pt x="49" y="719"/>
                  </a:lnTo>
                  <a:lnTo>
                    <a:pt x="28" y="719"/>
                  </a:lnTo>
                  <a:lnTo>
                    <a:pt x="28" y="657"/>
                  </a:lnTo>
                  <a:close/>
                  <a:moveTo>
                    <a:pt x="56" y="712"/>
                  </a:moveTo>
                  <a:lnTo>
                    <a:pt x="77" y="712"/>
                  </a:lnTo>
                  <a:lnTo>
                    <a:pt x="77" y="765"/>
                  </a:lnTo>
                  <a:lnTo>
                    <a:pt x="56" y="765"/>
                  </a:lnTo>
                  <a:lnTo>
                    <a:pt x="56" y="712"/>
                  </a:lnTo>
                  <a:close/>
                  <a:moveTo>
                    <a:pt x="83" y="697"/>
                  </a:moveTo>
                  <a:lnTo>
                    <a:pt x="104" y="697"/>
                  </a:lnTo>
                  <a:lnTo>
                    <a:pt x="104" y="743"/>
                  </a:lnTo>
                  <a:lnTo>
                    <a:pt x="83" y="743"/>
                  </a:lnTo>
                  <a:lnTo>
                    <a:pt x="83" y="697"/>
                  </a:lnTo>
                  <a:close/>
                  <a:moveTo>
                    <a:pt x="111" y="699"/>
                  </a:moveTo>
                  <a:lnTo>
                    <a:pt x="132" y="699"/>
                  </a:lnTo>
                  <a:lnTo>
                    <a:pt x="132" y="810"/>
                  </a:lnTo>
                  <a:lnTo>
                    <a:pt x="111" y="810"/>
                  </a:lnTo>
                  <a:lnTo>
                    <a:pt x="111" y="699"/>
                  </a:lnTo>
                  <a:close/>
                  <a:moveTo>
                    <a:pt x="139" y="670"/>
                  </a:moveTo>
                  <a:lnTo>
                    <a:pt x="160" y="670"/>
                  </a:lnTo>
                  <a:lnTo>
                    <a:pt x="160" y="806"/>
                  </a:lnTo>
                  <a:lnTo>
                    <a:pt x="139" y="806"/>
                  </a:lnTo>
                  <a:lnTo>
                    <a:pt x="139" y="670"/>
                  </a:lnTo>
                  <a:close/>
                  <a:moveTo>
                    <a:pt x="166" y="660"/>
                  </a:moveTo>
                  <a:lnTo>
                    <a:pt x="187" y="660"/>
                  </a:lnTo>
                  <a:lnTo>
                    <a:pt x="187" y="810"/>
                  </a:lnTo>
                  <a:lnTo>
                    <a:pt x="166" y="810"/>
                  </a:lnTo>
                  <a:lnTo>
                    <a:pt x="166" y="660"/>
                  </a:lnTo>
                  <a:close/>
                  <a:moveTo>
                    <a:pt x="194" y="583"/>
                  </a:moveTo>
                  <a:lnTo>
                    <a:pt x="215" y="583"/>
                  </a:lnTo>
                  <a:lnTo>
                    <a:pt x="215" y="713"/>
                  </a:lnTo>
                  <a:lnTo>
                    <a:pt x="194" y="713"/>
                  </a:lnTo>
                  <a:lnTo>
                    <a:pt x="194" y="583"/>
                  </a:lnTo>
                  <a:close/>
                  <a:moveTo>
                    <a:pt x="222" y="594"/>
                  </a:moveTo>
                  <a:lnTo>
                    <a:pt x="243" y="594"/>
                  </a:lnTo>
                  <a:lnTo>
                    <a:pt x="243" y="699"/>
                  </a:lnTo>
                  <a:lnTo>
                    <a:pt x="222" y="699"/>
                  </a:lnTo>
                  <a:lnTo>
                    <a:pt x="222" y="594"/>
                  </a:lnTo>
                  <a:close/>
                  <a:moveTo>
                    <a:pt x="248" y="210"/>
                  </a:moveTo>
                  <a:lnTo>
                    <a:pt x="270" y="210"/>
                  </a:lnTo>
                  <a:lnTo>
                    <a:pt x="270" y="301"/>
                  </a:lnTo>
                  <a:lnTo>
                    <a:pt x="248" y="301"/>
                  </a:lnTo>
                  <a:lnTo>
                    <a:pt x="248" y="210"/>
                  </a:lnTo>
                  <a:close/>
                  <a:moveTo>
                    <a:pt x="277" y="39"/>
                  </a:moveTo>
                  <a:lnTo>
                    <a:pt x="298" y="39"/>
                  </a:lnTo>
                  <a:lnTo>
                    <a:pt x="298" y="121"/>
                  </a:lnTo>
                  <a:lnTo>
                    <a:pt x="277" y="121"/>
                  </a:lnTo>
                  <a:lnTo>
                    <a:pt x="277" y="39"/>
                  </a:lnTo>
                  <a:close/>
                  <a:moveTo>
                    <a:pt x="305" y="0"/>
                  </a:moveTo>
                  <a:lnTo>
                    <a:pt x="325" y="0"/>
                  </a:lnTo>
                  <a:lnTo>
                    <a:pt x="325" y="75"/>
                  </a:lnTo>
                  <a:lnTo>
                    <a:pt x="305" y="75"/>
                  </a:lnTo>
                  <a:lnTo>
                    <a:pt x="305" y="0"/>
                  </a:lnTo>
                  <a:close/>
                  <a:moveTo>
                    <a:pt x="331" y="732"/>
                  </a:moveTo>
                  <a:lnTo>
                    <a:pt x="353" y="732"/>
                  </a:lnTo>
                  <a:lnTo>
                    <a:pt x="353" y="800"/>
                  </a:lnTo>
                  <a:lnTo>
                    <a:pt x="331" y="800"/>
                  </a:lnTo>
                  <a:lnTo>
                    <a:pt x="331" y="732"/>
                  </a:lnTo>
                  <a:close/>
                  <a:moveTo>
                    <a:pt x="359" y="705"/>
                  </a:moveTo>
                  <a:lnTo>
                    <a:pt x="381" y="705"/>
                  </a:lnTo>
                  <a:lnTo>
                    <a:pt x="381" y="810"/>
                  </a:lnTo>
                  <a:lnTo>
                    <a:pt x="359" y="810"/>
                  </a:lnTo>
                  <a:lnTo>
                    <a:pt x="359" y="705"/>
                  </a:lnTo>
                  <a:close/>
                  <a:moveTo>
                    <a:pt x="388" y="660"/>
                  </a:moveTo>
                  <a:lnTo>
                    <a:pt x="408" y="660"/>
                  </a:lnTo>
                  <a:lnTo>
                    <a:pt x="408" y="808"/>
                  </a:lnTo>
                  <a:lnTo>
                    <a:pt x="388" y="808"/>
                  </a:lnTo>
                  <a:lnTo>
                    <a:pt x="388" y="660"/>
                  </a:lnTo>
                  <a:close/>
                  <a:moveTo>
                    <a:pt x="414" y="529"/>
                  </a:moveTo>
                  <a:lnTo>
                    <a:pt x="436" y="529"/>
                  </a:lnTo>
                  <a:lnTo>
                    <a:pt x="436" y="692"/>
                  </a:lnTo>
                  <a:lnTo>
                    <a:pt x="414" y="692"/>
                  </a:lnTo>
                  <a:lnTo>
                    <a:pt x="414" y="529"/>
                  </a:lnTo>
                  <a:close/>
                  <a:moveTo>
                    <a:pt x="442" y="565"/>
                  </a:moveTo>
                  <a:lnTo>
                    <a:pt x="464" y="565"/>
                  </a:lnTo>
                  <a:lnTo>
                    <a:pt x="464" y="735"/>
                  </a:lnTo>
                  <a:lnTo>
                    <a:pt x="442" y="735"/>
                  </a:lnTo>
                  <a:lnTo>
                    <a:pt x="442" y="565"/>
                  </a:lnTo>
                  <a:close/>
                  <a:moveTo>
                    <a:pt x="469" y="250"/>
                  </a:moveTo>
                  <a:lnTo>
                    <a:pt x="491" y="250"/>
                  </a:lnTo>
                  <a:lnTo>
                    <a:pt x="491" y="407"/>
                  </a:lnTo>
                  <a:lnTo>
                    <a:pt x="469" y="407"/>
                  </a:lnTo>
                  <a:lnTo>
                    <a:pt x="469" y="250"/>
                  </a:lnTo>
                  <a:close/>
                  <a:moveTo>
                    <a:pt x="497" y="596"/>
                  </a:moveTo>
                  <a:lnTo>
                    <a:pt x="519" y="596"/>
                  </a:lnTo>
                  <a:lnTo>
                    <a:pt x="519" y="731"/>
                  </a:lnTo>
                  <a:lnTo>
                    <a:pt x="497" y="731"/>
                  </a:lnTo>
                  <a:lnTo>
                    <a:pt x="497" y="596"/>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3" name="Freeform 44"/>
            <p:cNvSpPr>
              <a:spLocks noEditPoints="1"/>
            </p:cNvSpPr>
            <p:nvPr/>
          </p:nvSpPr>
          <p:spPr bwMode="auto">
            <a:xfrm>
              <a:off x="3900" y="342"/>
              <a:ext cx="657" cy="1128"/>
            </a:xfrm>
            <a:custGeom>
              <a:avLst/>
              <a:gdLst>
                <a:gd name="T0" fmla="*/ 22 w 657"/>
                <a:gd name="T1" fmla="*/ 824 h 1128"/>
                <a:gd name="T2" fmla="*/ 0 w 657"/>
                <a:gd name="T3" fmla="*/ 934 h 1128"/>
                <a:gd name="T4" fmla="*/ 27 w 657"/>
                <a:gd name="T5" fmla="*/ 852 h 1128"/>
                <a:gd name="T6" fmla="*/ 48 w 657"/>
                <a:gd name="T7" fmla="*/ 984 h 1128"/>
                <a:gd name="T8" fmla="*/ 27 w 657"/>
                <a:gd name="T9" fmla="*/ 852 h 1128"/>
                <a:gd name="T10" fmla="*/ 77 w 657"/>
                <a:gd name="T11" fmla="*/ 459 h 1128"/>
                <a:gd name="T12" fmla="*/ 55 w 657"/>
                <a:gd name="T13" fmla="*/ 603 h 1128"/>
                <a:gd name="T14" fmla="*/ 83 w 657"/>
                <a:gd name="T15" fmla="*/ 712 h 1128"/>
                <a:gd name="T16" fmla="*/ 105 w 657"/>
                <a:gd name="T17" fmla="*/ 844 h 1128"/>
                <a:gd name="T18" fmla="*/ 83 w 657"/>
                <a:gd name="T19" fmla="*/ 712 h 1128"/>
                <a:gd name="T20" fmla="*/ 131 w 657"/>
                <a:gd name="T21" fmla="*/ 820 h 1128"/>
                <a:gd name="T22" fmla="*/ 110 w 657"/>
                <a:gd name="T23" fmla="*/ 939 h 1128"/>
                <a:gd name="T24" fmla="*/ 138 w 657"/>
                <a:gd name="T25" fmla="*/ 629 h 1128"/>
                <a:gd name="T26" fmla="*/ 160 w 657"/>
                <a:gd name="T27" fmla="*/ 738 h 1128"/>
                <a:gd name="T28" fmla="*/ 138 w 657"/>
                <a:gd name="T29" fmla="*/ 629 h 1128"/>
                <a:gd name="T30" fmla="*/ 188 w 657"/>
                <a:gd name="T31" fmla="*/ 944 h 1128"/>
                <a:gd name="T32" fmla="*/ 166 w 657"/>
                <a:gd name="T33" fmla="*/ 1045 h 1128"/>
                <a:gd name="T34" fmla="*/ 193 w 657"/>
                <a:gd name="T35" fmla="*/ 1038 h 1128"/>
                <a:gd name="T36" fmla="*/ 214 w 657"/>
                <a:gd name="T37" fmla="*/ 1128 h 1128"/>
                <a:gd name="T38" fmla="*/ 193 w 657"/>
                <a:gd name="T39" fmla="*/ 1038 h 1128"/>
                <a:gd name="T40" fmla="*/ 242 w 657"/>
                <a:gd name="T41" fmla="*/ 1047 h 1128"/>
                <a:gd name="T42" fmla="*/ 221 w 657"/>
                <a:gd name="T43" fmla="*/ 1128 h 1128"/>
                <a:gd name="T44" fmla="*/ 249 w 657"/>
                <a:gd name="T45" fmla="*/ 0 h 1128"/>
                <a:gd name="T46" fmla="*/ 269 w 657"/>
                <a:gd name="T47" fmla="*/ 71 h 1128"/>
                <a:gd name="T48" fmla="*/ 249 w 657"/>
                <a:gd name="T49" fmla="*/ 0 h 1128"/>
                <a:gd name="T50" fmla="*/ 297 w 657"/>
                <a:gd name="T51" fmla="*/ 510 h 1128"/>
                <a:gd name="T52" fmla="*/ 276 w 657"/>
                <a:gd name="T53" fmla="*/ 572 h 1128"/>
                <a:gd name="T54" fmla="*/ 304 w 657"/>
                <a:gd name="T55" fmla="*/ 658 h 1128"/>
                <a:gd name="T56" fmla="*/ 325 w 657"/>
                <a:gd name="T57" fmla="*/ 713 h 1128"/>
                <a:gd name="T58" fmla="*/ 304 w 657"/>
                <a:gd name="T59" fmla="*/ 658 h 1128"/>
                <a:gd name="T60" fmla="*/ 352 w 657"/>
                <a:gd name="T61" fmla="*/ 683 h 1128"/>
                <a:gd name="T62" fmla="*/ 332 w 657"/>
                <a:gd name="T63" fmla="*/ 732 h 1128"/>
                <a:gd name="T64" fmla="*/ 359 w 657"/>
                <a:gd name="T65" fmla="*/ 919 h 1128"/>
                <a:gd name="T66" fmla="*/ 380 w 657"/>
                <a:gd name="T67" fmla="*/ 960 h 1128"/>
                <a:gd name="T68" fmla="*/ 359 w 657"/>
                <a:gd name="T69" fmla="*/ 919 h 1128"/>
                <a:gd name="T70" fmla="*/ 408 w 657"/>
                <a:gd name="T71" fmla="*/ 1007 h 1128"/>
                <a:gd name="T72" fmla="*/ 387 w 657"/>
                <a:gd name="T73" fmla="*/ 1043 h 1128"/>
                <a:gd name="T74" fmla="*/ 414 w 657"/>
                <a:gd name="T75" fmla="*/ 986 h 1128"/>
                <a:gd name="T76" fmla="*/ 435 w 657"/>
                <a:gd name="T77" fmla="*/ 1017 h 1128"/>
                <a:gd name="T78" fmla="*/ 414 w 657"/>
                <a:gd name="T79" fmla="*/ 986 h 1128"/>
                <a:gd name="T80" fmla="*/ 463 w 657"/>
                <a:gd name="T81" fmla="*/ 841 h 1128"/>
                <a:gd name="T82" fmla="*/ 442 w 657"/>
                <a:gd name="T83" fmla="*/ 868 h 1128"/>
                <a:gd name="T84" fmla="*/ 470 w 657"/>
                <a:gd name="T85" fmla="*/ 266 h 1128"/>
                <a:gd name="T86" fmla="*/ 491 w 657"/>
                <a:gd name="T87" fmla="*/ 289 h 1128"/>
                <a:gd name="T88" fmla="*/ 470 w 657"/>
                <a:gd name="T89" fmla="*/ 266 h 1128"/>
                <a:gd name="T90" fmla="*/ 518 w 657"/>
                <a:gd name="T91" fmla="*/ 998 h 1128"/>
                <a:gd name="T92" fmla="*/ 497 w 657"/>
                <a:gd name="T93" fmla="*/ 1017 h 1128"/>
                <a:gd name="T94" fmla="*/ 525 w 657"/>
                <a:gd name="T95" fmla="*/ 1112 h 1128"/>
                <a:gd name="T96" fmla="*/ 546 w 657"/>
                <a:gd name="T97" fmla="*/ 1128 h 1128"/>
                <a:gd name="T98" fmla="*/ 525 w 657"/>
                <a:gd name="T99" fmla="*/ 1112 h 1128"/>
                <a:gd name="T100" fmla="*/ 574 w 657"/>
                <a:gd name="T101" fmla="*/ 1114 h 1128"/>
                <a:gd name="T102" fmla="*/ 553 w 657"/>
                <a:gd name="T103" fmla="*/ 1128 h 1128"/>
                <a:gd name="T104" fmla="*/ 579 w 657"/>
                <a:gd name="T105" fmla="*/ 1117 h 1128"/>
                <a:gd name="T106" fmla="*/ 601 w 657"/>
                <a:gd name="T107" fmla="*/ 1128 h 1128"/>
                <a:gd name="T108" fmla="*/ 579 w 657"/>
                <a:gd name="T109" fmla="*/ 1117 h 1128"/>
                <a:gd name="T110" fmla="*/ 629 w 657"/>
                <a:gd name="T111" fmla="*/ 954 h 1128"/>
                <a:gd name="T112" fmla="*/ 608 w 657"/>
                <a:gd name="T113" fmla="*/ 1042 h 1128"/>
                <a:gd name="T114" fmla="*/ 636 w 657"/>
                <a:gd name="T115" fmla="*/ 939 h 1128"/>
                <a:gd name="T116" fmla="*/ 657 w 657"/>
                <a:gd name="T117" fmla="*/ 1073 h 1128"/>
                <a:gd name="T118" fmla="*/ 636 w 657"/>
                <a:gd name="T119" fmla="*/ 939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7" h="1128">
                  <a:moveTo>
                    <a:pt x="0" y="824"/>
                  </a:moveTo>
                  <a:lnTo>
                    <a:pt x="22" y="824"/>
                  </a:lnTo>
                  <a:lnTo>
                    <a:pt x="22" y="934"/>
                  </a:lnTo>
                  <a:lnTo>
                    <a:pt x="0" y="934"/>
                  </a:lnTo>
                  <a:lnTo>
                    <a:pt x="0" y="824"/>
                  </a:lnTo>
                  <a:close/>
                  <a:moveTo>
                    <a:pt x="27" y="852"/>
                  </a:moveTo>
                  <a:lnTo>
                    <a:pt x="48" y="852"/>
                  </a:lnTo>
                  <a:lnTo>
                    <a:pt x="48" y="984"/>
                  </a:lnTo>
                  <a:lnTo>
                    <a:pt x="27" y="984"/>
                  </a:lnTo>
                  <a:lnTo>
                    <a:pt x="27" y="852"/>
                  </a:lnTo>
                  <a:close/>
                  <a:moveTo>
                    <a:pt x="55" y="459"/>
                  </a:moveTo>
                  <a:lnTo>
                    <a:pt x="77" y="459"/>
                  </a:lnTo>
                  <a:lnTo>
                    <a:pt x="77" y="603"/>
                  </a:lnTo>
                  <a:lnTo>
                    <a:pt x="55" y="603"/>
                  </a:lnTo>
                  <a:lnTo>
                    <a:pt x="55" y="459"/>
                  </a:lnTo>
                  <a:close/>
                  <a:moveTo>
                    <a:pt x="83" y="712"/>
                  </a:moveTo>
                  <a:lnTo>
                    <a:pt x="105" y="712"/>
                  </a:lnTo>
                  <a:lnTo>
                    <a:pt x="105" y="844"/>
                  </a:lnTo>
                  <a:lnTo>
                    <a:pt x="83" y="844"/>
                  </a:lnTo>
                  <a:lnTo>
                    <a:pt x="83" y="712"/>
                  </a:lnTo>
                  <a:close/>
                  <a:moveTo>
                    <a:pt x="110" y="820"/>
                  </a:moveTo>
                  <a:lnTo>
                    <a:pt x="131" y="820"/>
                  </a:lnTo>
                  <a:lnTo>
                    <a:pt x="131" y="939"/>
                  </a:lnTo>
                  <a:lnTo>
                    <a:pt x="110" y="939"/>
                  </a:lnTo>
                  <a:lnTo>
                    <a:pt x="110" y="820"/>
                  </a:lnTo>
                  <a:close/>
                  <a:moveTo>
                    <a:pt x="138" y="629"/>
                  </a:moveTo>
                  <a:lnTo>
                    <a:pt x="160" y="629"/>
                  </a:lnTo>
                  <a:lnTo>
                    <a:pt x="160" y="738"/>
                  </a:lnTo>
                  <a:lnTo>
                    <a:pt x="138" y="738"/>
                  </a:lnTo>
                  <a:lnTo>
                    <a:pt x="138" y="629"/>
                  </a:lnTo>
                  <a:close/>
                  <a:moveTo>
                    <a:pt x="166" y="944"/>
                  </a:moveTo>
                  <a:lnTo>
                    <a:pt x="188" y="944"/>
                  </a:lnTo>
                  <a:lnTo>
                    <a:pt x="188" y="1045"/>
                  </a:lnTo>
                  <a:lnTo>
                    <a:pt x="166" y="1045"/>
                  </a:lnTo>
                  <a:lnTo>
                    <a:pt x="166" y="944"/>
                  </a:lnTo>
                  <a:close/>
                  <a:moveTo>
                    <a:pt x="193" y="1038"/>
                  </a:moveTo>
                  <a:lnTo>
                    <a:pt x="214" y="1038"/>
                  </a:lnTo>
                  <a:lnTo>
                    <a:pt x="214" y="1128"/>
                  </a:lnTo>
                  <a:lnTo>
                    <a:pt x="193" y="1128"/>
                  </a:lnTo>
                  <a:lnTo>
                    <a:pt x="193" y="1038"/>
                  </a:lnTo>
                  <a:close/>
                  <a:moveTo>
                    <a:pt x="221" y="1047"/>
                  </a:moveTo>
                  <a:lnTo>
                    <a:pt x="242" y="1047"/>
                  </a:lnTo>
                  <a:lnTo>
                    <a:pt x="242" y="1128"/>
                  </a:lnTo>
                  <a:lnTo>
                    <a:pt x="221" y="1128"/>
                  </a:lnTo>
                  <a:lnTo>
                    <a:pt x="221" y="1047"/>
                  </a:lnTo>
                  <a:close/>
                  <a:moveTo>
                    <a:pt x="249" y="0"/>
                  </a:moveTo>
                  <a:lnTo>
                    <a:pt x="269" y="0"/>
                  </a:lnTo>
                  <a:lnTo>
                    <a:pt x="269" y="71"/>
                  </a:lnTo>
                  <a:lnTo>
                    <a:pt x="249" y="71"/>
                  </a:lnTo>
                  <a:lnTo>
                    <a:pt x="249" y="0"/>
                  </a:lnTo>
                  <a:close/>
                  <a:moveTo>
                    <a:pt x="276" y="510"/>
                  </a:moveTo>
                  <a:lnTo>
                    <a:pt x="297" y="510"/>
                  </a:lnTo>
                  <a:lnTo>
                    <a:pt x="297" y="572"/>
                  </a:lnTo>
                  <a:lnTo>
                    <a:pt x="276" y="572"/>
                  </a:lnTo>
                  <a:lnTo>
                    <a:pt x="276" y="510"/>
                  </a:lnTo>
                  <a:close/>
                  <a:moveTo>
                    <a:pt x="304" y="658"/>
                  </a:moveTo>
                  <a:lnTo>
                    <a:pt x="325" y="658"/>
                  </a:lnTo>
                  <a:lnTo>
                    <a:pt x="325" y="713"/>
                  </a:lnTo>
                  <a:lnTo>
                    <a:pt x="304" y="713"/>
                  </a:lnTo>
                  <a:lnTo>
                    <a:pt x="304" y="658"/>
                  </a:lnTo>
                  <a:close/>
                  <a:moveTo>
                    <a:pt x="332" y="683"/>
                  </a:moveTo>
                  <a:lnTo>
                    <a:pt x="352" y="683"/>
                  </a:lnTo>
                  <a:lnTo>
                    <a:pt x="352" y="732"/>
                  </a:lnTo>
                  <a:lnTo>
                    <a:pt x="332" y="732"/>
                  </a:lnTo>
                  <a:lnTo>
                    <a:pt x="332" y="683"/>
                  </a:lnTo>
                  <a:close/>
                  <a:moveTo>
                    <a:pt x="359" y="919"/>
                  </a:moveTo>
                  <a:lnTo>
                    <a:pt x="380" y="919"/>
                  </a:lnTo>
                  <a:lnTo>
                    <a:pt x="380" y="960"/>
                  </a:lnTo>
                  <a:lnTo>
                    <a:pt x="359" y="960"/>
                  </a:lnTo>
                  <a:lnTo>
                    <a:pt x="359" y="919"/>
                  </a:lnTo>
                  <a:close/>
                  <a:moveTo>
                    <a:pt x="387" y="1007"/>
                  </a:moveTo>
                  <a:lnTo>
                    <a:pt x="408" y="1007"/>
                  </a:lnTo>
                  <a:lnTo>
                    <a:pt x="408" y="1043"/>
                  </a:lnTo>
                  <a:lnTo>
                    <a:pt x="387" y="1043"/>
                  </a:lnTo>
                  <a:lnTo>
                    <a:pt x="387" y="1007"/>
                  </a:lnTo>
                  <a:close/>
                  <a:moveTo>
                    <a:pt x="414" y="986"/>
                  </a:moveTo>
                  <a:lnTo>
                    <a:pt x="435" y="986"/>
                  </a:lnTo>
                  <a:lnTo>
                    <a:pt x="435" y="1017"/>
                  </a:lnTo>
                  <a:lnTo>
                    <a:pt x="414" y="1017"/>
                  </a:lnTo>
                  <a:lnTo>
                    <a:pt x="414" y="986"/>
                  </a:lnTo>
                  <a:close/>
                  <a:moveTo>
                    <a:pt x="442" y="841"/>
                  </a:moveTo>
                  <a:lnTo>
                    <a:pt x="463" y="841"/>
                  </a:lnTo>
                  <a:lnTo>
                    <a:pt x="463" y="868"/>
                  </a:lnTo>
                  <a:lnTo>
                    <a:pt x="442" y="868"/>
                  </a:lnTo>
                  <a:lnTo>
                    <a:pt x="442" y="841"/>
                  </a:lnTo>
                  <a:close/>
                  <a:moveTo>
                    <a:pt x="470" y="266"/>
                  </a:moveTo>
                  <a:lnTo>
                    <a:pt x="491" y="266"/>
                  </a:lnTo>
                  <a:lnTo>
                    <a:pt x="491" y="289"/>
                  </a:lnTo>
                  <a:lnTo>
                    <a:pt x="470" y="289"/>
                  </a:lnTo>
                  <a:lnTo>
                    <a:pt x="470" y="266"/>
                  </a:lnTo>
                  <a:close/>
                  <a:moveTo>
                    <a:pt x="497" y="998"/>
                  </a:moveTo>
                  <a:lnTo>
                    <a:pt x="518" y="998"/>
                  </a:lnTo>
                  <a:lnTo>
                    <a:pt x="518" y="1017"/>
                  </a:lnTo>
                  <a:lnTo>
                    <a:pt x="497" y="1017"/>
                  </a:lnTo>
                  <a:lnTo>
                    <a:pt x="497" y="998"/>
                  </a:lnTo>
                  <a:close/>
                  <a:moveTo>
                    <a:pt x="525" y="1112"/>
                  </a:moveTo>
                  <a:lnTo>
                    <a:pt x="546" y="1112"/>
                  </a:lnTo>
                  <a:lnTo>
                    <a:pt x="546" y="1128"/>
                  </a:lnTo>
                  <a:lnTo>
                    <a:pt x="525" y="1128"/>
                  </a:lnTo>
                  <a:lnTo>
                    <a:pt x="525" y="1112"/>
                  </a:lnTo>
                  <a:close/>
                  <a:moveTo>
                    <a:pt x="553" y="1114"/>
                  </a:moveTo>
                  <a:lnTo>
                    <a:pt x="574" y="1114"/>
                  </a:lnTo>
                  <a:lnTo>
                    <a:pt x="574" y="1128"/>
                  </a:lnTo>
                  <a:lnTo>
                    <a:pt x="553" y="1128"/>
                  </a:lnTo>
                  <a:lnTo>
                    <a:pt x="553" y="1114"/>
                  </a:lnTo>
                  <a:close/>
                  <a:moveTo>
                    <a:pt x="579" y="1117"/>
                  </a:moveTo>
                  <a:lnTo>
                    <a:pt x="601" y="1117"/>
                  </a:lnTo>
                  <a:lnTo>
                    <a:pt x="601" y="1128"/>
                  </a:lnTo>
                  <a:lnTo>
                    <a:pt x="579" y="1128"/>
                  </a:lnTo>
                  <a:lnTo>
                    <a:pt x="579" y="1117"/>
                  </a:lnTo>
                  <a:close/>
                  <a:moveTo>
                    <a:pt x="608" y="954"/>
                  </a:moveTo>
                  <a:lnTo>
                    <a:pt x="629" y="954"/>
                  </a:lnTo>
                  <a:lnTo>
                    <a:pt x="629" y="1042"/>
                  </a:lnTo>
                  <a:lnTo>
                    <a:pt x="608" y="1042"/>
                  </a:lnTo>
                  <a:lnTo>
                    <a:pt x="608" y="954"/>
                  </a:lnTo>
                  <a:close/>
                  <a:moveTo>
                    <a:pt x="636" y="939"/>
                  </a:moveTo>
                  <a:lnTo>
                    <a:pt x="657" y="939"/>
                  </a:lnTo>
                  <a:lnTo>
                    <a:pt x="657" y="1073"/>
                  </a:lnTo>
                  <a:lnTo>
                    <a:pt x="636" y="1073"/>
                  </a:lnTo>
                  <a:lnTo>
                    <a:pt x="636" y="939"/>
                  </a:lnTo>
                  <a:close/>
                </a:path>
              </a:pathLst>
            </a:custGeom>
            <a:solidFill>
              <a:srgbClr val="9537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4" name="Freeform 45"/>
            <p:cNvSpPr>
              <a:spLocks noEditPoints="1"/>
            </p:cNvSpPr>
            <p:nvPr/>
          </p:nvSpPr>
          <p:spPr bwMode="auto">
            <a:xfrm>
              <a:off x="227" y="2264"/>
              <a:ext cx="518" cy="67"/>
            </a:xfrm>
            <a:custGeom>
              <a:avLst/>
              <a:gdLst>
                <a:gd name="T0" fmla="*/ 22 w 518"/>
                <a:gd name="T1" fmla="*/ 0 h 67"/>
                <a:gd name="T2" fmla="*/ 0 w 518"/>
                <a:gd name="T3" fmla="*/ 35 h 67"/>
                <a:gd name="T4" fmla="*/ 27 w 518"/>
                <a:gd name="T5" fmla="*/ 0 h 67"/>
                <a:gd name="T6" fmla="*/ 49 w 518"/>
                <a:gd name="T7" fmla="*/ 67 h 67"/>
                <a:gd name="T8" fmla="*/ 27 w 518"/>
                <a:gd name="T9" fmla="*/ 0 h 67"/>
                <a:gd name="T10" fmla="*/ 77 w 518"/>
                <a:gd name="T11" fmla="*/ 0 h 67"/>
                <a:gd name="T12" fmla="*/ 55 w 518"/>
                <a:gd name="T13" fmla="*/ 42 h 67"/>
                <a:gd name="T14" fmla="*/ 83 w 518"/>
                <a:gd name="T15" fmla="*/ 0 h 67"/>
                <a:gd name="T16" fmla="*/ 105 w 518"/>
                <a:gd name="T17" fmla="*/ 55 h 67"/>
                <a:gd name="T18" fmla="*/ 83 w 518"/>
                <a:gd name="T19" fmla="*/ 0 h 67"/>
                <a:gd name="T20" fmla="*/ 132 w 518"/>
                <a:gd name="T21" fmla="*/ 0 h 67"/>
                <a:gd name="T22" fmla="*/ 110 w 518"/>
                <a:gd name="T23" fmla="*/ 24 h 67"/>
                <a:gd name="T24" fmla="*/ 138 w 518"/>
                <a:gd name="T25" fmla="*/ 0 h 67"/>
                <a:gd name="T26" fmla="*/ 160 w 518"/>
                <a:gd name="T27" fmla="*/ 32 h 67"/>
                <a:gd name="T28" fmla="*/ 138 w 518"/>
                <a:gd name="T29" fmla="*/ 0 h 67"/>
                <a:gd name="T30" fmla="*/ 186 w 518"/>
                <a:gd name="T31" fmla="*/ 0 h 67"/>
                <a:gd name="T32" fmla="*/ 166 w 518"/>
                <a:gd name="T33" fmla="*/ 15 h 67"/>
                <a:gd name="T34" fmla="*/ 193 w 518"/>
                <a:gd name="T35" fmla="*/ 5 h 67"/>
                <a:gd name="T36" fmla="*/ 214 w 518"/>
                <a:gd name="T37" fmla="*/ 20 h 67"/>
                <a:gd name="T38" fmla="*/ 193 w 518"/>
                <a:gd name="T39" fmla="*/ 5 h 67"/>
                <a:gd name="T40" fmla="*/ 243 w 518"/>
                <a:gd name="T41" fmla="*/ 0 h 67"/>
                <a:gd name="T42" fmla="*/ 221 w 518"/>
                <a:gd name="T43" fmla="*/ 11 h 67"/>
                <a:gd name="T44" fmla="*/ 249 w 518"/>
                <a:gd name="T45" fmla="*/ 0 h 67"/>
                <a:gd name="T46" fmla="*/ 269 w 518"/>
                <a:gd name="T47" fmla="*/ 31 h 67"/>
                <a:gd name="T48" fmla="*/ 249 w 518"/>
                <a:gd name="T49" fmla="*/ 0 h 67"/>
                <a:gd name="T50" fmla="*/ 297 w 518"/>
                <a:gd name="T51" fmla="*/ 0 h 67"/>
                <a:gd name="T52" fmla="*/ 276 w 518"/>
                <a:gd name="T53" fmla="*/ 9 h 67"/>
                <a:gd name="T54" fmla="*/ 304 w 518"/>
                <a:gd name="T55" fmla="*/ 0 h 67"/>
                <a:gd name="T56" fmla="*/ 325 w 518"/>
                <a:gd name="T57" fmla="*/ 7 h 67"/>
                <a:gd name="T58" fmla="*/ 304 w 518"/>
                <a:gd name="T59" fmla="*/ 0 h 67"/>
                <a:gd name="T60" fmla="*/ 352 w 518"/>
                <a:gd name="T61" fmla="*/ 0 h 67"/>
                <a:gd name="T62" fmla="*/ 331 w 518"/>
                <a:gd name="T63" fmla="*/ 51 h 67"/>
                <a:gd name="T64" fmla="*/ 359 w 518"/>
                <a:gd name="T65" fmla="*/ 0 h 67"/>
                <a:gd name="T66" fmla="*/ 380 w 518"/>
                <a:gd name="T67" fmla="*/ 12 h 67"/>
                <a:gd name="T68" fmla="*/ 359 w 518"/>
                <a:gd name="T69" fmla="*/ 0 h 67"/>
                <a:gd name="T70" fmla="*/ 408 w 518"/>
                <a:gd name="T71" fmla="*/ 0 h 67"/>
                <a:gd name="T72" fmla="*/ 387 w 518"/>
                <a:gd name="T73" fmla="*/ 11 h 67"/>
                <a:gd name="T74" fmla="*/ 414 w 518"/>
                <a:gd name="T75" fmla="*/ 0 h 67"/>
                <a:gd name="T76" fmla="*/ 435 w 518"/>
                <a:gd name="T77" fmla="*/ 9 h 67"/>
                <a:gd name="T78" fmla="*/ 414 w 518"/>
                <a:gd name="T79" fmla="*/ 0 h 67"/>
                <a:gd name="T80" fmla="*/ 463 w 518"/>
                <a:gd name="T81" fmla="*/ 0 h 67"/>
                <a:gd name="T82" fmla="*/ 442 w 518"/>
                <a:gd name="T83" fmla="*/ 24 h 67"/>
                <a:gd name="T84" fmla="*/ 470 w 518"/>
                <a:gd name="T85" fmla="*/ 0 h 67"/>
                <a:gd name="T86" fmla="*/ 491 w 518"/>
                <a:gd name="T87" fmla="*/ 5 h 67"/>
                <a:gd name="T88" fmla="*/ 470 w 518"/>
                <a:gd name="T89" fmla="*/ 0 h 67"/>
                <a:gd name="T90" fmla="*/ 518 w 518"/>
                <a:gd name="T91" fmla="*/ 0 h 67"/>
                <a:gd name="T92" fmla="*/ 497 w 518"/>
                <a:gd name="T93" fmla="*/ 4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67">
                  <a:moveTo>
                    <a:pt x="0" y="0"/>
                  </a:moveTo>
                  <a:lnTo>
                    <a:pt x="22" y="0"/>
                  </a:lnTo>
                  <a:lnTo>
                    <a:pt x="22" y="35"/>
                  </a:lnTo>
                  <a:lnTo>
                    <a:pt x="0" y="35"/>
                  </a:lnTo>
                  <a:lnTo>
                    <a:pt x="0" y="0"/>
                  </a:lnTo>
                  <a:close/>
                  <a:moveTo>
                    <a:pt x="27" y="0"/>
                  </a:moveTo>
                  <a:lnTo>
                    <a:pt x="49" y="0"/>
                  </a:lnTo>
                  <a:lnTo>
                    <a:pt x="49" y="67"/>
                  </a:lnTo>
                  <a:lnTo>
                    <a:pt x="27" y="67"/>
                  </a:lnTo>
                  <a:lnTo>
                    <a:pt x="27" y="0"/>
                  </a:lnTo>
                  <a:close/>
                  <a:moveTo>
                    <a:pt x="55" y="0"/>
                  </a:moveTo>
                  <a:lnTo>
                    <a:pt x="77" y="0"/>
                  </a:lnTo>
                  <a:lnTo>
                    <a:pt x="77" y="42"/>
                  </a:lnTo>
                  <a:lnTo>
                    <a:pt x="55" y="42"/>
                  </a:lnTo>
                  <a:lnTo>
                    <a:pt x="55" y="0"/>
                  </a:lnTo>
                  <a:close/>
                  <a:moveTo>
                    <a:pt x="83" y="0"/>
                  </a:moveTo>
                  <a:lnTo>
                    <a:pt x="105" y="0"/>
                  </a:lnTo>
                  <a:lnTo>
                    <a:pt x="105" y="55"/>
                  </a:lnTo>
                  <a:lnTo>
                    <a:pt x="83" y="55"/>
                  </a:lnTo>
                  <a:lnTo>
                    <a:pt x="83" y="0"/>
                  </a:lnTo>
                  <a:close/>
                  <a:moveTo>
                    <a:pt x="110" y="0"/>
                  </a:moveTo>
                  <a:lnTo>
                    <a:pt x="132" y="0"/>
                  </a:lnTo>
                  <a:lnTo>
                    <a:pt x="132" y="24"/>
                  </a:lnTo>
                  <a:lnTo>
                    <a:pt x="110" y="24"/>
                  </a:lnTo>
                  <a:lnTo>
                    <a:pt x="110" y="0"/>
                  </a:lnTo>
                  <a:close/>
                  <a:moveTo>
                    <a:pt x="138" y="0"/>
                  </a:moveTo>
                  <a:lnTo>
                    <a:pt x="160" y="0"/>
                  </a:lnTo>
                  <a:lnTo>
                    <a:pt x="160" y="32"/>
                  </a:lnTo>
                  <a:lnTo>
                    <a:pt x="138" y="32"/>
                  </a:lnTo>
                  <a:lnTo>
                    <a:pt x="138" y="0"/>
                  </a:lnTo>
                  <a:close/>
                  <a:moveTo>
                    <a:pt x="166" y="0"/>
                  </a:moveTo>
                  <a:lnTo>
                    <a:pt x="186" y="0"/>
                  </a:lnTo>
                  <a:lnTo>
                    <a:pt x="186" y="15"/>
                  </a:lnTo>
                  <a:lnTo>
                    <a:pt x="166" y="15"/>
                  </a:lnTo>
                  <a:lnTo>
                    <a:pt x="166" y="0"/>
                  </a:lnTo>
                  <a:close/>
                  <a:moveTo>
                    <a:pt x="193" y="5"/>
                  </a:moveTo>
                  <a:lnTo>
                    <a:pt x="214" y="5"/>
                  </a:lnTo>
                  <a:lnTo>
                    <a:pt x="214" y="20"/>
                  </a:lnTo>
                  <a:lnTo>
                    <a:pt x="193" y="20"/>
                  </a:lnTo>
                  <a:lnTo>
                    <a:pt x="193" y="5"/>
                  </a:lnTo>
                  <a:close/>
                  <a:moveTo>
                    <a:pt x="221" y="0"/>
                  </a:moveTo>
                  <a:lnTo>
                    <a:pt x="243" y="0"/>
                  </a:lnTo>
                  <a:lnTo>
                    <a:pt x="243" y="11"/>
                  </a:lnTo>
                  <a:lnTo>
                    <a:pt x="221" y="11"/>
                  </a:lnTo>
                  <a:lnTo>
                    <a:pt x="221" y="0"/>
                  </a:lnTo>
                  <a:close/>
                  <a:moveTo>
                    <a:pt x="249" y="0"/>
                  </a:moveTo>
                  <a:lnTo>
                    <a:pt x="269" y="0"/>
                  </a:lnTo>
                  <a:lnTo>
                    <a:pt x="269" y="31"/>
                  </a:lnTo>
                  <a:lnTo>
                    <a:pt x="249" y="31"/>
                  </a:lnTo>
                  <a:lnTo>
                    <a:pt x="249" y="0"/>
                  </a:lnTo>
                  <a:close/>
                  <a:moveTo>
                    <a:pt x="276" y="0"/>
                  </a:moveTo>
                  <a:lnTo>
                    <a:pt x="297" y="0"/>
                  </a:lnTo>
                  <a:lnTo>
                    <a:pt x="297" y="9"/>
                  </a:lnTo>
                  <a:lnTo>
                    <a:pt x="276" y="9"/>
                  </a:lnTo>
                  <a:lnTo>
                    <a:pt x="276" y="0"/>
                  </a:lnTo>
                  <a:close/>
                  <a:moveTo>
                    <a:pt x="304" y="0"/>
                  </a:moveTo>
                  <a:lnTo>
                    <a:pt x="325" y="0"/>
                  </a:lnTo>
                  <a:lnTo>
                    <a:pt x="325" y="7"/>
                  </a:lnTo>
                  <a:lnTo>
                    <a:pt x="304" y="7"/>
                  </a:lnTo>
                  <a:lnTo>
                    <a:pt x="304" y="0"/>
                  </a:lnTo>
                  <a:close/>
                  <a:moveTo>
                    <a:pt x="331" y="0"/>
                  </a:moveTo>
                  <a:lnTo>
                    <a:pt x="352" y="0"/>
                  </a:lnTo>
                  <a:lnTo>
                    <a:pt x="352" y="51"/>
                  </a:lnTo>
                  <a:lnTo>
                    <a:pt x="331" y="51"/>
                  </a:lnTo>
                  <a:lnTo>
                    <a:pt x="331" y="0"/>
                  </a:lnTo>
                  <a:close/>
                  <a:moveTo>
                    <a:pt x="359" y="0"/>
                  </a:moveTo>
                  <a:lnTo>
                    <a:pt x="380" y="0"/>
                  </a:lnTo>
                  <a:lnTo>
                    <a:pt x="380" y="12"/>
                  </a:lnTo>
                  <a:lnTo>
                    <a:pt x="359" y="12"/>
                  </a:lnTo>
                  <a:lnTo>
                    <a:pt x="359" y="0"/>
                  </a:lnTo>
                  <a:close/>
                  <a:moveTo>
                    <a:pt x="387" y="0"/>
                  </a:moveTo>
                  <a:lnTo>
                    <a:pt x="408" y="0"/>
                  </a:lnTo>
                  <a:lnTo>
                    <a:pt x="408" y="11"/>
                  </a:lnTo>
                  <a:lnTo>
                    <a:pt x="387" y="11"/>
                  </a:lnTo>
                  <a:lnTo>
                    <a:pt x="387" y="0"/>
                  </a:lnTo>
                  <a:close/>
                  <a:moveTo>
                    <a:pt x="414" y="0"/>
                  </a:moveTo>
                  <a:lnTo>
                    <a:pt x="435" y="0"/>
                  </a:lnTo>
                  <a:lnTo>
                    <a:pt x="435" y="9"/>
                  </a:lnTo>
                  <a:lnTo>
                    <a:pt x="414" y="9"/>
                  </a:lnTo>
                  <a:lnTo>
                    <a:pt x="414" y="0"/>
                  </a:lnTo>
                  <a:close/>
                  <a:moveTo>
                    <a:pt x="442" y="0"/>
                  </a:moveTo>
                  <a:lnTo>
                    <a:pt x="463" y="0"/>
                  </a:lnTo>
                  <a:lnTo>
                    <a:pt x="463" y="24"/>
                  </a:lnTo>
                  <a:lnTo>
                    <a:pt x="442" y="24"/>
                  </a:lnTo>
                  <a:lnTo>
                    <a:pt x="442" y="0"/>
                  </a:lnTo>
                  <a:close/>
                  <a:moveTo>
                    <a:pt x="470" y="0"/>
                  </a:moveTo>
                  <a:lnTo>
                    <a:pt x="491" y="0"/>
                  </a:lnTo>
                  <a:lnTo>
                    <a:pt x="491" y="5"/>
                  </a:lnTo>
                  <a:lnTo>
                    <a:pt x="470" y="5"/>
                  </a:lnTo>
                  <a:lnTo>
                    <a:pt x="470" y="0"/>
                  </a:lnTo>
                  <a:close/>
                  <a:moveTo>
                    <a:pt x="497" y="0"/>
                  </a:moveTo>
                  <a:lnTo>
                    <a:pt x="518" y="0"/>
                  </a:lnTo>
                  <a:lnTo>
                    <a:pt x="518" y="46"/>
                  </a:lnTo>
                  <a:lnTo>
                    <a:pt x="497" y="46"/>
                  </a:lnTo>
                  <a:lnTo>
                    <a:pt x="497" y="0"/>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5" name="Freeform 46"/>
            <p:cNvSpPr>
              <a:spLocks noEditPoints="1"/>
            </p:cNvSpPr>
            <p:nvPr/>
          </p:nvSpPr>
          <p:spPr bwMode="auto">
            <a:xfrm>
              <a:off x="752" y="2264"/>
              <a:ext cx="519" cy="75"/>
            </a:xfrm>
            <a:custGeom>
              <a:avLst/>
              <a:gdLst>
                <a:gd name="T0" fmla="*/ 21 w 519"/>
                <a:gd name="T1" fmla="*/ 0 h 75"/>
                <a:gd name="T2" fmla="*/ 0 w 519"/>
                <a:gd name="T3" fmla="*/ 35 h 75"/>
                <a:gd name="T4" fmla="*/ 28 w 519"/>
                <a:gd name="T5" fmla="*/ 0 h 75"/>
                <a:gd name="T6" fmla="*/ 49 w 519"/>
                <a:gd name="T7" fmla="*/ 5 h 75"/>
                <a:gd name="T8" fmla="*/ 28 w 519"/>
                <a:gd name="T9" fmla="*/ 0 h 75"/>
                <a:gd name="T10" fmla="*/ 76 w 519"/>
                <a:gd name="T11" fmla="*/ 0 h 75"/>
                <a:gd name="T12" fmla="*/ 55 w 519"/>
                <a:gd name="T13" fmla="*/ 5 h 75"/>
                <a:gd name="T14" fmla="*/ 83 w 519"/>
                <a:gd name="T15" fmla="*/ 0 h 75"/>
                <a:gd name="T16" fmla="*/ 104 w 519"/>
                <a:gd name="T17" fmla="*/ 30 h 75"/>
                <a:gd name="T18" fmla="*/ 83 w 519"/>
                <a:gd name="T19" fmla="*/ 0 h 75"/>
                <a:gd name="T20" fmla="*/ 131 w 519"/>
                <a:gd name="T21" fmla="*/ 0 h 75"/>
                <a:gd name="T22" fmla="*/ 111 w 519"/>
                <a:gd name="T23" fmla="*/ 12 h 75"/>
                <a:gd name="T24" fmla="*/ 138 w 519"/>
                <a:gd name="T25" fmla="*/ 0 h 75"/>
                <a:gd name="T26" fmla="*/ 159 w 519"/>
                <a:gd name="T27" fmla="*/ 20 h 75"/>
                <a:gd name="T28" fmla="*/ 138 w 519"/>
                <a:gd name="T29" fmla="*/ 0 h 75"/>
                <a:gd name="T30" fmla="*/ 187 w 519"/>
                <a:gd name="T31" fmla="*/ 0 h 75"/>
                <a:gd name="T32" fmla="*/ 166 w 519"/>
                <a:gd name="T33" fmla="*/ 15 h 75"/>
                <a:gd name="T34" fmla="*/ 194 w 519"/>
                <a:gd name="T35" fmla="*/ 0 h 75"/>
                <a:gd name="T36" fmla="*/ 214 w 519"/>
                <a:gd name="T37" fmla="*/ 19 h 75"/>
                <a:gd name="T38" fmla="*/ 194 w 519"/>
                <a:gd name="T39" fmla="*/ 0 h 75"/>
                <a:gd name="T40" fmla="*/ 242 w 519"/>
                <a:gd name="T41" fmla="*/ 0 h 75"/>
                <a:gd name="T42" fmla="*/ 220 w 519"/>
                <a:gd name="T43" fmla="*/ 59 h 75"/>
                <a:gd name="T44" fmla="*/ 249 w 519"/>
                <a:gd name="T45" fmla="*/ 0 h 75"/>
                <a:gd name="T46" fmla="*/ 270 w 519"/>
                <a:gd name="T47" fmla="*/ 32 h 75"/>
                <a:gd name="T48" fmla="*/ 249 w 519"/>
                <a:gd name="T49" fmla="*/ 0 h 75"/>
                <a:gd name="T50" fmla="*/ 297 w 519"/>
                <a:gd name="T51" fmla="*/ 0 h 75"/>
                <a:gd name="T52" fmla="*/ 275 w 519"/>
                <a:gd name="T53" fmla="*/ 15 h 75"/>
                <a:gd name="T54" fmla="*/ 303 w 519"/>
                <a:gd name="T55" fmla="*/ 0 h 75"/>
                <a:gd name="T56" fmla="*/ 325 w 519"/>
                <a:gd name="T57" fmla="*/ 12 h 75"/>
                <a:gd name="T58" fmla="*/ 303 w 519"/>
                <a:gd name="T59" fmla="*/ 0 h 75"/>
                <a:gd name="T60" fmla="*/ 353 w 519"/>
                <a:gd name="T61" fmla="*/ 0 h 75"/>
                <a:gd name="T62" fmla="*/ 331 w 519"/>
                <a:gd name="T63" fmla="*/ 15 h 75"/>
                <a:gd name="T64" fmla="*/ 358 w 519"/>
                <a:gd name="T65" fmla="*/ 0 h 75"/>
                <a:gd name="T66" fmla="*/ 380 w 519"/>
                <a:gd name="T67" fmla="*/ 31 h 75"/>
                <a:gd name="T68" fmla="*/ 358 w 519"/>
                <a:gd name="T69" fmla="*/ 0 h 75"/>
                <a:gd name="T70" fmla="*/ 408 w 519"/>
                <a:gd name="T71" fmla="*/ 19 h 75"/>
                <a:gd name="T72" fmla="*/ 386 w 519"/>
                <a:gd name="T73" fmla="*/ 51 h 75"/>
                <a:gd name="T74" fmla="*/ 414 w 519"/>
                <a:gd name="T75" fmla="*/ 32 h 75"/>
                <a:gd name="T76" fmla="*/ 436 w 519"/>
                <a:gd name="T77" fmla="*/ 75 h 75"/>
                <a:gd name="T78" fmla="*/ 414 w 519"/>
                <a:gd name="T79" fmla="*/ 32 h 75"/>
                <a:gd name="T80" fmla="*/ 463 w 519"/>
                <a:gd name="T81" fmla="*/ 0 h 75"/>
                <a:gd name="T82" fmla="*/ 441 w 519"/>
                <a:gd name="T83" fmla="*/ 38 h 75"/>
                <a:gd name="T84" fmla="*/ 469 w 519"/>
                <a:gd name="T85" fmla="*/ 0 h 75"/>
                <a:gd name="T86" fmla="*/ 491 w 519"/>
                <a:gd name="T87" fmla="*/ 58 h 75"/>
                <a:gd name="T88" fmla="*/ 469 w 519"/>
                <a:gd name="T89" fmla="*/ 0 h 75"/>
                <a:gd name="T90" fmla="*/ 519 w 519"/>
                <a:gd name="T91" fmla="*/ 8 h 75"/>
                <a:gd name="T92" fmla="*/ 497 w 519"/>
                <a:gd name="T93"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5">
                  <a:moveTo>
                    <a:pt x="0" y="0"/>
                  </a:moveTo>
                  <a:lnTo>
                    <a:pt x="21" y="0"/>
                  </a:lnTo>
                  <a:lnTo>
                    <a:pt x="21" y="35"/>
                  </a:lnTo>
                  <a:lnTo>
                    <a:pt x="0" y="35"/>
                  </a:lnTo>
                  <a:lnTo>
                    <a:pt x="0" y="0"/>
                  </a:lnTo>
                  <a:close/>
                  <a:moveTo>
                    <a:pt x="28" y="0"/>
                  </a:moveTo>
                  <a:lnTo>
                    <a:pt x="49" y="0"/>
                  </a:lnTo>
                  <a:lnTo>
                    <a:pt x="49" y="5"/>
                  </a:lnTo>
                  <a:lnTo>
                    <a:pt x="28" y="5"/>
                  </a:lnTo>
                  <a:lnTo>
                    <a:pt x="28" y="0"/>
                  </a:lnTo>
                  <a:close/>
                  <a:moveTo>
                    <a:pt x="55" y="0"/>
                  </a:moveTo>
                  <a:lnTo>
                    <a:pt x="76" y="0"/>
                  </a:lnTo>
                  <a:lnTo>
                    <a:pt x="76" y="5"/>
                  </a:lnTo>
                  <a:lnTo>
                    <a:pt x="55" y="5"/>
                  </a:lnTo>
                  <a:lnTo>
                    <a:pt x="55" y="0"/>
                  </a:lnTo>
                  <a:close/>
                  <a:moveTo>
                    <a:pt x="83" y="0"/>
                  </a:moveTo>
                  <a:lnTo>
                    <a:pt x="104" y="0"/>
                  </a:lnTo>
                  <a:lnTo>
                    <a:pt x="104" y="30"/>
                  </a:lnTo>
                  <a:lnTo>
                    <a:pt x="83" y="30"/>
                  </a:lnTo>
                  <a:lnTo>
                    <a:pt x="83" y="0"/>
                  </a:lnTo>
                  <a:close/>
                  <a:moveTo>
                    <a:pt x="111" y="0"/>
                  </a:moveTo>
                  <a:lnTo>
                    <a:pt x="131" y="0"/>
                  </a:lnTo>
                  <a:lnTo>
                    <a:pt x="131" y="12"/>
                  </a:lnTo>
                  <a:lnTo>
                    <a:pt x="111" y="12"/>
                  </a:lnTo>
                  <a:lnTo>
                    <a:pt x="111" y="0"/>
                  </a:lnTo>
                  <a:close/>
                  <a:moveTo>
                    <a:pt x="138" y="0"/>
                  </a:moveTo>
                  <a:lnTo>
                    <a:pt x="159" y="0"/>
                  </a:lnTo>
                  <a:lnTo>
                    <a:pt x="159" y="20"/>
                  </a:lnTo>
                  <a:lnTo>
                    <a:pt x="138" y="20"/>
                  </a:lnTo>
                  <a:lnTo>
                    <a:pt x="138" y="0"/>
                  </a:lnTo>
                  <a:close/>
                  <a:moveTo>
                    <a:pt x="166" y="0"/>
                  </a:moveTo>
                  <a:lnTo>
                    <a:pt x="187" y="0"/>
                  </a:lnTo>
                  <a:lnTo>
                    <a:pt x="187" y="15"/>
                  </a:lnTo>
                  <a:lnTo>
                    <a:pt x="166" y="15"/>
                  </a:lnTo>
                  <a:lnTo>
                    <a:pt x="166" y="0"/>
                  </a:lnTo>
                  <a:close/>
                  <a:moveTo>
                    <a:pt x="194" y="0"/>
                  </a:moveTo>
                  <a:lnTo>
                    <a:pt x="214" y="0"/>
                  </a:lnTo>
                  <a:lnTo>
                    <a:pt x="214" y="19"/>
                  </a:lnTo>
                  <a:lnTo>
                    <a:pt x="194" y="19"/>
                  </a:lnTo>
                  <a:lnTo>
                    <a:pt x="194" y="0"/>
                  </a:lnTo>
                  <a:close/>
                  <a:moveTo>
                    <a:pt x="220" y="0"/>
                  </a:moveTo>
                  <a:lnTo>
                    <a:pt x="242" y="0"/>
                  </a:lnTo>
                  <a:lnTo>
                    <a:pt x="242" y="59"/>
                  </a:lnTo>
                  <a:lnTo>
                    <a:pt x="220" y="59"/>
                  </a:lnTo>
                  <a:lnTo>
                    <a:pt x="220" y="0"/>
                  </a:lnTo>
                  <a:close/>
                  <a:moveTo>
                    <a:pt x="249" y="0"/>
                  </a:moveTo>
                  <a:lnTo>
                    <a:pt x="270" y="0"/>
                  </a:lnTo>
                  <a:lnTo>
                    <a:pt x="270" y="32"/>
                  </a:lnTo>
                  <a:lnTo>
                    <a:pt x="249" y="32"/>
                  </a:lnTo>
                  <a:lnTo>
                    <a:pt x="249" y="0"/>
                  </a:lnTo>
                  <a:close/>
                  <a:moveTo>
                    <a:pt x="275" y="0"/>
                  </a:moveTo>
                  <a:lnTo>
                    <a:pt x="297" y="0"/>
                  </a:lnTo>
                  <a:lnTo>
                    <a:pt x="297" y="15"/>
                  </a:lnTo>
                  <a:lnTo>
                    <a:pt x="275" y="15"/>
                  </a:lnTo>
                  <a:lnTo>
                    <a:pt x="275" y="0"/>
                  </a:lnTo>
                  <a:close/>
                  <a:moveTo>
                    <a:pt x="303" y="0"/>
                  </a:moveTo>
                  <a:lnTo>
                    <a:pt x="325" y="0"/>
                  </a:lnTo>
                  <a:lnTo>
                    <a:pt x="325" y="12"/>
                  </a:lnTo>
                  <a:lnTo>
                    <a:pt x="303" y="12"/>
                  </a:lnTo>
                  <a:lnTo>
                    <a:pt x="303" y="0"/>
                  </a:lnTo>
                  <a:close/>
                  <a:moveTo>
                    <a:pt x="331" y="0"/>
                  </a:moveTo>
                  <a:lnTo>
                    <a:pt x="353" y="0"/>
                  </a:lnTo>
                  <a:lnTo>
                    <a:pt x="353" y="15"/>
                  </a:lnTo>
                  <a:lnTo>
                    <a:pt x="331" y="15"/>
                  </a:lnTo>
                  <a:lnTo>
                    <a:pt x="331" y="0"/>
                  </a:lnTo>
                  <a:close/>
                  <a:moveTo>
                    <a:pt x="358" y="0"/>
                  </a:moveTo>
                  <a:lnTo>
                    <a:pt x="380" y="0"/>
                  </a:lnTo>
                  <a:lnTo>
                    <a:pt x="380" y="31"/>
                  </a:lnTo>
                  <a:lnTo>
                    <a:pt x="358" y="31"/>
                  </a:lnTo>
                  <a:lnTo>
                    <a:pt x="358" y="0"/>
                  </a:lnTo>
                  <a:close/>
                  <a:moveTo>
                    <a:pt x="386" y="19"/>
                  </a:moveTo>
                  <a:lnTo>
                    <a:pt x="408" y="19"/>
                  </a:lnTo>
                  <a:lnTo>
                    <a:pt x="408" y="51"/>
                  </a:lnTo>
                  <a:lnTo>
                    <a:pt x="386" y="51"/>
                  </a:lnTo>
                  <a:lnTo>
                    <a:pt x="386" y="19"/>
                  </a:lnTo>
                  <a:close/>
                  <a:moveTo>
                    <a:pt x="414" y="32"/>
                  </a:moveTo>
                  <a:lnTo>
                    <a:pt x="436" y="32"/>
                  </a:lnTo>
                  <a:lnTo>
                    <a:pt x="436" y="75"/>
                  </a:lnTo>
                  <a:lnTo>
                    <a:pt x="414" y="75"/>
                  </a:lnTo>
                  <a:lnTo>
                    <a:pt x="414" y="32"/>
                  </a:lnTo>
                  <a:close/>
                  <a:moveTo>
                    <a:pt x="441" y="0"/>
                  </a:moveTo>
                  <a:lnTo>
                    <a:pt x="463" y="0"/>
                  </a:lnTo>
                  <a:lnTo>
                    <a:pt x="463" y="38"/>
                  </a:lnTo>
                  <a:lnTo>
                    <a:pt x="441" y="38"/>
                  </a:lnTo>
                  <a:lnTo>
                    <a:pt x="441" y="0"/>
                  </a:lnTo>
                  <a:close/>
                  <a:moveTo>
                    <a:pt x="469" y="0"/>
                  </a:moveTo>
                  <a:lnTo>
                    <a:pt x="491" y="0"/>
                  </a:lnTo>
                  <a:lnTo>
                    <a:pt x="491" y="58"/>
                  </a:lnTo>
                  <a:lnTo>
                    <a:pt x="469" y="58"/>
                  </a:lnTo>
                  <a:lnTo>
                    <a:pt x="469" y="0"/>
                  </a:lnTo>
                  <a:close/>
                  <a:moveTo>
                    <a:pt x="497" y="8"/>
                  </a:moveTo>
                  <a:lnTo>
                    <a:pt x="519" y="8"/>
                  </a:lnTo>
                  <a:lnTo>
                    <a:pt x="519" y="51"/>
                  </a:lnTo>
                  <a:lnTo>
                    <a:pt x="497" y="51"/>
                  </a:lnTo>
                  <a:lnTo>
                    <a:pt x="497" y="8"/>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6" name="Freeform 47"/>
            <p:cNvSpPr>
              <a:spLocks noEditPoints="1"/>
            </p:cNvSpPr>
            <p:nvPr/>
          </p:nvSpPr>
          <p:spPr bwMode="auto">
            <a:xfrm>
              <a:off x="1276" y="2264"/>
              <a:ext cx="519" cy="51"/>
            </a:xfrm>
            <a:custGeom>
              <a:avLst/>
              <a:gdLst>
                <a:gd name="T0" fmla="*/ 21 w 519"/>
                <a:gd name="T1" fmla="*/ 0 h 51"/>
                <a:gd name="T2" fmla="*/ 0 w 519"/>
                <a:gd name="T3" fmla="*/ 26 h 51"/>
                <a:gd name="T4" fmla="*/ 28 w 519"/>
                <a:gd name="T5" fmla="*/ 0 h 51"/>
                <a:gd name="T6" fmla="*/ 50 w 519"/>
                <a:gd name="T7" fmla="*/ 31 h 51"/>
                <a:gd name="T8" fmla="*/ 28 w 519"/>
                <a:gd name="T9" fmla="*/ 0 h 51"/>
                <a:gd name="T10" fmla="*/ 76 w 519"/>
                <a:gd name="T11" fmla="*/ 0 h 51"/>
                <a:gd name="T12" fmla="*/ 56 w 519"/>
                <a:gd name="T13" fmla="*/ 47 h 51"/>
                <a:gd name="T14" fmla="*/ 83 w 519"/>
                <a:gd name="T15" fmla="*/ 0 h 51"/>
                <a:gd name="T16" fmla="*/ 104 w 519"/>
                <a:gd name="T17" fmla="*/ 27 h 51"/>
                <a:gd name="T18" fmla="*/ 83 w 519"/>
                <a:gd name="T19" fmla="*/ 0 h 51"/>
                <a:gd name="T20" fmla="*/ 133 w 519"/>
                <a:gd name="T21" fmla="*/ 0 h 51"/>
                <a:gd name="T22" fmla="*/ 111 w 519"/>
                <a:gd name="T23" fmla="*/ 51 h 51"/>
                <a:gd name="T24" fmla="*/ 139 w 519"/>
                <a:gd name="T25" fmla="*/ 0 h 51"/>
                <a:gd name="T26" fmla="*/ 159 w 519"/>
                <a:gd name="T27" fmla="*/ 26 h 51"/>
                <a:gd name="T28" fmla="*/ 139 w 519"/>
                <a:gd name="T29" fmla="*/ 0 h 51"/>
                <a:gd name="T30" fmla="*/ 187 w 519"/>
                <a:gd name="T31" fmla="*/ 0 h 51"/>
                <a:gd name="T32" fmla="*/ 166 w 519"/>
                <a:gd name="T33" fmla="*/ 12 h 51"/>
                <a:gd name="T34" fmla="*/ 194 w 519"/>
                <a:gd name="T35" fmla="*/ 0 h 51"/>
                <a:gd name="T36" fmla="*/ 215 w 519"/>
                <a:gd name="T37" fmla="*/ 7 h 51"/>
                <a:gd name="T38" fmla="*/ 194 w 519"/>
                <a:gd name="T39" fmla="*/ 0 h 51"/>
                <a:gd name="T40" fmla="*/ 242 w 519"/>
                <a:gd name="T41" fmla="*/ 0 h 51"/>
                <a:gd name="T42" fmla="*/ 221 w 519"/>
                <a:gd name="T43" fmla="*/ 1 h 51"/>
                <a:gd name="T44" fmla="*/ 249 w 519"/>
                <a:gd name="T45" fmla="*/ 0 h 51"/>
                <a:gd name="T46" fmla="*/ 270 w 519"/>
                <a:gd name="T47" fmla="*/ 34 h 51"/>
                <a:gd name="T48" fmla="*/ 249 w 519"/>
                <a:gd name="T49" fmla="*/ 0 h 51"/>
                <a:gd name="T50" fmla="*/ 298 w 519"/>
                <a:gd name="T51" fmla="*/ 0 h 51"/>
                <a:gd name="T52" fmla="*/ 277 w 519"/>
                <a:gd name="T53" fmla="*/ 16 h 51"/>
                <a:gd name="T54" fmla="*/ 304 w 519"/>
                <a:gd name="T55" fmla="*/ 0 h 51"/>
                <a:gd name="T56" fmla="*/ 325 w 519"/>
                <a:gd name="T57" fmla="*/ 15 h 51"/>
                <a:gd name="T58" fmla="*/ 304 w 519"/>
                <a:gd name="T59" fmla="*/ 0 h 51"/>
                <a:gd name="T60" fmla="*/ 353 w 519"/>
                <a:gd name="T61" fmla="*/ 0 h 51"/>
                <a:gd name="T62" fmla="*/ 332 w 519"/>
                <a:gd name="T63" fmla="*/ 18 h 51"/>
                <a:gd name="T64" fmla="*/ 360 w 519"/>
                <a:gd name="T65" fmla="*/ 0 h 51"/>
                <a:gd name="T66" fmla="*/ 381 w 519"/>
                <a:gd name="T67" fmla="*/ 11 h 51"/>
                <a:gd name="T68" fmla="*/ 360 w 519"/>
                <a:gd name="T69" fmla="*/ 0 h 51"/>
                <a:gd name="T70" fmla="*/ 408 w 519"/>
                <a:gd name="T71" fmla="*/ 0 h 51"/>
                <a:gd name="T72" fmla="*/ 387 w 519"/>
                <a:gd name="T73" fmla="*/ 22 h 51"/>
                <a:gd name="T74" fmla="*/ 415 w 519"/>
                <a:gd name="T75" fmla="*/ 0 h 51"/>
                <a:gd name="T76" fmla="*/ 436 w 519"/>
                <a:gd name="T77" fmla="*/ 28 h 51"/>
                <a:gd name="T78" fmla="*/ 415 w 519"/>
                <a:gd name="T79" fmla="*/ 0 h 51"/>
                <a:gd name="T80" fmla="*/ 464 w 519"/>
                <a:gd name="T81" fmla="*/ 0 h 51"/>
                <a:gd name="T82" fmla="*/ 443 w 519"/>
                <a:gd name="T83" fmla="*/ 18 h 51"/>
                <a:gd name="T84" fmla="*/ 470 w 519"/>
                <a:gd name="T85" fmla="*/ 0 h 51"/>
                <a:gd name="T86" fmla="*/ 491 w 519"/>
                <a:gd name="T87" fmla="*/ 18 h 51"/>
                <a:gd name="T88" fmla="*/ 470 w 519"/>
                <a:gd name="T89" fmla="*/ 0 h 51"/>
                <a:gd name="T90" fmla="*/ 519 w 519"/>
                <a:gd name="T91" fmla="*/ 0 h 51"/>
                <a:gd name="T92" fmla="*/ 498 w 519"/>
                <a:gd name="T93"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51">
                  <a:moveTo>
                    <a:pt x="0" y="0"/>
                  </a:moveTo>
                  <a:lnTo>
                    <a:pt x="21" y="0"/>
                  </a:lnTo>
                  <a:lnTo>
                    <a:pt x="21" y="26"/>
                  </a:lnTo>
                  <a:lnTo>
                    <a:pt x="0" y="26"/>
                  </a:lnTo>
                  <a:lnTo>
                    <a:pt x="0" y="0"/>
                  </a:lnTo>
                  <a:close/>
                  <a:moveTo>
                    <a:pt x="28" y="0"/>
                  </a:moveTo>
                  <a:lnTo>
                    <a:pt x="50" y="0"/>
                  </a:lnTo>
                  <a:lnTo>
                    <a:pt x="50" y="31"/>
                  </a:lnTo>
                  <a:lnTo>
                    <a:pt x="28" y="31"/>
                  </a:lnTo>
                  <a:lnTo>
                    <a:pt x="28" y="0"/>
                  </a:lnTo>
                  <a:close/>
                  <a:moveTo>
                    <a:pt x="56" y="0"/>
                  </a:moveTo>
                  <a:lnTo>
                    <a:pt x="76" y="0"/>
                  </a:lnTo>
                  <a:lnTo>
                    <a:pt x="76" y="47"/>
                  </a:lnTo>
                  <a:lnTo>
                    <a:pt x="56" y="47"/>
                  </a:lnTo>
                  <a:lnTo>
                    <a:pt x="56" y="0"/>
                  </a:lnTo>
                  <a:close/>
                  <a:moveTo>
                    <a:pt x="83" y="0"/>
                  </a:moveTo>
                  <a:lnTo>
                    <a:pt x="104" y="0"/>
                  </a:lnTo>
                  <a:lnTo>
                    <a:pt x="104" y="27"/>
                  </a:lnTo>
                  <a:lnTo>
                    <a:pt x="83" y="27"/>
                  </a:lnTo>
                  <a:lnTo>
                    <a:pt x="83" y="0"/>
                  </a:lnTo>
                  <a:close/>
                  <a:moveTo>
                    <a:pt x="111" y="0"/>
                  </a:moveTo>
                  <a:lnTo>
                    <a:pt x="133" y="0"/>
                  </a:lnTo>
                  <a:lnTo>
                    <a:pt x="133" y="51"/>
                  </a:lnTo>
                  <a:lnTo>
                    <a:pt x="111" y="51"/>
                  </a:lnTo>
                  <a:lnTo>
                    <a:pt x="111" y="0"/>
                  </a:lnTo>
                  <a:close/>
                  <a:moveTo>
                    <a:pt x="139" y="0"/>
                  </a:moveTo>
                  <a:lnTo>
                    <a:pt x="159" y="0"/>
                  </a:lnTo>
                  <a:lnTo>
                    <a:pt x="159" y="26"/>
                  </a:lnTo>
                  <a:lnTo>
                    <a:pt x="139" y="26"/>
                  </a:lnTo>
                  <a:lnTo>
                    <a:pt x="139" y="0"/>
                  </a:lnTo>
                  <a:close/>
                  <a:moveTo>
                    <a:pt x="166" y="0"/>
                  </a:moveTo>
                  <a:lnTo>
                    <a:pt x="187" y="0"/>
                  </a:lnTo>
                  <a:lnTo>
                    <a:pt x="187" y="12"/>
                  </a:lnTo>
                  <a:lnTo>
                    <a:pt x="166" y="12"/>
                  </a:lnTo>
                  <a:lnTo>
                    <a:pt x="166" y="0"/>
                  </a:lnTo>
                  <a:close/>
                  <a:moveTo>
                    <a:pt x="194" y="0"/>
                  </a:moveTo>
                  <a:lnTo>
                    <a:pt x="215" y="0"/>
                  </a:lnTo>
                  <a:lnTo>
                    <a:pt x="215" y="7"/>
                  </a:lnTo>
                  <a:lnTo>
                    <a:pt x="194" y="7"/>
                  </a:lnTo>
                  <a:lnTo>
                    <a:pt x="194" y="0"/>
                  </a:lnTo>
                  <a:close/>
                  <a:moveTo>
                    <a:pt x="221" y="0"/>
                  </a:moveTo>
                  <a:lnTo>
                    <a:pt x="242" y="0"/>
                  </a:lnTo>
                  <a:lnTo>
                    <a:pt x="242" y="1"/>
                  </a:lnTo>
                  <a:lnTo>
                    <a:pt x="221" y="1"/>
                  </a:lnTo>
                  <a:lnTo>
                    <a:pt x="221" y="0"/>
                  </a:lnTo>
                  <a:close/>
                  <a:moveTo>
                    <a:pt x="249" y="0"/>
                  </a:moveTo>
                  <a:lnTo>
                    <a:pt x="270" y="0"/>
                  </a:lnTo>
                  <a:lnTo>
                    <a:pt x="270" y="34"/>
                  </a:lnTo>
                  <a:lnTo>
                    <a:pt x="249" y="34"/>
                  </a:lnTo>
                  <a:lnTo>
                    <a:pt x="249" y="0"/>
                  </a:lnTo>
                  <a:close/>
                  <a:moveTo>
                    <a:pt x="277" y="0"/>
                  </a:moveTo>
                  <a:lnTo>
                    <a:pt x="298" y="0"/>
                  </a:lnTo>
                  <a:lnTo>
                    <a:pt x="298" y="16"/>
                  </a:lnTo>
                  <a:lnTo>
                    <a:pt x="277" y="16"/>
                  </a:lnTo>
                  <a:lnTo>
                    <a:pt x="277" y="0"/>
                  </a:lnTo>
                  <a:close/>
                  <a:moveTo>
                    <a:pt x="304" y="0"/>
                  </a:moveTo>
                  <a:lnTo>
                    <a:pt x="325" y="0"/>
                  </a:lnTo>
                  <a:lnTo>
                    <a:pt x="325" y="15"/>
                  </a:lnTo>
                  <a:lnTo>
                    <a:pt x="304" y="15"/>
                  </a:lnTo>
                  <a:lnTo>
                    <a:pt x="304" y="0"/>
                  </a:lnTo>
                  <a:close/>
                  <a:moveTo>
                    <a:pt x="332" y="0"/>
                  </a:moveTo>
                  <a:lnTo>
                    <a:pt x="353" y="0"/>
                  </a:lnTo>
                  <a:lnTo>
                    <a:pt x="353" y="18"/>
                  </a:lnTo>
                  <a:lnTo>
                    <a:pt x="332" y="18"/>
                  </a:lnTo>
                  <a:lnTo>
                    <a:pt x="332" y="0"/>
                  </a:lnTo>
                  <a:close/>
                  <a:moveTo>
                    <a:pt x="360" y="0"/>
                  </a:moveTo>
                  <a:lnTo>
                    <a:pt x="381" y="0"/>
                  </a:lnTo>
                  <a:lnTo>
                    <a:pt x="381" y="11"/>
                  </a:lnTo>
                  <a:lnTo>
                    <a:pt x="360" y="11"/>
                  </a:lnTo>
                  <a:lnTo>
                    <a:pt x="360" y="0"/>
                  </a:lnTo>
                  <a:close/>
                  <a:moveTo>
                    <a:pt x="387" y="0"/>
                  </a:moveTo>
                  <a:lnTo>
                    <a:pt x="408" y="0"/>
                  </a:lnTo>
                  <a:lnTo>
                    <a:pt x="408" y="22"/>
                  </a:lnTo>
                  <a:lnTo>
                    <a:pt x="387" y="22"/>
                  </a:lnTo>
                  <a:lnTo>
                    <a:pt x="387" y="0"/>
                  </a:lnTo>
                  <a:close/>
                  <a:moveTo>
                    <a:pt x="415" y="0"/>
                  </a:moveTo>
                  <a:lnTo>
                    <a:pt x="436" y="0"/>
                  </a:lnTo>
                  <a:lnTo>
                    <a:pt x="436" y="28"/>
                  </a:lnTo>
                  <a:lnTo>
                    <a:pt x="415" y="28"/>
                  </a:lnTo>
                  <a:lnTo>
                    <a:pt x="415" y="0"/>
                  </a:lnTo>
                  <a:close/>
                  <a:moveTo>
                    <a:pt x="443" y="0"/>
                  </a:moveTo>
                  <a:lnTo>
                    <a:pt x="464" y="0"/>
                  </a:lnTo>
                  <a:lnTo>
                    <a:pt x="464" y="18"/>
                  </a:lnTo>
                  <a:lnTo>
                    <a:pt x="443" y="18"/>
                  </a:lnTo>
                  <a:lnTo>
                    <a:pt x="443" y="0"/>
                  </a:lnTo>
                  <a:close/>
                  <a:moveTo>
                    <a:pt x="470" y="0"/>
                  </a:moveTo>
                  <a:lnTo>
                    <a:pt x="491" y="0"/>
                  </a:lnTo>
                  <a:lnTo>
                    <a:pt x="491" y="18"/>
                  </a:lnTo>
                  <a:lnTo>
                    <a:pt x="470" y="18"/>
                  </a:lnTo>
                  <a:lnTo>
                    <a:pt x="470" y="0"/>
                  </a:lnTo>
                  <a:close/>
                  <a:moveTo>
                    <a:pt x="498" y="0"/>
                  </a:moveTo>
                  <a:lnTo>
                    <a:pt x="519" y="0"/>
                  </a:lnTo>
                  <a:lnTo>
                    <a:pt x="519" y="31"/>
                  </a:lnTo>
                  <a:lnTo>
                    <a:pt x="498" y="31"/>
                  </a:lnTo>
                  <a:lnTo>
                    <a:pt x="498" y="0"/>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7" name="Freeform 48"/>
            <p:cNvSpPr>
              <a:spLocks noEditPoints="1"/>
            </p:cNvSpPr>
            <p:nvPr/>
          </p:nvSpPr>
          <p:spPr bwMode="auto">
            <a:xfrm>
              <a:off x="1802" y="2264"/>
              <a:ext cx="545" cy="90"/>
            </a:xfrm>
            <a:custGeom>
              <a:avLst/>
              <a:gdLst>
                <a:gd name="T0" fmla="*/ 20 w 545"/>
                <a:gd name="T1" fmla="*/ 0 h 90"/>
                <a:gd name="T2" fmla="*/ 0 w 545"/>
                <a:gd name="T3" fmla="*/ 16 h 90"/>
                <a:gd name="T4" fmla="*/ 26 w 545"/>
                <a:gd name="T5" fmla="*/ 0 h 90"/>
                <a:gd name="T6" fmla="*/ 48 w 545"/>
                <a:gd name="T7" fmla="*/ 12 h 90"/>
                <a:gd name="T8" fmla="*/ 26 w 545"/>
                <a:gd name="T9" fmla="*/ 0 h 90"/>
                <a:gd name="T10" fmla="*/ 76 w 545"/>
                <a:gd name="T11" fmla="*/ 34 h 90"/>
                <a:gd name="T12" fmla="*/ 55 w 545"/>
                <a:gd name="T13" fmla="*/ 51 h 90"/>
                <a:gd name="T14" fmla="*/ 83 w 545"/>
                <a:gd name="T15" fmla="*/ 18 h 90"/>
                <a:gd name="T16" fmla="*/ 103 w 545"/>
                <a:gd name="T17" fmla="*/ 34 h 90"/>
                <a:gd name="T18" fmla="*/ 83 w 545"/>
                <a:gd name="T19" fmla="*/ 18 h 90"/>
                <a:gd name="T20" fmla="*/ 131 w 545"/>
                <a:gd name="T21" fmla="*/ 0 h 90"/>
                <a:gd name="T22" fmla="*/ 109 w 545"/>
                <a:gd name="T23" fmla="*/ 14 h 90"/>
                <a:gd name="T24" fmla="*/ 164 w 545"/>
                <a:gd name="T25" fmla="*/ 0 h 90"/>
                <a:gd name="T26" fmla="*/ 186 w 545"/>
                <a:gd name="T27" fmla="*/ 15 h 90"/>
                <a:gd name="T28" fmla="*/ 164 w 545"/>
                <a:gd name="T29" fmla="*/ 0 h 90"/>
                <a:gd name="T30" fmla="*/ 214 w 545"/>
                <a:gd name="T31" fmla="*/ 0 h 90"/>
                <a:gd name="T32" fmla="*/ 192 w 545"/>
                <a:gd name="T33" fmla="*/ 1 h 90"/>
                <a:gd name="T34" fmla="*/ 220 w 545"/>
                <a:gd name="T35" fmla="*/ 0 h 90"/>
                <a:gd name="T36" fmla="*/ 242 w 545"/>
                <a:gd name="T37" fmla="*/ 24 h 90"/>
                <a:gd name="T38" fmla="*/ 220 w 545"/>
                <a:gd name="T39" fmla="*/ 0 h 90"/>
                <a:gd name="T40" fmla="*/ 269 w 545"/>
                <a:gd name="T41" fmla="*/ 0 h 90"/>
                <a:gd name="T42" fmla="*/ 247 w 545"/>
                <a:gd name="T43" fmla="*/ 20 h 90"/>
                <a:gd name="T44" fmla="*/ 275 w 545"/>
                <a:gd name="T45" fmla="*/ 0 h 90"/>
                <a:gd name="T46" fmla="*/ 297 w 545"/>
                <a:gd name="T47" fmla="*/ 8 h 90"/>
                <a:gd name="T48" fmla="*/ 275 w 545"/>
                <a:gd name="T49" fmla="*/ 0 h 90"/>
                <a:gd name="T50" fmla="*/ 325 w 545"/>
                <a:gd name="T51" fmla="*/ 0 h 90"/>
                <a:gd name="T52" fmla="*/ 303 w 545"/>
                <a:gd name="T53" fmla="*/ 43 h 90"/>
                <a:gd name="T54" fmla="*/ 330 w 545"/>
                <a:gd name="T55" fmla="*/ 0 h 90"/>
                <a:gd name="T56" fmla="*/ 352 w 545"/>
                <a:gd name="T57" fmla="*/ 7 h 90"/>
                <a:gd name="T58" fmla="*/ 330 w 545"/>
                <a:gd name="T59" fmla="*/ 0 h 90"/>
                <a:gd name="T60" fmla="*/ 380 w 545"/>
                <a:gd name="T61" fmla="*/ 0 h 90"/>
                <a:gd name="T62" fmla="*/ 358 w 545"/>
                <a:gd name="T63" fmla="*/ 5 h 90"/>
                <a:gd name="T64" fmla="*/ 386 w 545"/>
                <a:gd name="T65" fmla="*/ 80 h 90"/>
                <a:gd name="T66" fmla="*/ 408 w 545"/>
                <a:gd name="T67" fmla="*/ 90 h 90"/>
                <a:gd name="T68" fmla="*/ 386 w 545"/>
                <a:gd name="T69" fmla="*/ 80 h 90"/>
                <a:gd name="T70" fmla="*/ 434 w 545"/>
                <a:gd name="T71" fmla="*/ 8 h 90"/>
                <a:gd name="T72" fmla="*/ 413 w 545"/>
                <a:gd name="T73" fmla="*/ 11 h 90"/>
                <a:gd name="T74" fmla="*/ 441 w 545"/>
                <a:gd name="T75" fmla="*/ 16 h 90"/>
                <a:gd name="T76" fmla="*/ 463 w 545"/>
                <a:gd name="T77" fmla="*/ 19 h 90"/>
                <a:gd name="T78" fmla="*/ 441 w 545"/>
                <a:gd name="T79" fmla="*/ 16 h 90"/>
                <a:gd name="T80" fmla="*/ 489 w 545"/>
                <a:gd name="T81" fmla="*/ 14 h 90"/>
                <a:gd name="T82" fmla="*/ 469 w 545"/>
                <a:gd name="T83" fmla="*/ 22 h 90"/>
                <a:gd name="T84" fmla="*/ 496 w 545"/>
                <a:gd name="T85" fmla="*/ 55 h 90"/>
                <a:gd name="T86" fmla="*/ 517 w 545"/>
                <a:gd name="T87" fmla="*/ 75 h 90"/>
                <a:gd name="T88" fmla="*/ 496 w 545"/>
                <a:gd name="T89" fmla="*/ 55 h 90"/>
                <a:gd name="T90" fmla="*/ 545 w 545"/>
                <a:gd name="T91" fmla="*/ 0 h 90"/>
                <a:gd name="T92" fmla="*/ 524 w 545"/>
                <a:gd name="T93" fmla="*/ 2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5" h="90">
                  <a:moveTo>
                    <a:pt x="0" y="0"/>
                  </a:moveTo>
                  <a:lnTo>
                    <a:pt x="20" y="0"/>
                  </a:lnTo>
                  <a:lnTo>
                    <a:pt x="20" y="16"/>
                  </a:lnTo>
                  <a:lnTo>
                    <a:pt x="0" y="16"/>
                  </a:lnTo>
                  <a:lnTo>
                    <a:pt x="0" y="0"/>
                  </a:lnTo>
                  <a:close/>
                  <a:moveTo>
                    <a:pt x="26" y="0"/>
                  </a:moveTo>
                  <a:lnTo>
                    <a:pt x="48" y="0"/>
                  </a:lnTo>
                  <a:lnTo>
                    <a:pt x="48" y="12"/>
                  </a:lnTo>
                  <a:lnTo>
                    <a:pt x="26" y="12"/>
                  </a:lnTo>
                  <a:lnTo>
                    <a:pt x="26" y="0"/>
                  </a:lnTo>
                  <a:close/>
                  <a:moveTo>
                    <a:pt x="55" y="34"/>
                  </a:moveTo>
                  <a:lnTo>
                    <a:pt x="76" y="34"/>
                  </a:lnTo>
                  <a:lnTo>
                    <a:pt x="76" y="51"/>
                  </a:lnTo>
                  <a:lnTo>
                    <a:pt x="55" y="51"/>
                  </a:lnTo>
                  <a:lnTo>
                    <a:pt x="55" y="34"/>
                  </a:lnTo>
                  <a:close/>
                  <a:moveTo>
                    <a:pt x="83" y="18"/>
                  </a:moveTo>
                  <a:lnTo>
                    <a:pt x="103" y="18"/>
                  </a:lnTo>
                  <a:lnTo>
                    <a:pt x="103" y="34"/>
                  </a:lnTo>
                  <a:lnTo>
                    <a:pt x="83" y="34"/>
                  </a:lnTo>
                  <a:lnTo>
                    <a:pt x="83" y="18"/>
                  </a:lnTo>
                  <a:close/>
                  <a:moveTo>
                    <a:pt x="109" y="0"/>
                  </a:moveTo>
                  <a:lnTo>
                    <a:pt x="131" y="0"/>
                  </a:lnTo>
                  <a:lnTo>
                    <a:pt x="131" y="14"/>
                  </a:lnTo>
                  <a:lnTo>
                    <a:pt x="109" y="14"/>
                  </a:lnTo>
                  <a:lnTo>
                    <a:pt x="109" y="0"/>
                  </a:lnTo>
                  <a:close/>
                  <a:moveTo>
                    <a:pt x="164" y="0"/>
                  </a:moveTo>
                  <a:lnTo>
                    <a:pt x="186" y="0"/>
                  </a:lnTo>
                  <a:lnTo>
                    <a:pt x="186" y="15"/>
                  </a:lnTo>
                  <a:lnTo>
                    <a:pt x="164" y="15"/>
                  </a:lnTo>
                  <a:lnTo>
                    <a:pt x="164" y="0"/>
                  </a:lnTo>
                  <a:close/>
                  <a:moveTo>
                    <a:pt x="192" y="0"/>
                  </a:moveTo>
                  <a:lnTo>
                    <a:pt x="214" y="0"/>
                  </a:lnTo>
                  <a:lnTo>
                    <a:pt x="214" y="1"/>
                  </a:lnTo>
                  <a:lnTo>
                    <a:pt x="192" y="1"/>
                  </a:lnTo>
                  <a:lnTo>
                    <a:pt x="192" y="0"/>
                  </a:lnTo>
                  <a:close/>
                  <a:moveTo>
                    <a:pt x="220" y="0"/>
                  </a:moveTo>
                  <a:lnTo>
                    <a:pt x="242" y="0"/>
                  </a:lnTo>
                  <a:lnTo>
                    <a:pt x="242" y="24"/>
                  </a:lnTo>
                  <a:lnTo>
                    <a:pt x="220" y="24"/>
                  </a:lnTo>
                  <a:lnTo>
                    <a:pt x="220" y="0"/>
                  </a:lnTo>
                  <a:close/>
                  <a:moveTo>
                    <a:pt x="247" y="0"/>
                  </a:moveTo>
                  <a:lnTo>
                    <a:pt x="269" y="0"/>
                  </a:lnTo>
                  <a:lnTo>
                    <a:pt x="269" y="20"/>
                  </a:lnTo>
                  <a:lnTo>
                    <a:pt x="247" y="20"/>
                  </a:lnTo>
                  <a:lnTo>
                    <a:pt x="247" y="0"/>
                  </a:lnTo>
                  <a:close/>
                  <a:moveTo>
                    <a:pt x="275" y="0"/>
                  </a:moveTo>
                  <a:lnTo>
                    <a:pt x="297" y="0"/>
                  </a:lnTo>
                  <a:lnTo>
                    <a:pt x="297" y="8"/>
                  </a:lnTo>
                  <a:lnTo>
                    <a:pt x="275" y="8"/>
                  </a:lnTo>
                  <a:lnTo>
                    <a:pt x="275" y="0"/>
                  </a:lnTo>
                  <a:close/>
                  <a:moveTo>
                    <a:pt x="303" y="0"/>
                  </a:moveTo>
                  <a:lnTo>
                    <a:pt x="325" y="0"/>
                  </a:lnTo>
                  <a:lnTo>
                    <a:pt x="325" y="43"/>
                  </a:lnTo>
                  <a:lnTo>
                    <a:pt x="303" y="43"/>
                  </a:lnTo>
                  <a:lnTo>
                    <a:pt x="303" y="0"/>
                  </a:lnTo>
                  <a:close/>
                  <a:moveTo>
                    <a:pt x="330" y="0"/>
                  </a:moveTo>
                  <a:lnTo>
                    <a:pt x="352" y="0"/>
                  </a:lnTo>
                  <a:lnTo>
                    <a:pt x="352" y="7"/>
                  </a:lnTo>
                  <a:lnTo>
                    <a:pt x="330" y="7"/>
                  </a:lnTo>
                  <a:lnTo>
                    <a:pt x="330" y="0"/>
                  </a:lnTo>
                  <a:close/>
                  <a:moveTo>
                    <a:pt x="358" y="0"/>
                  </a:moveTo>
                  <a:lnTo>
                    <a:pt x="380" y="0"/>
                  </a:lnTo>
                  <a:lnTo>
                    <a:pt x="380" y="5"/>
                  </a:lnTo>
                  <a:lnTo>
                    <a:pt x="358" y="5"/>
                  </a:lnTo>
                  <a:lnTo>
                    <a:pt x="358" y="0"/>
                  </a:lnTo>
                  <a:close/>
                  <a:moveTo>
                    <a:pt x="386" y="80"/>
                  </a:moveTo>
                  <a:lnTo>
                    <a:pt x="408" y="80"/>
                  </a:lnTo>
                  <a:lnTo>
                    <a:pt x="408" y="90"/>
                  </a:lnTo>
                  <a:lnTo>
                    <a:pt x="386" y="90"/>
                  </a:lnTo>
                  <a:lnTo>
                    <a:pt x="386" y="80"/>
                  </a:lnTo>
                  <a:close/>
                  <a:moveTo>
                    <a:pt x="413" y="8"/>
                  </a:moveTo>
                  <a:lnTo>
                    <a:pt x="434" y="8"/>
                  </a:lnTo>
                  <a:lnTo>
                    <a:pt x="434" y="11"/>
                  </a:lnTo>
                  <a:lnTo>
                    <a:pt x="413" y="11"/>
                  </a:lnTo>
                  <a:lnTo>
                    <a:pt x="413" y="8"/>
                  </a:lnTo>
                  <a:close/>
                  <a:moveTo>
                    <a:pt x="441" y="16"/>
                  </a:moveTo>
                  <a:lnTo>
                    <a:pt x="463" y="16"/>
                  </a:lnTo>
                  <a:lnTo>
                    <a:pt x="463" y="19"/>
                  </a:lnTo>
                  <a:lnTo>
                    <a:pt x="441" y="19"/>
                  </a:lnTo>
                  <a:lnTo>
                    <a:pt x="441" y="16"/>
                  </a:lnTo>
                  <a:close/>
                  <a:moveTo>
                    <a:pt x="469" y="14"/>
                  </a:moveTo>
                  <a:lnTo>
                    <a:pt x="489" y="14"/>
                  </a:lnTo>
                  <a:lnTo>
                    <a:pt x="489" y="22"/>
                  </a:lnTo>
                  <a:lnTo>
                    <a:pt x="469" y="22"/>
                  </a:lnTo>
                  <a:lnTo>
                    <a:pt x="469" y="14"/>
                  </a:lnTo>
                  <a:close/>
                  <a:moveTo>
                    <a:pt x="496" y="55"/>
                  </a:moveTo>
                  <a:lnTo>
                    <a:pt x="517" y="55"/>
                  </a:lnTo>
                  <a:lnTo>
                    <a:pt x="517" y="75"/>
                  </a:lnTo>
                  <a:lnTo>
                    <a:pt x="496" y="75"/>
                  </a:lnTo>
                  <a:lnTo>
                    <a:pt x="496" y="55"/>
                  </a:lnTo>
                  <a:close/>
                  <a:moveTo>
                    <a:pt x="524" y="0"/>
                  </a:moveTo>
                  <a:lnTo>
                    <a:pt x="545" y="0"/>
                  </a:lnTo>
                  <a:lnTo>
                    <a:pt x="545" y="23"/>
                  </a:lnTo>
                  <a:lnTo>
                    <a:pt x="524" y="23"/>
                  </a:lnTo>
                  <a:lnTo>
                    <a:pt x="524" y="0"/>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8" name="Freeform 49"/>
            <p:cNvSpPr>
              <a:spLocks noEditPoints="1"/>
            </p:cNvSpPr>
            <p:nvPr/>
          </p:nvSpPr>
          <p:spPr bwMode="auto">
            <a:xfrm>
              <a:off x="2354" y="2264"/>
              <a:ext cx="518" cy="272"/>
            </a:xfrm>
            <a:custGeom>
              <a:avLst/>
              <a:gdLst>
                <a:gd name="T0" fmla="*/ 20 w 518"/>
                <a:gd name="T1" fmla="*/ 0 h 272"/>
                <a:gd name="T2" fmla="*/ 0 w 518"/>
                <a:gd name="T3" fmla="*/ 15 h 272"/>
                <a:gd name="T4" fmla="*/ 27 w 518"/>
                <a:gd name="T5" fmla="*/ 0 h 272"/>
                <a:gd name="T6" fmla="*/ 48 w 518"/>
                <a:gd name="T7" fmla="*/ 4 h 272"/>
                <a:gd name="T8" fmla="*/ 27 w 518"/>
                <a:gd name="T9" fmla="*/ 0 h 272"/>
                <a:gd name="T10" fmla="*/ 76 w 518"/>
                <a:gd name="T11" fmla="*/ 0 h 272"/>
                <a:gd name="T12" fmla="*/ 55 w 518"/>
                <a:gd name="T13" fmla="*/ 20 h 272"/>
                <a:gd name="T14" fmla="*/ 82 w 518"/>
                <a:gd name="T15" fmla="*/ 0 h 272"/>
                <a:gd name="T16" fmla="*/ 103 w 518"/>
                <a:gd name="T17" fmla="*/ 66 h 272"/>
                <a:gd name="T18" fmla="*/ 82 w 518"/>
                <a:gd name="T19" fmla="*/ 0 h 272"/>
                <a:gd name="T20" fmla="*/ 131 w 518"/>
                <a:gd name="T21" fmla="*/ 0 h 272"/>
                <a:gd name="T22" fmla="*/ 110 w 518"/>
                <a:gd name="T23" fmla="*/ 63 h 272"/>
                <a:gd name="T24" fmla="*/ 138 w 518"/>
                <a:gd name="T25" fmla="*/ 0 h 272"/>
                <a:gd name="T26" fmla="*/ 159 w 518"/>
                <a:gd name="T27" fmla="*/ 50 h 272"/>
                <a:gd name="T28" fmla="*/ 138 w 518"/>
                <a:gd name="T29" fmla="*/ 0 h 272"/>
                <a:gd name="T30" fmla="*/ 186 w 518"/>
                <a:gd name="T31" fmla="*/ 0 h 272"/>
                <a:gd name="T32" fmla="*/ 165 w 518"/>
                <a:gd name="T33" fmla="*/ 36 h 272"/>
                <a:gd name="T34" fmla="*/ 193 w 518"/>
                <a:gd name="T35" fmla="*/ 118 h 272"/>
                <a:gd name="T36" fmla="*/ 214 w 518"/>
                <a:gd name="T37" fmla="*/ 150 h 272"/>
                <a:gd name="T38" fmla="*/ 193 w 518"/>
                <a:gd name="T39" fmla="*/ 118 h 272"/>
                <a:gd name="T40" fmla="*/ 242 w 518"/>
                <a:gd name="T41" fmla="*/ 185 h 272"/>
                <a:gd name="T42" fmla="*/ 221 w 518"/>
                <a:gd name="T43" fmla="*/ 272 h 272"/>
                <a:gd name="T44" fmla="*/ 248 w 518"/>
                <a:gd name="T45" fmla="*/ 119 h 272"/>
                <a:gd name="T46" fmla="*/ 269 w 518"/>
                <a:gd name="T47" fmla="*/ 194 h 272"/>
                <a:gd name="T48" fmla="*/ 248 w 518"/>
                <a:gd name="T49" fmla="*/ 119 h 272"/>
                <a:gd name="T50" fmla="*/ 297 w 518"/>
                <a:gd name="T51" fmla="*/ 99 h 272"/>
                <a:gd name="T52" fmla="*/ 276 w 518"/>
                <a:gd name="T53" fmla="*/ 171 h 272"/>
                <a:gd name="T54" fmla="*/ 304 w 518"/>
                <a:gd name="T55" fmla="*/ 86 h 272"/>
                <a:gd name="T56" fmla="*/ 325 w 518"/>
                <a:gd name="T57" fmla="*/ 130 h 272"/>
                <a:gd name="T58" fmla="*/ 304 w 518"/>
                <a:gd name="T59" fmla="*/ 86 h 272"/>
                <a:gd name="T60" fmla="*/ 352 w 518"/>
                <a:gd name="T61" fmla="*/ 84 h 272"/>
                <a:gd name="T62" fmla="*/ 331 w 518"/>
                <a:gd name="T63" fmla="*/ 121 h 272"/>
                <a:gd name="T64" fmla="*/ 359 w 518"/>
                <a:gd name="T65" fmla="*/ 0 h 272"/>
                <a:gd name="T66" fmla="*/ 380 w 518"/>
                <a:gd name="T67" fmla="*/ 34 h 272"/>
                <a:gd name="T68" fmla="*/ 359 w 518"/>
                <a:gd name="T69" fmla="*/ 0 h 272"/>
                <a:gd name="T70" fmla="*/ 407 w 518"/>
                <a:gd name="T71" fmla="*/ 0 h 272"/>
                <a:gd name="T72" fmla="*/ 387 w 518"/>
                <a:gd name="T73" fmla="*/ 31 h 272"/>
                <a:gd name="T74" fmla="*/ 413 w 518"/>
                <a:gd name="T75" fmla="*/ 0 h 272"/>
                <a:gd name="T76" fmla="*/ 435 w 518"/>
                <a:gd name="T77" fmla="*/ 76 h 272"/>
                <a:gd name="T78" fmla="*/ 413 w 518"/>
                <a:gd name="T79" fmla="*/ 0 h 272"/>
                <a:gd name="T80" fmla="*/ 463 w 518"/>
                <a:gd name="T81" fmla="*/ 55 h 272"/>
                <a:gd name="T82" fmla="*/ 442 w 518"/>
                <a:gd name="T83" fmla="*/ 111 h 272"/>
                <a:gd name="T84" fmla="*/ 470 w 518"/>
                <a:gd name="T85" fmla="*/ 35 h 272"/>
                <a:gd name="T86" fmla="*/ 490 w 518"/>
                <a:gd name="T87" fmla="*/ 58 h 272"/>
                <a:gd name="T88" fmla="*/ 470 w 518"/>
                <a:gd name="T89" fmla="*/ 35 h 272"/>
                <a:gd name="T90" fmla="*/ 518 w 518"/>
                <a:gd name="T91" fmla="*/ 66 h 272"/>
                <a:gd name="T92" fmla="*/ 496 w 518"/>
                <a:gd name="T93"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272">
                  <a:moveTo>
                    <a:pt x="0" y="0"/>
                  </a:moveTo>
                  <a:lnTo>
                    <a:pt x="20" y="0"/>
                  </a:lnTo>
                  <a:lnTo>
                    <a:pt x="20" y="15"/>
                  </a:lnTo>
                  <a:lnTo>
                    <a:pt x="0" y="15"/>
                  </a:lnTo>
                  <a:lnTo>
                    <a:pt x="0" y="0"/>
                  </a:lnTo>
                  <a:close/>
                  <a:moveTo>
                    <a:pt x="27" y="0"/>
                  </a:moveTo>
                  <a:lnTo>
                    <a:pt x="48" y="0"/>
                  </a:lnTo>
                  <a:lnTo>
                    <a:pt x="48" y="4"/>
                  </a:lnTo>
                  <a:lnTo>
                    <a:pt x="27" y="4"/>
                  </a:lnTo>
                  <a:lnTo>
                    <a:pt x="27" y="0"/>
                  </a:lnTo>
                  <a:close/>
                  <a:moveTo>
                    <a:pt x="55" y="0"/>
                  </a:moveTo>
                  <a:lnTo>
                    <a:pt x="76" y="0"/>
                  </a:lnTo>
                  <a:lnTo>
                    <a:pt x="76" y="20"/>
                  </a:lnTo>
                  <a:lnTo>
                    <a:pt x="55" y="20"/>
                  </a:lnTo>
                  <a:lnTo>
                    <a:pt x="55" y="0"/>
                  </a:lnTo>
                  <a:close/>
                  <a:moveTo>
                    <a:pt x="82" y="0"/>
                  </a:moveTo>
                  <a:lnTo>
                    <a:pt x="103" y="0"/>
                  </a:lnTo>
                  <a:lnTo>
                    <a:pt x="103" y="66"/>
                  </a:lnTo>
                  <a:lnTo>
                    <a:pt x="82" y="66"/>
                  </a:lnTo>
                  <a:lnTo>
                    <a:pt x="82" y="0"/>
                  </a:lnTo>
                  <a:close/>
                  <a:moveTo>
                    <a:pt x="110" y="0"/>
                  </a:moveTo>
                  <a:lnTo>
                    <a:pt x="131" y="0"/>
                  </a:lnTo>
                  <a:lnTo>
                    <a:pt x="131" y="63"/>
                  </a:lnTo>
                  <a:lnTo>
                    <a:pt x="110" y="63"/>
                  </a:lnTo>
                  <a:lnTo>
                    <a:pt x="110" y="0"/>
                  </a:lnTo>
                  <a:close/>
                  <a:moveTo>
                    <a:pt x="138" y="0"/>
                  </a:moveTo>
                  <a:lnTo>
                    <a:pt x="159" y="0"/>
                  </a:lnTo>
                  <a:lnTo>
                    <a:pt x="159" y="50"/>
                  </a:lnTo>
                  <a:lnTo>
                    <a:pt x="138" y="50"/>
                  </a:lnTo>
                  <a:lnTo>
                    <a:pt x="138" y="0"/>
                  </a:lnTo>
                  <a:close/>
                  <a:moveTo>
                    <a:pt x="165" y="0"/>
                  </a:moveTo>
                  <a:lnTo>
                    <a:pt x="186" y="0"/>
                  </a:lnTo>
                  <a:lnTo>
                    <a:pt x="186" y="36"/>
                  </a:lnTo>
                  <a:lnTo>
                    <a:pt x="165" y="36"/>
                  </a:lnTo>
                  <a:lnTo>
                    <a:pt x="165" y="0"/>
                  </a:lnTo>
                  <a:close/>
                  <a:moveTo>
                    <a:pt x="193" y="118"/>
                  </a:moveTo>
                  <a:lnTo>
                    <a:pt x="214" y="118"/>
                  </a:lnTo>
                  <a:lnTo>
                    <a:pt x="214" y="150"/>
                  </a:lnTo>
                  <a:lnTo>
                    <a:pt x="193" y="150"/>
                  </a:lnTo>
                  <a:lnTo>
                    <a:pt x="193" y="118"/>
                  </a:lnTo>
                  <a:close/>
                  <a:moveTo>
                    <a:pt x="221" y="185"/>
                  </a:moveTo>
                  <a:lnTo>
                    <a:pt x="242" y="185"/>
                  </a:lnTo>
                  <a:lnTo>
                    <a:pt x="242" y="272"/>
                  </a:lnTo>
                  <a:lnTo>
                    <a:pt x="221" y="272"/>
                  </a:lnTo>
                  <a:lnTo>
                    <a:pt x="221" y="185"/>
                  </a:lnTo>
                  <a:close/>
                  <a:moveTo>
                    <a:pt x="248" y="119"/>
                  </a:moveTo>
                  <a:lnTo>
                    <a:pt x="269" y="119"/>
                  </a:lnTo>
                  <a:lnTo>
                    <a:pt x="269" y="194"/>
                  </a:lnTo>
                  <a:lnTo>
                    <a:pt x="248" y="194"/>
                  </a:lnTo>
                  <a:lnTo>
                    <a:pt x="248" y="119"/>
                  </a:lnTo>
                  <a:close/>
                  <a:moveTo>
                    <a:pt x="276" y="99"/>
                  </a:moveTo>
                  <a:lnTo>
                    <a:pt x="297" y="99"/>
                  </a:lnTo>
                  <a:lnTo>
                    <a:pt x="297" y="171"/>
                  </a:lnTo>
                  <a:lnTo>
                    <a:pt x="276" y="171"/>
                  </a:lnTo>
                  <a:lnTo>
                    <a:pt x="276" y="99"/>
                  </a:lnTo>
                  <a:close/>
                  <a:moveTo>
                    <a:pt x="304" y="86"/>
                  </a:moveTo>
                  <a:lnTo>
                    <a:pt x="325" y="86"/>
                  </a:lnTo>
                  <a:lnTo>
                    <a:pt x="325" y="130"/>
                  </a:lnTo>
                  <a:lnTo>
                    <a:pt x="304" y="130"/>
                  </a:lnTo>
                  <a:lnTo>
                    <a:pt x="304" y="86"/>
                  </a:lnTo>
                  <a:close/>
                  <a:moveTo>
                    <a:pt x="331" y="84"/>
                  </a:moveTo>
                  <a:lnTo>
                    <a:pt x="352" y="84"/>
                  </a:lnTo>
                  <a:lnTo>
                    <a:pt x="352" y="121"/>
                  </a:lnTo>
                  <a:lnTo>
                    <a:pt x="331" y="121"/>
                  </a:lnTo>
                  <a:lnTo>
                    <a:pt x="331" y="84"/>
                  </a:lnTo>
                  <a:close/>
                  <a:moveTo>
                    <a:pt x="359" y="0"/>
                  </a:moveTo>
                  <a:lnTo>
                    <a:pt x="380" y="0"/>
                  </a:lnTo>
                  <a:lnTo>
                    <a:pt x="380" y="34"/>
                  </a:lnTo>
                  <a:lnTo>
                    <a:pt x="359" y="34"/>
                  </a:lnTo>
                  <a:lnTo>
                    <a:pt x="359" y="0"/>
                  </a:lnTo>
                  <a:close/>
                  <a:moveTo>
                    <a:pt x="387" y="0"/>
                  </a:moveTo>
                  <a:lnTo>
                    <a:pt x="407" y="0"/>
                  </a:lnTo>
                  <a:lnTo>
                    <a:pt x="407" y="31"/>
                  </a:lnTo>
                  <a:lnTo>
                    <a:pt x="387" y="31"/>
                  </a:lnTo>
                  <a:lnTo>
                    <a:pt x="387" y="0"/>
                  </a:lnTo>
                  <a:close/>
                  <a:moveTo>
                    <a:pt x="413" y="0"/>
                  </a:moveTo>
                  <a:lnTo>
                    <a:pt x="435" y="0"/>
                  </a:lnTo>
                  <a:lnTo>
                    <a:pt x="435" y="76"/>
                  </a:lnTo>
                  <a:lnTo>
                    <a:pt x="413" y="76"/>
                  </a:lnTo>
                  <a:lnTo>
                    <a:pt x="413" y="0"/>
                  </a:lnTo>
                  <a:close/>
                  <a:moveTo>
                    <a:pt x="442" y="55"/>
                  </a:moveTo>
                  <a:lnTo>
                    <a:pt x="463" y="55"/>
                  </a:lnTo>
                  <a:lnTo>
                    <a:pt x="463" y="111"/>
                  </a:lnTo>
                  <a:lnTo>
                    <a:pt x="442" y="111"/>
                  </a:lnTo>
                  <a:lnTo>
                    <a:pt x="442" y="55"/>
                  </a:lnTo>
                  <a:close/>
                  <a:moveTo>
                    <a:pt x="470" y="35"/>
                  </a:moveTo>
                  <a:lnTo>
                    <a:pt x="490" y="35"/>
                  </a:lnTo>
                  <a:lnTo>
                    <a:pt x="490" y="58"/>
                  </a:lnTo>
                  <a:lnTo>
                    <a:pt x="470" y="58"/>
                  </a:lnTo>
                  <a:lnTo>
                    <a:pt x="470" y="35"/>
                  </a:lnTo>
                  <a:close/>
                  <a:moveTo>
                    <a:pt x="496" y="66"/>
                  </a:moveTo>
                  <a:lnTo>
                    <a:pt x="518" y="66"/>
                  </a:lnTo>
                  <a:lnTo>
                    <a:pt x="518" y="99"/>
                  </a:lnTo>
                  <a:lnTo>
                    <a:pt x="496" y="99"/>
                  </a:lnTo>
                  <a:lnTo>
                    <a:pt x="496" y="66"/>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49" name="Freeform 50"/>
            <p:cNvSpPr>
              <a:spLocks noEditPoints="1"/>
            </p:cNvSpPr>
            <p:nvPr/>
          </p:nvSpPr>
          <p:spPr bwMode="auto">
            <a:xfrm>
              <a:off x="2878" y="2264"/>
              <a:ext cx="518" cy="106"/>
            </a:xfrm>
            <a:custGeom>
              <a:avLst/>
              <a:gdLst>
                <a:gd name="T0" fmla="*/ 22 w 518"/>
                <a:gd name="T1" fmla="*/ 58 h 106"/>
                <a:gd name="T2" fmla="*/ 0 w 518"/>
                <a:gd name="T3" fmla="*/ 84 h 106"/>
                <a:gd name="T4" fmla="*/ 27 w 518"/>
                <a:gd name="T5" fmla="*/ 0 h 106"/>
                <a:gd name="T6" fmla="*/ 49 w 518"/>
                <a:gd name="T7" fmla="*/ 24 h 106"/>
                <a:gd name="T8" fmla="*/ 27 w 518"/>
                <a:gd name="T9" fmla="*/ 0 h 106"/>
                <a:gd name="T10" fmla="*/ 77 w 518"/>
                <a:gd name="T11" fmla="*/ 0 h 106"/>
                <a:gd name="T12" fmla="*/ 55 w 518"/>
                <a:gd name="T13" fmla="*/ 30 h 106"/>
                <a:gd name="T14" fmla="*/ 83 w 518"/>
                <a:gd name="T15" fmla="*/ 0 h 106"/>
                <a:gd name="T16" fmla="*/ 105 w 518"/>
                <a:gd name="T17" fmla="*/ 15 h 106"/>
                <a:gd name="T18" fmla="*/ 83 w 518"/>
                <a:gd name="T19" fmla="*/ 0 h 106"/>
                <a:gd name="T20" fmla="*/ 132 w 518"/>
                <a:gd name="T21" fmla="*/ 0 h 106"/>
                <a:gd name="T22" fmla="*/ 110 w 518"/>
                <a:gd name="T23" fmla="*/ 19 h 106"/>
                <a:gd name="T24" fmla="*/ 138 w 518"/>
                <a:gd name="T25" fmla="*/ 0 h 106"/>
                <a:gd name="T26" fmla="*/ 160 w 518"/>
                <a:gd name="T27" fmla="*/ 11 h 106"/>
                <a:gd name="T28" fmla="*/ 138 w 518"/>
                <a:gd name="T29" fmla="*/ 0 h 106"/>
                <a:gd name="T30" fmla="*/ 188 w 518"/>
                <a:gd name="T31" fmla="*/ 0 h 106"/>
                <a:gd name="T32" fmla="*/ 166 w 518"/>
                <a:gd name="T33" fmla="*/ 31 h 106"/>
                <a:gd name="T34" fmla="*/ 193 w 518"/>
                <a:gd name="T35" fmla="*/ 0 h 106"/>
                <a:gd name="T36" fmla="*/ 214 w 518"/>
                <a:gd name="T37" fmla="*/ 47 h 106"/>
                <a:gd name="T38" fmla="*/ 193 w 518"/>
                <a:gd name="T39" fmla="*/ 0 h 106"/>
                <a:gd name="T40" fmla="*/ 243 w 518"/>
                <a:gd name="T41" fmla="*/ 0 h 106"/>
                <a:gd name="T42" fmla="*/ 221 w 518"/>
                <a:gd name="T43" fmla="*/ 71 h 106"/>
                <a:gd name="T44" fmla="*/ 249 w 518"/>
                <a:gd name="T45" fmla="*/ 0 h 106"/>
                <a:gd name="T46" fmla="*/ 271 w 518"/>
                <a:gd name="T47" fmla="*/ 35 h 106"/>
                <a:gd name="T48" fmla="*/ 249 w 518"/>
                <a:gd name="T49" fmla="*/ 0 h 106"/>
                <a:gd name="T50" fmla="*/ 297 w 518"/>
                <a:gd name="T51" fmla="*/ 0 h 106"/>
                <a:gd name="T52" fmla="*/ 276 w 518"/>
                <a:gd name="T53" fmla="*/ 31 h 106"/>
                <a:gd name="T54" fmla="*/ 304 w 518"/>
                <a:gd name="T55" fmla="*/ 68 h 106"/>
                <a:gd name="T56" fmla="*/ 325 w 518"/>
                <a:gd name="T57" fmla="*/ 99 h 106"/>
                <a:gd name="T58" fmla="*/ 304 w 518"/>
                <a:gd name="T59" fmla="*/ 68 h 106"/>
                <a:gd name="T60" fmla="*/ 352 w 518"/>
                <a:gd name="T61" fmla="*/ 82 h 106"/>
                <a:gd name="T62" fmla="*/ 332 w 518"/>
                <a:gd name="T63" fmla="*/ 106 h 106"/>
                <a:gd name="T64" fmla="*/ 359 w 518"/>
                <a:gd name="T65" fmla="*/ 23 h 106"/>
                <a:gd name="T66" fmla="*/ 380 w 518"/>
                <a:gd name="T67" fmla="*/ 54 h 106"/>
                <a:gd name="T68" fmla="*/ 359 w 518"/>
                <a:gd name="T69" fmla="*/ 23 h 106"/>
                <a:gd name="T70" fmla="*/ 408 w 518"/>
                <a:gd name="T71" fmla="*/ 0 h 106"/>
                <a:gd name="T72" fmla="*/ 387 w 518"/>
                <a:gd name="T73" fmla="*/ 26 h 106"/>
                <a:gd name="T74" fmla="*/ 415 w 518"/>
                <a:gd name="T75" fmla="*/ 3 h 106"/>
                <a:gd name="T76" fmla="*/ 435 w 518"/>
                <a:gd name="T77" fmla="*/ 23 h 106"/>
                <a:gd name="T78" fmla="*/ 415 w 518"/>
                <a:gd name="T79" fmla="*/ 3 h 106"/>
                <a:gd name="T80" fmla="*/ 463 w 518"/>
                <a:gd name="T81" fmla="*/ 60 h 106"/>
                <a:gd name="T82" fmla="*/ 442 w 518"/>
                <a:gd name="T83" fmla="*/ 80 h 106"/>
                <a:gd name="T84" fmla="*/ 470 w 518"/>
                <a:gd name="T85" fmla="*/ 0 h 106"/>
                <a:gd name="T86" fmla="*/ 491 w 518"/>
                <a:gd name="T87" fmla="*/ 72 h 106"/>
                <a:gd name="T88" fmla="*/ 470 w 518"/>
                <a:gd name="T89" fmla="*/ 0 h 106"/>
                <a:gd name="T90" fmla="*/ 518 w 518"/>
                <a:gd name="T91" fmla="*/ 0 h 106"/>
                <a:gd name="T92" fmla="*/ 497 w 518"/>
                <a:gd name="T93" fmla="*/ 2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106">
                  <a:moveTo>
                    <a:pt x="0" y="58"/>
                  </a:moveTo>
                  <a:lnTo>
                    <a:pt x="22" y="58"/>
                  </a:lnTo>
                  <a:lnTo>
                    <a:pt x="22" y="84"/>
                  </a:lnTo>
                  <a:lnTo>
                    <a:pt x="0" y="84"/>
                  </a:lnTo>
                  <a:lnTo>
                    <a:pt x="0" y="58"/>
                  </a:lnTo>
                  <a:close/>
                  <a:moveTo>
                    <a:pt x="27" y="0"/>
                  </a:moveTo>
                  <a:lnTo>
                    <a:pt x="49" y="0"/>
                  </a:lnTo>
                  <a:lnTo>
                    <a:pt x="49" y="24"/>
                  </a:lnTo>
                  <a:lnTo>
                    <a:pt x="27" y="24"/>
                  </a:lnTo>
                  <a:lnTo>
                    <a:pt x="27" y="0"/>
                  </a:lnTo>
                  <a:close/>
                  <a:moveTo>
                    <a:pt x="55" y="0"/>
                  </a:moveTo>
                  <a:lnTo>
                    <a:pt x="77" y="0"/>
                  </a:lnTo>
                  <a:lnTo>
                    <a:pt x="77" y="30"/>
                  </a:lnTo>
                  <a:lnTo>
                    <a:pt x="55" y="30"/>
                  </a:lnTo>
                  <a:lnTo>
                    <a:pt x="55" y="0"/>
                  </a:lnTo>
                  <a:close/>
                  <a:moveTo>
                    <a:pt x="83" y="0"/>
                  </a:moveTo>
                  <a:lnTo>
                    <a:pt x="105" y="0"/>
                  </a:lnTo>
                  <a:lnTo>
                    <a:pt x="105" y="15"/>
                  </a:lnTo>
                  <a:lnTo>
                    <a:pt x="83" y="15"/>
                  </a:lnTo>
                  <a:lnTo>
                    <a:pt x="83" y="0"/>
                  </a:lnTo>
                  <a:close/>
                  <a:moveTo>
                    <a:pt x="110" y="0"/>
                  </a:moveTo>
                  <a:lnTo>
                    <a:pt x="132" y="0"/>
                  </a:lnTo>
                  <a:lnTo>
                    <a:pt x="132" y="19"/>
                  </a:lnTo>
                  <a:lnTo>
                    <a:pt x="110" y="19"/>
                  </a:lnTo>
                  <a:lnTo>
                    <a:pt x="110" y="0"/>
                  </a:lnTo>
                  <a:close/>
                  <a:moveTo>
                    <a:pt x="138" y="0"/>
                  </a:moveTo>
                  <a:lnTo>
                    <a:pt x="160" y="0"/>
                  </a:lnTo>
                  <a:lnTo>
                    <a:pt x="160" y="11"/>
                  </a:lnTo>
                  <a:lnTo>
                    <a:pt x="138" y="11"/>
                  </a:lnTo>
                  <a:lnTo>
                    <a:pt x="138" y="0"/>
                  </a:lnTo>
                  <a:close/>
                  <a:moveTo>
                    <a:pt x="166" y="0"/>
                  </a:moveTo>
                  <a:lnTo>
                    <a:pt x="188" y="0"/>
                  </a:lnTo>
                  <a:lnTo>
                    <a:pt x="188" y="31"/>
                  </a:lnTo>
                  <a:lnTo>
                    <a:pt x="166" y="31"/>
                  </a:lnTo>
                  <a:lnTo>
                    <a:pt x="166" y="0"/>
                  </a:lnTo>
                  <a:close/>
                  <a:moveTo>
                    <a:pt x="193" y="0"/>
                  </a:moveTo>
                  <a:lnTo>
                    <a:pt x="214" y="0"/>
                  </a:lnTo>
                  <a:lnTo>
                    <a:pt x="214" y="47"/>
                  </a:lnTo>
                  <a:lnTo>
                    <a:pt x="193" y="47"/>
                  </a:lnTo>
                  <a:lnTo>
                    <a:pt x="193" y="0"/>
                  </a:lnTo>
                  <a:close/>
                  <a:moveTo>
                    <a:pt x="221" y="0"/>
                  </a:moveTo>
                  <a:lnTo>
                    <a:pt x="243" y="0"/>
                  </a:lnTo>
                  <a:lnTo>
                    <a:pt x="243" y="71"/>
                  </a:lnTo>
                  <a:lnTo>
                    <a:pt x="221" y="71"/>
                  </a:lnTo>
                  <a:lnTo>
                    <a:pt x="221" y="0"/>
                  </a:lnTo>
                  <a:close/>
                  <a:moveTo>
                    <a:pt x="249" y="0"/>
                  </a:moveTo>
                  <a:lnTo>
                    <a:pt x="271" y="0"/>
                  </a:lnTo>
                  <a:lnTo>
                    <a:pt x="271" y="35"/>
                  </a:lnTo>
                  <a:lnTo>
                    <a:pt x="249" y="35"/>
                  </a:lnTo>
                  <a:lnTo>
                    <a:pt x="249" y="0"/>
                  </a:lnTo>
                  <a:close/>
                  <a:moveTo>
                    <a:pt x="276" y="0"/>
                  </a:moveTo>
                  <a:lnTo>
                    <a:pt x="297" y="0"/>
                  </a:lnTo>
                  <a:lnTo>
                    <a:pt x="297" y="31"/>
                  </a:lnTo>
                  <a:lnTo>
                    <a:pt x="276" y="31"/>
                  </a:lnTo>
                  <a:lnTo>
                    <a:pt x="276" y="0"/>
                  </a:lnTo>
                  <a:close/>
                  <a:moveTo>
                    <a:pt x="304" y="68"/>
                  </a:moveTo>
                  <a:lnTo>
                    <a:pt x="325" y="68"/>
                  </a:lnTo>
                  <a:lnTo>
                    <a:pt x="325" y="99"/>
                  </a:lnTo>
                  <a:lnTo>
                    <a:pt x="304" y="99"/>
                  </a:lnTo>
                  <a:lnTo>
                    <a:pt x="304" y="68"/>
                  </a:lnTo>
                  <a:close/>
                  <a:moveTo>
                    <a:pt x="332" y="82"/>
                  </a:moveTo>
                  <a:lnTo>
                    <a:pt x="352" y="82"/>
                  </a:lnTo>
                  <a:lnTo>
                    <a:pt x="352" y="106"/>
                  </a:lnTo>
                  <a:lnTo>
                    <a:pt x="332" y="106"/>
                  </a:lnTo>
                  <a:lnTo>
                    <a:pt x="332" y="82"/>
                  </a:lnTo>
                  <a:close/>
                  <a:moveTo>
                    <a:pt x="359" y="23"/>
                  </a:moveTo>
                  <a:lnTo>
                    <a:pt x="380" y="23"/>
                  </a:lnTo>
                  <a:lnTo>
                    <a:pt x="380" y="54"/>
                  </a:lnTo>
                  <a:lnTo>
                    <a:pt x="359" y="54"/>
                  </a:lnTo>
                  <a:lnTo>
                    <a:pt x="359" y="23"/>
                  </a:lnTo>
                  <a:close/>
                  <a:moveTo>
                    <a:pt x="387" y="0"/>
                  </a:moveTo>
                  <a:lnTo>
                    <a:pt x="408" y="0"/>
                  </a:lnTo>
                  <a:lnTo>
                    <a:pt x="408" y="26"/>
                  </a:lnTo>
                  <a:lnTo>
                    <a:pt x="387" y="26"/>
                  </a:lnTo>
                  <a:lnTo>
                    <a:pt x="387" y="0"/>
                  </a:lnTo>
                  <a:close/>
                  <a:moveTo>
                    <a:pt x="415" y="3"/>
                  </a:moveTo>
                  <a:lnTo>
                    <a:pt x="435" y="3"/>
                  </a:lnTo>
                  <a:lnTo>
                    <a:pt x="435" y="23"/>
                  </a:lnTo>
                  <a:lnTo>
                    <a:pt x="415" y="23"/>
                  </a:lnTo>
                  <a:lnTo>
                    <a:pt x="415" y="3"/>
                  </a:lnTo>
                  <a:close/>
                  <a:moveTo>
                    <a:pt x="442" y="60"/>
                  </a:moveTo>
                  <a:lnTo>
                    <a:pt x="463" y="60"/>
                  </a:lnTo>
                  <a:lnTo>
                    <a:pt x="463" y="80"/>
                  </a:lnTo>
                  <a:lnTo>
                    <a:pt x="442" y="80"/>
                  </a:lnTo>
                  <a:lnTo>
                    <a:pt x="442" y="60"/>
                  </a:lnTo>
                  <a:close/>
                  <a:moveTo>
                    <a:pt x="470" y="0"/>
                  </a:moveTo>
                  <a:lnTo>
                    <a:pt x="491" y="0"/>
                  </a:lnTo>
                  <a:lnTo>
                    <a:pt x="491" y="72"/>
                  </a:lnTo>
                  <a:lnTo>
                    <a:pt x="470" y="72"/>
                  </a:lnTo>
                  <a:lnTo>
                    <a:pt x="470" y="0"/>
                  </a:lnTo>
                  <a:close/>
                  <a:moveTo>
                    <a:pt x="497" y="0"/>
                  </a:moveTo>
                  <a:lnTo>
                    <a:pt x="518" y="0"/>
                  </a:lnTo>
                  <a:lnTo>
                    <a:pt x="518" y="27"/>
                  </a:lnTo>
                  <a:lnTo>
                    <a:pt x="497" y="27"/>
                  </a:lnTo>
                  <a:lnTo>
                    <a:pt x="497" y="0"/>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0" name="Freeform 51"/>
            <p:cNvSpPr>
              <a:spLocks noEditPoints="1"/>
            </p:cNvSpPr>
            <p:nvPr/>
          </p:nvSpPr>
          <p:spPr bwMode="auto">
            <a:xfrm>
              <a:off x="3403" y="2264"/>
              <a:ext cx="519" cy="249"/>
            </a:xfrm>
            <a:custGeom>
              <a:avLst/>
              <a:gdLst>
                <a:gd name="T0" fmla="*/ 21 w 519"/>
                <a:gd name="T1" fmla="*/ 0 h 249"/>
                <a:gd name="T2" fmla="*/ 0 w 519"/>
                <a:gd name="T3" fmla="*/ 59 h 249"/>
                <a:gd name="T4" fmla="*/ 28 w 519"/>
                <a:gd name="T5" fmla="*/ 58 h 249"/>
                <a:gd name="T6" fmla="*/ 49 w 519"/>
                <a:gd name="T7" fmla="*/ 138 h 249"/>
                <a:gd name="T8" fmla="*/ 28 w 519"/>
                <a:gd name="T9" fmla="*/ 58 h 249"/>
                <a:gd name="T10" fmla="*/ 76 w 519"/>
                <a:gd name="T11" fmla="*/ 0 h 249"/>
                <a:gd name="T12" fmla="*/ 55 w 519"/>
                <a:gd name="T13" fmla="*/ 82 h 249"/>
                <a:gd name="T14" fmla="*/ 83 w 519"/>
                <a:gd name="T15" fmla="*/ 32 h 249"/>
                <a:gd name="T16" fmla="*/ 104 w 519"/>
                <a:gd name="T17" fmla="*/ 111 h 249"/>
                <a:gd name="T18" fmla="*/ 83 w 519"/>
                <a:gd name="T19" fmla="*/ 32 h 249"/>
                <a:gd name="T20" fmla="*/ 132 w 519"/>
                <a:gd name="T21" fmla="*/ 0 h 249"/>
                <a:gd name="T22" fmla="*/ 111 w 519"/>
                <a:gd name="T23" fmla="*/ 71 h 249"/>
                <a:gd name="T24" fmla="*/ 138 w 519"/>
                <a:gd name="T25" fmla="*/ 66 h 249"/>
                <a:gd name="T26" fmla="*/ 159 w 519"/>
                <a:gd name="T27" fmla="*/ 249 h 249"/>
                <a:gd name="T28" fmla="*/ 138 w 519"/>
                <a:gd name="T29" fmla="*/ 66 h 249"/>
                <a:gd name="T30" fmla="*/ 187 w 519"/>
                <a:gd name="T31" fmla="*/ 0 h 249"/>
                <a:gd name="T32" fmla="*/ 166 w 519"/>
                <a:gd name="T33" fmla="*/ 149 h 249"/>
                <a:gd name="T34" fmla="*/ 194 w 519"/>
                <a:gd name="T35" fmla="*/ 35 h 249"/>
                <a:gd name="T36" fmla="*/ 215 w 519"/>
                <a:gd name="T37" fmla="*/ 158 h 249"/>
                <a:gd name="T38" fmla="*/ 194 w 519"/>
                <a:gd name="T39" fmla="*/ 35 h 249"/>
                <a:gd name="T40" fmla="*/ 242 w 519"/>
                <a:gd name="T41" fmla="*/ 0 h 249"/>
                <a:gd name="T42" fmla="*/ 220 w 519"/>
                <a:gd name="T43" fmla="*/ 135 h 249"/>
                <a:gd name="T44" fmla="*/ 249 w 519"/>
                <a:gd name="T45" fmla="*/ 0 h 249"/>
                <a:gd name="T46" fmla="*/ 270 w 519"/>
                <a:gd name="T47" fmla="*/ 127 h 249"/>
                <a:gd name="T48" fmla="*/ 249 w 519"/>
                <a:gd name="T49" fmla="*/ 0 h 249"/>
                <a:gd name="T50" fmla="*/ 297 w 519"/>
                <a:gd name="T51" fmla="*/ 0 h 249"/>
                <a:gd name="T52" fmla="*/ 277 w 519"/>
                <a:gd name="T53" fmla="*/ 104 h 249"/>
                <a:gd name="T54" fmla="*/ 303 w 519"/>
                <a:gd name="T55" fmla="*/ 0 h 249"/>
                <a:gd name="T56" fmla="*/ 325 w 519"/>
                <a:gd name="T57" fmla="*/ 98 h 249"/>
                <a:gd name="T58" fmla="*/ 303 w 519"/>
                <a:gd name="T59" fmla="*/ 0 h 249"/>
                <a:gd name="T60" fmla="*/ 353 w 519"/>
                <a:gd name="T61" fmla="*/ 0 h 249"/>
                <a:gd name="T62" fmla="*/ 331 w 519"/>
                <a:gd name="T63" fmla="*/ 107 h 249"/>
                <a:gd name="T64" fmla="*/ 360 w 519"/>
                <a:gd name="T65" fmla="*/ 0 h 249"/>
                <a:gd name="T66" fmla="*/ 380 w 519"/>
                <a:gd name="T67" fmla="*/ 127 h 249"/>
                <a:gd name="T68" fmla="*/ 360 w 519"/>
                <a:gd name="T69" fmla="*/ 0 h 249"/>
                <a:gd name="T70" fmla="*/ 408 w 519"/>
                <a:gd name="T71" fmla="*/ 0 h 249"/>
                <a:gd name="T72" fmla="*/ 386 w 519"/>
                <a:gd name="T73" fmla="*/ 161 h 249"/>
                <a:gd name="T74" fmla="*/ 414 w 519"/>
                <a:gd name="T75" fmla="*/ 0 h 249"/>
                <a:gd name="T76" fmla="*/ 436 w 519"/>
                <a:gd name="T77" fmla="*/ 143 h 249"/>
                <a:gd name="T78" fmla="*/ 414 w 519"/>
                <a:gd name="T79" fmla="*/ 0 h 249"/>
                <a:gd name="T80" fmla="*/ 463 w 519"/>
                <a:gd name="T81" fmla="*/ 0 h 249"/>
                <a:gd name="T82" fmla="*/ 441 w 519"/>
                <a:gd name="T83" fmla="*/ 119 h 249"/>
                <a:gd name="T84" fmla="*/ 469 w 519"/>
                <a:gd name="T85" fmla="*/ 0 h 249"/>
                <a:gd name="T86" fmla="*/ 491 w 519"/>
                <a:gd name="T87" fmla="*/ 98 h 249"/>
                <a:gd name="T88" fmla="*/ 469 w 519"/>
                <a:gd name="T89" fmla="*/ 0 h 249"/>
                <a:gd name="T90" fmla="*/ 519 w 519"/>
                <a:gd name="T91" fmla="*/ 0 h 249"/>
                <a:gd name="T92" fmla="*/ 497 w 519"/>
                <a:gd name="T93" fmla="*/ 8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249">
                  <a:moveTo>
                    <a:pt x="0" y="0"/>
                  </a:moveTo>
                  <a:lnTo>
                    <a:pt x="21" y="0"/>
                  </a:lnTo>
                  <a:lnTo>
                    <a:pt x="21" y="59"/>
                  </a:lnTo>
                  <a:lnTo>
                    <a:pt x="0" y="59"/>
                  </a:lnTo>
                  <a:lnTo>
                    <a:pt x="0" y="0"/>
                  </a:lnTo>
                  <a:close/>
                  <a:moveTo>
                    <a:pt x="28" y="58"/>
                  </a:moveTo>
                  <a:lnTo>
                    <a:pt x="49" y="58"/>
                  </a:lnTo>
                  <a:lnTo>
                    <a:pt x="49" y="138"/>
                  </a:lnTo>
                  <a:lnTo>
                    <a:pt x="28" y="138"/>
                  </a:lnTo>
                  <a:lnTo>
                    <a:pt x="28" y="58"/>
                  </a:lnTo>
                  <a:close/>
                  <a:moveTo>
                    <a:pt x="55" y="0"/>
                  </a:moveTo>
                  <a:lnTo>
                    <a:pt x="76" y="0"/>
                  </a:lnTo>
                  <a:lnTo>
                    <a:pt x="76" y="82"/>
                  </a:lnTo>
                  <a:lnTo>
                    <a:pt x="55" y="82"/>
                  </a:lnTo>
                  <a:lnTo>
                    <a:pt x="55" y="0"/>
                  </a:lnTo>
                  <a:close/>
                  <a:moveTo>
                    <a:pt x="83" y="32"/>
                  </a:moveTo>
                  <a:lnTo>
                    <a:pt x="104" y="32"/>
                  </a:lnTo>
                  <a:lnTo>
                    <a:pt x="104" y="111"/>
                  </a:lnTo>
                  <a:lnTo>
                    <a:pt x="83" y="111"/>
                  </a:lnTo>
                  <a:lnTo>
                    <a:pt x="83" y="32"/>
                  </a:lnTo>
                  <a:close/>
                  <a:moveTo>
                    <a:pt x="111" y="0"/>
                  </a:moveTo>
                  <a:lnTo>
                    <a:pt x="132" y="0"/>
                  </a:lnTo>
                  <a:lnTo>
                    <a:pt x="132" y="71"/>
                  </a:lnTo>
                  <a:lnTo>
                    <a:pt x="111" y="71"/>
                  </a:lnTo>
                  <a:lnTo>
                    <a:pt x="111" y="0"/>
                  </a:lnTo>
                  <a:close/>
                  <a:moveTo>
                    <a:pt x="138" y="66"/>
                  </a:moveTo>
                  <a:lnTo>
                    <a:pt x="159" y="66"/>
                  </a:lnTo>
                  <a:lnTo>
                    <a:pt x="159" y="249"/>
                  </a:lnTo>
                  <a:lnTo>
                    <a:pt x="138" y="249"/>
                  </a:lnTo>
                  <a:lnTo>
                    <a:pt x="138" y="66"/>
                  </a:lnTo>
                  <a:close/>
                  <a:moveTo>
                    <a:pt x="166" y="0"/>
                  </a:moveTo>
                  <a:lnTo>
                    <a:pt x="187" y="0"/>
                  </a:lnTo>
                  <a:lnTo>
                    <a:pt x="187" y="149"/>
                  </a:lnTo>
                  <a:lnTo>
                    <a:pt x="166" y="149"/>
                  </a:lnTo>
                  <a:lnTo>
                    <a:pt x="166" y="0"/>
                  </a:lnTo>
                  <a:close/>
                  <a:moveTo>
                    <a:pt x="194" y="35"/>
                  </a:moveTo>
                  <a:lnTo>
                    <a:pt x="215" y="35"/>
                  </a:lnTo>
                  <a:lnTo>
                    <a:pt x="215" y="158"/>
                  </a:lnTo>
                  <a:lnTo>
                    <a:pt x="194" y="158"/>
                  </a:lnTo>
                  <a:lnTo>
                    <a:pt x="194" y="35"/>
                  </a:lnTo>
                  <a:close/>
                  <a:moveTo>
                    <a:pt x="220" y="0"/>
                  </a:moveTo>
                  <a:lnTo>
                    <a:pt x="242" y="0"/>
                  </a:lnTo>
                  <a:lnTo>
                    <a:pt x="242" y="135"/>
                  </a:lnTo>
                  <a:lnTo>
                    <a:pt x="220" y="135"/>
                  </a:lnTo>
                  <a:lnTo>
                    <a:pt x="220" y="0"/>
                  </a:lnTo>
                  <a:close/>
                  <a:moveTo>
                    <a:pt x="249" y="0"/>
                  </a:moveTo>
                  <a:lnTo>
                    <a:pt x="270" y="0"/>
                  </a:lnTo>
                  <a:lnTo>
                    <a:pt x="270" y="127"/>
                  </a:lnTo>
                  <a:lnTo>
                    <a:pt x="249" y="127"/>
                  </a:lnTo>
                  <a:lnTo>
                    <a:pt x="249" y="0"/>
                  </a:lnTo>
                  <a:close/>
                  <a:moveTo>
                    <a:pt x="277" y="0"/>
                  </a:moveTo>
                  <a:lnTo>
                    <a:pt x="297" y="0"/>
                  </a:lnTo>
                  <a:lnTo>
                    <a:pt x="297" y="104"/>
                  </a:lnTo>
                  <a:lnTo>
                    <a:pt x="277" y="104"/>
                  </a:lnTo>
                  <a:lnTo>
                    <a:pt x="277" y="0"/>
                  </a:lnTo>
                  <a:close/>
                  <a:moveTo>
                    <a:pt x="303" y="0"/>
                  </a:moveTo>
                  <a:lnTo>
                    <a:pt x="325" y="0"/>
                  </a:lnTo>
                  <a:lnTo>
                    <a:pt x="325" y="98"/>
                  </a:lnTo>
                  <a:lnTo>
                    <a:pt x="303" y="98"/>
                  </a:lnTo>
                  <a:lnTo>
                    <a:pt x="303" y="0"/>
                  </a:lnTo>
                  <a:close/>
                  <a:moveTo>
                    <a:pt x="331" y="0"/>
                  </a:moveTo>
                  <a:lnTo>
                    <a:pt x="353" y="0"/>
                  </a:lnTo>
                  <a:lnTo>
                    <a:pt x="353" y="107"/>
                  </a:lnTo>
                  <a:lnTo>
                    <a:pt x="331" y="107"/>
                  </a:lnTo>
                  <a:lnTo>
                    <a:pt x="331" y="0"/>
                  </a:lnTo>
                  <a:close/>
                  <a:moveTo>
                    <a:pt x="360" y="0"/>
                  </a:moveTo>
                  <a:lnTo>
                    <a:pt x="380" y="0"/>
                  </a:lnTo>
                  <a:lnTo>
                    <a:pt x="380" y="127"/>
                  </a:lnTo>
                  <a:lnTo>
                    <a:pt x="360" y="127"/>
                  </a:lnTo>
                  <a:lnTo>
                    <a:pt x="360" y="0"/>
                  </a:lnTo>
                  <a:close/>
                  <a:moveTo>
                    <a:pt x="386" y="0"/>
                  </a:moveTo>
                  <a:lnTo>
                    <a:pt x="408" y="0"/>
                  </a:lnTo>
                  <a:lnTo>
                    <a:pt x="408" y="161"/>
                  </a:lnTo>
                  <a:lnTo>
                    <a:pt x="386" y="161"/>
                  </a:lnTo>
                  <a:lnTo>
                    <a:pt x="386" y="0"/>
                  </a:lnTo>
                  <a:close/>
                  <a:moveTo>
                    <a:pt x="414" y="0"/>
                  </a:moveTo>
                  <a:lnTo>
                    <a:pt x="436" y="0"/>
                  </a:lnTo>
                  <a:lnTo>
                    <a:pt x="436" y="143"/>
                  </a:lnTo>
                  <a:lnTo>
                    <a:pt x="414" y="143"/>
                  </a:lnTo>
                  <a:lnTo>
                    <a:pt x="414" y="0"/>
                  </a:lnTo>
                  <a:close/>
                  <a:moveTo>
                    <a:pt x="441" y="0"/>
                  </a:moveTo>
                  <a:lnTo>
                    <a:pt x="463" y="0"/>
                  </a:lnTo>
                  <a:lnTo>
                    <a:pt x="463" y="119"/>
                  </a:lnTo>
                  <a:lnTo>
                    <a:pt x="441" y="119"/>
                  </a:lnTo>
                  <a:lnTo>
                    <a:pt x="441" y="0"/>
                  </a:lnTo>
                  <a:close/>
                  <a:moveTo>
                    <a:pt x="469" y="0"/>
                  </a:moveTo>
                  <a:lnTo>
                    <a:pt x="491" y="0"/>
                  </a:lnTo>
                  <a:lnTo>
                    <a:pt x="491" y="98"/>
                  </a:lnTo>
                  <a:lnTo>
                    <a:pt x="469" y="98"/>
                  </a:lnTo>
                  <a:lnTo>
                    <a:pt x="469" y="0"/>
                  </a:lnTo>
                  <a:close/>
                  <a:moveTo>
                    <a:pt x="497" y="0"/>
                  </a:moveTo>
                  <a:lnTo>
                    <a:pt x="519" y="0"/>
                  </a:lnTo>
                  <a:lnTo>
                    <a:pt x="519" y="87"/>
                  </a:lnTo>
                  <a:lnTo>
                    <a:pt x="497" y="87"/>
                  </a:lnTo>
                  <a:lnTo>
                    <a:pt x="497" y="0"/>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1" name="Freeform 52"/>
            <p:cNvSpPr>
              <a:spLocks noEditPoints="1"/>
            </p:cNvSpPr>
            <p:nvPr/>
          </p:nvSpPr>
          <p:spPr bwMode="auto">
            <a:xfrm>
              <a:off x="3927" y="2264"/>
              <a:ext cx="630" cy="170"/>
            </a:xfrm>
            <a:custGeom>
              <a:avLst/>
              <a:gdLst>
                <a:gd name="T0" fmla="*/ 21 w 630"/>
                <a:gd name="T1" fmla="*/ 0 h 170"/>
                <a:gd name="T2" fmla="*/ 0 w 630"/>
                <a:gd name="T3" fmla="*/ 99 h 170"/>
                <a:gd name="T4" fmla="*/ 28 w 630"/>
                <a:gd name="T5" fmla="*/ 0 h 170"/>
                <a:gd name="T6" fmla="*/ 50 w 630"/>
                <a:gd name="T7" fmla="*/ 108 h 170"/>
                <a:gd name="T8" fmla="*/ 28 w 630"/>
                <a:gd name="T9" fmla="*/ 0 h 170"/>
                <a:gd name="T10" fmla="*/ 78 w 630"/>
                <a:gd name="T11" fmla="*/ 0 h 170"/>
                <a:gd name="T12" fmla="*/ 56 w 630"/>
                <a:gd name="T13" fmla="*/ 86 h 170"/>
                <a:gd name="T14" fmla="*/ 83 w 630"/>
                <a:gd name="T15" fmla="*/ 0 h 170"/>
                <a:gd name="T16" fmla="*/ 104 w 630"/>
                <a:gd name="T17" fmla="*/ 79 h 170"/>
                <a:gd name="T18" fmla="*/ 83 w 630"/>
                <a:gd name="T19" fmla="*/ 0 h 170"/>
                <a:gd name="T20" fmla="*/ 133 w 630"/>
                <a:gd name="T21" fmla="*/ 0 h 170"/>
                <a:gd name="T22" fmla="*/ 111 w 630"/>
                <a:gd name="T23" fmla="*/ 118 h 170"/>
                <a:gd name="T24" fmla="*/ 139 w 630"/>
                <a:gd name="T25" fmla="*/ 16 h 170"/>
                <a:gd name="T26" fmla="*/ 161 w 630"/>
                <a:gd name="T27" fmla="*/ 145 h 170"/>
                <a:gd name="T28" fmla="*/ 139 w 630"/>
                <a:gd name="T29" fmla="*/ 16 h 170"/>
                <a:gd name="T30" fmla="*/ 187 w 630"/>
                <a:gd name="T31" fmla="*/ 31 h 170"/>
                <a:gd name="T32" fmla="*/ 166 w 630"/>
                <a:gd name="T33" fmla="*/ 135 h 170"/>
                <a:gd name="T34" fmla="*/ 194 w 630"/>
                <a:gd name="T35" fmla="*/ 51 h 170"/>
                <a:gd name="T36" fmla="*/ 215 w 630"/>
                <a:gd name="T37" fmla="*/ 159 h 170"/>
                <a:gd name="T38" fmla="*/ 194 w 630"/>
                <a:gd name="T39" fmla="*/ 51 h 170"/>
                <a:gd name="T40" fmla="*/ 242 w 630"/>
                <a:gd name="T41" fmla="*/ 0 h 170"/>
                <a:gd name="T42" fmla="*/ 222 w 630"/>
                <a:gd name="T43" fmla="*/ 170 h 170"/>
                <a:gd name="T44" fmla="*/ 249 w 630"/>
                <a:gd name="T45" fmla="*/ 0 h 170"/>
                <a:gd name="T46" fmla="*/ 270 w 630"/>
                <a:gd name="T47" fmla="*/ 127 h 170"/>
                <a:gd name="T48" fmla="*/ 249 w 630"/>
                <a:gd name="T49" fmla="*/ 0 h 170"/>
                <a:gd name="T50" fmla="*/ 298 w 630"/>
                <a:gd name="T51" fmla="*/ 0 h 170"/>
                <a:gd name="T52" fmla="*/ 277 w 630"/>
                <a:gd name="T53" fmla="*/ 115 h 170"/>
                <a:gd name="T54" fmla="*/ 305 w 630"/>
                <a:gd name="T55" fmla="*/ 0 h 170"/>
                <a:gd name="T56" fmla="*/ 325 w 630"/>
                <a:gd name="T57" fmla="*/ 107 h 170"/>
                <a:gd name="T58" fmla="*/ 305 w 630"/>
                <a:gd name="T59" fmla="*/ 0 h 170"/>
                <a:gd name="T60" fmla="*/ 353 w 630"/>
                <a:gd name="T61" fmla="*/ 0 h 170"/>
                <a:gd name="T62" fmla="*/ 332 w 630"/>
                <a:gd name="T63" fmla="*/ 83 h 170"/>
                <a:gd name="T64" fmla="*/ 360 w 630"/>
                <a:gd name="T65" fmla="*/ 0 h 170"/>
                <a:gd name="T66" fmla="*/ 381 w 630"/>
                <a:gd name="T67" fmla="*/ 91 h 170"/>
                <a:gd name="T68" fmla="*/ 360 w 630"/>
                <a:gd name="T69" fmla="*/ 0 h 170"/>
                <a:gd name="T70" fmla="*/ 408 w 630"/>
                <a:gd name="T71" fmla="*/ 5 h 170"/>
                <a:gd name="T72" fmla="*/ 387 w 630"/>
                <a:gd name="T73" fmla="*/ 95 h 170"/>
                <a:gd name="T74" fmla="*/ 415 w 630"/>
                <a:gd name="T75" fmla="*/ 0 h 170"/>
                <a:gd name="T76" fmla="*/ 436 w 630"/>
                <a:gd name="T77" fmla="*/ 71 h 170"/>
                <a:gd name="T78" fmla="*/ 415 w 630"/>
                <a:gd name="T79" fmla="*/ 0 h 170"/>
                <a:gd name="T80" fmla="*/ 464 w 630"/>
                <a:gd name="T81" fmla="*/ 0 h 170"/>
                <a:gd name="T82" fmla="*/ 443 w 630"/>
                <a:gd name="T83" fmla="*/ 79 h 170"/>
                <a:gd name="T84" fmla="*/ 470 w 630"/>
                <a:gd name="T85" fmla="*/ 0 h 170"/>
                <a:gd name="T86" fmla="*/ 491 w 630"/>
                <a:gd name="T87" fmla="*/ 68 h 170"/>
                <a:gd name="T88" fmla="*/ 470 w 630"/>
                <a:gd name="T89" fmla="*/ 0 h 170"/>
                <a:gd name="T90" fmla="*/ 519 w 630"/>
                <a:gd name="T91" fmla="*/ 1 h 170"/>
                <a:gd name="T92" fmla="*/ 498 w 630"/>
                <a:gd name="T93" fmla="*/ 62 h 170"/>
                <a:gd name="T94" fmla="*/ 526 w 630"/>
                <a:gd name="T95" fmla="*/ 4 h 170"/>
                <a:gd name="T96" fmla="*/ 547 w 630"/>
                <a:gd name="T97" fmla="*/ 62 h 170"/>
                <a:gd name="T98" fmla="*/ 526 w 630"/>
                <a:gd name="T99" fmla="*/ 4 h 170"/>
                <a:gd name="T100" fmla="*/ 574 w 630"/>
                <a:gd name="T101" fmla="*/ 11 h 170"/>
                <a:gd name="T102" fmla="*/ 552 w 630"/>
                <a:gd name="T103" fmla="*/ 138 h 170"/>
                <a:gd name="T104" fmla="*/ 581 w 630"/>
                <a:gd name="T105" fmla="*/ 0 h 170"/>
                <a:gd name="T106" fmla="*/ 602 w 630"/>
                <a:gd name="T107" fmla="*/ 67 h 170"/>
                <a:gd name="T108" fmla="*/ 581 w 630"/>
                <a:gd name="T109" fmla="*/ 0 h 170"/>
                <a:gd name="T110" fmla="*/ 630 w 630"/>
                <a:gd name="T111" fmla="*/ 0 h 170"/>
                <a:gd name="T112" fmla="*/ 609 w 630"/>
                <a:gd name="T113" fmla="*/ 3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0" h="170">
                  <a:moveTo>
                    <a:pt x="0" y="0"/>
                  </a:moveTo>
                  <a:lnTo>
                    <a:pt x="21" y="0"/>
                  </a:lnTo>
                  <a:lnTo>
                    <a:pt x="21" y="99"/>
                  </a:lnTo>
                  <a:lnTo>
                    <a:pt x="0" y="99"/>
                  </a:lnTo>
                  <a:lnTo>
                    <a:pt x="0" y="0"/>
                  </a:lnTo>
                  <a:close/>
                  <a:moveTo>
                    <a:pt x="28" y="0"/>
                  </a:moveTo>
                  <a:lnTo>
                    <a:pt x="50" y="0"/>
                  </a:lnTo>
                  <a:lnTo>
                    <a:pt x="50" y="108"/>
                  </a:lnTo>
                  <a:lnTo>
                    <a:pt x="28" y="108"/>
                  </a:lnTo>
                  <a:lnTo>
                    <a:pt x="28" y="0"/>
                  </a:lnTo>
                  <a:close/>
                  <a:moveTo>
                    <a:pt x="56" y="0"/>
                  </a:moveTo>
                  <a:lnTo>
                    <a:pt x="78" y="0"/>
                  </a:lnTo>
                  <a:lnTo>
                    <a:pt x="78" y="86"/>
                  </a:lnTo>
                  <a:lnTo>
                    <a:pt x="56" y="86"/>
                  </a:lnTo>
                  <a:lnTo>
                    <a:pt x="56" y="0"/>
                  </a:lnTo>
                  <a:close/>
                  <a:moveTo>
                    <a:pt x="83" y="0"/>
                  </a:moveTo>
                  <a:lnTo>
                    <a:pt x="104" y="0"/>
                  </a:lnTo>
                  <a:lnTo>
                    <a:pt x="104" y="79"/>
                  </a:lnTo>
                  <a:lnTo>
                    <a:pt x="83" y="79"/>
                  </a:lnTo>
                  <a:lnTo>
                    <a:pt x="83" y="0"/>
                  </a:lnTo>
                  <a:close/>
                  <a:moveTo>
                    <a:pt x="111" y="0"/>
                  </a:moveTo>
                  <a:lnTo>
                    <a:pt x="133" y="0"/>
                  </a:lnTo>
                  <a:lnTo>
                    <a:pt x="133" y="118"/>
                  </a:lnTo>
                  <a:lnTo>
                    <a:pt x="111" y="118"/>
                  </a:lnTo>
                  <a:lnTo>
                    <a:pt x="111" y="0"/>
                  </a:lnTo>
                  <a:close/>
                  <a:moveTo>
                    <a:pt x="139" y="16"/>
                  </a:moveTo>
                  <a:lnTo>
                    <a:pt x="161" y="16"/>
                  </a:lnTo>
                  <a:lnTo>
                    <a:pt x="161" y="145"/>
                  </a:lnTo>
                  <a:lnTo>
                    <a:pt x="139" y="145"/>
                  </a:lnTo>
                  <a:lnTo>
                    <a:pt x="139" y="16"/>
                  </a:lnTo>
                  <a:close/>
                  <a:moveTo>
                    <a:pt x="166" y="31"/>
                  </a:moveTo>
                  <a:lnTo>
                    <a:pt x="187" y="31"/>
                  </a:lnTo>
                  <a:lnTo>
                    <a:pt x="187" y="135"/>
                  </a:lnTo>
                  <a:lnTo>
                    <a:pt x="166" y="135"/>
                  </a:lnTo>
                  <a:lnTo>
                    <a:pt x="166" y="31"/>
                  </a:lnTo>
                  <a:close/>
                  <a:moveTo>
                    <a:pt x="194" y="51"/>
                  </a:moveTo>
                  <a:lnTo>
                    <a:pt x="215" y="51"/>
                  </a:lnTo>
                  <a:lnTo>
                    <a:pt x="215" y="159"/>
                  </a:lnTo>
                  <a:lnTo>
                    <a:pt x="194" y="159"/>
                  </a:lnTo>
                  <a:lnTo>
                    <a:pt x="194" y="51"/>
                  </a:lnTo>
                  <a:close/>
                  <a:moveTo>
                    <a:pt x="222" y="0"/>
                  </a:moveTo>
                  <a:lnTo>
                    <a:pt x="242" y="0"/>
                  </a:lnTo>
                  <a:lnTo>
                    <a:pt x="242" y="170"/>
                  </a:lnTo>
                  <a:lnTo>
                    <a:pt x="222" y="170"/>
                  </a:lnTo>
                  <a:lnTo>
                    <a:pt x="222" y="0"/>
                  </a:lnTo>
                  <a:close/>
                  <a:moveTo>
                    <a:pt x="249" y="0"/>
                  </a:moveTo>
                  <a:lnTo>
                    <a:pt x="270" y="0"/>
                  </a:lnTo>
                  <a:lnTo>
                    <a:pt x="270" y="127"/>
                  </a:lnTo>
                  <a:lnTo>
                    <a:pt x="249" y="127"/>
                  </a:lnTo>
                  <a:lnTo>
                    <a:pt x="249" y="0"/>
                  </a:lnTo>
                  <a:close/>
                  <a:moveTo>
                    <a:pt x="277" y="0"/>
                  </a:moveTo>
                  <a:lnTo>
                    <a:pt x="298" y="0"/>
                  </a:lnTo>
                  <a:lnTo>
                    <a:pt x="298" y="115"/>
                  </a:lnTo>
                  <a:lnTo>
                    <a:pt x="277" y="115"/>
                  </a:lnTo>
                  <a:lnTo>
                    <a:pt x="277" y="0"/>
                  </a:lnTo>
                  <a:close/>
                  <a:moveTo>
                    <a:pt x="305" y="0"/>
                  </a:moveTo>
                  <a:lnTo>
                    <a:pt x="325" y="0"/>
                  </a:lnTo>
                  <a:lnTo>
                    <a:pt x="325" y="107"/>
                  </a:lnTo>
                  <a:lnTo>
                    <a:pt x="305" y="107"/>
                  </a:lnTo>
                  <a:lnTo>
                    <a:pt x="305" y="0"/>
                  </a:lnTo>
                  <a:close/>
                  <a:moveTo>
                    <a:pt x="332" y="0"/>
                  </a:moveTo>
                  <a:lnTo>
                    <a:pt x="353" y="0"/>
                  </a:lnTo>
                  <a:lnTo>
                    <a:pt x="353" y="83"/>
                  </a:lnTo>
                  <a:lnTo>
                    <a:pt x="332" y="83"/>
                  </a:lnTo>
                  <a:lnTo>
                    <a:pt x="332" y="0"/>
                  </a:lnTo>
                  <a:close/>
                  <a:moveTo>
                    <a:pt x="360" y="0"/>
                  </a:moveTo>
                  <a:lnTo>
                    <a:pt x="381" y="0"/>
                  </a:lnTo>
                  <a:lnTo>
                    <a:pt x="381" y="91"/>
                  </a:lnTo>
                  <a:lnTo>
                    <a:pt x="360" y="91"/>
                  </a:lnTo>
                  <a:lnTo>
                    <a:pt x="360" y="0"/>
                  </a:lnTo>
                  <a:close/>
                  <a:moveTo>
                    <a:pt x="387" y="5"/>
                  </a:moveTo>
                  <a:lnTo>
                    <a:pt x="408" y="5"/>
                  </a:lnTo>
                  <a:lnTo>
                    <a:pt x="408" y="95"/>
                  </a:lnTo>
                  <a:lnTo>
                    <a:pt x="387" y="95"/>
                  </a:lnTo>
                  <a:lnTo>
                    <a:pt x="387" y="5"/>
                  </a:lnTo>
                  <a:close/>
                  <a:moveTo>
                    <a:pt x="415" y="0"/>
                  </a:moveTo>
                  <a:lnTo>
                    <a:pt x="436" y="0"/>
                  </a:lnTo>
                  <a:lnTo>
                    <a:pt x="436" y="71"/>
                  </a:lnTo>
                  <a:lnTo>
                    <a:pt x="415" y="71"/>
                  </a:lnTo>
                  <a:lnTo>
                    <a:pt x="415" y="0"/>
                  </a:lnTo>
                  <a:close/>
                  <a:moveTo>
                    <a:pt x="443" y="0"/>
                  </a:moveTo>
                  <a:lnTo>
                    <a:pt x="464" y="0"/>
                  </a:lnTo>
                  <a:lnTo>
                    <a:pt x="464" y="79"/>
                  </a:lnTo>
                  <a:lnTo>
                    <a:pt x="443" y="79"/>
                  </a:lnTo>
                  <a:lnTo>
                    <a:pt x="443" y="0"/>
                  </a:lnTo>
                  <a:close/>
                  <a:moveTo>
                    <a:pt x="470" y="0"/>
                  </a:moveTo>
                  <a:lnTo>
                    <a:pt x="491" y="0"/>
                  </a:lnTo>
                  <a:lnTo>
                    <a:pt x="491" y="68"/>
                  </a:lnTo>
                  <a:lnTo>
                    <a:pt x="470" y="68"/>
                  </a:lnTo>
                  <a:lnTo>
                    <a:pt x="470" y="0"/>
                  </a:lnTo>
                  <a:close/>
                  <a:moveTo>
                    <a:pt x="498" y="1"/>
                  </a:moveTo>
                  <a:lnTo>
                    <a:pt x="519" y="1"/>
                  </a:lnTo>
                  <a:lnTo>
                    <a:pt x="519" y="62"/>
                  </a:lnTo>
                  <a:lnTo>
                    <a:pt x="498" y="62"/>
                  </a:lnTo>
                  <a:lnTo>
                    <a:pt x="498" y="1"/>
                  </a:lnTo>
                  <a:close/>
                  <a:moveTo>
                    <a:pt x="526" y="4"/>
                  </a:moveTo>
                  <a:lnTo>
                    <a:pt x="547" y="4"/>
                  </a:lnTo>
                  <a:lnTo>
                    <a:pt x="547" y="62"/>
                  </a:lnTo>
                  <a:lnTo>
                    <a:pt x="526" y="62"/>
                  </a:lnTo>
                  <a:lnTo>
                    <a:pt x="526" y="4"/>
                  </a:lnTo>
                  <a:close/>
                  <a:moveTo>
                    <a:pt x="552" y="11"/>
                  </a:moveTo>
                  <a:lnTo>
                    <a:pt x="574" y="11"/>
                  </a:lnTo>
                  <a:lnTo>
                    <a:pt x="574" y="138"/>
                  </a:lnTo>
                  <a:lnTo>
                    <a:pt x="552" y="138"/>
                  </a:lnTo>
                  <a:lnTo>
                    <a:pt x="552" y="11"/>
                  </a:lnTo>
                  <a:close/>
                  <a:moveTo>
                    <a:pt x="581" y="0"/>
                  </a:moveTo>
                  <a:lnTo>
                    <a:pt x="602" y="0"/>
                  </a:lnTo>
                  <a:lnTo>
                    <a:pt x="602" y="67"/>
                  </a:lnTo>
                  <a:lnTo>
                    <a:pt x="581" y="67"/>
                  </a:lnTo>
                  <a:lnTo>
                    <a:pt x="581" y="0"/>
                  </a:lnTo>
                  <a:close/>
                  <a:moveTo>
                    <a:pt x="609" y="0"/>
                  </a:moveTo>
                  <a:lnTo>
                    <a:pt x="630" y="0"/>
                  </a:lnTo>
                  <a:lnTo>
                    <a:pt x="630" y="32"/>
                  </a:lnTo>
                  <a:lnTo>
                    <a:pt x="609" y="32"/>
                  </a:lnTo>
                  <a:lnTo>
                    <a:pt x="609" y="0"/>
                  </a:lnTo>
                  <a:close/>
                </a:path>
              </a:pathLst>
            </a:custGeom>
            <a:solidFill>
              <a:srgbClr val="856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2" name="Freeform 53"/>
            <p:cNvSpPr>
              <a:spLocks noEditPoints="1"/>
            </p:cNvSpPr>
            <p:nvPr/>
          </p:nvSpPr>
          <p:spPr bwMode="auto">
            <a:xfrm>
              <a:off x="2022" y="2269"/>
              <a:ext cx="297" cy="91"/>
            </a:xfrm>
            <a:custGeom>
              <a:avLst/>
              <a:gdLst>
                <a:gd name="T0" fmla="*/ 0 w 297"/>
                <a:gd name="T1" fmla="*/ 19 h 91"/>
                <a:gd name="T2" fmla="*/ 22 w 297"/>
                <a:gd name="T3" fmla="*/ 19 h 91"/>
                <a:gd name="T4" fmla="*/ 22 w 297"/>
                <a:gd name="T5" fmla="*/ 21 h 91"/>
                <a:gd name="T6" fmla="*/ 0 w 297"/>
                <a:gd name="T7" fmla="*/ 21 h 91"/>
                <a:gd name="T8" fmla="*/ 0 w 297"/>
                <a:gd name="T9" fmla="*/ 19 h 91"/>
                <a:gd name="T10" fmla="*/ 27 w 297"/>
                <a:gd name="T11" fmla="*/ 15 h 91"/>
                <a:gd name="T12" fmla="*/ 49 w 297"/>
                <a:gd name="T13" fmla="*/ 15 h 91"/>
                <a:gd name="T14" fmla="*/ 49 w 297"/>
                <a:gd name="T15" fmla="*/ 17 h 91"/>
                <a:gd name="T16" fmla="*/ 27 w 297"/>
                <a:gd name="T17" fmla="*/ 17 h 91"/>
                <a:gd name="T18" fmla="*/ 27 w 297"/>
                <a:gd name="T19" fmla="*/ 15 h 91"/>
                <a:gd name="T20" fmla="*/ 55 w 297"/>
                <a:gd name="T21" fmla="*/ 3 h 91"/>
                <a:gd name="T22" fmla="*/ 77 w 297"/>
                <a:gd name="T23" fmla="*/ 3 h 91"/>
                <a:gd name="T24" fmla="*/ 77 w 297"/>
                <a:gd name="T25" fmla="*/ 4 h 91"/>
                <a:gd name="T26" fmla="*/ 55 w 297"/>
                <a:gd name="T27" fmla="*/ 4 h 91"/>
                <a:gd name="T28" fmla="*/ 55 w 297"/>
                <a:gd name="T29" fmla="*/ 3 h 91"/>
                <a:gd name="T30" fmla="*/ 83 w 297"/>
                <a:gd name="T31" fmla="*/ 38 h 91"/>
                <a:gd name="T32" fmla="*/ 105 w 297"/>
                <a:gd name="T33" fmla="*/ 38 h 91"/>
                <a:gd name="T34" fmla="*/ 105 w 297"/>
                <a:gd name="T35" fmla="*/ 39 h 91"/>
                <a:gd name="T36" fmla="*/ 83 w 297"/>
                <a:gd name="T37" fmla="*/ 39 h 91"/>
                <a:gd name="T38" fmla="*/ 83 w 297"/>
                <a:gd name="T39" fmla="*/ 38 h 91"/>
                <a:gd name="T40" fmla="*/ 110 w 297"/>
                <a:gd name="T41" fmla="*/ 2 h 91"/>
                <a:gd name="T42" fmla="*/ 132 w 297"/>
                <a:gd name="T43" fmla="*/ 2 h 91"/>
                <a:gd name="T44" fmla="*/ 132 w 297"/>
                <a:gd name="T45" fmla="*/ 3 h 91"/>
                <a:gd name="T46" fmla="*/ 110 w 297"/>
                <a:gd name="T47" fmla="*/ 3 h 91"/>
                <a:gd name="T48" fmla="*/ 110 w 297"/>
                <a:gd name="T49" fmla="*/ 2 h 91"/>
                <a:gd name="T50" fmla="*/ 138 w 297"/>
                <a:gd name="T51" fmla="*/ 0 h 91"/>
                <a:gd name="T52" fmla="*/ 160 w 297"/>
                <a:gd name="T53" fmla="*/ 0 h 91"/>
                <a:gd name="T54" fmla="*/ 160 w 297"/>
                <a:gd name="T55" fmla="*/ 2 h 91"/>
                <a:gd name="T56" fmla="*/ 138 w 297"/>
                <a:gd name="T57" fmla="*/ 2 h 91"/>
                <a:gd name="T58" fmla="*/ 138 w 297"/>
                <a:gd name="T59" fmla="*/ 0 h 91"/>
                <a:gd name="T60" fmla="*/ 166 w 297"/>
                <a:gd name="T61" fmla="*/ 85 h 91"/>
                <a:gd name="T62" fmla="*/ 188 w 297"/>
                <a:gd name="T63" fmla="*/ 85 h 91"/>
                <a:gd name="T64" fmla="*/ 188 w 297"/>
                <a:gd name="T65" fmla="*/ 91 h 91"/>
                <a:gd name="T66" fmla="*/ 166 w 297"/>
                <a:gd name="T67" fmla="*/ 91 h 91"/>
                <a:gd name="T68" fmla="*/ 166 w 297"/>
                <a:gd name="T69" fmla="*/ 85 h 91"/>
                <a:gd name="T70" fmla="*/ 193 w 297"/>
                <a:gd name="T71" fmla="*/ 6 h 91"/>
                <a:gd name="T72" fmla="*/ 214 w 297"/>
                <a:gd name="T73" fmla="*/ 6 h 91"/>
                <a:gd name="T74" fmla="*/ 214 w 297"/>
                <a:gd name="T75" fmla="*/ 19 h 91"/>
                <a:gd name="T76" fmla="*/ 193 w 297"/>
                <a:gd name="T77" fmla="*/ 19 h 91"/>
                <a:gd name="T78" fmla="*/ 193 w 297"/>
                <a:gd name="T79" fmla="*/ 6 h 91"/>
                <a:gd name="T80" fmla="*/ 221 w 297"/>
                <a:gd name="T81" fmla="*/ 14 h 91"/>
                <a:gd name="T82" fmla="*/ 243 w 297"/>
                <a:gd name="T83" fmla="*/ 14 h 91"/>
                <a:gd name="T84" fmla="*/ 243 w 297"/>
                <a:gd name="T85" fmla="*/ 25 h 91"/>
                <a:gd name="T86" fmla="*/ 221 w 297"/>
                <a:gd name="T87" fmla="*/ 25 h 91"/>
                <a:gd name="T88" fmla="*/ 221 w 297"/>
                <a:gd name="T89" fmla="*/ 14 h 91"/>
                <a:gd name="T90" fmla="*/ 249 w 297"/>
                <a:gd name="T91" fmla="*/ 17 h 91"/>
                <a:gd name="T92" fmla="*/ 269 w 297"/>
                <a:gd name="T93" fmla="*/ 17 h 91"/>
                <a:gd name="T94" fmla="*/ 269 w 297"/>
                <a:gd name="T95" fmla="*/ 31 h 91"/>
                <a:gd name="T96" fmla="*/ 249 w 297"/>
                <a:gd name="T97" fmla="*/ 31 h 91"/>
                <a:gd name="T98" fmla="*/ 249 w 297"/>
                <a:gd name="T99" fmla="*/ 17 h 91"/>
                <a:gd name="T100" fmla="*/ 276 w 297"/>
                <a:gd name="T101" fmla="*/ 70 h 91"/>
                <a:gd name="T102" fmla="*/ 297 w 297"/>
                <a:gd name="T103" fmla="*/ 70 h 91"/>
                <a:gd name="T104" fmla="*/ 297 w 297"/>
                <a:gd name="T105" fmla="*/ 87 h 91"/>
                <a:gd name="T106" fmla="*/ 276 w 297"/>
                <a:gd name="T107" fmla="*/ 87 h 91"/>
                <a:gd name="T108" fmla="*/ 276 w 297"/>
                <a:gd name="T109" fmla="*/ 7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91">
                  <a:moveTo>
                    <a:pt x="0" y="19"/>
                  </a:moveTo>
                  <a:lnTo>
                    <a:pt x="22" y="19"/>
                  </a:lnTo>
                  <a:lnTo>
                    <a:pt x="22" y="21"/>
                  </a:lnTo>
                  <a:lnTo>
                    <a:pt x="0" y="21"/>
                  </a:lnTo>
                  <a:lnTo>
                    <a:pt x="0" y="19"/>
                  </a:lnTo>
                  <a:close/>
                  <a:moveTo>
                    <a:pt x="27" y="15"/>
                  </a:moveTo>
                  <a:lnTo>
                    <a:pt x="49" y="15"/>
                  </a:lnTo>
                  <a:lnTo>
                    <a:pt x="49" y="17"/>
                  </a:lnTo>
                  <a:lnTo>
                    <a:pt x="27" y="17"/>
                  </a:lnTo>
                  <a:lnTo>
                    <a:pt x="27" y="15"/>
                  </a:lnTo>
                  <a:close/>
                  <a:moveTo>
                    <a:pt x="55" y="3"/>
                  </a:moveTo>
                  <a:lnTo>
                    <a:pt x="77" y="3"/>
                  </a:lnTo>
                  <a:lnTo>
                    <a:pt x="77" y="4"/>
                  </a:lnTo>
                  <a:lnTo>
                    <a:pt x="55" y="4"/>
                  </a:lnTo>
                  <a:lnTo>
                    <a:pt x="55" y="3"/>
                  </a:lnTo>
                  <a:close/>
                  <a:moveTo>
                    <a:pt x="83" y="38"/>
                  </a:moveTo>
                  <a:lnTo>
                    <a:pt x="105" y="38"/>
                  </a:lnTo>
                  <a:lnTo>
                    <a:pt x="105" y="39"/>
                  </a:lnTo>
                  <a:lnTo>
                    <a:pt x="83" y="39"/>
                  </a:lnTo>
                  <a:lnTo>
                    <a:pt x="83" y="38"/>
                  </a:lnTo>
                  <a:close/>
                  <a:moveTo>
                    <a:pt x="110" y="2"/>
                  </a:moveTo>
                  <a:lnTo>
                    <a:pt x="132" y="2"/>
                  </a:lnTo>
                  <a:lnTo>
                    <a:pt x="132" y="3"/>
                  </a:lnTo>
                  <a:lnTo>
                    <a:pt x="110" y="3"/>
                  </a:lnTo>
                  <a:lnTo>
                    <a:pt x="110" y="2"/>
                  </a:lnTo>
                  <a:close/>
                  <a:moveTo>
                    <a:pt x="138" y="0"/>
                  </a:moveTo>
                  <a:lnTo>
                    <a:pt x="160" y="0"/>
                  </a:lnTo>
                  <a:lnTo>
                    <a:pt x="160" y="2"/>
                  </a:lnTo>
                  <a:lnTo>
                    <a:pt x="138" y="2"/>
                  </a:lnTo>
                  <a:lnTo>
                    <a:pt x="138" y="0"/>
                  </a:lnTo>
                  <a:close/>
                  <a:moveTo>
                    <a:pt x="166" y="85"/>
                  </a:moveTo>
                  <a:lnTo>
                    <a:pt x="188" y="85"/>
                  </a:lnTo>
                  <a:lnTo>
                    <a:pt x="188" y="91"/>
                  </a:lnTo>
                  <a:lnTo>
                    <a:pt x="166" y="91"/>
                  </a:lnTo>
                  <a:lnTo>
                    <a:pt x="166" y="85"/>
                  </a:lnTo>
                  <a:close/>
                  <a:moveTo>
                    <a:pt x="193" y="6"/>
                  </a:moveTo>
                  <a:lnTo>
                    <a:pt x="214" y="6"/>
                  </a:lnTo>
                  <a:lnTo>
                    <a:pt x="214" y="19"/>
                  </a:lnTo>
                  <a:lnTo>
                    <a:pt x="193" y="19"/>
                  </a:lnTo>
                  <a:lnTo>
                    <a:pt x="193" y="6"/>
                  </a:lnTo>
                  <a:close/>
                  <a:moveTo>
                    <a:pt x="221" y="14"/>
                  </a:moveTo>
                  <a:lnTo>
                    <a:pt x="243" y="14"/>
                  </a:lnTo>
                  <a:lnTo>
                    <a:pt x="243" y="25"/>
                  </a:lnTo>
                  <a:lnTo>
                    <a:pt x="221" y="25"/>
                  </a:lnTo>
                  <a:lnTo>
                    <a:pt x="221" y="14"/>
                  </a:lnTo>
                  <a:close/>
                  <a:moveTo>
                    <a:pt x="249" y="17"/>
                  </a:moveTo>
                  <a:lnTo>
                    <a:pt x="269" y="17"/>
                  </a:lnTo>
                  <a:lnTo>
                    <a:pt x="269" y="31"/>
                  </a:lnTo>
                  <a:lnTo>
                    <a:pt x="249" y="31"/>
                  </a:lnTo>
                  <a:lnTo>
                    <a:pt x="249" y="17"/>
                  </a:lnTo>
                  <a:close/>
                  <a:moveTo>
                    <a:pt x="276" y="70"/>
                  </a:moveTo>
                  <a:lnTo>
                    <a:pt x="297" y="70"/>
                  </a:lnTo>
                  <a:lnTo>
                    <a:pt x="297" y="87"/>
                  </a:lnTo>
                  <a:lnTo>
                    <a:pt x="276" y="87"/>
                  </a:lnTo>
                  <a:lnTo>
                    <a:pt x="276" y="7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3" name="Freeform 54"/>
            <p:cNvSpPr>
              <a:spLocks noEditPoints="1"/>
            </p:cNvSpPr>
            <p:nvPr/>
          </p:nvSpPr>
          <p:spPr bwMode="auto">
            <a:xfrm>
              <a:off x="2326" y="2268"/>
              <a:ext cx="297" cy="305"/>
            </a:xfrm>
            <a:custGeom>
              <a:avLst/>
              <a:gdLst>
                <a:gd name="T0" fmla="*/ 0 w 297"/>
                <a:gd name="T1" fmla="*/ 19 h 305"/>
                <a:gd name="T2" fmla="*/ 21 w 297"/>
                <a:gd name="T3" fmla="*/ 19 h 305"/>
                <a:gd name="T4" fmla="*/ 21 w 297"/>
                <a:gd name="T5" fmla="*/ 43 h 305"/>
                <a:gd name="T6" fmla="*/ 0 w 297"/>
                <a:gd name="T7" fmla="*/ 43 h 305"/>
                <a:gd name="T8" fmla="*/ 0 w 297"/>
                <a:gd name="T9" fmla="*/ 19 h 305"/>
                <a:gd name="T10" fmla="*/ 28 w 297"/>
                <a:gd name="T11" fmla="*/ 11 h 305"/>
                <a:gd name="T12" fmla="*/ 48 w 297"/>
                <a:gd name="T13" fmla="*/ 11 h 305"/>
                <a:gd name="T14" fmla="*/ 48 w 297"/>
                <a:gd name="T15" fmla="*/ 56 h 305"/>
                <a:gd name="T16" fmla="*/ 28 w 297"/>
                <a:gd name="T17" fmla="*/ 56 h 305"/>
                <a:gd name="T18" fmla="*/ 28 w 297"/>
                <a:gd name="T19" fmla="*/ 11 h 305"/>
                <a:gd name="T20" fmla="*/ 55 w 297"/>
                <a:gd name="T21" fmla="*/ 0 h 305"/>
                <a:gd name="T22" fmla="*/ 76 w 297"/>
                <a:gd name="T23" fmla="*/ 0 h 305"/>
                <a:gd name="T24" fmla="*/ 76 w 297"/>
                <a:gd name="T25" fmla="*/ 38 h 305"/>
                <a:gd name="T26" fmla="*/ 55 w 297"/>
                <a:gd name="T27" fmla="*/ 38 h 305"/>
                <a:gd name="T28" fmla="*/ 55 w 297"/>
                <a:gd name="T29" fmla="*/ 0 h 305"/>
                <a:gd name="T30" fmla="*/ 83 w 297"/>
                <a:gd name="T31" fmla="*/ 16 h 305"/>
                <a:gd name="T32" fmla="*/ 104 w 297"/>
                <a:gd name="T33" fmla="*/ 16 h 305"/>
                <a:gd name="T34" fmla="*/ 104 w 297"/>
                <a:gd name="T35" fmla="*/ 60 h 305"/>
                <a:gd name="T36" fmla="*/ 83 w 297"/>
                <a:gd name="T37" fmla="*/ 60 h 305"/>
                <a:gd name="T38" fmla="*/ 83 w 297"/>
                <a:gd name="T39" fmla="*/ 16 h 305"/>
                <a:gd name="T40" fmla="*/ 110 w 297"/>
                <a:gd name="T41" fmla="*/ 62 h 305"/>
                <a:gd name="T42" fmla="*/ 131 w 297"/>
                <a:gd name="T43" fmla="*/ 62 h 305"/>
                <a:gd name="T44" fmla="*/ 131 w 297"/>
                <a:gd name="T45" fmla="*/ 98 h 305"/>
                <a:gd name="T46" fmla="*/ 110 w 297"/>
                <a:gd name="T47" fmla="*/ 98 h 305"/>
                <a:gd name="T48" fmla="*/ 110 w 297"/>
                <a:gd name="T49" fmla="*/ 62 h 305"/>
                <a:gd name="T50" fmla="*/ 138 w 297"/>
                <a:gd name="T51" fmla="*/ 59 h 305"/>
                <a:gd name="T52" fmla="*/ 159 w 297"/>
                <a:gd name="T53" fmla="*/ 59 h 305"/>
                <a:gd name="T54" fmla="*/ 159 w 297"/>
                <a:gd name="T55" fmla="*/ 86 h 305"/>
                <a:gd name="T56" fmla="*/ 138 w 297"/>
                <a:gd name="T57" fmla="*/ 86 h 305"/>
                <a:gd name="T58" fmla="*/ 138 w 297"/>
                <a:gd name="T59" fmla="*/ 59 h 305"/>
                <a:gd name="T60" fmla="*/ 166 w 297"/>
                <a:gd name="T61" fmla="*/ 46 h 305"/>
                <a:gd name="T62" fmla="*/ 187 w 297"/>
                <a:gd name="T63" fmla="*/ 46 h 305"/>
                <a:gd name="T64" fmla="*/ 187 w 297"/>
                <a:gd name="T65" fmla="*/ 74 h 305"/>
                <a:gd name="T66" fmla="*/ 166 w 297"/>
                <a:gd name="T67" fmla="*/ 74 h 305"/>
                <a:gd name="T68" fmla="*/ 166 w 297"/>
                <a:gd name="T69" fmla="*/ 46 h 305"/>
                <a:gd name="T70" fmla="*/ 193 w 297"/>
                <a:gd name="T71" fmla="*/ 32 h 305"/>
                <a:gd name="T72" fmla="*/ 214 w 297"/>
                <a:gd name="T73" fmla="*/ 32 h 305"/>
                <a:gd name="T74" fmla="*/ 214 w 297"/>
                <a:gd name="T75" fmla="*/ 76 h 305"/>
                <a:gd name="T76" fmla="*/ 193 w 297"/>
                <a:gd name="T77" fmla="*/ 76 h 305"/>
                <a:gd name="T78" fmla="*/ 193 w 297"/>
                <a:gd name="T79" fmla="*/ 32 h 305"/>
                <a:gd name="T80" fmla="*/ 221 w 297"/>
                <a:gd name="T81" fmla="*/ 146 h 305"/>
                <a:gd name="T82" fmla="*/ 242 w 297"/>
                <a:gd name="T83" fmla="*/ 146 h 305"/>
                <a:gd name="T84" fmla="*/ 242 w 297"/>
                <a:gd name="T85" fmla="*/ 182 h 305"/>
                <a:gd name="T86" fmla="*/ 221 w 297"/>
                <a:gd name="T87" fmla="*/ 182 h 305"/>
                <a:gd name="T88" fmla="*/ 221 w 297"/>
                <a:gd name="T89" fmla="*/ 146 h 305"/>
                <a:gd name="T90" fmla="*/ 249 w 297"/>
                <a:gd name="T91" fmla="*/ 268 h 305"/>
                <a:gd name="T92" fmla="*/ 270 w 297"/>
                <a:gd name="T93" fmla="*/ 268 h 305"/>
                <a:gd name="T94" fmla="*/ 270 w 297"/>
                <a:gd name="T95" fmla="*/ 305 h 305"/>
                <a:gd name="T96" fmla="*/ 249 w 297"/>
                <a:gd name="T97" fmla="*/ 305 h 305"/>
                <a:gd name="T98" fmla="*/ 249 w 297"/>
                <a:gd name="T99" fmla="*/ 268 h 305"/>
                <a:gd name="T100" fmla="*/ 276 w 297"/>
                <a:gd name="T101" fmla="*/ 190 h 305"/>
                <a:gd name="T102" fmla="*/ 297 w 297"/>
                <a:gd name="T103" fmla="*/ 190 h 305"/>
                <a:gd name="T104" fmla="*/ 297 w 297"/>
                <a:gd name="T105" fmla="*/ 233 h 305"/>
                <a:gd name="T106" fmla="*/ 276 w 297"/>
                <a:gd name="T107" fmla="*/ 233 h 305"/>
                <a:gd name="T108" fmla="*/ 276 w 297"/>
                <a:gd name="T109" fmla="*/ 19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305">
                  <a:moveTo>
                    <a:pt x="0" y="19"/>
                  </a:moveTo>
                  <a:lnTo>
                    <a:pt x="21" y="19"/>
                  </a:lnTo>
                  <a:lnTo>
                    <a:pt x="21" y="43"/>
                  </a:lnTo>
                  <a:lnTo>
                    <a:pt x="0" y="43"/>
                  </a:lnTo>
                  <a:lnTo>
                    <a:pt x="0" y="19"/>
                  </a:lnTo>
                  <a:close/>
                  <a:moveTo>
                    <a:pt x="28" y="11"/>
                  </a:moveTo>
                  <a:lnTo>
                    <a:pt x="48" y="11"/>
                  </a:lnTo>
                  <a:lnTo>
                    <a:pt x="48" y="56"/>
                  </a:lnTo>
                  <a:lnTo>
                    <a:pt x="28" y="56"/>
                  </a:lnTo>
                  <a:lnTo>
                    <a:pt x="28" y="11"/>
                  </a:lnTo>
                  <a:close/>
                  <a:moveTo>
                    <a:pt x="55" y="0"/>
                  </a:moveTo>
                  <a:lnTo>
                    <a:pt x="76" y="0"/>
                  </a:lnTo>
                  <a:lnTo>
                    <a:pt x="76" y="38"/>
                  </a:lnTo>
                  <a:lnTo>
                    <a:pt x="55" y="38"/>
                  </a:lnTo>
                  <a:lnTo>
                    <a:pt x="55" y="0"/>
                  </a:lnTo>
                  <a:close/>
                  <a:moveTo>
                    <a:pt x="83" y="16"/>
                  </a:moveTo>
                  <a:lnTo>
                    <a:pt x="104" y="16"/>
                  </a:lnTo>
                  <a:lnTo>
                    <a:pt x="104" y="60"/>
                  </a:lnTo>
                  <a:lnTo>
                    <a:pt x="83" y="60"/>
                  </a:lnTo>
                  <a:lnTo>
                    <a:pt x="83" y="16"/>
                  </a:lnTo>
                  <a:close/>
                  <a:moveTo>
                    <a:pt x="110" y="62"/>
                  </a:moveTo>
                  <a:lnTo>
                    <a:pt x="131" y="62"/>
                  </a:lnTo>
                  <a:lnTo>
                    <a:pt x="131" y="98"/>
                  </a:lnTo>
                  <a:lnTo>
                    <a:pt x="110" y="98"/>
                  </a:lnTo>
                  <a:lnTo>
                    <a:pt x="110" y="62"/>
                  </a:lnTo>
                  <a:close/>
                  <a:moveTo>
                    <a:pt x="138" y="59"/>
                  </a:moveTo>
                  <a:lnTo>
                    <a:pt x="159" y="59"/>
                  </a:lnTo>
                  <a:lnTo>
                    <a:pt x="159" y="86"/>
                  </a:lnTo>
                  <a:lnTo>
                    <a:pt x="138" y="86"/>
                  </a:lnTo>
                  <a:lnTo>
                    <a:pt x="138" y="59"/>
                  </a:lnTo>
                  <a:close/>
                  <a:moveTo>
                    <a:pt x="166" y="46"/>
                  </a:moveTo>
                  <a:lnTo>
                    <a:pt x="187" y="46"/>
                  </a:lnTo>
                  <a:lnTo>
                    <a:pt x="187" y="74"/>
                  </a:lnTo>
                  <a:lnTo>
                    <a:pt x="166" y="74"/>
                  </a:lnTo>
                  <a:lnTo>
                    <a:pt x="166" y="46"/>
                  </a:lnTo>
                  <a:close/>
                  <a:moveTo>
                    <a:pt x="193" y="32"/>
                  </a:moveTo>
                  <a:lnTo>
                    <a:pt x="214" y="32"/>
                  </a:lnTo>
                  <a:lnTo>
                    <a:pt x="214" y="76"/>
                  </a:lnTo>
                  <a:lnTo>
                    <a:pt x="193" y="76"/>
                  </a:lnTo>
                  <a:lnTo>
                    <a:pt x="193" y="32"/>
                  </a:lnTo>
                  <a:close/>
                  <a:moveTo>
                    <a:pt x="221" y="146"/>
                  </a:moveTo>
                  <a:lnTo>
                    <a:pt x="242" y="146"/>
                  </a:lnTo>
                  <a:lnTo>
                    <a:pt x="242" y="182"/>
                  </a:lnTo>
                  <a:lnTo>
                    <a:pt x="221" y="182"/>
                  </a:lnTo>
                  <a:lnTo>
                    <a:pt x="221" y="146"/>
                  </a:lnTo>
                  <a:close/>
                  <a:moveTo>
                    <a:pt x="249" y="268"/>
                  </a:moveTo>
                  <a:lnTo>
                    <a:pt x="270" y="268"/>
                  </a:lnTo>
                  <a:lnTo>
                    <a:pt x="270" y="305"/>
                  </a:lnTo>
                  <a:lnTo>
                    <a:pt x="249" y="305"/>
                  </a:lnTo>
                  <a:lnTo>
                    <a:pt x="249" y="268"/>
                  </a:lnTo>
                  <a:close/>
                  <a:moveTo>
                    <a:pt x="276" y="190"/>
                  </a:moveTo>
                  <a:lnTo>
                    <a:pt x="297" y="190"/>
                  </a:lnTo>
                  <a:lnTo>
                    <a:pt x="297" y="233"/>
                  </a:lnTo>
                  <a:lnTo>
                    <a:pt x="276" y="233"/>
                  </a:lnTo>
                  <a:lnTo>
                    <a:pt x="276" y="19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4" name="Freeform 55"/>
            <p:cNvSpPr>
              <a:spLocks noEditPoints="1"/>
            </p:cNvSpPr>
            <p:nvPr/>
          </p:nvSpPr>
          <p:spPr bwMode="auto">
            <a:xfrm>
              <a:off x="2630" y="2288"/>
              <a:ext cx="297" cy="196"/>
            </a:xfrm>
            <a:custGeom>
              <a:avLst/>
              <a:gdLst>
                <a:gd name="T0" fmla="*/ 0 w 297"/>
                <a:gd name="T1" fmla="*/ 147 h 196"/>
                <a:gd name="T2" fmla="*/ 21 w 297"/>
                <a:gd name="T3" fmla="*/ 147 h 196"/>
                <a:gd name="T4" fmla="*/ 21 w 297"/>
                <a:gd name="T5" fmla="*/ 196 h 196"/>
                <a:gd name="T6" fmla="*/ 0 w 297"/>
                <a:gd name="T7" fmla="*/ 196 h 196"/>
                <a:gd name="T8" fmla="*/ 0 w 297"/>
                <a:gd name="T9" fmla="*/ 147 h 196"/>
                <a:gd name="T10" fmla="*/ 28 w 297"/>
                <a:gd name="T11" fmla="*/ 106 h 196"/>
                <a:gd name="T12" fmla="*/ 49 w 297"/>
                <a:gd name="T13" fmla="*/ 106 h 196"/>
                <a:gd name="T14" fmla="*/ 49 w 297"/>
                <a:gd name="T15" fmla="*/ 161 h 196"/>
                <a:gd name="T16" fmla="*/ 28 w 297"/>
                <a:gd name="T17" fmla="*/ 161 h 196"/>
                <a:gd name="T18" fmla="*/ 28 w 297"/>
                <a:gd name="T19" fmla="*/ 106 h 196"/>
                <a:gd name="T20" fmla="*/ 55 w 297"/>
                <a:gd name="T21" fmla="*/ 97 h 196"/>
                <a:gd name="T22" fmla="*/ 76 w 297"/>
                <a:gd name="T23" fmla="*/ 97 h 196"/>
                <a:gd name="T24" fmla="*/ 76 w 297"/>
                <a:gd name="T25" fmla="*/ 135 h 196"/>
                <a:gd name="T26" fmla="*/ 55 w 297"/>
                <a:gd name="T27" fmla="*/ 135 h 196"/>
                <a:gd name="T28" fmla="*/ 55 w 297"/>
                <a:gd name="T29" fmla="*/ 97 h 196"/>
                <a:gd name="T30" fmla="*/ 83 w 297"/>
                <a:gd name="T31" fmla="*/ 10 h 196"/>
                <a:gd name="T32" fmla="*/ 104 w 297"/>
                <a:gd name="T33" fmla="*/ 10 h 196"/>
                <a:gd name="T34" fmla="*/ 104 w 297"/>
                <a:gd name="T35" fmla="*/ 46 h 196"/>
                <a:gd name="T36" fmla="*/ 83 w 297"/>
                <a:gd name="T37" fmla="*/ 46 h 196"/>
                <a:gd name="T38" fmla="*/ 83 w 297"/>
                <a:gd name="T39" fmla="*/ 10 h 196"/>
                <a:gd name="T40" fmla="*/ 111 w 297"/>
                <a:gd name="T41" fmla="*/ 7 h 196"/>
                <a:gd name="T42" fmla="*/ 131 w 297"/>
                <a:gd name="T43" fmla="*/ 7 h 196"/>
                <a:gd name="T44" fmla="*/ 131 w 297"/>
                <a:gd name="T45" fmla="*/ 56 h 196"/>
                <a:gd name="T46" fmla="*/ 111 w 297"/>
                <a:gd name="T47" fmla="*/ 56 h 196"/>
                <a:gd name="T48" fmla="*/ 111 w 297"/>
                <a:gd name="T49" fmla="*/ 7 h 196"/>
                <a:gd name="T50" fmla="*/ 137 w 297"/>
                <a:gd name="T51" fmla="*/ 52 h 196"/>
                <a:gd name="T52" fmla="*/ 159 w 297"/>
                <a:gd name="T53" fmla="*/ 52 h 196"/>
                <a:gd name="T54" fmla="*/ 159 w 297"/>
                <a:gd name="T55" fmla="*/ 115 h 196"/>
                <a:gd name="T56" fmla="*/ 137 w 297"/>
                <a:gd name="T57" fmla="*/ 115 h 196"/>
                <a:gd name="T58" fmla="*/ 137 w 297"/>
                <a:gd name="T59" fmla="*/ 52 h 196"/>
                <a:gd name="T60" fmla="*/ 166 w 297"/>
                <a:gd name="T61" fmla="*/ 87 h 196"/>
                <a:gd name="T62" fmla="*/ 187 w 297"/>
                <a:gd name="T63" fmla="*/ 87 h 196"/>
                <a:gd name="T64" fmla="*/ 187 w 297"/>
                <a:gd name="T65" fmla="*/ 145 h 196"/>
                <a:gd name="T66" fmla="*/ 166 w 297"/>
                <a:gd name="T67" fmla="*/ 145 h 196"/>
                <a:gd name="T68" fmla="*/ 166 w 297"/>
                <a:gd name="T69" fmla="*/ 87 h 196"/>
                <a:gd name="T70" fmla="*/ 194 w 297"/>
                <a:gd name="T71" fmla="*/ 34 h 196"/>
                <a:gd name="T72" fmla="*/ 214 w 297"/>
                <a:gd name="T73" fmla="*/ 34 h 196"/>
                <a:gd name="T74" fmla="*/ 214 w 297"/>
                <a:gd name="T75" fmla="*/ 102 h 196"/>
                <a:gd name="T76" fmla="*/ 194 w 297"/>
                <a:gd name="T77" fmla="*/ 102 h 196"/>
                <a:gd name="T78" fmla="*/ 194 w 297"/>
                <a:gd name="T79" fmla="*/ 34 h 196"/>
                <a:gd name="T80" fmla="*/ 220 w 297"/>
                <a:gd name="T81" fmla="*/ 75 h 196"/>
                <a:gd name="T82" fmla="*/ 242 w 297"/>
                <a:gd name="T83" fmla="*/ 75 h 196"/>
                <a:gd name="T84" fmla="*/ 242 w 297"/>
                <a:gd name="T85" fmla="*/ 126 h 196"/>
                <a:gd name="T86" fmla="*/ 220 w 297"/>
                <a:gd name="T87" fmla="*/ 126 h 196"/>
                <a:gd name="T88" fmla="*/ 220 w 297"/>
                <a:gd name="T89" fmla="*/ 75 h 196"/>
                <a:gd name="T90" fmla="*/ 248 w 297"/>
                <a:gd name="T91" fmla="*/ 60 h 196"/>
                <a:gd name="T92" fmla="*/ 270 w 297"/>
                <a:gd name="T93" fmla="*/ 60 h 196"/>
                <a:gd name="T94" fmla="*/ 270 w 297"/>
                <a:gd name="T95" fmla="*/ 141 h 196"/>
                <a:gd name="T96" fmla="*/ 248 w 297"/>
                <a:gd name="T97" fmla="*/ 141 h 196"/>
                <a:gd name="T98" fmla="*/ 248 w 297"/>
                <a:gd name="T99" fmla="*/ 60 h 196"/>
                <a:gd name="T100" fmla="*/ 275 w 297"/>
                <a:gd name="T101" fmla="*/ 0 h 196"/>
                <a:gd name="T102" fmla="*/ 297 w 297"/>
                <a:gd name="T103" fmla="*/ 0 h 196"/>
                <a:gd name="T104" fmla="*/ 297 w 297"/>
                <a:gd name="T105" fmla="*/ 39 h 196"/>
                <a:gd name="T106" fmla="*/ 275 w 297"/>
                <a:gd name="T107" fmla="*/ 39 h 196"/>
                <a:gd name="T108" fmla="*/ 275 w 297"/>
                <a:gd name="T109"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196">
                  <a:moveTo>
                    <a:pt x="0" y="147"/>
                  </a:moveTo>
                  <a:lnTo>
                    <a:pt x="21" y="147"/>
                  </a:lnTo>
                  <a:lnTo>
                    <a:pt x="21" y="196"/>
                  </a:lnTo>
                  <a:lnTo>
                    <a:pt x="0" y="196"/>
                  </a:lnTo>
                  <a:lnTo>
                    <a:pt x="0" y="147"/>
                  </a:lnTo>
                  <a:close/>
                  <a:moveTo>
                    <a:pt x="28" y="106"/>
                  </a:moveTo>
                  <a:lnTo>
                    <a:pt x="49" y="106"/>
                  </a:lnTo>
                  <a:lnTo>
                    <a:pt x="49" y="161"/>
                  </a:lnTo>
                  <a:lnTo>
                    <a:pt x="28" y="161"/>
                  </a:lnTo>
                  <a:lnTo>
                    <a:pt x="28" y="106"/>
                  </a:lnTo>
                  <a:close/>
                  <a:moveTo>
                    <a:pt x="55" y="97"/>
                  </a:moveTo>
                  <a:lnTo>
                    <a:pt x="76" y="97"/>
                  </a:lnTo>
                  <a:lnTo>
                    <a:pt x="76" y="135"/>
                  </a:lnTo>
                  <a:lnTo>
                    <a:pt x="55" y="135"/>
                  </a:lnTo>
                  <a:lnTo>
                    <a:pt x="55" y="97"/>
                  </a:lnTo>
                  <a:close/>
                  <a:moveTo>
                    <a:pt x="83" y="10"/>
                  </a:moveTo>
                  <a:lnTo>
                    <a:pt x="104" y="10"/>
                  </a:lnTo>
                  <a:lnTo>
                    <a:pt x="104" y="46"/>
                  </a:lnTo>
                  <a:lnTo>
                    <a:pt x="83" y="46"/>
                  </a:lnTo>
                  <a:lnTo>
                    <a:pt x="83" y="10"/>
                  </a:lnTo>
                  <a:close/>
                  <a:moveTo>
                    <a:pt x="111" y="7"/>
                  </a:moveTo>
                  <a:lnTo>
                    <a:pt x="131" y="7"/>
                  </a:lnTo>
                  <a:lnTo>
                    <a:pt x="131" y="56"/>
                  </a:lnTo>
                  <a:lnTo>
                    <a:pt x="111" y="56"/>
                  </a:lnTo>
                  <a:lnTo>
                    <a:pt x="111" y="7"/>
                  </a:lnTo>
                  <a:close/>
                  <a:moveTo>
                    <a:pt x="137" y="52"/>
                  </a:moveTo>
                  <a:lnTo>
                    <a:pt x="159" y="52"/>
                  </a:lnTo>
                  <a:lnTo>
                    <a:pt x="159" y="115"/>
                  </a:lnTo>
                  <a:lnTo>
                    <a:pt x="137" y="115"/>
                  </a:lnTo>
                  <a:lnTo>
                    <a:pt x="137" y="52"/>
                  </a:lnTo>
                  <a:close/>
                  <a:moveTo>
                    <a:pt x="166" y="87"/>
                  </a:moveTo>
                  <a:lnTo>
                    <a:pt x="187" y="87"/>
                  </a:lnTo>
                  <a:lnTo>
                    <a:pt x="187" y="145"/>
                  </a:lnTo>
                  <a:lnTo>
                    <a:pt x="166" y="145"/>
                  </a:lnTo>
                  <a:lnTo>
                    <a:pt x="166" y="87"/>
                  </a:lnTo>
                  <a:close/>
                  <a:moveTo>
                    <a:pt x="194" y="34"/>
                  </a:moveTo>
                  <a:lnTo>
                    <a:pt x="214" y="34"/>
                  </a:lnTo>
                  <a:lnTo>
                    <a:pt x="214" y="102"/>
                  </a:lnTo>
                  <a:lnTo>
                    <a:pt x="194" y="102"/>
                  </a:lnTo>
                  <a:lnTo>
                    <a:pt x="194" y="34"/>
                  </a:lnTo>
                  <a:close/>
                  <a:moveTo>
                    <a:pt x="220" y="75"/>
                  </a:moveTo>
                  <a:lnTo>
                    <a:pt x="242" y="75"/>
                  </a:lnTo>
                  <a:lnTo>
                    <a:pt x="242" y="126"/>
                  </a:lnTo>
                  <a:lnTo>
                    <a:pt x="220" y="126"/>
                  </a:lnTo>
                  <a:lnTo>
                    <a:pt x="220" y="75"/>
                  </a:lnTo>
                  <a:close/>
                  <a:moveTo>
                    <a:pt x="248" y="60"/>
                  </a:moveTo>
                  <a:lnTo>
                    <a:pt x="270" y="60"/>
                  </a:lnTo>
                  <a:lnTo>
                    <a:pt x="270" y="141"/>
                  </a:lnTo>
                  <a:lnTo>
                    <a:pt x="248" y="141"/>
                  </a:lnTo>
                  <a:lnTo>
                    <a:pt x="248" y="60"/>
                  </a:lnTo>
                  <a:close/>
                  <a:moveTo>
                    <a:pt x="275" y="0"/>
                  </a:moveTo>
                  <a:lnTo>
                    <a:pt x="297" y="0"/>
                  </a:lnTo>
                  <a:lnTo>
                    <a:pt x="297" y="39"/>
                  </a:lnTo>
                  <a:lnTo>
                    <a:pt x="275" y="39"/>
                  </a:lnTo>
                  <a:lnTo>
                    <a:pt x="275"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5" name="Freeform 56"/>
            <p:cNvSpPr>
              <a:spLocks noEditPoints="1"/>
            </p:cNvSpPr>
            <p:nvPr/>
          </p:nvSpPr>
          <p:spPr bwMode="auto">
            <a:xfrm>
              <a:off x="2933" y="2275"/>
              <a:ext cx="297" cy="140"/>
            </a:xfrm>
            <a:custGeom>
              <a:avLst/>
              <a:gdLst>
                <a:gd name="T0" fmla="*/ 0 w 297"/>
                <a:gd name="T1" fmla="*/ 19 h 140"/>
                <a:gd name="T2" fmla="*/ 22 w 297"/>
                <a:gd name="T3" fmla="*/ 19 h 140"/>
                <a:gd name="T4" fmla="*/ 22 w 297"/>
                <a:gd name="T5" fmla="*/ 56 h 140"/>
                <a:gd name="T6" fmla="*/ 0 w 297"/>
                <a:gd name="T7" fmla="*/ 56 h 140"/>
                <a:gd name="T8" fmla="*/ 0 w 297"/>
                <a:gd name="T9" fmla="*/ 19 h 140"/>
                <a:gd name="T10" fmla="*/ 28 w 297"/>
                <a:gd name="T11" fmla="*/ 4 h 140"/>
                <a:gd name="T12" fmla="*/ 50 w 297"/>
                <a:gd name="T13" fmla="*/ 4 h 140"/>
                <a:gd name="T14" fmla="*/ 50 w 297"/>
                <a:gd name="T15" fmla="*/ 37 h 140"/>
                <a:gd name="T16" fmla="*/ 28 w 297"/>
                <a:gd name="T17" fmla="*/ 37 h 140"/>
                <a:gd name="T18" fmla="*/ 28 w 297"/>
                <a:gd name="T19" fmla="*/ 4 h 140"/>
                <a:gd name="T20" fmla="*/ 55 w 297"/>
                <a:gd name="T21" fmla="*/ 8 h 140"/>
                <a:gd name="T22" fmla="*/ 77 w 297"/>
                <a:gd name="T23" fmla="*/ 8 h 140"/>
                <a:gd name="T24" fmla="*/ 77 w 297"/>
                <a:gd name="T25" fmla="*/ 63 h 140"/>
                <a:gd name="T26" fmla="*/ 55 w 297"/>
                <a:gd name="T27" fmla="*/ 63 h 140"/>
                <a:gd name="T28" fmla="*/ 55 w 297"/>
                <a:gd name="T29" fmla="*/ 8 h 140"/>
                <a:gd name="T30" fmla="*/ 83 w 297"/>
                <a:gd name="T31" fmla="*/ 0 h 140"/>
                <a:gd name="T32" fmla="*/ 105 w 297"/>
                <a:gd name="T33" fmla="*/ 0 h 140"/>
                <a:gd name="T34" fmla="*/ 105 w 297"/>
                <a:gd name="T35" fmla="*/ 55 h 140"/>
                <a:gd name="T36" fmla="*/ 83 w 297"/>
                <a:gd name="T37" fmla="*/ 55 h 140"/>
                <a:gd name="T38" fmla="*/ 83 w 297"/>
                <a:gd name="T39" fmla="*/ 0 h 140"/>
                <a:gd name="T40" fmla="*/ 111 w 297"/>
                <a:gd name="T41" fmla="*/ 20 h 140"/>
                <a:gd name="T42" fmla="*/ 133 w 297"/>
                <a:gd name="T43" fmla="*/ 20 h 140"/>
                <a:gd name="T44" fmla="*/ 133 w 297"/>
                <a:gd name="T45" fmla="*/ 56 h 140"/>
                <a:gd name="T46" fmla="*/ 111 w 297"/>
                <a:gd name="T47" fmla="*/ 56 h 140"/>
                <a:gd name="T48" fmla="*/ 111 w 297"/>
                <a:gd name="T49" fmla="*/ 20 h 140"/>
                <a:gd name="T50" fmla="*/ 138 w 297"/>
                <a:gd name="T51" fmla="*/ 36 h 140"/>
                <a:gd name="T52" fmla="*/ 159 w 297"/>
                <a:gd name="T53" fmla="*/ 36 h 140"/>
                <a:gd name="T54" fmla="*/ 159 w 297"/>
                <a:gd name="T55" fmla="*/ 68 h 140"/>
                <a:gd name="T56" fmla="*/ 138 w 297"/>
                <a:gd name="T57" fmla="*/ 68 h 140"/>
                <a:gd name="T58" fmla="*/ 138 w 297"/>
                <a:gd name="T59" fmla="*/ 36 h 140"/>
                <a:gd name="T60" fmla="*/ 166 w 297"/>
                <a:gd name="T61" fmla="*/ 60 h 140"/>
                <a:gd name="T62" fmla="*/ 188 w 297"/>
                <a:gd name="T63" fmla="*/ 60 h 140"/>
                <a:gd name="T64" fmla="*/ 188 w 297"/>
                <a:gd name="T65" fmla="*/ 93 h 140"/>
                <a:gd name="T66" fmla="*/ 166 w 297"/>
                <a:gd name="T67" fmla="*/ 93 h 140"/>
                <a:gd name="T68" fmla="*/ 166 w 297"/>
                <a:gd name="T69" fmla="*/ 60 h 140"/>
                <a:gd name="T70" fmla="*/ 194 w 297"/>
                <a:gd name="T71" fmla="*/ 24 h 140"/>
                <a:gd name="T72" fmla="*/ 216 w 297"/>
                <a:gd name="T73" fmla="*/ 24 h 140"/>
                <a:gd name="T74" fmla="*/ 216 w 297"/>
                <a:gd name="T75" fmla="*/ 79 h 140"/>
                <a:gd name="T76" fmla="*/ 194 w 297"/>
                <a:gd name="T77" fmla="*/ 79 h 140"/>
                <a:gd name="T78" fmla="*/ 194 w 297"/>
                <a:gd name="T79" fmla="*/ 24 h 140"/>
                <a:gd name="T80" fmla="*/ 221 w 297"/>
                <a:gd name="T81" fmla="*/ 20 h 140"/>
                <a:gd name="T82" fmla="*/ 242 w 297"/>
                <a:gd name="T83" fmla="*/ 20 h 140"/>
                <a:gd name="T84" fmla="*/ 242 w 297"/>
                <a:gd name="T85" fmla="*/ 68 h 140"/>
                <a:gd name="T86" fmla="*/ 221 w 297"/>
                <a:gd name="T87" fmla="*/ 68 h 140"/>
                <a:gd name="T88" fmla="*/ 221 w 297"/>
                <a:gd name="T89" fmla="*/ 20 h 140"/>
                <a:gd name="T90" fmla="*/ 249 w 297"/>
                <a:gd name="T91" fmla="*/ 88 h 140"/>
                <a:gd name="T92" fmla="*/ 270 w 297"/>
                <a:gd name="T93" fmla="*/ 88 h 140"/>
                <a:gd name="T94" fmla="*/ 270 w 297"/>
                <a:gd name="T95" fmla="*/ 140 h 140"/>
                <a:gd name="T96" fmla="*/ 249 w 297"/>
                <a:gd name="T97" fmla="*/ 140 h 140"/>
                <a:gd name="T98" fmla="*/ 249 w 297"/>
                <a:gd name="T99" fmla="*/ 88 h 140"/>
                <a:gd name="T100" fmla="*/ 277 w 297"/>
                <a:gd name="T101" fmla="*/ 95 h 140"/>
                <a:gd name="T102" fmla="*/ 297 w 297"/>
                <a:gd name="T103" fmla="*/ 95 h 140"/>
                <a:gd name="T104" fmla="*/ 297 w 297"/>
                <a:gd name="T105" fmla="*/ 135 h 140"/>
                <a:gd name="T106" fmla="*/ 277 w 297"/>
                <a:gd name="T107" fmla="*/ 135 h 140"/>
                <a:gd name="T108" fmla="*/ 277 w 297"/>
                <a:gd name="T10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7" h="140">
                  <a:moveTo>
                    <a:pt x="0" y="19"/>
                  </a:moveTo>
                  <a:lnTo>
                    <a:pt x="22" y="19"/>
                  </a:lnTo>
                  <a:lnTo>
                    <a:pt x="22" y="56"/>
                  </a:lnTo>
                  <a:lnTo>
                    <a:pt x="0" y="56"/>
                  </a:lnTo>
                  <a:lnTo>
                    <a:pt x="0" y="19"/>
                  </a:lnTo>
                  <a:close/>
                  <a:moveTo>
                    <a:pt x="28" y="4"/>
                  </a:moveTo>
                  <a:lnTo>
                    <a:pt x="50" y="4"/>
                  </a:lnTo>
                  <a:lnTo>
                    <a:pt x="50" y="37"/>
                  </a:lnTo>
                  <a:lnTo>
                    <a:pt x="28" y="37"/>
                  </a:lnTo>
                  <a:lnTo>
                    <a:pt x="28" y="4"/>
                  </a:lnTo>
                  <a:close/>
                  <a:moveTo>
                    <a:pt x="55" y="8"/>
                  </a:moveTo>
                  <a:lnTo>
                    <a:pt x="77" y="8"/>
                  </a:lnTo>
                  <a:lnTo>
                    <a:pt x="77" y="63"/>
                  </a:lnTo>
                  <a:lnTo>
                    <a:pt x="55" y="63"/>
                  </a:lnTo>
                  <a:lnTo>
                    <a:pt x="55" y="8"/>
                  </a:lnTo>
                  <a:close/>
                  <a:moveTo>
                    <a:pt x="83" y="0"/>
                  </a:moveTo>
                  <a:lnTo>
                    <a:pt x="105" y="0"/>
                  </a:lnTo>
                  <a:lnTo>
                    <a:pt x="105" y="55"/>
                  </a:lnTo>
                  <a:lnTo>
                    <a:pt x="83" y="55"/>
                  </a:lnTo>
                  <a:lnTo>
                    <a:pt x="83" y="0"/>
                  </a:lnTo>
                  <a:close/>
                  <a:moveTo>
                    <a:pt x="111" y="20"/>
                  </a:moveTo>
                  <a:lnTo>
                    <a:pt x="133" y="20"/>
                  </a:lnTo>
                  <a:lnTo>
                    <a:pt x="133" y="56"/>
                  </a:lnTo>
                  <a:lnTo>
                    <a:pt x="111" y="56"/>
                  </a:lnTo>
                  <a:lnTo>
                    <a:pt x="111" y="20"/>
                  </a:lnTo>
                  <a:close/>
                  <a:moveTo>
                    <a:pt x="138" y="36"/>
                  </a:moveTo>
                  <a:lnTo>
                    <a:pt x="159" y="36"/>
                  </a:lnTo>
                  <a:lnTo>
                    <a:pt x="159" y="68"/>
                  </a:lnTo>
                  <a:lnTo>
                    <a:pt x="138" y="68"/>
                  </a:lnTo>
                  <a:lnTo>
                    <a:pt x="138" y="36"/>
                  </a:lnTo>
                  <a:close/>
                  <a:moveTo>
                    <a:pt x="166" y="60"/>
                  </a:moveTo>
                  <a:lnTo>
                    <a:pt x="188" y="60"/>
                  </a:lnTo>
                  <a:lnTo>
                    <a:pt x="188" y="93"/>
                  </a:lnTo>
                  <a:lnTo>
                    <a:pt x="166" y="93"/>
                  </a:lnTo>
                  <a:lnTo>
                    <a:pt x="166" y="60"/>
                  </a:lnTo>
                  <a:close/>
                  <a:moveTo>
                    <a:pt x="194" y="24"/>
                  </a:moveTo>
                  <a:lnTo>
                    <a:pt x="216" y="24"/>
                  </a:lnTo>
                  <a:lnTo>
                    <a:pt x="216" y="79"/>
                  </a:lnTo>
                  <a:lnTo>
                    <a:pt x="194" y="79"/>
                  </a:lnTo>
                  <a:lnTo>
                    <a:pt x="194" y="24"/>
                  </a:lnTo>
                  <a:close/>
                  <a:moveTo>
                    <a:pt x="221" y="20"/>
                  </a:moveTo>
                  <a:lnTo>
                    <a:pt x="242" y="20"/>
                  </a:lnTo>
                  <a:lnTo>
                    <a:pt x="242" y="68"/>
                  </a:lnTo>
                  <a:lnTo>
                    <a:pt x="221" y="68"/>
                  </a:lnTo>
                  <a:lnTo>
                    <a:pt x="221" y="20"/>
                  </a:lnTo>
                  <a:close/>
                  <a:moveTo>
                    <a:pt x="249" y="88"/>
                  </a:moveTo>
                  <a:lnTo>
                    <a:pt x="270" y="88"/>
                  </a:lnTo>
                  <a:lnTo>
                    <a:pt x="270" y="140"/>
                  </a:lnTo>
                  <a:lnTo>
                    <a:pt x="249" y="140"/>
                  </a:lnTo>
                  <a:lnTo>
                    <a:pt x="249" y="88"/>
                  </a:lnTo>
                  <a:close/>
                  <a:moveTo>
                    <a:pt x="277" y="95"/>
                  </a:moveTo>
                  <a:lnTo>
                    <a:pt x="297" y="95"/>
                  </a:lnTo>
                  <a:lnTo>
                    <a:pt x="297" y="135"/>
                  </a:lnTo>
                  <a:lnTo>
                    <a:pt x="277" y="135"/>
                  </a:lnTo>
                  <a:lnTo>
                    <a:pt x="277" y="9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6" name="Freeform 57"/>
            <p:cNvSpPr>
              <a:spLocks noEditPoints="1"/>
            </p:cNvSpPr>
            <p:nvPr/>
          </p:nvSpPr>
          <p:spPr bwMode="auto">
            <a:xfrm>
              <a:off x="3237" y="2287"/>
              <a:ext cx="298" cy="151"/>
            </a:xfrm>
            <a:custGeom>
              <a:avLst/>
              <a:gdLst>
                <a:gd name="T0" fmla="*/ 0 w 298"/>
                <a:gd name="T1" fmla="*/ 31 h 151"/>
                <a:gd name="T2" fmla="*/ 21 w 298"/>
                <a:gd name="T3" fmla="*/ 31 h 151"/>
                <a:gd name="T4" fmla="*/ 21 w 298"/>
                <a:gd name="T5" fmla="*/ 64 h 151"/>
                <a:gd name="T6" fmla="*/ 0 w 298"/>
                <a:gd name="T7" fmla="*/ 64 h 151"/>
                <a:gd name="T8" fmla="*/ 0 w 298"/>
                <a:gd name="T9" fmla="*/ 31 h 151"/>
                <a:gd name="T10" fmla="*/ 28 w 298"/>
                <a:gd name="T11" fmla="*/ 3 h 151"/>
                <a:gd name="T12" fmla="*/ 49 w 298"/>
                <a:gd name="T13" fmla="*/ 3 h 151"/>
                <a:gd name="T14" fmla="*/ 49 w 298"/>
                <a:gd name="T15" fmla="*/ 44 h 151"/>
                <a:gd name="T16" fmla="*/ 28 w 298"/>
                <a:gd name="T17" fmla="*/ 44 h 151"/>
                <a:gd name="T18" fmla="*/ 28 w 298"/>
                <a:gd name="T19" fmla="*/ 3 h 151"/>
                <a:gd name="T20" fmla="*/ 56 w 298"/>
                <a:gd name="T21" fmla="*/ 0 h 151"/>
                <a:gd name="T22" fmla="*/ 76 w 298"/>
                <a:gd name="T23" fmla="*/ 0 h 151"/>
                <a:gd name="T24" fmla="*/ 76 w 298"/>
                <a:gd name="T25" fmla="*/ 40 h 151"/>
                <a:gd name="T26" fmla="*/ 56 w 298"/>
                <a:gd name="T27" fmla="*/ 40 h 151"/>
                <a:gd name="T28" fmla="*/ 56 w 298"/>
                <a:gd name="T29" fmla="*/ 0 h 151"/>
                <a:gd name="T30" fmla="*/ 83 w 298"/>
                <a:gd name="T31" fmla="*/ 57 h 151"/>
                <a:gd name="T32" fmla="*/ 104 w 298"/>
                <a:gd name="T33" fmla="*/ 57 h 151"/>
                <a:gd name="T34" fmla="*/ 104 w 298"/>
                <a:gd name="T35" fmla="*/ 85 h 151"/>
                <a:gd name="T36" fmla="*/ 83 w 298"/>
                <a:gd name="T37" fmla="*/ 85 h 151"/>
                <a:gd name="T38" fmla="*/ 83 w 298"/>
                <a:gd name="T39" fmla="*/ 57 h 151"/>
                <a:gd name="T40" fmla="*/ 111 w 298"/>
                <a:gd name="T41" fmla="*/ 49 h 151"/>
                <a:gd name="T42" fmla="*/ 132 w 298"/>
                <a:gd name="T43" fmla="*/ 49 h 151"/>
                <a:gd name="T44" fmla="*/ 132 w 298"/>
                <a:gd name="T45" fmla="*/ 79 h 151"/>
                <a:gd name="T46" fmla="*/ 111 w 298"/>
                <a:gd name="T47" fmla="*/ 79 h 151"/>
                <a:gd name="T48" fmla="*/ 111 w 298"/>
                <a:gd name="T49" fmla="*/ 49 h 151"/>
                <a:gd name="T50" fmla="*/ 138 w 298"/>
                <a:gd name="T51" fmla="*/ 4 h 151"/>
                <a:gd name="T52" fmla="*/ 159 w 298"/>
                <a:gd name="T53" fmla="*/ 4 h 151"/>
                <a:gd name="T54" fmla="*/ 159 w 298"/>
                <a:gd name="T55" fmla="*/ 37 h 151"/>
                <a:gd name="T56" fmla="*/ 138 w 298"/>
                <a:gd name="T57" fmla="*/ 37 h 151"/>
                <a:gd name="T58" fmla="*/ 138 w 298"/>
                <a:gd name="T59" fmla="*/ 4 h 151"/>
                <a:gd name="T60" fmla="*/ 166 w 298"/>
                <a:gd name="T61" fmla="*/ 36 h 151"/>
                <a:gd name="T62" fmla="*/ 187 w 298"/>
                <a:gd name="T63" fmla="*/ 36 h 151"/>
                <a:gd name="T64" fmla="*/ 187 w 298"/>
                <a:gd name="T65" fmla="*/ 67 h 151"/>
                <a:gd name="T66" fmla="*/ 166 w 298"/>
                <a:gd name="T67" fmla="*/ 67 h 151"/>
                <a:gd name="T68" fmla="*/ 166 w 298"/>
                <a:gd name="T69" fmla="*/ 36 h 151"/>
                <a:gd name="T70" fmla="*/ 194 w 298"/>
                <a:gd name="T71" fmla="*/ 115 h 151"/>
                <a:gd name="T72" fmla="*/ 215 w 298"/>
                <a:gd name="T73" fmla="*/ 115 h 151"/>
                <a:gd name="T74" fmla="*/ 215 w 298"/>
                <a:gd name="T75" fmla="*/ 151 h 151"/>
                <a:gd name="T76" fmla="*/ 194 w 298"/>
                <a:gd name="T77" fmla="*/ 151 h 151"/>
                <a:gd name="T78" fmla="*/ 194 w 298"/>
                <a:gd name="T79" fmla="*/ 115 h 151"/>
                <a:gd name="T80" fmla="*/ 221 w 298"/>
                <a:gd name="T81" fmla="*/ 59 h 151"/>
                <a:gd name="T82" fmla="*/ 242 w 298"/>
                <a:gd name="T83" fmla="*/ 59 h 151"/>
                <a:gd name="T84" fmla="*/ 242 w 298"/>
                <a:gd name="T85" fmla="*/ 100 h 151"/>
                <a:gd name="T86" fmla="*/ 221 w 298"/>
                <a:gd name="T87" fmla="*/ 100 h 151"/>
                <a:gd name="T88" fmla="*/ 221 w 298"/>
                <a:gd name="T89" fmla="*/ 59 h 151"/>
                <a:gd name="T90" fmla="*/ 249 w 298"/>
                <a:gd name="T91" fmla="*/ 88 h 151"/>
                <a:gd name="T92" fmla="*/ 270 w 298"/>
                <a:gd name="T93" fmla="*/ 88 h 151"/>
                <a:gd name="T94" fmla="*/ 270 w 298"/>
                <a:gd name="T95" fmla="*/ 136 h 151"/>
                <a:gd name="T96" fmla="*/ 249 w 298"/>
                <a:gd name="T97" fmla="*/ 136 h 151"/>
                <a:gd name="T98" fmla="*/ 249 w 298"/>
                <a:gd name="T99" fmla="*/ 88 h 151"/>
                <a:gd name="T100" fmla="*/ 277 w 298"/>
                <a:gd name="T101" fmla="*/ 48 h 151"/>
                <a:gd name="T102" fmla="*/ 298 w 298"/>
                <a:gd name="T103" fmla="*/ 48 h 151"/>
                <a:gd name="T104" fmla="*/ 298 w 298"/>
                <a:gd name="T105" fmla="*/ 85 h 151"/>
                <a:gd name="T106" fmla="*/ 277 w 298"/>
                <a:gd name="T107" fmla="*/ 85 h 151"/>
                <a:gd name="T108" fmla="*/ 277 w 298"/>
                <a:gd name="T109" fmla="*/ 4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151">
                  <a:moveTo>
                    <a:pt x="0" y="31"/>
                  </a:moveTo>
                  <a:lnTo>
                    <a:pt x="21" y="31"/>
                  </a:lnTo>
                  <a:lnTo>
                    <a:pt x="21" y="64"/>
                  </a:lnTo>
                  <a:lnTo>
                    <a:pt x="0" y="64"/>
                  </a:lnTo>
                  <a:lnTo>
                    <a:pt x="0" y="31"/>
                  </a:lnTo>
                  <a:close/>
                  <a:moveTo>
                    <a:pt x="28" y="3"/>
                  </a:moveTo>
                  <a:lnTo>
                    <a:pt x="49" y="3"/>
                  </a:lnTo>
                  <a:lnTo>
                    <a:pt x="49" y="44"/>
                  </a:lnTo>
                  <a:lnTo>
                    <a:pt x="28" y="44"/>
                  </a:lnTo>
                  <a:lnTo>
                    <a:pt x="28" y="3"/>
                  </a:lnTo>
                  <a:close/>
                  <a:moveTo>
                    <a:pt x="56" y="0"/>
                  </a:moveTo>
                  <a:lnTo>
                    <a:pt x="76" y="0"/>
                  </a:lnTo>
                  <a:lnTo>
                    <a:pt x="76" y="40"/>
                  </a:lnTo>
                  <a:lnTo>
                    <a:pt x="56" y="40"/>
                  </a:lnTo>
                  <a:lnTo>
                    <a:pt x="56" y="0"/>
                  </a:lnTo>
                  <a:close/>
                  <a:moveTo>
                    <a:pt x="83" y="57"/>
                  </a:moveTo>
                  <a:lnTo>
                    <a:pt x="104" y="57"/>
                  </a:lnTo>
                  <a:lnTo>
                    <a:pt x="104" y="85"/>
                  </a:lnTo>
                  <a:lnTo>
                    <a:pt x="83" y="85"/>
                  </a:lnTo>
                  <a:lnTo>
                    <a:pt x="83" y="57"/>
                  </a:lnTo>
                  <a:close/>
                  <a:moveTo>
                    <a:pt x="111" y="49"/>
                  </a:moveTo>
                  <a:lnTo>
                    <a:pt x="132" y="49"/>
                  </a:lnTo>
                  <a:lnTo>
                    <a:pt x="132" y="79"/>
                  </a:lnTo>
                  <a:lnTo>
                    <a:pt x="111" y="79"/>
                  </a:lnTo>
                  <a:lnTo>
                    <a:pt x="111" y="49"/>
                  </a:lnTo>
                  <a:close/>
                  <a:moveTo>
                    <a:pt x="138" y="4"/>
                  </a:moveTo>
                  <a:lnTo>
                    <a:pt x="159" y="4"/>
                  </a:lnTo>
                  <a:lnTo>
                    <a:pt x="159" y="37"/>
                  </a:lnTo>
                  <a:lnTo>
                    <a:pt x="138" y="37"/>
                  </a:lnTo>
                  <a:lnTo>
                    <a:pt x="138" y="4"/>
                  </a:lnTo>
                  <a:close/>
                  <a:moveTo>
                    <a:pt x="166" y="36"/>
                  </a:moveTo>
                  <a:lnTo>
                    <a:pt x="187" y="36"/>
                  </a:lnTo>
                  <a:lnTo>
                    <a:pt x="187" y="67"/>
                  </a:lnTo>
                  <a:lnTo>
                    <a:pt x="166" y="67"/>
                  </a:lnTo>
                  <a:lnTo>
                    <a:pt x="166" y="36"/>
                  </a:lnTo>
                  <a:close/>
                  <a:moveTo>
                    <a:pt x="194" y="115"/>
                  </a:moveTo>
                  <a:lnTo>
                    <a:pt x="215" y="115"/>
                  </a:lnTo>
                  <a:lnTo>
                    <a:pt x="215" y="151"/>
                  </a:lnTo>
                  <a:lnTo>
                    <a:pt x="194" y="151"/>
                  </a:lnTo>
                  <a:lnTo>
                    <a:pt x="194" y="115"/>
                  </a:lnTo>
                  <a:close/>
                  <a:moveTo>
                    <a:pt x="221" y="59"/>
                  </a:moveTo>
                  <a:lnTo>
                    <a:pt x="242" y="59"/>
                  </a:lnTo>
                  <a:lnTo>
                    <a:pt x="242" y="100"/>
                  </a:lnTo>
                  <a:lnTo>
                    <a:pt x="221" y="100"/>
                  </a:lnTo>
                  <a:lnTo>
                    <a:pt x="221" y="59"/>
                  </a:lnTo>
                  <a:close/>
                  <a:moveTo>
                    <a:pt x="249" y="88"/>
                  </a:moveTo>
                  <a:lnTo>
                    <a:pt x="270" y="88"/>
                  </a:lnTo>
                  <a:lnTo>
                    <a:pt x="270" y="136"/>
                  </a:lnTo>
                  <a:lnTo>
                    <a:pt x="249" y="136"/>
                  </a:lnTo>
                  <a:lnTo>
                    <a:pt x="249" y="88"/>
                  </a:lnTo>
                  <a:close/>
                  <a:moveTo>
                    <a:pt x="277" y="48"/>
                  </a:moveTo>
                  <a:lnTo>
                    <a:pt x="298" y="48"/>
                  </a:lnTo>
                  <a:lnTo>
                    <a:pt x="298" y="85"/>
                  </a:lnTo>
                  <a:lnTo>
                    <a:pt x="277" y="85"/>
                  </a:lnTo>
                  <a:lnTo>
                    <a:pt x="277" y="48"/>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7" name="Freeform 58"/>
            <p:cNvSpPr>
              <a:spLocks noEditPoints="1"/>
            </p:cNvSpPr>
            <p:nvPr/>
          </p:nvSpPr>
          <p:spPr bwMode="auto">
            <a:xfrm>
              <a:off x="3541" y="2362"/>
              <a:ext cx="298" cy="200"/>
            </a:xfrm>
            <a:custGeom>
              <a:avLst/>
              <a:gdLst>
                <a:gd name="T0" fmla="*/ 0 w 298"/>
                <a:gd name="T1" fmla="*/ 151 h 200"/>
                <a:gd name="T2" fmla="*/ 21 w 298"/>
                <a:gd name="T3" fmla="*/ 151 h 200"/>
                <a:gd name="T4" fmla="*/ 21 w 298"/>
                <a:gd name="T5" fmla="*/ 200 h 200"/>
                <a:gd name="T6" fmla="*/ 0 w 298"/>
                <a:gd name="T7" fmla="*/ 200 h 200"/>
                <a:gd name="T8" fmla="*/ 0 w 298"/>
                <a:gd name="T9" fmla="*/ 151 h 200"/>
                <a:gd name="T10" fmla="*/ 28 w 298"/>
                <a:gd name="T11" fmla="*/ 51 h 200"/>
                <a:gd name="T12" fmla="*/ 49 w 298"/>
                <a:gd name="T13" fmla="*/ 51 h 200"/>
                <a:gd name="T14" fmla="*/ 49 w 298"/>
                <a:gd name="T15" fmla="*/ 89 h 200"/>
                <a:gd name="T16" fmla="*/ 28 w 298"/>
                <a:gd name="T17" fmla="*/ 89 h 200"/>
                <a:gd name="T18" fmla="*/ 28 w 298"/>
                <a:gd name="T19" fmla="*/ 51 h 200"/>
                <a:gd name="T20" fmla="*/ 56 w 298"/>
                <a:gd name="T21" fmla="*/ 60 h 200"/>
                <a:gd name="T22" fmla="*/ 77 w 298"/>
                <a:gd name="T23" fmla="*/ 60 h 200"/>
                <a:gd name="T24" fmla="*/ 77 w 298"/>
                <a:gd name="T25" fmla="*/ 117 h 200"/>
                <a:gd name="T26" fmla="*/ 56 w 298"/>
                <a:gd name="T27" fmla="*/ 117 h 200"/>
                <a:gd name="T28" fmla="*/ 56 w 298"/>
                <a:gd name="T29" fmla="*/ 60 h 200"/>
                <a:gd name="T30" fmla="*/ 82 w 298"/>
                <a:gd name="T31" fmla="*/ 37 h 200"/>
                <a:gd name="T32" fmla="*/ 104 w 298"/>
                <a:gd name="T33" fmla="*/ 37 h 200"/>
                <a:gd name="T34" fmla="*/ 104 w 298"/>
                <a:gd name="T35" fmla="*/ 95 h 200"/>
                <a:gd name="T36" fmla="*/ 82 w 298"/>
                <a:gd name="T37" fmla="*/ 95 h 200"/>
                <a:gd name="T38" fmla="*/ 82 w 298"/>
                <a:gd name="T39" fmla="*/ 37 h 200"/>
                <a:gd name="T40" fmla="*/ 111 w 298"/>
                <a:gd name="T41" fmla="*/ 29 h 200"/>
                <a:gd name="T42" fmla="*/ 132 w 298"/>
                <a:gd name="T43" fmla="*/ 29 h 200"/>
                <a:gd name="T44" fmla="*/ 132 w 298"/>
                <a:gd name="T45" fmla="*/ 61 h 200"/>
                <a:gd name="T46" fmla="*/ 111 w 298"/>
                <a:gd name="T47" fmla="*/ 61 h 200"/>
                <a:gd name="T48" fmla="*/ 111 w 298"/>
                <a:gd name="T49" fmla="*/ 29 h 200"/>
                <a:gd name="T50" fmla="*/ 139 w 298"/>
                <a:gd name="T51" fmla="*/ 6 h 200"/>
                <a:gd name="T52" fmla="*/ 159 w 298"/>
                <a:gd name="T53" fmla="*/ 6 h 200"/>
                <a:gd name="T54" fmla="*/ 159 w 298"/>
                <a:gd name="T55" fmla="*/ 32 h 200"/>
                <a:gd name="T56" fmla="*/ 139 w 298"/>
                <a:gd name="T57" fmla="*/ 32 h 200"/>
                <a:gd name="T58" fmla="*/ 139 w 298"/>
                <a:gd name="T59" fmla="*/ 6 h 200"/>
                <a:gd name="T60" fmla="*/ 165 w 298"/>
                <a:gd name="T61" fmla="*/ 0 h 200"/>
                <a:gd name="T62" fmla="*/ 187 w 298"/>
                <a:gd name="T63" fmla="*/ 0 h 200"/>
                <a:gd name="T64" fmla="*/ 187 w 298"/>
                <a:gd name="T65" fmla="*/ 27 h 200"/>
                <a:gd name="T66" fmla="*/ 165 w 298"/>
                <a:gd name="T67" fmla="*/ 27 h 200"/>
                <a:gd name="T68" fmla="*/ 165 w 298"/>
                <a:gd name="T69" fmla="*/ 0 h 200"/>
                <a:gd name="T70" fmla="*/ 193 w 298"/>
                <a:gd name="T71" fmla="*/ 9 h 200"/>
                <a:gd name="T72" fmla="*/ 215 w 298"/>
                <a:gd name="T73" fmla="*/ 9 h 200"/>
                <a:gd name="T74" fmla="*/ 215 w 298"/>
                <a:gd name="T75" fmla="*/ 53 h 200"/>
                <a:gd name="T76" fmla="*/ 193 w 298"/>
                <a:gd name="T77" fmla="*/ 53 h 200"/>
                <a:gd name="T78" fmla="*/ 193 w 298"/>
                <a:gd name="T79" fmla="*/ 9 h 200"/>
                <a:gd name="T80" fmla="*/ 222 w 298"/>
                <a:gd name="T81" fmla="*/ 29 h 200"/>
                <a:gd name="T82" fmla="*/ 242 w 298"/>
                <a:gd name="T83" fmla="*/ 29 h 200"/>
                <a:gd name="T84" fmla="*/ 242 w 298"/>
                <a:gd name="T85" fmla="*/ 72 h 200"/>
                <a:gd name="T86" fmla="*/ 222 w 298"/>
                <a:gd name="T87" fmla="*/ 72 h 200"/>
                <a:gd name="T88" fmla="*/ 222 w 298"/>
                <a:gd name="T89" fmla="*/ 29 h 200"/>
                <a:gd name="T90" fmla="*/ 248 w 298"/>
                <a:gd name="T91" fmla="*/ 63 h 200"/>
                <a:gd name="T92" fmla="*/ 270 w 298"/>
                <a:gd name="T93" fmla="*/ 63 h 200"/>
                <a:gd name="T94" fmla="*/ 270 w 298"/>
                <a:gd name="T95" fmla="*/ 93 h 200"/>
                <a:gd name="T96" fmla="*/ 248 w 298"/>
                <a:gd name="T97" fmla="*/ 93 h 200"/>
                <a:gd name="T98" fmla="*/ 248 w 298"/>
                <a:gd name="T99" fmla="*/ 63 h 200"/>
                <a:gd name="T100" fmla="*/ 276 w 298"/>
                <a:gd name="T101" fmla="*/ 45 h 200"/>
                <a:gd name="T102" fmla="*/ 298 w 298"/>
                <a:gd name="T103" fmla="*/ 45 h 200"/>
                <a:gd name="T104" fmla="*/ 298 w 298"/>
                <a:gd name="T105" fmla="*/ 85 h 200"/>
                <a:gd name="T106" fmla="*/ 276 w 298"/>
                <a:gd name="T107" fmla="*/ 85 h 200"/>
                <a:gd name="T108" fmla="*/ 276 w 298"/>
                <a:gd name="T109"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200">
                  <a:moveTo>
                    <a:pt x="0" y="151"/>
                  </a:moveTo>
                  <a:lnTo>
                    <a:pt x="21" y="151"/>
                  </a:lnTo>
                  <a:lnTo>
                    <a:pt x="21" y="200"/>
                  </a:lnTo>
                  <a:lnTo>
                    <a:pt x="0" y="200"/>
                  </a:lnTo>
                  <a:lnTo>
                    <a:pt x="0" y="151"/>
                  </a:lnTo>
                  <a:close/>
                  <a:moveTo>
                    <a:pt x="28" y="51"/>
                  </a:moveTo>
                  <a:lnTo>
                    <a:pt x="49" y="51"/>
                  </a:lnTo>
                  <a:lnTo>
                    <a:pt x="49" y="89"/>
                  </a:lnTo>
                  <a:lnTo>
                    <a:pt x="28" y="89"/>
                  </a:lnTo>
                  <a:lnTo>
                    <a:pt x="28" y="51"/>
                  </a:lnTo>
                  <a:close/>
                  <a:moveTo>
                    <a:pt x="56" y="60"/>
                  </a:moveTo>
                  <a:lnTo>
                    <a:pt x="77" y="60"/>
                  </a:lnTo>
                  <a:lnTo>
                    <a:pt x="77" y="117"/>
                  </a:lnTo>
                  <a:lnTo>
                    <a:pt x="56" y="117"/>
                  </a:lnTo>
                  <a:lnTo>
                    <a:pt x="56" y="60"/>
                  </a:lnTo>
                  <a:close/>
                  <a:moveTo>
                    <a:pt x="82" y="37"/>
                  </a:moveTo>
                  <a:lnTo>
                    <a:pt x="104" y="37"/>
                  </a:lnTo>
                  <a:lnTo>
                    <a:pt x="104" y="95"/>
                  </a:lnTo>
                  <a:lnTo>
                    <a:pt x="82" y="95"/>
                  </a:lnTo>
                  <a:lnTo>
                    <a:pt x="82" y="37"/>
                  </a:lnTo>
                  <a:close/>
                  <a:moveTo>
                    <a:pt x="111" y="29"/>
                  </a:moveTo>
                  <a:lnTo>
                    <a:pt x="132" y="29"/>
                  </a:lnTo>
                  <a:lnTo>
                    <a:pt x="132" y="61"/>
                  </a:lnTo>
                  <a:lnTo>
                    <a:pt x="111" y="61"/>
                  </a:lnTo>
                  <a:lnTo>
                    <a:pt x="111" y="29"/>
                  </a:lnTo>
                  <a:close/>
                  <a:moveTo>
                    <a:pt x="139" y="6"/>
                  </a:moveTo>
                  <a:lnTo>
                    <a:pt x="159" y="6"/>
                  </a:lnTo>
                  <a:lnTo>
                    <a:pt x="159" y="32"/>
                  </a:lnTo>
                  <a:lnTo>
                    <a:pt x="139" y="32"/>
                  </a:lnTo>
                  <a:lnTo>
                    <a:pt x="139" y="6"/>
                  </a:lnTo>
                  <a:close/>
                  <a:moveTo>
                    <a:pt x="165" y="0"/>
                  </a:moveTo>
                  <a:lnTo>
                    <a:pt x="187" y="0"/>
                  </a:lnTo>
                  <a:lnTo>
                    <a:pt x="187" y="27"/>
                  </a:lnTo>
                  <a:lnTo>
                    <a:pt x="165" y="27"/>
                  </a:lnTo>
                  <a:lnTo>
                    <a:pt x="165" y="0"/>
                  </a:lnTo>
                  <a:close/>
                  <a:moveTo>
                    <a:pt x="193" y="9"/>
                  </a:moveTo>
                  <a:lnTo>
                    <a:pt x="215" y="9"/>
                  </a:lnTo>
                  <a:lnTo>
                    <a:pt x="215" y="53"/>
                  </a:lnTo>
                  <a:lnTo>
                    <a:pt x="193" y="53"/>
                  </a:lnTo>
                  <a:lnTo>
                    <a:pt x="193" y="9"/>
                  </a:lnTo>
                  <a:close/>
                  <a:moveTo>
                    <a:pt x="222" y="29"/>
                  </a:moveTo>
                  <a:lnTo>
                    <a:pt x="242" y="29"/>
                  </a:lnTo>
                  <a:lnTo>
                    <a:pt x="242" y="72"/>
                  </a:lnTo>
                  <a:lnTo>
                    <a:pt x="222" y="72"/>
                  </a:lnTo>
                  <a:lnTo>
                    <a:pt x="222" y="29"/>
                  </a:lnTo>
                  <a:close/>
                  <a:moveTo>
                    <a:pt x="248" y="63"/>
                  </a:moveTo>
                  <a:lnTo>
                    <a:pt x="270" y="63"/>
                  </a:lnTo>
                  <a:lnTo>
                    <a:pt x="270" y="93"/>
                  </a:lnTo>
                  <a:lnTo>
                    <a:pt x="248" y="93"/>
                  </a:lnTo>
                  <a:lnTo>
                    <a:pt x="248" y="63"/>
                  </a:lnTo>
                  <a:close/>
                  <a:moveTo>
                    <a:pt x="276" y="45"/>
                  </a:moveTo>
                  <a:lnTo>
                    <a:pt x="298" y="45"/>
                  </a:lnTo>
                  <a:lnTo>
                    <a:pt x="298" y="85"/>
                  </a:lnTo>
                  <a:lnTo>
                    <a:pt x="276" y="85"/>
                  </a:lnTo>
                  <a:lnTo>
                    <a:pt x="276" y="4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8" name="Freeform 59"/>
            <p:cNvSpPr>
              <a:spLocks noEditPoints="1"/>
            </p:cNvSpPr>
            <p:nvPr/>
          </p:nvSpPr>
          <p:spPr bwMode="auto">
            <a:xfrm>
              <a:off x="3844" y="2343"/>
              <a:ext cx="298" cy="126"/>
            </a:xfrm>
            <a:custGeom>
              <a:avLst/>
              <a:gdLst>
                <a:gd name="T0" fmla="*/ 0 w 298"/>
                <a:gd name="T1" fmla="*/ 40 h 126"/>
                <a:gd name="T2" fmla="*/ 22 w 298"/>
                <a:gd name="T3" fmla="*/ 40 h 126"/>
                <a:gd name="T4" fmla="*/ 22 w 298"/>
                <a:gd name="T5" fmla="*/ 87 h 126"/>
                <a:gd name="T6" fmla="*/ 0 w 298"/>
                <a:gd name="T7" fmla="*/ 87 h 126"/>
                <a:gd name="T8" fmla="*/ 0 w 298"/>
                <a:gd name="T9" fmla="*/ 40 h 126"/>
                <a:gd name="T10" fmla="*/ 28 w 298"/>
                <a:gd name="T11" fmla="*/ 19 h 126"/>
                <a:gd name="T12" fmla="*/ 50 w 298"/>
                <a:gd name="T13" fmla="*/ 19 h 126"/>
                <a:gd name="T14" fmla="*/ 50 w 298"/>
                <a:gd name="T15" fmla="*/ 68 h 126"/>
                <a:gd name="T16" fmla="*/ 28 w 298"/>
                <a:gd name="T17" fmla="*/ 68 h 126"/>
                <a:gd name="T18" fmla="*/ 28 w 298"/>
                <a:gd name="T19" fmla="*/ 19 h 126"/>
                <a:gd name="T20" fmla="*/ 56 w 298"/>
                <a:gd name="T21" fmla="*/ 8 h 126"/>
                <a:gd name="T22" fmla="*/ 78 w 298"/>
                <a:gd name="T23" fmla="*/ 8 h 126"/>
                <a:gd name="T24" fmla="*/ 78 w 298"/>
                <a:gd name="T25" fmla="*/ 51 h 126"/>
                <a:gd name="T26" fmla="*/ 56 w 298"/>
                <a:gd name="T27" fmla="*/ 51 h 126"/>
                <a:gd name="T28" fmla="*/ 56 w 298"/>
                <a:gd name="T29" fmla="*/ 8 h 126"/>
                <a:gd name="T30" fmla="*/ 83 w 298"/>
                <a:gd name="T31" fmla="*/ 20 h 126"/>
                <a:gd name="T32" fmla="*/ 104 w 298"/>
                <a:gd name="T33" fmla="*/ 20 h 126"/>
                <a:gd name="T34" fmla="*/ 104 w 298"/>
                <a:gd name="T35" fmla="*/ 59 h 126"/>
                <a:gd name="T36" fmla="*/ 83 w 298"/>
                <a:gd name="T37" fmla="*/ 59 h 126"/>
                <a:gd name="T38" fmla="*/ 83 w 298"/>
                <a:gd name="T39" fmla="*/ 20 h 126"/>
                <a:gd name="T40" fmla="*/ 111 w 298"/>
                <a:gd name="T41" fmla="*/ 29 h 126"/>
                <a:gd name="T42" fmla="*/ 133 w 298"/>
                <a:gd name="T43" fmla="*/ 29 h 126"/>
                <a:gd name="T44" fmla="*/ 133 w 298"/>
                <a:gd name="T45" fmla="*/ 75 h 126"/>
                <a:gd name="T46" fmla="*/ 111 w 298"/>
                <a:gd name="T47" fmla="*/ 75 h 126"/>
                <a:gd name="T48" fmla="*/ 111 w 298"/>
                <a:gd name="T49" fmla="*/ 29 h 126"/>
                <a:gd name="T50" fmla="*/ 139 w 298"/>
                <a:gd name="T51" fmla="*/ 7 h 126"/>
                <a:gd name="T52" fmla="*/ 161 w 298"/>
                <a:gd name="T53" fmla="*/ 7 h 126"/>
                <a:gd name="T54" fmla="*/ 161 w 298"/>
                <a:gd name="T55" fmla="*/ 44 h 126"/>
                <a:gd name="T56" fmla="*/ 139 w 298"/>
                <a:gd name="T57" fmla="*/ 44 h 126"/>
                <a:gd name="T58" fmla="*/ 139 w 298"/>
                <a:gd name="T59" fmla="*/ 7 h 126"/>
                <a:gd name="T60" fmla="*/ 166 w 298"/>
                <a:gd name="T61" fmla="*/ 0 h 126"/>
                <a:gd name="T62" fmla="*/ 187 w 298"/>
                <a:gd name="T63" fmla="*/ 0 h 126"/>
                <a:gd name="T64" fmla="*/ 187 w 298"/>
                <a:gd name="T65" fmla="*/ 44 h 126"/>
                <a:gd name="T66" fmla="*/ 166 w 298"/>
                <a:gd name="T67" fmla="*/ 44 h 126"/>
                <a:gd name="T68" fmla="*/ 166 w 298"/>
                <a:gd name="T69" fmla="*/ 0 h 126"/>
                <a:gd name="T70" fmla="*/ 194 w 298"/>
                <a:gd name="T71" fmla="*/ 39 h 126"/>
                <a:gd name="T72" fmla="*/ 216 w 298"/>
                <a:gd name="T73" fmla="*/ 39 h 126"/>
                <a:gd name="T74" fmla="*/ 216 w 298"/>
                <a:gd name="T75" fmla="*/ 76 h 126"/>
                <a:gd name="T76" fmla="*/ 194 w 298"/>
                <a:gd name="T77" fmla="*/ 76 h 126"/>
                <a:gd name="T78" fmla="*/ 194 w 298"/>
                <a:gd name="T79" fmla="*/ 39 h 126"/>
                <a:gd name="T80" fmla="*/ 222 w 298"/>
                <a:gd name="T81" fmla="*/ 66 h 126"/>
                <a:gd name="T82" fmla="*/ 244 w 298"/>
                <a:gd name="T83" fmla="*/ 66 h 126"/>
                <a:gd name="T84" fmla="*/ 244 w 298"/>
                <a:gd name="T85" fmla="*/ 110 h 126"/>
                <a:gd name="T86" fmla="*/ 222 w 298"/>
                <a:gd name="T87" fmla="*/ 110 h 126"/>
                <a:gd name="T88" fmla="*/ 222 w 298"/>
                <a:gd name="T89" fmla="*/ 66 h 126"/>
                <a:gd name="T90" fmla="*/ 249 w 298"/>
                <a:gd name="T91" fmla="*/ 56 h 126"/>
                <a:gd name="T92" fmla="*/ 270 w 298"/>
                <a:gd name="T93" fmla="*/ 56 h 126"/>
                <a:gd name="T94" fmla="*/ 270 w 298"/>
                <a:gd name="T95" fmla="*/ 115 h 126"/>
                <a:gd name="T96" fmla="*/ 249 w 298"/>
                <a:gd name="T97" fmla="*/ 115 h 126"/>
                <a:gd name="T98" fmla="*/ 249 w 298"/>
                <a:gd name="T99" fmla="*/ 56 h 126"/>
                <a:gd name="T100" fmla="*/ 277 w 298"/>
                <a:gd name="T101" fmla="*/ 80 h 126"/>
                <a:gd name="T102" fmla="*/ 298 w 298"/>
                <a:gd name="T103" fmla="*/ 80 h 126"/>
                <a:gd name="T104" fmla="*/ 298 w 298"/>
                <a:gd name="T105" fmla="*/ 126 h 126"/>
                <a:gd name="T106" fmla="*/ 277 w 298"/>
                <a:gd name="T107" fmla="*/ 126 h 126"/>
                <a:gd name="T108" fmla="*/ 277 w 298"/>
                <a:gd name="T109" fmla="*/ 8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8" h="126">
                  <a:moveTo>
                    <a:pt x="0" y="40"/>
                  </a:moveTo>
                  <a:lnTo>
                    <a:pt x="22" y="40"/>
                  </a:lnTo>
                  <a:lnTo>
                    <a:pt x="22" y="87"/>
                  </a:lnTo>
                  <a:lnTo>
                    <a:pt x="0" y="87"/>
                  </a:lnTo>
                  <a:lnTo>
                    <a:pt x="0" y="40"/>
                  </a:lnTo>
                  <a:close/>
                  <a:moveTo>
                    <a:pt x="28" y="19"/>
                  </a:moveTo>
                  <a:lnTo>
                    <a:pt x="50" y="19"/>
                  </a:lnTo>
                  <a:lnTo>
                    <a:pt x="50" y="68"/>
                  </a:lnTo>
                  <a:lnTo>
                    <a:pt x="28" y="68"/>
                  </a:lnTo>
                  <a:lnTo>
                    <a:pt x="28" y="19"/>
                  </a:lnTo>
                  <a:close/>
                  <a:moveTo>
                    <a:pt x="56" y="8"/>
                  </a:moveTo>
                  <a:lnTo>
                    <a:pt x="78" y="8"/>
                  </a:lnTo>
                  <a:lnTo>
                    <a:pt x="78" y="51"/>
                  </a:lnTo>
                  <a:lnTo>
                    <a:pt x="56" y="51"/>
                  </a:lnTo>
                  <a:lnTo>
                    <a:pt x="56" y="8"/>
                  </a:lnTo>
                  <a:close/>
                  <a:moveTo>
                    <a:pt x="83" y="20"/>
                  </a:moveTo>
                  <a:lnTo>
                    <a:pt x="104" y="20"/>
                  </a:lnTo>
                  <a:lnTo>
                    <a:pt x="104" y="59"/>
                  </a:lnTo>
                  <a:lnTo>
                    <a:pt x="83" y="59"/>
                  </a:lnTo>
                  <a:lnTo>
                    <a:pt x="83" y="20"/>
                  </a:lnTo>
                  <a:close/>
                  <a:moveTo>
                    <a:pt x="111" y="29"/>
                  </a:moveTo>
                  <a:lnTo>
                    <a:pt x="133" y="29"/>
                  </a:lnTo>
                  <a:lnTo>
                    <a:pt x="133" y="75"/>
                  </a:lnTo>
                  <a:lnTo>
                    <a:pt x="111" y="75"/>
                  </a:lnTo>
                  <a:lnTo>
                    <a:pt x="111" y="29"/>
                  </a:lnTo>
                  <a:close/>
                  <a:moveTo>
                    <a:pt x="139" y="7"/>
                  </a:moveTo>
                  <a:lnTo>
                    <a:pt x="161" y="7"/>
                  </a:lnTo>
                  <a:lnTo>
                    <a:pt x="161" y="44"/>
                  </a:lnTo>
                  <a:lnTo>
                    <a:pt x="139" y="44"/>
                  </a:lnTo>
                  <a:lnTo>
                    <a:pt x="139" y="7"/>
                  </a:lnTo>
                  <a:close/>
                  <a:moveTo>
                    <a:pt x="166" y="0"/>
                  </a:moveTo>
                  <a:lnTo>
                    <a:pt x="187" y="0"/>
                  </a:lnTo>
                  <a:lnTo>
                    <a:pt x="187" y="44"/>
                  </a:lnTo>
                  <a:lnTo>
                    <a:pt x="166" y="44"/>
                  </a:lnTo>
                  <a:lnTo>
                    <a:pt x="166" y="0"/>
                  </a:lnTo>
                  <a:close/>
                  <a:moveTo>
                    <a:pt x="194" y="39"/>
                  </a:moveTo>
                  <a:lnTo>
                    <a:pt x="216" y="39"/>
                  </a:lnTo>
                  <a:lnTo>
                    <a:pt x="216" y="76"/>
                  </a:lnTo>
                  <a:lnTo>
                    <a:pt x="194" y="76"/>
                  </a:lnTo>
                  <a:lnTo>
                    <a:pt x="194" y="39"/>
                  </a:lnTo>
                  <a:close/>
                  <a:moveTo>
                    <a:pt x="222" y="66"/>
                  </a:moveTo>
                  <a:lnTo>
                    <a:pt x="244" y="66"/>
                  </a:lnTo>
                  <a:lnTo>
                    <a:pt x="244" y="110"/>
                  </a:lnTo>
                  <a:lnTo>
                    <a:pt x="222" y="110"/>
                  </a:lnTo>
                  <a:lnTo>
                    <a:pt x="222" y="66"/>
                  </a:lnTo>
                  <a:close/>
                  <a:moveTo>
                    <a:pt x="249" y="56"/>
                  </a:moveTo>
                  <a:lnTo>
                    <a:pt x="270" y="56"/>
                  </a:lnTo>
                  <a:lnTo>
                    <a:pt x="270" y="115"/>
                  </a:lnTo>
                  <a:lnTo>
                    <a:pt x="249" y="115"/>
                  </a:lnTo>
                  <a:lnTo>
                    <a:pt x="249" y="56"/>
                  </a:lnTo>
                  <a:close/>
                  <a:moveTo>
                    <a:pt x="277" y="80"/>
                  </a:moveTo>
                  <a:lnTo>
                    <a:pt x="298" y="80"/>
                  </a:lnTo>
                  <a:lnTo>
                    <a:pt x="298" y="126"/>
                  </a:lnTo>
                  <a:lnTo>
                    <a:pt x="277" y="126"/>
                  </a:lnTo>
                  <a:lnTo>
                    <a:pt x="277" y="8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59" name="Freeform 60"/>
            <p:cNvSpPr>
              <a:spLocks noEditPoints="1"/>
            </p:cNvSpPr>
            <p:nvPr/>
          </p:nvSpPr>
          <p:spPr bwMode="auto">
            <a:xfrm>
              <a:off x="4149" y="2296"/>
              <a:ext cx="408" cy="185"/>
            </a:xfrm>
            <a:custGeom>
              <a:avLst/>
              <a:gdLst>
                <a:gd name="T0" fmla="*/ 20 w 408"/>
                <a:gd name="T1" fmla="*/ 138 h 185"/>
                <a:gd name="T2" fmla="*/ 0 w 408"/>
                <a:gd name="T3" fmla="*/ 185 h 185"/>
                <a:gd name="T4" fmla="*/ 27 w 408"/>
                <a:gd name="T5" fmla="*/ 95 h 185"/>
                <a:gd name="T6" fmla="*/ 48 w 408"/>
                <a:gd name="T7" fmla="*/ 137 h 185"/>
                <a:gd name="T8" fmla="*/ 27 w 408"/>
                <a:gd name="T9" fmla="*/ 95 h 185"/>
                <a:gd name="T10" fmla="*/ 76 w 408"/>
                <a:gd name="T11" fmla="*/ 83 h 185"/>
                <a:gd name="T12" fmla="*/ 55 w 408"/>
                <a:gd name="T13" fmla="*/ 147 h 185"/>
                <a:gd name="T14" fmla="*/ 83 w 408"/>
                <a:gd name="T15" fmla="*/ 75 h 185"/>
                <a:gd name="T16" fmla="*/ 103 w 408"/>
                <a:gd name="T17" fmla="*/ 123 h 185"/>
                <a:gd name="T18" fmla="*/ 83 w 408"/>
                <a:gd name="T19" fmla="*/ 75 h 185"/>
                <a:gd name="T20" fmla="*/ 131 w 408"/>
                <a:gd name="T21" fmla="*/ 51 h 185"/>
                <a:gd name="T22" fmla="*/ 110 w 408"/>
                <a:gd name="T23" fmla="*/ 87 h 185"/>
                <a:gd name="T24" fmla="*/ 138 w 408"/>
                <a:gd name="T25" fmla="*/ 59 h 185"/>
                <a:gd name="T26" fmla="*/ 159 w 408"/>
                <a:gd name="T27" fmla="*/ 98 h 185"/>
                <a:gd name="T28" fmla="*/ 138 w 408"/>
                <a:gd name="T29" fmla="*/ 59 h 185"/>
                <a:gd name="T30" fmla="*/ 186 w 408"/>
                <a:gd name="T31" fmla="*/ 63 h 185"/>
                <a:gd name="T32" fmla="*/ 165 w 408"/>
                <a:gd name="T33" fmla="*/ 125 h 185"/>
                <a:gd name="T34" fmla="*/ 193 w 408"/>
                <a:gd name="T35" fmla="*/ 39 h 185"/>
                <a:gd name="T36" fmla="*/ 214 w 408"/>
                <a:gd name="T37" fmla="*/ 97 h 185"/>
                <a:gd name="T38" fmla="*/ 193 w 408"/>
                <a:gd name="T39" fmla="*/ 39 h 185"/>
                <a:gd name="T40" fmla="*/ 242 w 408"/>
                <a:gd name="T41" fmla="*/ 47 h 185"/>
                <a:gd name="T42" fmla="*/ 221 w 408"/>
                <a:gd name="T43" fmla="*/ 87 h 185"/>
                <a:gd name="T44" fmla="*/ 248 w 408"/>
                <a:gd name="T45" fmla="*/ 36 h 185"/>
                <a:gd name="T46" fmla="*/ 269 w 408"/>
                <a:gd name="T47" fmla="*/ 68 h 185"/>
                <a:gd name="T48" fmla="*/ 248 w 408"/>
                <a:gd name="T49" fmla="*/ 36 h 185"/>
                <a:gd name="T50" fmla="*/ 297 w 408"/>
                <a:gd name="T51" fmla="*/ 30 h 185"/>
                <a:gd name="T52" fmla="*/ 276 w 408"/>
                <a:gd name="T53" fmla="*/ 68 h 185"/>
                <a:gd name="T54" fmla="*/ 304 w 408"/>
                <a:gd name="T55" fmla="*/ 30 h 185"/>
                <a:gd name="T56" fmla="*/ 325 w 408"/>
                <a:gd name="T57" fmla="*/ 68 h 185"/>
                <a:gd name="T58" fmla="*/ 304 w 408"/>
                <a:gd name="T59" fmla="*/ 30 h 185"/>
                <a:gd name="T60" fmla="*/ 352 w 408"/>
                <a:gd name="T61" fmla="*/ 106 h 185"/>
                <a:gd name="T62" fmla="*/ 330 w 408"/>
                <a:gd name="T63" fmla="*/ 142 h 185"/>
                <a:gd name="T64" fmla="*/ 359 w 408"/>
                <a:gd name="T65" fmla="*/ 35 h 185"/>
                <a:gd name="T66" fmla="*/ 380 w 408"/>
                <a:gd name="T67" fmla="*/ 67 h 185"/>
                <a:gd name="T68" fmla="*/ 359 w 408"/>
                <a:gd name="T69" fmla="*/ 35 h 185"/>
                <a:gd name="T70" fmla="*/ 408 w 408"/>
                <a:gd name="T71" fmla="*/ 0 h 185"/>
                <a:gd name="T72" fmla="*/ 387 w 408"/>
                <a:gd name="T73" fmla="*/ 3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8" h="185">
                  <a:moveTo>
                    <a:pt x="0" y="138"/>
                  </a:moveTo>
                  <a:lnTo>
                    <a:pt x="20" y="138"/>
                  </a:lnTo>
                  <a:lnTo>
                    <a:pt x="20" y="185"/>
                  </a:lnTo>
                  <a:lnTo>
                    <a:pt x="0" y="185"/>
                  </a:lnTo>
                  <a:lnTo>
                    <a:pt x="0" y="138"/>
                  </a:lnTo>
                  <a:close/>
                  <a:moveTo>
                    <a:pt x="27" y="95"/>
                  </a:moveTo>
                  <a:lnTo>
                    <a:pt x="48" y="95"/>
                  </a:lnTo>
                  <a:lnTo>
                    <a:pt x="48" y="137"/>
                  </a:lnTo>
                  <a:lnTo>
                    <a:pt x="27" y="137"/>
                  </a:lnTo>
                  <a:lnTo>
                    <a:pt x="27" y="95"/>
                  </a:lnTo>
                  <a:close/>
                  <a:moveTo>
                    <a:pt x="55" y="83"/>
                  </a:moveTo>
                  <a:lnTo>
                    <a:pt x="76" y="83"/>
                  </a:lnTo>
                  <a:lnTo>
                    <a:pt x="76" y="147"/>
                  </a:lnTo>
                  <a:lnTo>
                    <a:pt x="55" y="147"/>
                  </a:lnTo>
                  <a:lnTo>
                    <a:pt x="55" y="83"/>
                  </a:lnTo>
                  <a:close/>
                  <a:moveTo>
                    <a:pt x="83" y="75"/>
                  </a:moveTo>
                  <a:lnTo>
                    <a:pt x="103" y="75"/>
                  </a:lnTo>
                  <a:lnTo>
                    <a:pt x="103" y="123"/>
                  </a:lnTo>
                  <a:lnTo>
                    <a:pt x="83" y="123"/>
                  </a:lnTo>
                  <a:lnTo>
                    <a:pt x="83" y="75"/>
                  </a:lnTo>
                  <a:close/>
                  <a:moveTo>
                    <a:pt x="110" y="51"/>
                  </a:moveTo>
                  <a:lnTo>
                    <a:pt x="131" y="51"/>
                  </a:lnTo>
                  <a:lnTo>
                    <a:pt x="131" y="87"/>
                  </a:lnTo>
                  <a:lnTo>
                    <a:pt x="110" y="87"/>
                  </a:lnTo>
                  <a:lnTo>
                    <a:pt x="110" y="51"/>
                  </a:lnTo>
                  <a:close/>
                  <a:moveTo>
                    <a:pt x="138" y="59"/>
                  </a:moveTo>
                  <a:lnTo>
                    <a:pt x="159" y="59"/>
                  </a:lnTo>
                  <a:lnTo>
                    <a:pt x="159" y="98"/>
                  </a:lnTo>
                  <a:lnTo>
                    <a:pt x="138" y="98"/>
                  </a:lnTo>
                  <a:lnTo>
                    <a:pt x="138" y="59"/>
                  </a:lnTo>
                  <a:close/>
                  <a:moveTo>
                    <a:pt x="165" y="63"/>
                  </a:moveTo>
                  <a:lnTo>
                    <a:pt x="186" y="63"/>
                  </a:lnTo>
                  <a:lnTo>
                    <a:pt x="186" y="125"/>
                  </a:lnTo>
                  <a:lnTo>
                    <a:pt x="165" y="125"/>
                  </a:lnTo>
                  <a:lnTo>
                    <a:pt x="165" y="63"/>
                  </a:lnTo>
                  <a:close/>
                  <a:moveTo>
                    <a:pt x="193" y="39"/>
                  </a:moveTo>
                  <a:lnTo>
                    <a:pt x="214" y="39"/>
                  </a:lnTo>
                  <a:lnTo>
                    <a:pt x="214" y="97"/>
                  </a:lnTo>
                  <a:lnTo>
                    <a:pt x="193" y="97"/>
                  </a:lnTo>
                  <a:lnTo>
                    <a:pt x="193" y="39"/>
                  </a:lnTo>
                  <a:close/>
                  <a:moveTo>
                    <a:pt x="221" y="47"/>
                  </a:moveTo>
                  <a:lnTo>
                    <a:pt x="242" y="47"/>
                  </a:lnTo>
                  <a:lnTo>
                    <a:pt x="242" y="87"/>
                  </a:lnTo>
                  <a:lnTo>
                    <a:pt x="221" y="87"/>
                  </a:lnTo>
                  <a:lnTo>
                    <a:pt x="221" y="47"/>
                  </a:lnTo>
                  <a:close/>
                  <a:moveTo>
                    <a:pt x="248" y="36"/>
                  </a:moveTo>
                  <a:lnTo>
                    <a:pt x="269" y="36"/>
                  </a:lnTo>
                  <a:lnTo>
                    <a:pt x="269" y="68"/>
                  </a:lnTo>
                  <a:lnTo>
                    <a:pt x="248" y="68"/>
                  </a:lnTo>
                  <a:lnTo>
                    <a:pt x="248" y="36"/>
                  </a:lnTo>
                  <a:close/>
                  <a:moveTo>
                    <a:pt x="276" y="30"/>
                  </a:moveTo>
                  <a:lnTo>
                    <a:pt x="297" y="30"/>
                  </a:lnTo>
                  <a:lnTo>
                    <a:pt x="297" y="68"/>
                  </a:lnTo>
                  <a:lnTo>
                    <a:pt x="276" y="68"/>
                  </a:lnTo>
                  <a:lnTo>
                    <a:pt x="276" y="30"/>
                  </a:lnTo>
                  <a:close/>
                  <a:moveTo>
                    <a:pt x="304" y="30"/>
                  </a:moveTo>
                  <a:lnTo>
                    <a:pt x="325" y="30"/>
                  </a:lnTo>
                  <a:lnTo>
                    <a:pt x="325" y="68"/>
                  </a:lnTo>
                  <a:lnTo>
                    <a:pt x="304" y="68"/>
                  </a:lnTo>
                  <a:lnTo>
                    <a:pt x="304" y="30"/>
                  </a:lnTo>
                  <a:close/>
                  <a:moveTo>
                    <a:pt x="330" y="106"/>
                  </a:moveTo>
                  <a:lnTo>
                    <a:pt x="352" y="106"/>
                  </a:lnTo>
                  <a:lnTo>
                    <a:pt x="352" y="142"/>
                  </a:lnTo>
                  <a:lnTo>
                    <a:pt x="330" y="142"/>
                  </a:lnTo>
                  <a:lnTo>
                    <a:pt x="330" y="106"/>
                  </a:lnTo>
                  <a:close/>
                  <a:moveTo>
                    <a:pt x="359" y="35"/>
                  </a:moveTo>
                  <a:lnTo>
                    <a:pt x="380" y="35"/>
                  </a:lnTo>
                  <a:lnTo>
                    <a:pt x="380" y="67"/>
                  </a:lnTo>
                  <a:lnTo>
                    <a:pt x="359" y="67"/>
                  </a:lnTo>
                  <a:lnTo>
                    <a:pt x="359" y="35"/>
                  </a:lnTo>
                  <a:close/>
                  <a:moveTo>
                    <a:pt x="387" y="0"/>
                  </a:moveTo>
                  <a:lnTo>
                    <a:pt x="408" y="0"/>
                  </a:lnTo>
                  <a:lnTo>
                    <a:pt x="408" y="32"/>
                  </a:lnTo>
                  <a:lnTo>
                    <a:pt x="387" y="32"/>
                  </a:lnTo>
                  <a:lnTo>
                    <a:pt x="387"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0" name="Freeform 61"/>
            <p:cNvSpPr>
              <a:spLocks noEditPoints="1"/>
            </p:cNvSpPr>
            <p:nvPr/>
          </p:nvSpPr>
          <p:spPr bwMode="auto">
            <a:xfrm>
              <a:off x="227" y="2269"/>
              <a:ext cx="601" cy="63"/>
            </a:xfrm>
            <a:custGeom>
              <a:avLst/>
              <a:gdLst>
                <a:gd name="T0" fmla="*/ 22 w 601"/>
                <a:gd name="T1" fmla="*/ 30 h 63"/>
                <a:gd name="T2" fmla="*/ 0 w 601"/>
                <a:gd name="T3" fmla="*/ 42 h 63"/>
                <a:gd name="T4" fmla="*/ 27 w 601"/>
                <a:gd name="T5" fmla="*/ 62 h 63"/>
                <a:gd name="T6" fmla="*/ 49 w 601"/>
                <a:gd name="T7" fmla="*/ 63 h 63"/>
                <a:gd name="T8" fmla="*/ 27 w 601"/>
                <a:gd name="T9" fmla="*/ 62 h 63"/>
                <a:gd name="T10" fmla="*/ 132 w 601"/>
                <a:gd name="T11" fmla="*/ 19 h 63"/>
                <a:gd name="T12" fmla="*/ 110 w 601"/>
                <a:gd name="T13" fmla="*/ 23 h 63"/>
                <a:gd name="T14" fmla="*/ 138 w 601"/>
                <a:gd name="T15" fmla="*/ 27 h 63"/>
                <a:gd name="T16" fmla="*/ 160 w 601"/>
                <a:gd name="T17" fmla="*/ 29 h 63"/>
                <a:gd name="T18" fmla="*/ 138 w 601"/>
                <a:gd name="T19" fmla="*/ 27 h 63"/>
                <a:gd name="T20" fmla="*/ 186 w 601"/>
                <a:gd name="T21" fmla="*/ 10 h 63"/>
                <a:gd name="T22" fmla="*/ 166 w 601"/>
                <a:gd name="T23" fmla="*/ 11 h 63"/>
                <a:gd name="T24" fmla="*/ 221 w 601"/>
                <a:gd name="T25" fmla="*/ 6 h 63"/>
                <a:gd name="T26" fmla="*/ 243 w 601"/>
                <a:gd name="T27" fmla="*/ 7 h 63"/>
                <a:gd name="T28" fmla="*/ 221 w 601"/>
                <a:gd name="T29" fmla="*/ 6 h 63"/>
                <a:gd name="T30" fmla="*/ 269 w 601"/>
                <a:gd name="T31" fmla="*/ 26 h 63"/>
                <a:gd name="T32" fmla="*/ 249 w 601"/>
                <a:gd name="T33" fmla="*/ 27 h 63"/>
                <a:gd name="T34" fmla="*/ 414 w 601"/>
                <a:gd name="T35" fmla="*/ 4 h 63"/>
                <a:gd name="T36" fmla="*/ 435 w 601"/>
                <a:gd name="T37" fmla="*/ 21 h 63"/>
                <a:gd name="T38" fmla="*/ 414 w 601"/>
                <a:gd name="T39" fmla="*/ 4 h 63"/>
                <a:gd name="T40" fmla="*/ 463 w 601"/>
                <a:gd name="T41" fmla="*/ 19 h 63"/>
                <a:gd name="T42" fmla="*/ 442 w 601"/>
                <a:gd name="T43" fmla="*/ 33 h 63"/>
                <a:gd name="T44" fmla="*/ 470 w 601"/>
                <a:gd name="T45" fmla="*/ 0 h 63"/>
                <a:gd name="T46" fmla="*/ 491 w 601"/>
                <a:gd name="T47" fmla="*/ 11 h 63"/>
                <a:gd name="T48" fmla="*/ 470 w 601"/>
                <a:gd name="T49" fmla="*/ 0 h 63"/>
                <a:gd name="T50" fmla="*/ 518 w 601"/>
                <a:gd name="T51" fmla="*/ 41 h 63"/>
                <a:gd name="T52" fmla="*/ 497 w 601"/>
                <a:gd name="T53" fmla="*/ 55 h 63"/>
                <a:gd name="T54" fmla="*/ 525 w 601"/>
                <a:gd name="T55" fmla="*/ 30 h 63"/>
                <a:gd name="T56" fmla="*/ 546 w 601"/>
                <a:gd name="T57" fmla="*/ 47 h 63"/>
                <a:gd name="T58" fmla="*/ 525 w 601"/>
                <a:gd name="T59" fmla="*/ 30 h 63"/>
                <a:gd name="T60" fmla="*/ 574 w 601"/>
                <a:gd name="T61" fmla="*/ 0 h 63"/>
                <a:gd name="T62" fmla="*/ 553 w 601"/>
                <a:gd name="T63" fmla="*/ 7 h 63"/>
                <a:gd name="T64" fmla="*/ 580 w 601"/>
                <a:gd name="T65" fmla="*/ 0 h 63"/>
                <a:gd name="T66" fmla="*/ 601 w 601"/>
                <a:gd name="T67" fmla="*/ 19 h 63"/>
                <a:gd name="T68" fmla="*/ 580 w 601"/>
                <a:gd name="T6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1" h="63">
                  <a:moveTo>
                    <a:pt x="0" y="30"/>
                  </a:moveTo>
                  <a:lnTo>
                    <a:pt x="22" y="30"/>
                  </a:lnTo>
                  <a:lnTo>
                    <a:pt x="22" y="42"/>
                  </a:lnTo>
                  <a:lnTo>
                    <a:pt x="0" y="42"/>
                  </a:lnTo>
                  <a:lnTo>
                    <a:pt x="0" y="30"/>
                  </a:lnTo>
                  <a:close/>
                  <a:moveTo>
                    <a:pt x="27" y="62"/>
                  </a:moveTo>
                  <a:lnTo>
                    <a:pt x="49" y="62"/>
                  </a:lnTo>
                  <a:lnTo>
                    <a:pt x="49" y="63"/>
                  </a:lnTo>
                  <a:lnTo>
                    <a:pt x="27" y="63"/>
                  </a:lnTo>
                  <a:lnTo>
                    <a:pt x="27" y="62"/>
                  </a:lnTo>
                  <a:close/>
                  <a:moveTo>
                    <a:pt x="110" y="19"/>
                  </a:moveTo>
                  <a:lnTo>
                    <a:pt x="132" y="19"/>
                  </a:lnTo>
                  <a:lnTo>
                    <a:pt x="132" y="23"/>
                  </a:lnTo>
                  <a:lnTo>
                    <a:pt x="110" y="23"/>
                  </a:lnTo>
                  <a:lnTo>
                    <a:pt x="110" y="19"/>
                  </a:lnTo>
                  <a:close/>
                  <a:moveTo>
                    <a:pt x="138" y="27"/>
                  </a:moveTo>
                  <a:lnTo>
                    <a:pt x="160" y="27"/>
                  </a:lnTo>
                  <a:lnTo>
                    <a:pt x="160" y="29"/>
                  </a:lnTo>
                  <a:lnTo>
                    <a:pt x="138" y="29"/>
                  </a:lnTo>
                  <a:lnTo>
                    <a:pt x="138" y="27"/>
                  </a:lnTo>
                  <a:close/>
                  <a:moveTo>
                    <a:pt x="166" y="10"/>
                  </a:moveTo>
                  <a:lnTo>
                    <a:pt x="186" y="10"/>
                  </a:lnTo>
                  <a:lnTo>
                    <a:pt x="186" y="11"/>
                  </a:lnTo>
                  <a:lnTo>
                    <a:pt x="166" y="11"/>
                  </a:lnTo>
                  <a:lnTo>
                    <a:pt x="166" y="10"/>
                  </a:lnTo>
                  <a:close/>
                  <a:moveTo>
                    <a:pt x="221" y="6"/>
                  </a:moveTo>
                  <a:lnTo>
                    <a:pt x="243" y="6"/>
                  </a:lnTo>
                  <a:lnTo>
                    <a:pt x="243" y="7"/>
                  </a:lnTo>
                  <a:lnTo>
                    <a:pt x="221" y="7"/>
                  </a:lnTo>
                  <a:lnTo>
                    <a:pt x="221" y="6"/>
                  </a:lnTo>
                  <a:close/>
                  <a:moveTo>
                    <a:pt x="249" y="26"/>
                  </a:moveTo>
                  <a:lnTo>
                    <a:pt x="269" y="26"/>
                  </a:lnTo>
                  <a:lnTo>
                    <a:pt x="269" y="27"/>
                  </a:lnTo>
                  <a:lnTo>
                    <a:pt x="249" y="27"/>
                  </a:lnTo>
                  <a:lnTo>
                    <a:pt x="249" y="26"/>
                  </a:lnTo>
                  <a:close/>
                  <a:moveTo>
                    <a:pt x="414" y="4"/>
                  </a:moveTo>
                  <a:lnTo>
                    <a:pt x="435" y="4"/>
                  </a:lnTo>
                  <a:lnTo>
                    <a:pt x="435" y="21"/>
                  </a:lnTo>
                  <a:lnTo>
                    <a:pt x="414" y="21"/>
                  </a:lnTo>
                  <a:lnTo>
                    <a:pt x="414" y="4"/>
                  </a:lnTo>
                  <a:close/>
                  <a:moveTo>
                    <a:pt x="442" y="19"/>
                  </a:moveTo>
                  <a:lnTo>
                    <a:pt x="463" y="19"/>
                  </a:lnTo>
                  <a:lnTo>
                    <a:pt x="463" y="33"/>
                  </a:lnTo>
                  <a:lnTo>
                    <a:pt x="442" y="33"/>
                  </a:lnTo>
                  <a:lnTo>
                    <a:pt x="442" y="19"/>
                  </a:lnTo>
                  <a:close/>
                  <a:moveTo>
                    <a:pt x="470" y="0"/>
                  </a:moveTo>
                  <a:lnTo>
                    <a:pt x="491" y="0"/>
                  </a:lnTo>
                  <a:lnTo>
                    <a:pt x="491" y="11"/>
                  </a:lnTo>
                  <a:lnTo>
                    <a:pt x="470" y="11"/>
                  </a:lnTo>
                  <a:lnTo>
                    <a:pt x="470" y="0"/>
                  </a:lnTo>
                  <a:close/>
                  <a:moveTo>
                    <a:pt x="497" y="41"/>
                  </a:moveTo>
                  <a:lnTo>
                    <a:pt x="518" y="41"/>
                  </a:lnTo>
                  <a:lnTo>
                    <a:pt x="518" y="55"/>
                  </a:lnTo>
                  <a:lnTo>
                    <a:pt x="497" y="55"/>
                  </a:lnTo>
                  <a:lnTo>
                    <a:pt x="497" y="41"/>
                  </a:lnTo>
                  <a:close/>
                  <a:moveTo>
                    <a:pt x="525" y="30"/>
                  </a:moveTo>
                  <a:lnTo>
                    <a:pt x="546" y="30"/>
                  </a:lnTo>
                  <a:lnTo>
                    <a:pt x="546" y="47"/>
                  </a:lnTo>
                  <a:lnTo>
                    <a:pt x="525" y="47"/>
                  </a:lnTo>
                  <a:lnTo>
                    <a:pt x="525" y="30"/>
                  </a:lnTo>
                  <a:close/>
                  <a:moveTo>
                    <a:pt x="553" y="0"/>
                  </a:moveTo>
                  <a:lnTo>
                    <a:pt x="574" y="0"/>
                  </a:lnTo>
                  <a:lnTo>
                    <a:pt x="574" y="7"/>
                  </a:lnTo>
                  <a:lnTo>
                    <a:pt x="553" y="7"/>
                  </a:lnTo>
                  <a:lnTo>
                    <a:pt x="553" y="0"/>
                  </a:lnTo>
                  <a:close/>
                  <a:moveTo>
                    <a:pt x="580" y="0"/>
                  </a:moveTo>
                  <a:lnTo>
                    <a:pt x="601" y="0"/>
                  </a:lnTo>
                  <a:lnTo>
                    <a:pt x="601" y="19"/>
                  </a:lnTo>
                  <a:lnTo>
                    <a:pt x="580" y="19"/>
                  </a:lnTo>
                  <a:lnTo>
                    <a:pt x="580" y="0"/>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1" name="Freeform 62"/>
            <p:cNvSpPr>
              <a:spLocks noEditPoints="1"/>
            </p:cNvSpPr>
            <p:nvPr/>
          </p:nvSpPr>
          <p:spPr bwMode="auto">
            <a:xfrm>
              <a:off x="835" y="2276"/>
              <a:ext cx="766" cy="66"/>
            </a:xfrm>
            <a:custGeom>
              <a:avLst/>
              <a:gdLst>
                <a:gd name="T0" fmla="*/ 21 w 766"/>
                <a:gd name="T1" fmla="*/ 18 h 66"/>
                <a:gd name="T2" fmla="*/ 0 w 766"/>
                <a:gd name="T3" fmla="*/ 39 h 66"/>
                <a:gd name="T4" fmla="*/ 28 w 766"/>
                <a:gd name="T5" fmla="*/ 0 h 66"/>
                <a:gd name="T6" fmla="*/ 48 w 766"/>
                <a:gd name="T7" fmla="*/ 15 h 66"/>
                <a:gd name="T8" fmla="*/ 28 w 766"/>
                <a:gd name="T9" fmla="*/ 0 h 66"/>
                <a:gd name="T10" fmla="*/ 104 w 766"/>
                <a:gd name="T11" fmla="*/ 3 h 66"/>
                <a:gd name="T12" fmla="*/ 83 w 766"/>
                <a:gd name="T13" fmla="*/ 6 h 66"/>
                <a:gd name="T14" fmla="*/ 111 w 766"/>
                <a:gd name="T15" fmla="*/ 7 h 66"/>
                <a:gd name="T16" fmla="*/ 131 w 766"/>
                <a:gd name="T17" fmla="*/ 8 h 66"/>
                <a:gd name="T18" fmla="*/ 111 w 766"/>
                <a:gd name="T19" fmla="*/ 7 h 66"/>
                <a:gd name="T20" fmla="*/ 159 w 766"/>
                <a:gd name="T21" fmla="*/ 47 h 66"/>
                <a:gd name="T22" fmla="*/ 137 w 766"/>
                <a:gd name="T23" fmla="*/ 58 h 66"/>
                <a:gd name="T24" fmla="*/ 166 w 766"/>
                <a:gd name="T25" fmla="*/ 20 h 66"/>
                <a:gd name="T26" fmla="*/ 187 w 766"/>
                <a:gd name="T27" fmla="*/ 40 h 66"/>
                <a:gd name="T28" fmla="*/ 166 w 766"/>
                <a:gd name="T29" fmla="*/ 20 h 66"/>
                <a:gd name="T30" fmla="*/ 214 w 766"/>
                <a:gd name="T31" fmla="*/ 3 h 66"/>
                <a:gd name="T32" fmla="*/ 192 w 766"/>
                <a:gd name="T33" fmla="*/ 24 h 66"/>
                <a:gd name="T34" fmla="*/ 220 w 766"/>
                <a:gd name="T35" fmla="*/ 0 h 66"/>
                <a:gd name="T36" fmla="*/ 242 w 766"/>
                <a:gd name="T37" fmla="*/ 2 h 66"/>
                <a:gd name="T38" fmla="*/ 220 w 766"/>
                <a:gd name="T39" fmla="*/ 0 h 66"/>
                <a:gd name="T40" fmla="*/ 353 w 766"/>
                <a:gd name="T41" fmla="*/ 63 h 66"/>
                <a:gd name="T42" fmla="*/ 331 w 766"/>
                <a:gd name="T43" fmla="*/ 66 h 66"/>
                <a:gd name="T44" fmla="*/ 358 w 766"/>
                <a:gd name="T45" fmla="*/ 26 h 66"/>
                <a:gd name="T46" fmla="*/ 380 w 766"/>
                <a:gd name="T47" fmla="*/ 28 h 66"/>
                <a:gd name="T48" fmla="*/ 358 w 766"/>
                <a:gd name="T49" fmla="*/ 26 h 66"/>
                <a:gd name="T50" fmla="*/ 408 w 766"/>
                <a:gd name="T51" fmla="*/ 46 h 66"/>
                <a:gd name="T52" fmla="*/ 386 w 766"/>
                <a:gd name="T53" fmla="*/ 50 h 66"/>
                <a:gd name="T54" fmla="*/ 497 w 766"/>
                <a:gd name="T55" fmla="*/ 35 h 66"/>
                <a:gd name="T56" fmla="*/ 517 w 766"/>
                <a:gd name="T57" fmla="*/ 36 h 66"/>
                <a:gd name="T58" fmla="*/ 497 w 766"/>
                <a:gd name="T59" fmla="*/ 35 h 66"/>
                <a:gd name="T60" fmla="*/ 545 w 766"/>
                <a:gd name="T61" fmla="*/ 15 h 66"/>
                <a:gd name="T62" fmla="*/ 524 w 766"/>
                <a:gd name="T63" fmla="*/ 16 h 66"/>
                <a:gd name="T64" fmla="*/ 745 w 766"/>
                <a:gd name="T65" fmla="*/ 3 h 66"/>
                <a:gd name="T66" fmla="*/ 766 w 766"/>
                <a:gd name="T67" fmla="*/ 26 h 66"/>
                <a:gd name="T68" fmla="*/ 745 w 766"/>
                <a:gd name="T69"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6" h="66">
                  <a:moveTo>
                    <a:pt x="0" y="18"/>
                  </a:moveTo>
                  <a:lnTo>
                    <a:pt x="21" y="18"/>
                  </a:lnTo>
                  <a:lnTo>
                    <a:pt x="21" y="39"/>
                  </a:lnTo>
                  <a:lnTo>
                    <a:pt x="0" y="39"/>
                  </a:lnTo>
                  <a:lnTo>
                    <a:pt x="0" y="18"/>
                  </a:lnTo>
                  <a:close/>
                  <a:moveTo>
                    <a:pt x="28" y="0"/>
                  </a:moveTo>
                  <a:lnTo>
                    <a:pt x="48" y="0"/>
                  </a:lnTo>
                  <a:lnTo>
                    <a:pt x="48" y="15"/>
                  </a:lnTo>
                  <a:lnTo>
                    <a:pt x="28" y="15"/>
                  </a:lnTo>
                  <a:lnTo>
                    <a:pt x="28" y="0"/>
                  </a:lnTo>
                  <a:close/>
                  <a:moveTo>
                    <a:pt x="83" y="3"/>
                  </a:moveTo>
                  <a:lnTo>
                    <a:pt x="104" y="3"/>
                  </a:lnTo>
                  <a:lnTo>
                    <a:pt x="104" y="6"/>
                  </a:lnTo>
                  <a:lnTo>
                    <a:pt x="83" y="6"/>
                  </a:lnTo>
                  <a:lnTo>
                    <a:pt x="83" y="3"/>
                  </a:lnTo>
                  <a:close/>
                  <a:moveTo>
                    <a:pt x="111" y="7"/>
                  </a:moveTo>
                  <a:lnTo>
                    <a:pt x="131" y="7"/>
                  </a:lnTo>
                  <a:lnTo>
                    <a:pt x="131" y="8"/>
                  </a:lnTo>
                  <a:lnTo>
                    <a:pt x="111" y="8"/>
                  </a:lnTo>
                  <a:lnTo>
                    <a:pt x="111" y="7"/>
                  </a:lnTo>
                  <a:close/>
                  <a:moveTo>
                    <a:pt x="137" y="47"/>
                  </a:moveTo>
                  <a:lnTo>
                    <a:pt x="159" y="47"/>
                  </a:lnTo>
                  <a:lnTo>
                    <a:pt x="159" y="58"/>
                  </a:lnTo>
                  <a:lnTo>
                    <a:pt x="137" y="58"/>
                  </a:lnTo>
                  <a:lnTo>
                    <a:pt x="137" y="47"/>
                  </a:lnTo>
                  <a:close/>
                  <a:moveTo>
                    <a:pt x="166" y="20"/>
                  </a:moveTo>
                  <a:lnTo>
                    <a:pt x="187" y="20"/>
                  </a:lnTo>
                  <a:lnTo>
                    <a:pt x="187" y="40"/>
                  </a:lnTo>
                  <a:lnTo>
                    <a:pt x="166" y="40"/>
                  </a:lnTo>
                  <a:lnTo>
                    <a:pt x="166" y="20"/>
                  </a:lnTo>
                  <a:close/>
                  <a:moveTo>
                    <a:pt x="192" y="3"/>
                  </a:moveTo>
                  <a:lnTo>
                    <a:pt x="214" y="3"/>
                  </a:lnTo>
                  <a:lnTo>
                    <a:pt x="214" y="24"/>
                  </a:lnTo>
                  <a:lnTo>
                    <a:pt x="192" y="24"/>
                  </a:lnTo>
                  <a:lnTo>
                    <a:pt x="192" y="3"/>
                  </a:lnTo>
                  <a:close/>
                  <a:moveTo>
                    <a:pt x="220" y="0"/>
                  </a:moveTo>
                  <a:lnTo>
                    <a:pt x="242" y="0"/>
                  </a:lnTo>
                  <a:lnTo>
                    <a:pt x="242" y="2"/>
                  </a:lnTo>
                  <a:lnTo>
                    <a:pt x="220" y="2"/>
                  </a:lnTo>
                  <a:lnTo>
                    <a:pt x="220" y="0"/>
                  </a:lnTo>
                  <a:close/>
                  <a:moveTo>
                    <a:pt x="331" y="63"/>
                  </a:moveTo>
                  <a:lnTo>
                    <a:pt x="353" y="63"/>
                  </a:lnTo>
                  <a:lnTo>
                    <a:pt x="353" y="66"/>
                  </a:lnTo>
                  <a:lnTo>
                    <a:pt x="331" y="66"/>
                  </a:lnTo>
                  <a:lnTo>
                    <a:pt x="331" y="63"/>
                  </a:lnTo>
                  <a:close/>
                  <a:moveTo>
                    <a:pt x="358" y="26"/>
                  </a:moveTo>
                  <a:lnTo>
                    <a:pt x="380" y="26"/>
                  </a:lnTo>
                  <a:lnTo>
                    <a:pt x="380" y="28"/>
                  </a:lnTo>
                  <a:lnTo>
                    <a:pt x="358" y="28"/>
                  </a:lnTo>
                  <a:lnTo>
                    <a:pt x="358" y="26"/>
                  </a:lnTo>
                  <a:close/>
                  <a:moveTo>
                    <a:pt x="386" y="46"/>
                  </a:moveTo>
                  <a:lnTo>
                    <a:pt x="408" y="46"/>
                  </a:lnTo>
                  <a:lnTo>
                    <a:pt x="408" y="50"/>
                  </a:lnTo>
                  <a:lnTo>
                    <a:pt x="386" y="50"/>
                  </a:lnTo>
                  <a:lnTo>
                    <a:pt x="386" y="46"/>
                  </a:lnTo>
                  <a:close/>
                  <a:moveTo>
                    <a:pt x="497" y="35"/>
                  </a:moveTo>
                  <a:lnTo>
                    <a:pt x="517" y="35"/>
                  </a:lnTo>
                  <a:lnTo>
                    <a:pt x="517" y="36"/>
                  </a:lnTo>
                  <a:lnTo>
                    <a:pt x="497" y="36"/>
                  </a:lnTo>
                  <a:lnTo>
                    <a:pt x="497" y="35"/>
                  </a:lnTo>
                  <a:close/>
                  <a:moveTo>
                    <a:pt x="524" y="15"/>
                  </a:moveTo>
                  <a:lnTo>
                    <a:pt x="545" y="15"/>
                  </a:lnTo>
                  <a:lnTo>
                    <a:pt x="545" y="16"/>
                  </a:lnTo>
                  <a:lnTo>
                    <a:pt x="524" y="16"/>
                  </a:lnTo>
                  <a:lnTo>
                    <a:pt x="524" y="15"/>
                  </a:lnTo>
                  <a:close/>
                  <a:moveTo>
                    <a:pt x="745" y="3"/>
                  </a:moveTo>
                  <a:lnTo>
                    <a:pt x="766" y="3"/>
                  </a:lnTo>
                  <a:lnTo>
                    <a:pt x="766" y="26"/>
                  </a:lnTo>
                  <a:lnTo>
                    <a:pt x="745" y="26"/>
                  </a:lnTo>
                  <a:lnTo>
                    <a:pt x="745" y="3"/>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2" name="Freeform 63"/>
            <p:cNvSpPr>
              <a:spLocks noEditPoints="1"/>
            </p:cNvSpPr>
            <p:nvPr/>
          </p:nvSpPr>
          <p:spPr bwMode="auto">
            <a:xfrm>
              <a:off x="1608" y="2265"/>
              <a:ext cx="739" cy="118"/>
            </a:xfrm>
            <a:custGeom>
              <a:avLst/>
              <a:gdLst>
                <a:gd name="T0" fmla="*/ 21 w 739"/>
                <a:gd name="T1" fmla="*/ 17 h 118"/>
                <a:gd name="T2" fmla="*/ 0 w 739"/>
                <a:gd name="T3" fmla="*/ 37 h 118"/>
                <a:gd name="T4" fmla="*/ 28 w 739"/>
                <a:gd name="T5" fmla="*/ 10 h 118"/>
                <a:gd name="T6" fmla="*/ 49 w 739"/>
                <a:gd name="T7" fmla="*/ 33 h 118"/>
                <a:gd name="T8" fmla="*/ 28 w 739"/>
                <a:gd name="T9" fmla="*/ 10 h 118"/>
                <a:gd name="T10" fmla="*/ 76 w 739"/>
                <a:gd name="T11" fmla="*/ 21 h 118"/>
                <a:gd name="T12" fmla="*/ 55 w 739"/>
                <a:gd name="T13" fmla="*/ 22 h 118"/>
                <a:gd name="T14" fmla="*/ 386 w 739"/>
                <a:gd name="T15" fmla="*/ 0 h 118"/>
                <a:gd name="T16" fmla="*/ 408 w 739"/>
                <a:gd name="T17" fmla="*/ 2 h 118"/>
                <a:gd name="T18" fmla="*/ 386 w 739"/>
                <a:gd name="T19" fmla="*/ 0 h 118"/>
                <a:gd name="T20" fmla="*/ 436 w 739"/>
                <a:gd name="T21" fmla="*/ 25 h 118"/>
                <a:gd name="T22" fmla="*/ 414 w 739"/>
                <a:gd name="T23" fmla="*/ 45 h 118"/>
                <a:gd name="T24" fmla="*/ 441 w 739"/>
                <a:gd name="T25" fmla="*/ 21 h 118"/>
                <a:gd name="T26" fmla="*/ 463 w 739"/>
                <a:gd name="T27" fmla="*/ 41 h 118"/>
                <a:gd name="T28" fmla="*/ 441 w 739"/>
                <a:gd name="T29" fmla="*/ 21 h 118"/>
                <a:gd name="T30" fmla="*/ 491 w 739"/>
                <a:gd name="T31" fmla="*/ 8 h 118"/>
                <a:gd name="T32" fmla="*/ 469 w 739"/>
                <a:gd name="T33" fmla="*/ 26 h 118"/>
                <a:gd name="T34" fmla="*/ 524 w 739"/>
                <a:gd name="T35" fmla="*/ 6 h 118"/>
                <a:gd name="T36" fmla="*/ 546 w 739"/>
                <a:gd name="T37" fmla="*/ 23 h 118"/>
                <a:gd name="T38" fmla="*/ 524 w 739"/>
                <a:gd name="T39" fmla="*/ 6 h 118"/>
                <a:gd name="T40" fmla="*/ 574 w 739"/>
                <a:gd name="T41" fmla="*/ 6 h 118"/>
                <a:gd name="T42" fmla="*/ 552 w 739"/>
                <a:gd name="T43" fmla="*/ 22 h 118"/>
                <a:gd name="T44" fmla="*/ 580 w 739"/>
                <a:gd name="T45" fmla="*/ 95 h 118"/>
                <a:gd name="T46" fmla="*/ 602 w 739"/>
                <a:gd name="T47" fmla="*/ 118 h 118"/>
                <a:gd name="T48" fmla="*/ 580 w 739"/>
                <a:gd name="T49" fmla="*/ 95 h 118"/>
                <a:gd name="T50" fmla="*/ 657 w 739"/>
                <a:gd name="T51" fmla="*/ 29 h 118"/>
                <a:gd name="T52" fmla="*/ 635 w 739"/>
                <a:gd name="T53" fmla="*/ 30 h 118"/>
                <a:gd name="T54" fmla="*/ 663 w 739"/>
                <a:gd name="T55" fmla="*/ 35 h 118"/>
                <a:gd name="T56" fmla="*/ 683 w 739"/>
                <a:gd name="T57" fmla="*/ 57 h 118"/>
                <a:gd name="T58" fmla="*/ 663 w 739"/>
                <a:gd name="T59" fmla="*/ 35 h 118"/>
                <a:gd name="T60" fmla="*/ 711 w 739"/>
                <a:gd name="T61" fmla="*/ 91 h 118"/>
                <a:gd name="T62" fmla="*/ 690 w 739"/>
                <a:gd name="T63" fmla="*/ 118 h 118"/>
                <a:gd name="T64" fmla="*/ 718 w 739"/>
                <a:gd name="T65" fmla="*/ 46 h 118"/>
                <a:gd name="T66" fmla="*/ 739 w 739"/>
                <a:gd name="T67" fmla="*/ 77 h 118"/>
                <a:gd name="T68" fmla="*/ 718 w 739"/>
                <a:gd name="T69" fmla="*/ 4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9" h="118">
                  <a:moveTo>
                    <a:pt x="0" y="17"/>
                  </a:moveTo>
                  <a:lnTo>
                    <a:pt x="21" y="17"/>
                  </a:lnTo>
                  <a:lnTo>
                    <a:pt x="21" y="37"/>
                  </a:lnTo>
                  <a:lnTo>
                    <a:pt x="0" y="37"/>
                  </a:lnTo>
                  <a:lnTo>
                    <a:pt x="0" y="17"/>
                  </a:lnTo>
                  <a:close/>
                  <a:moveTo>
                    <a:pt x="28" y="10"/>
                  </a:moveTo>
                  <a:lnTo>
                    <a:pt x="49" y="10"/>
                  </a:lnTo>
                  <a:lnTo>
                    <a:pt x="49" y="33"/>
                  </a:lnTo>
                  <a:lnTo>
                    <a:pt x="28" y="33"/>
                  </a:lnTo>
                  <a:lnTo>
                    <a:pt x="28" y="10"/>
                  </a:lnTo>
                  <a:close/>
                  <a:moveTo>
                    <a:pt x="55" y="21"/>
                  </a:moveTo>
                  <a:lnTo>
                    <a:pt x="76" y="21"/>
                  </a:lnTo>
                  <a:lnTo>
                    <a:pt x="76" y="22"/>
                  </a:lnTo>
                  <a:lnTo>
                    <a:pt x="55" y="22"/>
                  </a:lnTo>
                  <a:lnTo>
                    <a:pt x="55" y="21"/>
                  </a:lnTo>
                  <a:close/>
                  <a:moveTo>
                    <a:pt x="386" y="0"/>
                  </a:moveTo>
                  <a:lnTo>
                    <a:pt x="408" y="0"/>
                  </a:lnTo>
                  <a:lnTo>
                    <a:pt x="408" y="2"/>
                  </a:lnTo>
                  <a:lnTo>
                    <a:pt x="386" y="2"/>
                  </a:lnTo>
                  <a:lnTo>
                    <a:pt x="386" y="0"/>
                  </a:lnTo>
                  <a:close/>
                  <a:moveTo>
                    <a:pt x="414" y="25"/>
                  </a:moveTo>
                  <a:lnTo>
                    <a:pt x="436" y="25"/>
                  </a:lnTo>
                  <a:lnTo>
                    <a:pt x="436" y="45"/>
                  </a:lnTo>
                  <a:lnTo>
                    <a:pt x="414" y="45"/>
                  </a:lnTo>
                  <a:lnTo>
                    <a:pt x="414" y="25"/>
                  </a:lnTo>
                  <a:close/>
                  <a:moveTo>
                    <a:pt x="441" y="21"/>
                  </a:moveTo>
                  <a:lnTo>
                    <a:pt x="463" y="21"/>
                  </a:lnTo>
                  <a:lnTo>
                    <a:pt x="463" y="41"/>
                  </a:lnTo>
                  <a:lnTo>
                    <a:pt x="441" y="41"/>
                  </a:lnTo>
                  <a:lnTo>
                    <a:pt x="441" y="21"/>
                  </a:lnTo>
                  <a:close/>
                  <a:moveTo>
                    <a:pt x="469" y="8"/>
                  </a:moveTo>
                  <a:lnTo>
                    <a:pt x="491" y="8"/>
                  </a:lnTo>
                  <a:lnTo>
                    <a:pt x="491" y="26"/>
                  </a:lnTo>
                  <a:lnTo>
                    <a:pt x="469" y="26"/>
                  </a:lnTo>
                  <a:lnTo>
                    <a:pt x="469" y="8"/>
                  </a:lnTo>
                  <a:close/>
                  <a:moveTo>
                    <a:pt x="524" y="6"/>
                  </a:moveTo>
                  <a:lnTo>
                    <a:pt x="546" y="6"/>
                  </a:lnTo>
                  <a:lnTo>
                    <a:pt x="546" y="23"/>
                  </a:lnTo>
                  <a:lnTo>
                    <a:pt x="524" y="23"/>
                  </a:lnTo>
                  <a:lnTo>
                    <a:pt x="524" y="6"/>
                  </a:lnTo>
                  <a:close/>
                  <a:moveTo>
                    <a:pt x="552" y="6"/>
                  </a:moveTo>
                  <a:lnTo>
                    <a:pt x="574" y="6"/>
                  </a:lnTo>
                  <a:lnTo>
                    <a:pt x="574" y="22"/>
                  </a:lnTo>
                  <a:lnTo>
                    <a:pt x="552" y="22"/>
                  </a:lnTo>
                  <a:lnTo>
                    <a:pt x="552" y="6"/>
                  </a:lnTo>
                  <a:close/>
                  <a:moveTo>
                    <a:pt x="580" y="95"/>
                  </a:moveTo>
                  <a:lnTo>
                    <a:pt x="602" y="95"/>
                  </a:lnTo>
                  <a:lnTo>
                    <a:pt x="602" y="118"/>
                  </a:lnTo>
                  <a:lnTo>
                    <a:pt x="580" y="118"/>
                  </a:lnTo>
                  <a:lnTo>
                    <a:pt x="580" y="95"/>
                  </a:lnTo>
                  <a:close/>
                  <a:moveTo>
                    <a:pt x="635" y="29"/>
                  </a:moveTo>
                  <a:lnTo>
                    <a:pt x="657" y="29"/>
                  </a:lnTo>
                  <a:lnTo>
                    <a:pt x="657" y="30"/>
                  </a:lnTo>
                  <a:lnTo>
                    <a:pt x="635" y="30"/>
                  </a:lnTo>
                  <a:lnTo>
                    <a:pt x="635" y="29"/>
                  </a:lnTo>
                  <a:close/>
                  <a:moveTo>
                    <a:pt x="663" y="35"/>
                  </a:moveTo>
                  <a:lnTo>
                    <a:pt x="683" y="35"/>
                  </a:lnTo>
                  <a:lnTo>
                    <a:pt x="683" y="57"/>
                  </a:lnTo>
                  <a:lnTo>
                    <a:pt x="663" y="57"/>
                  </a:lnTo>
                  <a:lnTo>
                    <a:pt x="663" y="35"/>
                  </a:lnTo>
                  <a:close/>
                  <a:moveTo>
                    <a:pt x="690" y="91"/>
                  </a:moveTo>
                  <a:lnTo>
                    <a:pt x="711" y="91"/>
                  </a:lnTo>
                  <a:lnTo>
                    <a:pt x="711" y="118"/>
                  </a:lnTo>
                  <a:lnTo>
                    <a:pt x="690" y="118"/>
                  </a:lnTo>
                  <a:lnTo>
                    <a:pt x="690" y="91"/>
                  </a:lnTo>
                  <a:close/>
                  <a:moveTo>
                    <a:pt x="718" y="46"/>
                  </a:moveTo>
                  <a:lnTo>
                    <a:pt x="739" y="46"/>
                  </a:lnTo>
                  <a:lnTo>
                    <a:pt x="739" y="77"/>
                  </a:lnTo>
                  <a:lnTo>
                    <a:pt x="718" y="77"/>
                  </a:lnTo>
                  <a:lnTo>
                    <a:pt x="718" y="46"/>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3" name="Freeform 64"/>
            <p:cNvSpPr>
              <a:spLocks noEditPoints="1"/>
            </p:cNvSpPr>
            <p:nvPr/>
          </p:nvSpPr>
          <p:spPr bwMode="auto">
            <a:xfrm>
              <a:off x="2381" y="2306"/>
              <a:ext cx="380" cy="268"/>
            </a:xfrm>
            <a:custGeom>
              <a:avLst/>
              <a:gdLst>
                <a:gd name="T0" fmla="*/ 21 w 380"/>
                <a:gd name="T1" fmla="*/ 0 h 268"/>
                <a:gd name="T2" fmla="*/ 0 w 380"/>
                <a:gd name="T3" fmla="*/ 20 h 268"/>
                <a:gd name="T4" fmla="*/ 28 w 380"/>
                <a:gd name="T5" fmla="*/ 22 h 268"/>
                <a:gd name="T6" fmla="*/ 49 w 380"/>
                <a:gd name="T7" fmla="*/ 40 h 268"/>
                <a:gd name="T8" fmla="*/ 28 w 380"/>
                <a:gd name="T9" fmla="*/ 22 h 268"/>
                <a:gd name="T10" fmla="*/ 76 w 380"/>
                <a:gd name="T11" fmla="*/ 60 h 268"/>
                <a:gd name="T12" fmla="*/ 55 w 380"/>
                <a:gd name="T13" fmla="*/ 79 h 268"/>
                <a:gd name="T14" fmla="*/ 83 w 380"/>
                <a:gd name="T15" fmla="*/ 48 h 268"/>
                <a:gd name="T16" fmla="*/ 104 w 380"/>
                <a:gd name="T17" fmla="*/ 50 h 268"/>
                <a:gd name="T18" fmla="*/ 83 w 380"/>
                <a:gd name="T19" fmla="*/ 48 h 268"/>
                <a:gd name="T20" fmla="*/ 132 w 380"/>
                <a:gd name="T21" fmla="*/ 36 h 268"/>
                <a:gd name="T22" fmla="*/ 111 w 380"/>
                <a:gd name="T23" fmla="*/ 53 h 268"/>
                <a:gd name="T24" fmla="*/ 138 w 380"/>
                <a:gd name="T25" fmla="*/ 38 h 268"/>
                <a:gd name="T26" fmla="*/ 159 w 380"/>
                <a:gd name="T27" fmla="*/ 62 h 268"/>
                <a:gd name="T28" fmla="*/ 138 w 380"/>
                <a:gd name="T29" fmla="*/ 38 h 268"/>
                <a:gd name="T30" fmla="*/ 187 w 380"/>
                <a:gd name="T31" fmla="*/ 144 h 268"/>
                <a:gd name="T32" fmla="*/ 166 w 380"/>
                <a:gd name="T33" fmla="*/ 173 h 268"/>
                <a:gd name="T34" fmla="*/ 194 w 380"/>
                <a:gd name="T35" fmla="*/ 267 h 268"/>
                <a:gd name="T36" fmla="*/ 215 w 380"/>
                <a:gd name="T37" fmla="*/ 268 h 268"/>
                <a:gd name="T38" fmla="*/ 194 w 380"/>
                <a:gd name="T39" fmla="*/ 267 h 268"/>
                <a:gd name="T40" fmla="*/ 242 w 380"/>
                <a:gd name="T41" fmla="*/ 195 h 268"/>
                <a:gd name="T42" fmla="*/ 221 w 380"/>
                <a:gd name="T43" fmla="*/ 208 h 268"/>
                <a:gd name="T44" fmla="*/ 249 w 380"/>
                <a:gd name="T45" fmla="*/ 178 h 268"/>
                <a:gd name="T46" fmla="*/ 270 w 380"/>
                <a:gd name="T47" fmla="*/ 187 h 268"/>
                <a:gd name="T48" fmla="*/ 249 w 380"/>
                <a:gd name="T49" fmla="*/ 178 h 268"/>
                <a:gd name="T50" fmla="*/ 298 w 380"/>
                <a:gd name="T51" fmla="*/ 143 h 268"/>
                <a:gd name="T52" fmla="*/ 277 w 380"/>
                <a:gd name="T53" fmla="*/ 153 h 268"/>
                <a:gd name="T54" fmla="*/ 304 w 380"/>
                <a:gd name="T55" fmla="*/ 117 h 268"/>
                <a:gd name="T56" fmla="*/ 325 w 380"/>
                <a:gd name="T57" fmla="*/ 139 h 268"/>
                <a:gd name="T58" fmla="*/ 304 w 380"/>
                <a:gd name="T59" fmla="*/ 117 h 268"/>
                <a:gd name="T60" fmla="*/ 353 w 380"/>
                <a:gd name="T61" fmla="*/ 28 h 268"/>
                <a:gd name="T62" fmla="*/ 332 w 380"/>
                <a:gd name="T63" fmla="*/ 53 h 268"/>
                <a:gd name="T64" fmla="*/ 360 w 380"/>
                <a:gd name="T65" fmla="*/ 38 h 268"/>
                <a:gd name="T66" fmla="*/ 380 w 380"/>
                <a:gd name="T67" fmla="*/ 65 h 268"/>
                <a:gd name="T68" fmla="*/ 360 w 380"/>
                <a:gd name="T69" fmla="*/ 3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268">
                  <a:moveTo>
                    <a:pt x="0" y="0"/>
                  </a:moveTo>
                  <a:lnTo>
                    <a:pt x="21" y="0"/>
                  </a:lnTo>
                  <a:lnTo>
                    <a:pt x="21" y="20"/>
                  </a:lnTo>
                  <a:lnTo>
                    <a:pt x="0" y="20"/>
                  </a:lnTo>
                  <a:lnTo>
                    <a:pt x="0" y="0"/>
                  </a:lnTo>
                  <a:close/>
                  <a:moveTo>
                    <a:pt x="28" y="22"/>
                  </a:moveTo>
                  <a:lnTo>
                    <a:pt x="49" y="22"/>
                  </a:lnTo>
                  <a:lnTo>
                    <a:pt x="49" y="40"/>
                  </a:lnTo>
                  <a:lnTo>
                    <a:pt x="28" y="40"/>
                  </a:lnTo>
                  <a:lnTo>
                    <a:pt x="28" y="22"/>
                  </a:lnTo>
                  <a:close/>
                  <a:moveTo>
                    <a:pt x="55" y="60"/>
                  </a:moveTo>
                  <a:lnTo>
                    <a:pt x="76" y="60"/>
                  </a:lnTo>
                  <a:lnTo>
                    <a:pt x="76" y="79"/>
                  </a:lnTo>
                  <a:lnTo>
                    <a:pt x="55" y="79"/>
                  </a:lnTo>
                  <a:lnTo>
                    <a:pt x="55" y="60"/>
                  </a:lnTo>
                  <a:close/>
                  <a:moveTo>
                    <a:pt x="83" y="48"/>
                  </a:moveTo>
                  <a:lnTo>
                    <a:pt x="104" y="48"/>
                  </a:lnTo>
                  <a:lnTo>
                    <a:pt x="104" y="50"/>
                  </a:lnTo>
                  <a:lnTo>
                    <a:pt x="83" y="50"/>
                  </a:lnTo>
                  <a:lnTo>
                    <a:pt x="83" y="48"/>
                  </a:lnTo>
                  <a:close/>
                  <a:moveTo>
                    <a:pt x="111" y="36"/>
                  </a:moveTo>
                  <a:lnTo>
                    <a:pt x="132" y="36"/>
                  </a:lnTo>
                  <a:lnTo>
                    <a:pt x="132" y="53"/>
                  </a:lnTo>
                  <a:lnTo>
                    <a:pt x="111" y="53"/>
                  </a:lnTo>
                  <a:lnTo>
                    <a:pt x="111" y="36"/>
                  </a:lnTo>
                  <a:close/>
                  <a:moveTo>
                    <a:pt x="138" y="38"/>
                  </a:moveTo>
                  <a:lnTo>
                    <a:pt x="159" y="38"/>
                  </a:lnTo>
                  <a:lnTo>
                    <a:pt x="159" y="62"/>
                  </a:lnTo>
                  <a:lnTo>
                    <a:pt x="138" y="62"/>
                  </a:lnTo>
                  <a:lnTo>
                    <a:pt x="138" y="38"/>
                  </a:lnTo>
                  <a:close/>
                  <a:moveTo>
                    <a:pt x="166" y="144"/>
                  </a:moveTo>
                  <a:lnTo>
                    <a:pt x="187" y="144"/>
                  </a:lnTo>
                  <a:lnTo>
                    <a:pt x="187" y="173"/>
                  </a:lnTo>
                  <a:lnTo>
                    <a:pt x="166" y="173"/>
                  </a:lnTo>
                  <a:lnTo>
                    <a:pt x="166" y="144"/>
                  </a:lnTo>
                  <a:close/>
                  <a:moveTo>
                    <a:pt x="194" y="267"/>
                  </a:moveTo>
                  <a:lnTo>
                    <a:pt x="215" y="267"/>
                  </a:lnTo>
                  <a:lnTo>
                    <a:pt x="215" y="268"/>
                  </a:lnTo>
                  <a:lnTo>
                    <a:pt x="194" y="268"/>
                  </a:lnTo>
                  <a:lnTo>
                    <a:pt x="194" y="267"/>
                  </a:lnTo>
                  <a:close/>
                  <a:moveTo>
                    <a:pt x="221" y="195"/>
                  </a:moveTo>
                  <a:lnTo>
                    <a:pt x="242" y="195"/>
                  </a:lnTo>
                  <a:lnTo>
                    <a:pt x="242" y="208"/>
                  </a:lnTo>
                  <a:lnTo>
                    <a:pt x="221" y="208"/>
                  </a:lnTo>
                  <a:lnTo>
                    <a:pt x="221" y="195"/>
                  </a:lnTo>
                  <a:close/>
                  <a:moveTo>
                    <a:pt x="249" y="178"/>
                  </a:moveTo>
                  <a:lnTo>
                    <a:pt x="270" y="178"/>
                  </a:lnTo>
                  <a:lnTo>
                    <a:pt x="270" y="187"/>
                  </a:lnTo>
                  <a:lnTo>
                    <a:pt x="249" y="187"/>
                  </a:lnTo>
                  <a:lnTo>
                    <a:pt x="249" y="178"/>
                  </a:lnTo>
                  <a:close/>
                  <a:moveTo>
                    <a:pt x="277" y="143"/>
                  </a:moveTo>
                  <a:lnTo>
                    <a:pt x="298" y="143"/>
                  </a:lnTo>
                  <a:lnTo>
                    <a:pt x="298" y="153"/>
                  </a:lnTo>
                  <a:lnTo>
                    <a:pt x="277" y="153"/>
                  </a:lnTo>
                  <a:lnTo>
                    <a:pt x="277" y="143"/>
                  </a:lnTo>
                  <a:close/>
                  <a:moveTo>
                    <a:pt x="304" y="117"/>
                  </a:moveTo>
                  <a:lnTo>
                    <a:pt x="325" y="117"/>
                  </a:lnTo>
                  <a:lnTo>
                    <a:pt x="325" y="139"/>
                  </a:lnTo>
                  <a:lnTo>
                    <a:pt x="304" y="139"/>
                  </a:lnTo>
                  <a:lnTo>
                    <a:pt x="304" y="117"/>
                  </a:lnTo>
                  <a:close/>
                  <a:moveTo>
                    <a:pt x="332" y="28"/>
                  </a:moveTo>
                  <a:lnTo>
                    <a:pt x="353" y="28"/>
                  </a:lnTo>
                  <a:lnTo>
                    <a:pt x="353" y="53"/>
                  </a:lnTo>
                  <a:lnTo>
                    <a:pt x="332" y="53"/>
                  </a:lnTo>
                  <a:lnTo>
                    <a:pt x="332" y="28"/>
                  </a:lnTo>
                  <a:close/>
                  <a:moveTo>
                    <a:pt x="360" y="38"/>
                  </a:moveTo>
                  <a:lnTo>
                    <a:pt x="380" y="38"/>
                  </a:lnTo>
                  <a:lnTo>
                    <a:pt x="380" y="65"/>
                  </a:lnTo>
                  <a:lnTo>
                    <a:pt x="360" y="65"/>
                  </a:lnTo>
                  <a:lnTo>
                    <a:pt x="360" y="38"/>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4" name="Freeform 65"/>
            <p:cNvSpPr>
              <a:spLocks noEditPoints="1"/>
            </p:cNvSpPr>
            <p:nvPr/>
          </p:nvSpPr>
          <p:spPr bwMode="auto">
            <a:xfrm>
              <a:off x="2767" y="2312"/>
              <a:ext cx="519" cy="158"/>
            </a:xfrm>
            <a:custGeom>
              <a:avLst/>
              <a:gdLst>
                <a:gd name="T0" fmla="*/ 22 w 519"/>
                <a:gd name="T1" fmla="*/ 91 h 158"/>
                <a:gd name="T2" fmla="*/ 0 w 519"/>
                <a:gd name="T3" fmla="*/ 133 h 158"/>
                <a:gd name="T4" fmla="*/ 29 w 519"/>
                <a:gd name="T5" fmla="*/ 121 h 158"/>
                <a:gd name="T6" fmla="*/ 50 w 519"/>
                <a:gd name="T7" fmla="*/ 158 h 158"/>
                <a:gd name="T8" fmla="*/ 29 w 519"/>
                <a:gd name="T9" fmla="*/ 121 h 158"/>
                <a:gd name="T10" fmla="*/ 77 w 519"/>
                <a:gd name="T11" fmla="*/ 78 h 158"/>
                <a:gd name="T12" fmla="*/ 57 w 519"/>
                <a:gd name="T13" fmla="*/ 119 h 158"/>
                <a:gd name="T14" fmla="*/ 83 w 519"/>
                <a:gd name="T15" fmla="*/ 102 h 158"/>
                <a:gd name="T16" fmla="*/ 105 w 519"/>
                <a:gd name="T17" fmla="*/ 114 h 158"/>
                <a:gd name="T18" fmla="*/ 83 w 519"/>
                <a:gd name="T19" fmla="*/ 102 h 158"/>
                <a:gd name="T20" fmla="*/ 133 w 519"/>
                <a:gd name="T21" fmla="*/ 117 h 158"/>
                <a:gd name="T22" fmla="*/ 111 w 519"/>
                <a:gd name="T23" fmla="*/ 137 h 158"/>
                <a:gd name="T24" fmla="*/ 138 w 519"/>
                <a:gd name="T25" fmla="*/ 15 h 158"/>
                <a:gd name="T26" fmla="*/ 160 w 519"/>
                <a:gd name="T27" fmla="*/ 79 h 158"/>
                <a:gd name="T28" fmla="*/ 138 w 519"/>
                <a:gd name="T29" fmla="*/ 15 h 158"/>
                <a:gd name="T30" fmla="*/ 188 w 519"/>
                <a:gd name="T31" fmla="*/ 19 h 158"/>
                <a:gd name="T32" fmla="*/ 166 w 519"/>
                <a:gd name="T33" fmla="*/ 85 h 158"/>
                <a:gd name="T34" fmla="*/ 194 w 519"/>
                <a:gd name="T35" fmla="*/ 0 h 158"/>
                <a:gd name="T36" fmla="*/ 216 w 519"/>
                <a:gd name="T37" fmla="*/ 47 h 158"/>
                <a:gd name="T38" fmla="*/ 194 w 519"/>
                <a:gd name="T39" fmla="*/ 0 h 158"/>
                <a:gd name="T40" fmla="*/ 243 w 519"/>
                <a:gd name="T41" fmla="*/ 26 h 158"/>
                <a:gd name="T42" fmla="*/ 221 w 519"/>
                <a:gd name="T43" fmla="*/ 69 h 158"/>
                <a:gd name="T44" fmla="*/ 249 w 519"/>
                <a:gd name="T45" fmla="*/ 18 h 158"/>
                <a:gd name="T46" fmla="*/ 271 w 519"/>
                <a:gd name="T47" fmla="*/ 60 h 158"/>
                <a:gd name="T48" fmla="*/ 249 w 519"/>
                <a:gd name="T49" fmla="*/ 18 h 158"/>
                <a:gd name="T50" fmla="*/ 299 w 519"/>
                <a:gd name="T51" fmla="*/ 19 h 158"/>
                <a:gd name="T52" fmla="*/ 277 w 519"/>
                <a:gd name="T53" fmla="*/ 81 h 158"/>
                <a:gd name="T54" fmla="*/ 304 w 519"/>
                <a:gd name="T55" fmla="*/ 31 h 158"/>
                <a:gd name="T56" fmla="*/ 325 w 519"/>
                <a:gd name="T57" fmla="*/ 89 h 158"/>
                <a:gd name="T58" fmla="*/ 304 w 519"/>
                <a:gd name="T59" fmla="*/ 31 h 158"/>
                <a:gd name="T60" fmla="*/ 354 w 519"/>
                <a:gd name="T61" fmla="*/ 56 h 158"/>
                <a:gd name="T62" fmla="*/ 332 w 519"/>
                <a:gd name="T63" fmla="*/ 101 h 158"/>
                <a:gd name="T64" fmla="*/ 498 w 519"/>
                <a:gd name="T65" fmla="*/ 19 h 158"/>
                <a:gd name="T66" fmla="*/ 519 w 519"/>
                <a:gd name="T67" fmla="*/ 31 h 158"/>
                <a:gd name="T68" fmla="*/ 498 w 519"/>
                <a:gd name="T69" fmla="*/ 1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158">
                  <a:moveTo>
                    <a:pt x="0" y="91"/>
                  </a:moveTo>
                  <a:lnTo>
                    <a:pt x="22" y="91"/>
                  </a:lnTo>
                  <a:lnTo>
                    <a:pt x="22" y="133"/>
                  </a:lnTo>
                  <a:lnTo>
                    <a:pt x="0" y="133"/>
                  </a:lnTo>
                  <a:lnTo>
                    <a:pt x="0" y="91"/>
                  </a:lnTo>
                  <a:close/>
                  <a:moveTo>
                    <a:pt x="29" y="121"/>
                  </a:moveTo>
                  <a:lnTo>
                    <a:pt x="50" y="121"/>
                  </a:lnTo>
                  <a:lnTo>
                    <a:pt x="50" y="158"/>
                  </a:lnTo>
                  <a:lnTo>
                    <a:pt x="29" y="158"/>
                  </a:lnTo>
                  <a:lnTo>
                    <a:pt x="29" y="121"/>
                  </a:lnTo>
                  <a:close/>
                  <a:moveTo>
                    <a:pt x="57" y="78"/>
                  </a:moveTo>
                  <a:lnTo>
                    <a:pt x="77" y="78"/>
                  </a:lnTo>
                  <a:lnTo>
                    <a:pt x="77" y="119"/>
                  </a:lnTo>
                  <a:lnTo>
                    <a:pt x="57" y="119"/>
                  </a:lnTo>
                  <a:lnTo>
                    <a:pt x="57" y="78"/>
                  </a:lnTo>
                  <a:close/>
                  <a:moveTo>
                    <a:pt x="83" y="102"/>
                  </a:moveTo>
                  <a:lnTo>
                    <a:pt x="105" y="102"/>
                  </a:lnTo>
                  <a:lnTo>
                    <a:pt x="105" y="114"/>
                  </a:lnTo>
                  <a:lnTo>
                    <a:pt x="83" y="114"/>
                  </a:lnTo>
                  <a:lnTo>
                    <a:pt x="83" y="102"/>
                  </a:lnTo>
                  <a:close/>
                  <a:moveTo>
                    <a:pt x="111" y="117"/>
                  </a:moveTo>
                  <a:lnTo>
                    <a:pt x="133" y="117"/>
                  </a:lnTo>
                  <a:lnTo>
                    <a:pt x="133" y="137"/>
                  </a:lnTo>
                  <a:lnTo>
                    <a:pt x="111" y="137"/>
                  </a:lnTo>
                  <a:lnTo>
                    <a:pt x="111" y="117"/>
                  </a:lnTo>
                  <a:close/>
                  <a:moveTo>
                    <a:pt x="138" y="15"/>
                  </a:moveTo>
                  <a:lnTo>
                    <a:pt x="160" y="15"/>
                  </a:lnTo>
                  <a:lnTo>
                    <a:pt x="160" y="79"/>
                  </a:lnTo>
                  <a:lnTo>
                    <a:pt x="138" y="79"/>
                  </a:lnTo>
                  <a:lnTo>
                    <a:pt x="138" y="15"/>
                  </a:lnTo>
                  <a:close/>
                  <a:moveTo>
                    <a:pt x="166" y="19"/>
                  </a:moveTo>
                  <a:lnTo>
                    <a:pt x="188" y="19"/>
                  </a:lnTo>
                  <a:lnTo>
                    <a:pt x="188" y="85"/>
                  </a:lnTo>
                  <a:lnTo>
                    <a:pt x="166" y="85"/>
                  </a:lnTo>
                  <a:lnTo>
                    <a:pt x="166" y="19"/>
                  </a:lnTo>
                  <a:close/>
                  <a:moveTo>
                    <a:pt x="194" y="0"/>
                  </a:moveTo>
                  <a:lnTo>
                    <a:pt x="216" y="0"/>
                  </a:lnTo>
                  <a:lnTo>
                    <a:pt x="216" y="47"/>
                  </a:lnTo>
                  <a:lnTo>
                    <a:pt x="194" y="47"/>
                  </a:lnTo>
                  <a:lnTo>
                    <a:pt x="194" y="0"/>
                  </a:lnTo>
                  <a:close/>
                  <a:moveTo>
                    <a:pt x="221" y="26"/>
                  </a:moveTo>
                  <a:lnTo>
                    <a:pt x="243" y="26"/>
                  </a:lnTo>
                  <a:lnTo>
                    <a:pt x="243" y="69"/>
                  </a:lnTo>
                  <a:lnTo>
                    <a:pt x="221" y="69"/>
                  </a:lnTo>
                  <a:lnTo>
                    <a:pt x="221" y="26"/>
                  </a:lnTo>
                  <a:close/>
                  <a:moveTo>
                    <a:pt x="249" y="18"/>
                  </a:moveTo>
                  <a:lnTo>
                    <a:pt x="271" y="18"/>
                  </a:lnTo>
                  <a:lnTo>
                    <a:pt x="271" y="60"/>
                  </a:lnTo>
                  <a:lnTo>
                    <a:pt x="249" y="60"/>
                  </a:lnTo>
                  <a:lnTo>
                    <a:pt x="249" y="18"/>
                  </a:lnTo>
                  <a:close/>
                  <a:moveTo>
                    <a:pt x="277" y="19"/>
                  </a:moveTo>
                  <a:lnTo>
                    <a:pt x="299" y="19"/>
                  </a:lnTo>
                  <a:lnTo>
                    <a:pt x="299" y="81"/>
                  </a:lnTo>
                  <a:lnTo>
                    <a:pt x="277" y="81"/>
                  </a:lnTo>
                  <a:lnTo>
                    <a:pt x="277" y="19"/>
                  </a:lnTo>
                  <a:close/>
                  <a:moveTo>
                    <a:pt x="304" y="31"/>
                  </a:moveTo>
                  <a:lnTo>
                    <a:pt x="325" y="31"/>
                  </a:lnTo>
                  <a:lnTo>
                    <a:pt x="325" y="89"/>
                  </a:lnTo>
                  <a:lnTo>
                    <a:pt x="304" y="89"/>
                  </a:lnTo>
                  <a:lnTo>
                    <a:pt x="304" y="31"/>
                  </a:lnTo>
                  <a:close/>
                  <a:moveTo>
                    <a:pt x="332" y="56"/>
                  </a:moveTo>
                  <a:lnTo>
                    <a:pt x="354" y="56"/>
                  </a:lnTo>
                  <a:lnTo>
                    <a:pt x="354" y="101"/>
                  </a:lnTo>
                  <a:lnTo>
                    <a:pt x="332" y="101"/>
                  </a:lnTo>
                  <a:lnTo>
                    <a:pt x="332" y="56"/>
                  </a:lnTo>
                  <a:close/>
                  <a:moveTo>
                    <a:pt x="498" y="19"/>
                  </a:moveTo>
                  <a:lnTo>
                    <a:pt x="519" y="19"/>
                  </a:lnTo>
                  <a:lnTo>
                    <a:pt x="519" y="31"/>
                  </a:lnTo>
                  <a:lnTo>
                    <a:pt x="498" y="31"/>
                  </a:lnTo>
                  <a:lnTo>
                    <a:pt x="498" y="19"/>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5" name="Freeform 66"/>
            <p:cNvSpPr>
              <a:spLocks noEditPoints="1"/>
            </p:cNvSpPr>
            <p:nvPr/>
          </p:nvSpPr>
          <p:spPr bwMode="auto">
            <a:xfrm>
              <a:off x="3293" y="2327"/>
              <a:ext cx="435" cy="284"/>
            </a:xfrm>
            <a:custGeom>
              <a:avLst/>
              <a:gdLst>
                <a:gd name="T0" fmla="*/ 20 w 435"/>
                <a:gd name="T1" fmla="*/ 0 h 284"/>
                <a:gd name="T2" fmla="*/ 0 w 435"/>
                <a:gd name="T3" fmla="*/ 11 h 284"/>
                <a:gd name="T4" fmla="*/ 27 w 435"/>
                <a:gd name="T5" fmla="*/ 45 h 284"/>
                <a:gd name="T6" fmla="*/ 48 w 435"/>
                <a:gd name="T7" fmla="*/ 47 h 284"/>
                <a:gd name="T8" fmla="*/ 27 w 435"/>
                <a:gd name="T9" fmla="*/ 45 h 284"/>
                <a:gd name="T10" fmla="*/ 131 w 435"/>
                <a:gd name="T11" fmla="*/ 27 h 284"/>
                <a:gd name="T12" fmla="*/ 110 w 435"/>
                <a:gd name="T13" fmla="*/ 43 h 284"/>
                <a:gd name="T14" fmla="*/ 138 w 435"/>
                <a:gd name="T15" fmla="*/ 111 h 284"/>
                <a:gd name="T16" fmla="*/ 159 w 435"/>
                <a:gd name="T17" fmla="*/ 122 h 284"/>
                <a:gd name="T18" fmla="*/ 138 w 435"/>
                <a:gd name="T19" fmla="*/ 111 h 284"/>
                <a:gd name="T20" fmla="*/ 186 w 435"/>
                <a:gd name="T21" fmla="*/ 60 h 284"/>
                <a:gd name="T22" fmla="*/ 165 w 435"/>
                <a:gd name="T23" fmla="*/ 75 h 284"/>
                <a:gd name="T24" fmla="*/ 193 w 435"/>
                <a:gd name="T25" fmla="*/ 96 h 284"/>
                <a:gd name="T26" fmla="*/ 214 w 435"/>
                <a:gd name="T27" fmla="*/ 110 h 284"/>
                <a:gd name="T28" fmla="*/ 193 w 435"/>
                <a:gd name="T29" fmla="*/ 96 h 284"/>
                <a:gd name="T30" fmla="*/ 242 w 435"/>
                <a:gd name="T31" fmla="*/ 45 h 284"/>
                <a:gd name="T32" fmla="*/ 221 w 435"/>
                <a:gd name="T33" fmla="*/ 60 h 284"/>
                <a:gd name="T34" fmla="*/ 248 w 435"/>
                <a:gd name="T35" fmla="*/ 235 h 284"/>
                <a:gd name="T36" fmla="*/ 269 w 435"/>
                <a:gd name="T37" fmla="*/ 239 h 284"/>
                <a:gd name="T38" fmla="*/ 248 w 435"/>
                <a:gd name="T39" fmla="*/ 235 h 284"/>
                <a:gd name="T40" fmla="*/ 297 w 435"/>
                <a:gd name="T41" fmla="*/ 124 h 284"/>
                <a:gd name="T42" fmla="*/ 276 w 435"/>
                <a:gd name="T43" fmla="*/ 139 h 284"/>
                <a:gd name="T44" fmla="*/ 304 w 435"/>
                <a:gd name="T45" fmla="*/ 152 h 284"/>
                <a:gd name="T46" fmla="*/ 325 w 435"/>
                <a:gd name="T47" fmla="*/ 280 h 284"/>
                <a:gd name="T48" fmla="*/ 304 w 435"/>
                <a:gd name="T49" fmla="*/ 152 h 284"/>
                <a:gd name="T50" fmla="*/ 352 w 435"/>
                <a:gd name="T51" fmla="*/ 130 h 284"/>
                <a:gd name="T52" fmla="*/ 330 w 435"/>
                <a:gd name="T53" fmla="*/ 277 h 284"/>
                <a:gd name="T54" fmla="*/ 359 w 435"/>
                <a:gd name="T55" fmla="*/ 96 h 284"/>
                <a:gd name="T56" fmla="*/ 380 w 435"/>
                <a:gd name="T57" fmla="*/ 284 h 284"/>
                <a:gd name="T58" fmla="*/ 359 w 435"/>
                <a:gd name="T59" fmla="*/ 96 h 284"/>
                <a:gd name="T60" fmla="*/ 407 w 435"/>
                <a:gd name="T61" fmla="*/ 67 h 284"/>
                <a:gd name="T62" fmla="*/ 387 w 435"/>
                <a:gd name="T63" fmla="*/ 253 h 284"/>
                <a:gd name="T64" fmla="*/ 413 w 435"/>
                <a:gd name="T65" fmla="*/ 62 h 284"/>
                <a:gd name="T66" fmla="*/ 435 w 435"/>
                <a:gd name="T67" fmla="*/ 177 h 284"/>
                <a:gd name="T68" fmla="*/ 413 w 435"/>
                <a:gd name="T69" fmla="*/ 6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84">
                  <a:moveTo>
                    <a:pt x="0" y="0"/>
                  </a:moveTo>
                  <a:lnTo>
                    <a:pt x="20" y="0"/>
                  </a:lnTo>
                  <a:lnTo>
                    <a:pt x="20" y="11"/>
                  </a:lnTo>
                  <a:lnTo>
                    <a:pt x="0" y="11"/>
                  </a:lnTo>
                  <a:lnTo>
                    <a:pt x="0" y="0"/>
                  </a:lnTo>
                  <a:close/>
                  <a:moveTo>
                    <a:pt x="27" y="45"/>
                  </a:moveTo>
                  <a:lnTo>
                    <a:pt x="48" y="45"/>
                  </a:lnTo>
                  <a:lnTo>
                    <a:pt x="48" y="47"/>
                  </a:lnTo>
                  <a:lnTo>
                    <a:pt x="27" y="47"/>
                  </a:lnTo>
                  <a:lnTo>
                    <a:pt x="27" y="45"/>
                  </a:lnTo>
                  <a:close/>
                  <a:moveTo>
                    <a:pt x="110" y="27"/>
                  </a:moveTo>
                  <a:lnTo>
                    <a:pt x="131" y="27"/>
                  </a:lnTo>
                  <a:lnTo>
                    <a:pt x="131" y="43"/>
                  </a:lnTo>
                  <a:lnTo>
                    <a:pt x="110" y="43"/>
                  </a:lnTo>
                  <a:lnTo>
                    <a:pt x="110" y="27"/>
                  </a:lnTo>
                  <a:close/>
                  <a:moveTo>
                    <a:pt x="138" y="111"/>
                  </a:moveTo>
                  <a:lnTo>
                    <a:pt x="159" y="111"/>
                  </a:lnTo>
                  <a:lnTo>
                    <a:pt x="159" y="122"/>
                  </a:lnTo>
                  <a:lnTo>
                    <a:pt x="138" y="122"/>
                  </a:lnTo>
                  <a:lnTo>
                    <a:pt x="138" y="111"/>
                  </a:lnTo>
                  <a:close/>
                  <a:moveTo>
                    <a:pt x="165" y="60"/>
                  </a:moveTo>
                  <a:lnTo>
                    <a:pt x="186" y="60"/>
                  </a:lnTo>
                  <a:lnTo>
                    <a:pt x="186" y="75"/>
                  </a:lnTo>
                  <a:lnTo>
                    <a:pt x="165" y="75"/>
                  </a:lnTo>
                  <a:lnTo>
                    <a:pt x="165" y="60"/>
                  </a:lnTo>
                  <a:close/>
                  <a:moveTo>
                    <a:pt x="193" y="96"/>
                  </a:moveTo>
                  <a:lnTo>
                    <a:pt x="214" y="96"/>
                  </a:lnTo>
                  <a:lnTo>
                    <a:pt x="214" y="110"/>
                  </a:lnTo>
                  <a:lnTo>
                    <a:pt x="193" y="110"/>
                  </a:lnTo>
                  <a:lnTo>
                    <a:pt x="193" y="96"/>
                  </a:lnTo>
                  <a:close/>
                  <a:moveTo>
                    <a:pt x="221" y="45"/>
                  </a:moveTo>
                  <a:lnTo>
                    <a:pt x="242" y="45"/>
                  </a:lnTo>
                  <a:lnTo>
                    <a:pt x="242" y="60"/>
                  </a:lnTo>
                  <a:lnTo>
                    <a:pt x="221" y="60"/>
                  </a:lnTo>
                  <a:lnTo>
                    <a:pt x="221" y="45"/>
                  </a:lnTo>
                  <a:close/>
                  <a:moveTo>
                    <a:pt x="248" y="235"/>
                  </a:moveTo>
                  <a:lnTo>
                    <a:pt x="269" y="235"/>
                  </a:lnTo>
                  <a:lnTo>
                    <a:pt x="269" y="239"/>
                  </a:lnTo>
                  <a:lnTo>
                    <a:pt x="248" y="239"/>
                  </a:lnTo>
                  <a:lnTo>
                    <a:pt x="248" y="235"/>
                  </a:lnTo>
                  <a:close/>
                  <a:moveTo>
                    <a:pt x="276" y="124"/>
                  </a:moveTo>
                  <a:lnTo>
                    <a:pt x="297" y="124"/>
                  </a:lnTo>
                  <a:lnTo>
                    <a:pt x="297" y="139"/>
                  </a:lnTo>
                  <a:lnTo>
                    <a:pt x="276" y="139"/>
                  </a:lnTo>
                  <a:lnTo>
                    <a:pt x="276" y="124"/>
                  </a:lnTo>
                  <a:close/>
                  <a:moveTo>
                    <a:pt x="304" y="152"/>
                  </a:moveTo>
                  <a:lnTo>
                    <a:pt x="325" y="152"/>
                  </a:lnTo>
                  <a:lnTo>
                    <a:pt x="325" y="280"/>
                  </a:lnTo>
                  <a:lnTo>
                    <a:pt x="304" y="280"/>
                  </a:lnTo>
                  <a:lnTo>
                    <a:pt x="304" y="152"/>
                  </a:lnTo>
                  <a:close/>
                  <a:moveTo>
                    <a:pt x="330" y="130"/>
                  </a:moveTo>
                  <a:lnTo>
                    <a:pt x="352" y="130"/>
                  </a:lnTo>
                  <a:lnTo>
                    <a:pt x="352" y="277"/>
                  </a:lnTo>
                  <a:lnTo>
                    <a:pt x="330" y="277"/>
                  </a:lnTo>
                  <a:lnTo>
                    <a:pt x="330" y="130"/>
                  </a:lnTo>
                  <a:close/>
                  <a:moveTo>
                    <a:pt x="359" y="96"/>
                  </a:moveTo>
                  <a:lnTo>
                    <a:pt x="380" y="96"/>
                  </a:lnTo>
                  <a:lnTo>
                    <a:pt x="380" y="284"/>
                  </a:lnTo>
                  <a:lnTo>
                    <a:pt x="359" y="284"/>
                  </a:lnTo>
                  <a:lnTo>
                    <a:pt x="359" y="96"/>
                  </a:lnTo>
                  <a:close/>
                  <a:moveTo>
                    <a:pt x="387" y="67"/>
                  </a:moveTo>
                  <a:lnTo>
                    <a:pt x="407" y="67"/>
                  </a:lnTo>
                  <a:lnTo>
                    <a:pt x="407" y="253"/>
                  </a:lnTo>
                  <a:lnTo>
                    <a:pt x="387" y="253"/>
                  </a:lnTo>
                  <a:lnTo>
                    <a:pt x="387" y="67"/>
                  </a:lnTo>
                  <a:close/>
                  <a:moveTo>
                    <a:pt x="413" y="62"/>
                  </a:moveTo>
                  <a:lnTo>
                    <a:pt x="435" y="62"/>
                  </a:lnTo>
                  <a:lnTo>
                    <a:pt x="435" y="177"/>
                  </a:lnTo>
                  <a:lnTo>
                    <a:pt x="413" y="177"/>
                  </a:lnTo>
                  <a:lnTo>
                    <a:pt x="413" y="62"/>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6" name="Freeform 67"/>
            <p:cNvSpPr>
              <a:spLocks noEditPoints="1"/>
            </p:cNvSpPr>
            <p:nvPr/>
          </p:nvSpPr>
          <p:spPr bwMode="auto">
            <a:xfrm>
              <a:off x="3734" y="2387"/>
              <a:ext cx="380" cy="257"/>
            </a:xfrm>
            <a:custGeom>
              <a:avLst/>
              <a:gdLst>
                <a:gd name="T0" fmla="*/ 22 w 380"/>
                <a:gd name="T1" fmla="*/ 28 h 257"/>
                <a:gd name="T2" fmla="*/ 0 w 380"/>
                <a:gd name="T3" fmla="*/ 67 h 257"/>
                <a:gd name="T4" fmla="*/ 29 w 380"/>
                <a:gd name="T5" fmla="*/ 47 h 257"/>
                <a:gd name="T6" fmla="*/ 49 w 380"/>
                <a:gd name="T7" fmla="*/ 95 h 257"/>
                <a:gd name="T8" fmla="*/ 29 w 380"/>
                <a:gd name="T9" fmla="*/ 47 h 257"/>
                <a:gd name="T10" fmla="*/ 77 w 380"/>
                <a:gd name="T11" fmla="*/ 68 h 257"/>
                <a:gd name="T12" fmla="*/ 55 w 380"/>
                <a:gd name="T13" fmla="*/ 74 h 257"/>
                <a:gd name="T14" fmla="*/ 83 w 380"/>
                <a:gd name="T15" fmla="*/ 60 h 257"/>
                <a:gd name="T16" fmla="*/ 105 w 380"/>
                <a:gd name="T17" fmla="*/ 217 h 257"/>
                <a:gd name="T18" fmla="*/ 83 w 380"/>
                <a:gd name="T19" fmla="*/ 60 h 257"/>
                <a:gd name="T20" fmla="*/ 132 w 380"/>
                <a:gd name="T21" fmla="*/ 43 h 257"/>
                <a:gd name="T22" fmla="*/ 110 w 380"/>
                <a:gd name="T23" fmla="*/ 257 h 257"/>
                <a:gd name="T24" fmla="*/ 138 w 380"/>
                <a:gd name="T25" fmla="*/ 24 h 257"/>
                <a:gd name="T26" fmla="*/ 160 w 380"/>
                <a:gd name="T27" fmla="*/ 229 h 257"/>
                <a:gd name="T28" fmla="*/ 138 w 380"/>
                <a:gd name="T29" fmla="*/ 24 h 257"/>
                <a:gd name="T30" fmla="*/ 188 w 380"/>
                <a:gd name="T31" fmla="*/ 7 h 257"/>
                <a:gd name="T32" fmla="*/ 166 w 380"/>
                <a:gd name="T33" fmla="*/ 95 h 257"/>
                <a:gd name="T34" fmla="*/ 193 w 380"/>
                <a:gd name="T35" fmla="*/ 15 h 257"/>
                <a:gd name="T36" fmla="*/ 214 w 380"/>
                <a:gd name="T37" fmla="*/ 102 h 257"/>
                <a:gd name="T38" fmla="*/ 193 w 380"/>
                <a:gd name="T39" fmla="*/ 15 h 257"/>
                <a:gd name="T40" fmla="*/ 243 w 380"/>
                <a:gd name="T41" fmla="*/ 31 h 257"/>
                <a:gd name="T42" fmla="*/ 221 w 380"/>
                <a:gd name="T43" fmla="*/ 121 h 257"/>
                <a:gd name="T44" fmla="*/ 249 w 380"/>
                <a:gd name="T45" fmla="*/ 0 h 257"/>
                <a:gd name="T46" fmla="*/ 271 w 380"/>
                <a:gd name="T47" fmla="*/ 20 h 257"/>
                <a:gd name="T48" fmla="*/ 249 w 380"/>
                <a:gd name="T49" fmla="*/ 0 h 257"/>
                <a:gd name="T50" fmla="*/ 297 w 380"/>
                <a:gd name="T51" fmla="*/ 0 h 257"/>
                <a:gd name="T52" fmla="*/ 276 w 380"/>
                <a:gd name="T53" fmla="*/ 101 h 257"/>
                <a:gd name="T54" fmla="*/ 304 w 380"/>
                <a:gd name="T55" fmla="*/ 32 h 257"/>
                <a:gd name="T56" fmla="*/ 326 w 380"/>
                <a:gd name="T57" fmla="*/ 146 h 257"/>
                <a:gd name="T58" fmla="*/ 304 w 380"/>
                <a:gd name="T59" fmla="*/ 32 h 257"/>
                <a:gd name="T60" fmla="*/ 354 w 380"/>
                <a:gd name="T61" fmla="*/ 66 h 257"/>
                <a:gd name="T62" fmla="*/ 332 w 380"/>
                <a:gd name="T63" fmla="*/ 204 h 257"/>
                <a:gd name="T64" fmla="*/ 359 w 380"/>
                <a:gd name="T65" fmla="*/ 71 h 257"/>
                <a:gd name="T66" fmla="*/ 380 w 380"/>
                <a:gd name="T67" fmla="*/ 191 h 257"/>
                <a:gd name="T68" fmla="*/ 359 w 380"/>
                <a:gd name="T69" fmla="*/ 7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257">
                  <a:moveTo>
                    <a:pt x="0" y="28"/>
                  </a:moveTo>
                  <a:lnTo>
                    <a:pt x="22" y="28"/>
                  </a:lnTo>
                  <a:lnTo>
                    <a:pt x="22" y="67"/>
                  </a:lnTo>
                  <a:lnTo>
                    <a:pt x="0" y="67"/>
                  </a:lnTo>
                  <a:lnTo>
                    <a:pt x="0" y="28"/>
                  </a:lnTo>
                  <a:close/>
                  <a:moveTo>
                    <a:pt x="29" y="47"/>
                  </a:moveTo>
                  <a:lnTo>
                    <a:pt x="49" y="47"/>
                  </a:lnTo>
                  <a:lnTo>
                    <a:pt x="49" y="95"/>
                  </a:lnTo>
                  <a:lnTo>
                    <a:pt x="29" y="95"/>
                  </a:lnTo>
                  <a:lnTo>
                    <a:pt x="29" y="47"/>
                  </a:lnTo>
                  <a:close/>
                  <a:moveTo>
                    <a:pt x="55" y="68"/>
                  </a:moveTo>
                  <a:lnTo>
                    <a:pt x="77" y="68"/>
                  </a:lnTo>
                  <a:lnTo>
                    <a:pt x="77" y="74"/>
                  </a:lnTo>
                  <a:lnTo>
                    <a:pt x="55" y="74"/>
                  </a:lnTo>
                  <a:lnTo>
                    <a:pt x="55" y="68"/>
                  </a:lnTo>
                  <a:close/>
                  <a:moveTo>
                    <a:pt x="83" y="60"/>
                  </a:moveTo>
                  <a:lnTo>
                    <a:pt x="105" y="60"/>
                  </a:lnTo>
                  <a:lnTo>
                    <a:pt x="105" y="217"/>
                  </a:lnTo>
                  <a:lnTo>
                    <a:pt x="83" y="217"/>
                  </a:lnTo>
                  <a:lnTo>
                    <a:pt x="83" y="60"/>
                  </a:lnTo>
                  <a:close/>
                  <a:moveTo>
                    <a:pt x="110" y="43"/>
                  </a:moveTo>
                  <a:lnTo>
                    <a:pt x="132" y="43"/>
                  </a:lnTo>
                  <a:lnTo>
                    <a:pt x="132" y="257"/>
                  </a:lnTo>
                  <a:lnTo>
                    <a:pt x="110" y="257"/>
                  </a:lnTo>
                  <a:lnTo>
                    <a:pt x="110" y="43"/>
                  </a:lnTo>
                  <a:close/>
                  <a:moveTo>
                    <a:pt x="138" y="24"/>
                  </a:moveTo>
                  <a:lnTo>
                    <a:pt x="160" y="24"/>
                  </a:lnTo>
                  <a:lnTo>
                    <a:pt x="160" y="229"/>
                  </a:lnTo>
                  <a:lnTo>
                    <a:pt x="138" y="229"/>
                  </a:lnTo>
                  <a:lnTo>
                    <a:pt x="138" y="24"/>
                  </a:lnTo>
                  <a:close/>
                  <a:moveTo>
                    <a:pt x="166" y="7"/>
                  </a:moveTo>
                  <a:lnTo>
                    <a:pt x="188" y="7"/>
                  </a:lnTo>
                  <a:lnTo>
                    <a:pt x="188" y="95"/>
                  </a:lnTo>
                  <a:lnTo>
                    <a:pt x="166" y="95"/>
                  </a:lnTo>
                  <a:lnTo>
                    <a:pt x="166" y="7"/>
                  </a:lnTo>
                  <a:close/>
                  <a:moveTo>
                    <a:pt x="193" y="15"/>
                  </a:moveTo>
                  <a:lnTo>
                    <a:pt x="214" y="15"/>
                  </a:lnTo>
                  <a:lnTo>
                    <a:pt x="214" y="102"/>
                  </a:lnTo>
                  <a:lnTo>
                    <a:pt x="193" y="102"/>
                  </a:lnTo>
                  <a:lnTo>
                    <a:pt x="193" y="15"/>
                  </a:lnTo>
                  <a:close/>
                  <a:moveTo>
                    <a:pt x="221" y="31"/>
                  </a:moveTo>
                  <a:lnTo>
                    <a:pt x="243" y="31"/>
                  </a:lnTo>
                  <a:lnTo>
                    <a:pt x="243" y="121"/>
                  </a:lnTo>
                  <a:lnTo>
                    <a:pt x="221" y="121"/>
                  </a:lnTo>
                  <a:lnTo>
                    <a:pt x="221" y="31"/>
                  </a:lnTo>
                  <a:close/>
                  <a:moveTo>
                    <a:pt x="249" y="0"/>
                  </a:moveTo>
                  <a:lnTo>
                    <a:pt x="271" y="0"/>
                  </a:lnTo>
                  <a:lnTo>
                    <a:pt x="271" y="20"/>
                  </a:lnTo>
                  <a:lnTo>
                    <a:pt x="249" y="20"/>
                  </a:lnTo>
                  <a:lnTo>
                    <a:pt x="249" y="0"/>
                  </a:lnTo>
                  <a:close/>
                  <a:moveTo>
                    <a:pt x="276" y="0"/>
                  </a:moveTo>
                  <a:lnTo>
                    <a:pt x="297" y="0"/>
                  </a:lnTo>
                  <a:lnTo>
                    <a:pt x="297" y="101"/>
                  </a:lnTo>
                  <a:lnTo>
                    <a:pt x="276" y="101"/>
                  </a:lnTo>
                  <a:lnTo>
                    <a:pt x="276" y="0"/>
                  </a:lnTo>
                  <a:close/>
                  <a:moveTo>
                    <a:pt x="304" y="32"/>
                  </a:moveTo>
                  <a:lnTo>
                    <a:pt x="326" y="32"/>
                  </a:lnTo>
                  <a:lnTo>
                    <a:pt x="326" y="146"/>
                  </a:lnTo>
                  <a:lnTo>
                    <a:pt x="304" y="146"/>
                  </a:lnTo>
                  <a:lnTo>
                    <a:pt x="304" y="32"/>
                  </a:lnTo>
                  <a:close/>
                  <a:moveTo>
                    <a:pt x="332" y="66"/>
                  </a:moveTo>
                  <a:lnTo>
                    <a:pt x="354" y="66"/>
                  </a:lnTo>
                  <a:lnTo>
                    <a:pt x="354" y="204"/>
                  </a:lnTo>
                  <a:lnTo>
                    <a:pt x="332" y="204"/>
                  </a:lnTo>
                  <a:lnTo>
                    <a:pt x="332" y="66"/>
                  </a:lnTo>
                  <a:close/>
                  <a:moveTo>
                    <a:pt x="359" y="71"/>
                  </a:moveTo>
                  <a:lnTo>
                    <a:pt x="380" y="71"/>
                  </a:lnTo>
                  <a:lnTo>
                    <a:pt x="380" y="191"/>
                  </a:lnTo>
                  <a:lnTo>
                    <a:pt x="359" y="191"/>
                  </a:lnTo>
                  <a:lnTo>
                    <a:pt x="359" y="71"/>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7" name="Freeform 68"/>
            <p:cNvSpPr>
              <a:spLocks noEditPoints="1"/>
            </p:cNvSpPr>
            <p:nvPr/>
          </p:nvSpPr>
          <p:spPr bwMode="auto">
            <a:xfrm>
              <a:off x="4121" y="2328"/>
              <a:ext cx="436" cy="386"/>
            </a:xfrm>
            <a:custGeom>
              <a:avLst/>
              <a:gdLst>
                <a:gd name="T0" fmla="*/ 21 w 436"/>
                <a:gd name="T1" fmla="*/ 141 h 386"/>
                <a:gd name="T2" fmla="*/ 0 w 436"/>
                <a:gd name="T3" fmla="*/ 221 h 386"/>
                <a:gd name="T4" fmla="*/ 28 w 436"/>
                <a:gd name="T5" fmla="*/ 153 h 386"/>
                <a:gd name="T6" fmla="*/ 48 w 436"/>
                <a:gd name="T7" fmla="*/ 248 h 386"/>
                <a:gd name="T8" fmla="*/ 28 w 436"/>
                <a:gd name="T9" fmla="*/ 153 h 386"/>
                <a:gd name="T10" fmla="*/ 76 w 436"/>
                <a:gd name="T11" fmla="*/ 105 h 386"/>
                <a:gd name="T12" fmla="*/ 55 w 436"/>
                <a:gd name="T13" fmla="*/ 192 h 386"/>
                <a:gd name="T14" fmla="*/ 83 w 436"/>
                <a:gd name="T15" fmla="*/ 115 h 386"/>
                <a:gd name="T16" fmla="*/ 104 w 436"/>
                <a:gd name="T17" fmla="*/ 200 h 386"/>
                <a:gd name="T18" fmla="*/ 83 w 436"/>
                <a:gd name="T19" fmla="*/ 115 h 386"/>
                <a:gd name="T20" fmla="*/ 131 w 436"/>
                <a:gd name="T21" fmla="*/ 91 h 386"/>
                <a:gd name="T22" fmla="*/ 111 w 436"/>
                <a:gd name="T23" fmla="*/ 386 h 386"/>
                <a:gd name="T24" fmla="*/ 138 w 436"/>
                <a:gd name="T25" fmla="*/ 55 h 386"/>
                <a:gd name="T26" fmla="*/ 159 w 436"/>
                <a:gd name="T27" fmla="*/ 174 h 386"/>
                <a:gd name="T28" fmla="*/ 138 w 436"/>
                <a:gd name="T29" fmla="*/ 55 h 386"/>
                <a:gd name="T30" fmla="*/ 187 w 436"/>
                <a:gd name="T31" fmla="*/ 66 h 386"/>
                <a:gd name="T32" fmla="*/ 166 w 436"/>
                <a:gd name="T33" fmla="*/ 197 h 386"/>
                <a:gd name="T34" fmla="*/ 193 w 436"/>
                <a:gd name="T35" fmla="*/ 93 h 386"/>
                <a:gd name="T36" fmla="*/ 214 w 436"/>
                <a:gd name="T37" fmla="*/ 185 h 386"/>
                <a:gd name="T38" fmla="*/ 193 w 436"/>
                <a:gd name="T39" fmla="*/ 93 h 386"/>
                <a:gd name="T40" fmla="*/ 242 w 436"/>
                <a:gd name="T41" fmla="*/ 65 h 386"/>
                <a:gd name="T42" fmla="*/ 221 w 436"/>
                <a:gd name="T43" fmla="*/ 89 h 386"/>
                <a:gd name="T44" fmla="*/ 249 w 436"/>
                <a:gd name="T45" fmla="*/ 55 h 386"/>
                <a:gd name="T46" fmla="*/ 270 w 436"/>
                <a:gd name="T47" fmla="*/ 69 h 386"/>
                <a:gd name="T48" fmla="*/ 249 w 436"/>
                <a:gd name="T49" fmla="*/ 55 h 386"/>
                <a:gd name="T50" fmla="*/ 297 w 436"/>
                <a:gd name="T51" fmla="*/ 36 h 386"/>
                <a:gd name="T52" fmla="*/ 276 w 436"/>
                <a:gd name="T53" fmla="*/ 160 h 386"/>
                <a:gd name="T54" fmla="*/ 304 w 436"/>
                <a:gd name="T55" fmla="*/ 36 h 386"/>
                <a:gd name="T56" fmla="*/ 325 w 436"/>
                <a:gd name="T57" fmla="*/ 137 h 386"/>
                <a:gd name="T58" fmla="*/ 304 w 436"/>
                <a:gd name="T59" fmla="*/ 36 h 386"/>
                <a:gd name="T60" fmla="*/ 353 w 436"/>
                <a:gd name="T61" fmla="*/ 36 h 386"/>
                <a:gd name="T62" fmla="*/ 332 w 436"/>
                <a:gd name="T63" fmla="*/ 137 h 386"/>
                <a:gd name="T64" fmla="*/ 358 w 436"/>
                <a:gd name="T65" fmla="*/ 110 h 386"/>
                <a:gd name="T66" fmla="*/ 380 w 436"/>
                <a:gd name="T67" fmla="*/ 221 h 386"/>
                <a:gd name="T68" fmla="*/ 358 w 436"/>
                <a:gd name="T69" fmla="*/ 110 h 386"/>
                <a:gd name="T70" fmla="*/ 408 w 436"/>
                <a:gd name="T71" fmla="*/ 35 h 386"/>
                <a:gd name="T72" fmla="*/ 387 w 436"/>
                <a:gd name="T73" fmla="*/ 73 h 386"/>
                <a:gd name="T74" fmla="*/ 415 w 436"/>
                <a:gd name="T75" fmla="*/ 0 h 386"/>
                <a:gd name="T76" fmla="*/ 436 w 436"/>
                <a:gd name="T77" fmla="*/ 16 h 386"/>
                <a:gd name="T78" fmla="*/ 415 w 436"/>
                <a:gd name="T7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386">
                  <a:moveTo>
                    <a:pt x="0" y="141"/>
                  </a:moveTo>
                  <a:lnTo>
                    <a:pt x="21" y="141"/>
                  </a:lnTo>
                  <a:lnTo>
                    <a:pt x="21" y="221"/>
                  </a:lnTo>
                  <a:lnTo>
                    <a:pt x="0" y="221"/>
                  </a:lnTo>
                  <a:lnTo>
                    <a:pt x="0" y="141"/>
                  </a:lnTo>
                  <a:close/>
                  <a:moveTo>
                    <a:pt x="28" y="153"/>
                  </a:moveTo>
                  <a:lnTo>
                    <a:pt x="48" y="153"/>
                  </a:lnTo>
                  <a:lnTo>
                    <a:pt x="48" y="248"/>
                  </a:lnTo>
                  <a:lnTo>
                    <a:pt x="28" y="248"/>
                  </a:lnTo>
                  <a:lnTo>
                    <a:pt x="28" y="153"/>
                  </a:lnTo>
                  <a:close/>
                  <a:moveTo>
                    <a:pt x="55" y="105"/>
                  </a:moveTo>
                  <a:lnTo>
                    <a:pt x="76" y="105"/>
                  </a:lnTo>
                  <a:lnTo>
                    <a:pt x="76" y="192"/>
                  </a:lnTo>
                  <a:lnTo>
                    <a:pt x="55" y="192"/>
                  </a:lnTo>
                  <a:lnTo>
                    <a:pt x="55" y="105"/>
                  </a:lnTo>
                  <a:close/>
                  <a:moveTo>
                    <a:pt x="83" y="115"/>
                  </a:moveTo>
                  <a:lnTo>
                    <a:pt x="104" y="115"/>
                  </a:lnTo>
                  <a:lnTo>
                    <a:pt x="104" y="200"/>
                  </a:lnTo>
                  <a:lnTo>
                    <a:pt x="83" y="200"/>
                  </a:lnTo>
                  <a:lnTo>
                    <a:pt x="83" y="115"/>
                  </a:lnTo>
                  <a:close/>
                  <a:moveTo>
                    <a:pt x="111" y="91"/>
                  </a:moveTo>
                  <a:lnTo>
                    <a:pt x="131" y="91"/>
                  </a:lnTo>
                  <a:lnTo>
                    <a:pt x="131" y="386"/>
                  </a:lnTo>
                  <a:lnTo>
                    <a:pt x="111" y="386"/>
                  </a:lnTo>
                  <a:lnTo>
                    <a:pt x="111" y="91"/>
                  </a:lnTo>
                  <a:close/>
                  <a:moveTo>
                    <a:pt x="138" y="55"/>
                  </a:moveTo>
                  <a:lnTo>
                    <a:pt x="159" y="55"/>
                  </a:lnTo>
                  <a:lnTo>
                    <a:pt x="159" y="174"/>
                  </a:lnTo>
                  <a:lnTo>
                    <a:pt x="138" y="174"/>
                  </a:lnTo>
                  <a:lnTo>
                    <a:pt x="138" y="55"/>
                  </a:lnTo>
                  <a:close/>
                  <a:moveTo>
                    <a:pt x="166" y="66"/>
                  </a:moveTo>
                  <a:lnTo>
                    <a:pt x="187" y="66"/>
                  </a:lnTo>
                  <a:lnTo>
                    <a:pt x="187" y="197"/>
                  </a:lnTo>
                  <a:lnTo>
                    <a:pt x="166" y="197"/>
                  </a:lnTo>
                  <a:lnTo>
                    <a:pt x="166" y="66"/>
                  </a:lnTo>
                  <a:close/>
                  <a:moveTo>
                    <a:pt x="193" y="93"/>
                  </a:moveTo>
                  <a:lnTo>
                    <a:pt x="214" y="93"/>
                  </a:lnTo>
                  <a:lnTo>
                    <a:pt x="214" y="185"/>
                  </a:lnTo>
                  <a:lnTo>
                    <a:pt x="193" y="185"/>
                  </a:lnTo>
                  <a:lnTo>
                    <a:pt x="193" y="93"/>
                  </a:lnTo>
                  <a:close/>
                  <a:moveTo>
                    <a:pt x="221" y="65"/>
                  </a:moveTo>
                  <a:lnTo>
                    <a:pt x="242" y="65"/>
                  </a:lnTo>
                  <a:lnTo>
                    <a:pt x="242" y="89"/>
                  </a:lnTo>
                  <a:lnTo>
                    <a:pt x="221" y="89"/>
                  </a:lnTo>
                  <a:lnTo>
                    <a:pt x="221" y="65"/>
                  </a:lnTo>
                  <a:close/>
                  <a:moveTo>
                    <a:pt x="249" y="55"/>
                  </a:moveTo>
                  <a:lnTo>
                    <a:pt x="270" y="55"/>
                  </a:lnTo>
                  <a:lnTo>
                    <a:pt x="270" y="69"/>
                  </a:lnTo>
                  <a:lnTo>
                    <a:pt x="249" y="69"/>
                  </a:lnTo>
                  <a:lnTo>
                    <a:pt x="249" y="55"/>
                  </a:lnTo>
                  <a:close/>
                  <a:moveTo>
                    <a:pt x="276" y="36"/>
                  </a:moveTo>
                  <a:lnTo>
                    <a:pt x="297" y="36"/>
                  </a:lnTo>
                  <a:lnTo>
                    <a:pt x="297" y="160"/>
                  </a:lnTo>
                  <a:lnTo>
                    <a:pt x="276" y="160"/>
                  </a:lnTo>
                  <a:lnTo>
                    <a:pt x="276" y="36"/>
                  </a:lnTo>
                  <a:close/>
                  <a:moveTo>
                    <a:pt x="304" y="36"/>
                  </a:moveTo>
                  <a:lnTo>
                    <a:pt x="325" y="36"/>
                  </a:lnTo>
                  <a:lnTo>
                    <a:pt x="325" y="137"/>
                  </a:lnTo>
                  <a:lnTo>
                    <a:pt x="304" y="137"/>
                  </a:lnTo>
                  <a:lnTo>
                    <a:pt x="304" y="36"/>
                  </a:lnTo>
                  <a:close/>
                  <a:moveTo>
                    <a:pt x="332" y="36"/>
                  </a:moveTo>
                  <a:lnTo>
                    <a:pt x="353" y="36"/>
                  </a:lnTo>
                  <a:lnTo>
                    <a:pt x="353" y="137"/>
                  </a:lnTo>
                  <a:lnTo>
                    <a:pt x="332" y="137"/>
                  </a:lnTo>
                  <a:lnTo>
                    <a:pt x="332" y="36"/>
                  </a:lnTo>
                  <a:close/>
                  <a:moveTo>
                    <a:pt x="358" y="110"/>
                  </a:moveTo>
                  <a:lnTo>
                    <a:pt x="380" y="110"/>
                  </a:lnTo>
                  <a:lnTo>
                    <a:pt x="380" y="221"/>
                  </a:lnTo>
                  <a:lnTo>
                    <a:pt x="358" y="221"/>
                  </a:lnTo>
                  <a:lnTo>
                    <a:pt x="358" y="110"/>
                  </a:lnTo>
                  <a:close/>
                  <a:moveTo>
                    <a:pt x="387" y="35"/>
                  </a:moveTo>
                  <a:lnTo>
                    <a:pt x="408" y="35"/>
                  </a:lnTo>
                  <a:lnTo>
                    <a:pt x="408" y="73"/>
                  </a:lnTo>
                  <a:lnTo>
                    <a:pt x="387" y="73"/>
                  </a:lnTo>
                  <a:lnTo>
                    <a:pt x="387" y="35"/>
                  </a:lnTo>
                  <a:close/>
                  <a:moveTo>
                    <a:pt x="415" y="0"/>
                  </a:moveTo>
                  <a:lnTo>
                    <a:pt x="436" y="0"/>
                  </a:lnTo>
                  <a:lnTo>
                    <a:pt x="436" y="16"/>
                  </a:lnTo>
                  <a:lnTo>
                    <a:pt x="415" y="16"/>
                  </a:lnTo>
                  <a:lnTo>
                    <a:pt x="415" y="0"/>
                  </a:lnTo>
                  <a:close/>
                </a:path>
              </a:pathLst>
            </a:custGeom>
            <a:solidFill>
              <a:srgbClr val="CF79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8" name="Freeform 69"/>
            <p:cNvSpPr>
              <a:spLocks noEditPoints="1"/>
            </p:cNvSpPr>
            <p:nvPr/>
          </p:nvSpPr>
          <p:spPr bwMode="auto">
            <a:xfrm>
              <a:off x="227" y="535"/>
              <a:ext cx="518" cy="854"/>
            </a:xfrm>
            <a:custGeom>
              <a:avLst/>
              <a:gdLst>
                <a:gd name="T0" fmla="*/ 22 w 518"/>
                <a:gd name="T1" fmla="*/ 650 h 854"/>
                <a:gd name="T2" fmla="*/ 0 w 518"/>
                <a:gd name="T3" fmla="*/ 742 h 854"/>
                <a:gd name="T4" fmla="*/ 27 w 518"/>
                <a:gd name="T5" fmla="*/ 829 h 854"/>
                <a:gd name="T6" fmla="*/ 49 w 518"/>
                <a:gd name="T7" fmla="*/ 838 h 854"/>
                <a:gd name="T8" fmla="*/ 27 w 518"/>
                <a:gd name="T9" fmla="*/ 829 h 854"/>
                <a:gd name="T10" fmla="*/ 77 w 518"/>
                <a:gd name="T11" fmla="*/ 731 h 854"/>
                <a:gd name="T12" fmla="*/ 55 w 518"/>
                <a:gd name="T13" fmla="*/ 733 h 854"/>
                <a:gd name="T14" fmla="*/ 83 w 518"/>
                <a:gd name="T15" fmla="*/ 593 h 854"/>
                <a:gd name="T16" fmla="*/ 105 w 518"/>
                <a:gd name="T17" fmla="*/ 595 h 854"/>
                <a:gd name="T18" fmla="*/ 83 w 518"/>
                <a:gd name="T19" fmla="*/ 593 h 854"/>
                <a:gd name="T20" fmla="*/ 132 w 518"/>
                <a:gd name="T21" fmla="*/ 386 h 854"/>
                <a:gd name="T22" fmla="*/ 110 w 518"/>
                <a:gd name="T23" fmla="*/ 480 h 854"/>
                <a:gd name="T24" fmla="*/ 138 w 518"/>
                <a:gd name="T25" fmla="*/ 258 h 854"/>
                <a:gd name="T26" fmla="*/ 160 w 518"/>
                <a:gd name="T27" fmla="*/ 267 h 854"/>
                <a:gd name="T28" fmla="*/ 138 w 518"/>
                <a:gd name="T29" fmla="*/ 258 h 854"/>
                <a:gd name="T30" fmla="*/ 186 w 518"/>
                <a:gd name="T31" fmla="*/ 785 h 854"/>
                <a:gd name="T32" fmla="*/ 166 w 518"/>
                <a:gd name="T33" fmla="*/ 786 h 854"/>
                <a:gd name="T34" fmla="*/ 193 w 518"/>
                <a:gd name="T35" fmla="*/ 850 h 854"/>
                <a:gd name="T36" fmla="*/ 214 w 518"/>
                <a:gd name="T37" fmla="*/ 852 h 854"/>
                <a:gd name="T38" fmla="*/ 193 w 518"/>
                <a:gd name="T39" fmla="*/ 850 h 854"/>
                <a:gd name="T40" fmla="*/ 243 w 518"/>
                <a:gd name="T41" fmla="*/ 846 h 854"/>
                <a:gd name="T42" fmla="*/ 221 w 518"/>
                <a:gd name="T43" fmla="*/ 848 h 854"/>
                <a:gd name="T44" fmla="*/ 249 w 518"/>
                <a:gd name="T45" fmla="*/ 532 h 854"/>
                <a:gd name="T46" fmla="*/ 269 w 518"/>
                <a:gd name="T47" fmla="*/ 626 h 854"/>
                <a:gd name="T48" fmla="*/ 249 w 518"/>
                <a:gd name="T49" fmla="*/ 532 h 854"/>
                <a:gd name="T50" fmla="*/ 297 w 518"/>
                <a:gd name="T51" fmla="*/ 830 h 854"/>
                <a:gd name="T52" fmla="*/ 276 w 518"/>
                <a:gd name="T53" fmla="*/ 840 h 854"/>
                <a:gd name="T54" fmla="*/ 304 w 518"/>
                <a:gd name="T55" fmla="*/ 853 h 854"/>
                <a:gd name="T56" fmla="*/ 325 w 518"/>
                <a:gd name="T57" fmla="*/ 854 h 854"/>
                <a:gd name="T58" fmla="*/ 304 w 518"/>
                <a:gd name="T59" fmla="*/ 853 h 854"/>
                <a:gd name="T60" fmla="*/ 352 w 518"/>
                <a:gd name="T61" fmla="*/ 849 h 854"/>
                <a:gd name="T62" fmla="*/ 331 w 518"/>
                <a:gd name="T63" fmla="*/ 850 h 854"/>
                <a:gd name="T64" fmla="*/ 359 w 518"/>
                <a:gd name="T65" fmla="*/ 799 h 854"/>
                <a:gd name="T66" fmla="*/ 380 w 518"/>
                <a:gd name="T67" fmla="*/ 801 h 854"/>
                <a:gd name="T68" fmla="*/ 359 w 518"/>
                <a:gd name="T69" fmla="*/ 799 h 854"/>
                <a:gd name="T70" fmla="*/ 408 w 518"/>
                <a:gd name="T71" fmla="*/ 0 h 854"/>
                <a:gd name="T72" fmla="*/ 387 w 518"/>
                <a:gd name="T73" fmla="*/ 92 h 854"/>
                <a:gd name="T74" fmla="*/ 414 w 518"/>
                <a:gd name="T75" fmla="*/ 485 h 854"/>
                <a:gd name="T76" fmla="*/ 435 w 518"/>
                <a:gd name="T77" fmla="*/ 494 h 854"/>
                <a:gd name="T78" fmla="*/ 414 w 518"/>
                <a:gd name="T79" fmla="*/ 485 h 854"/>
                <a:gd name="T80" fmla="*/ 463 w 518"/>
                <a:gd name="T81" fmla="*/ 623 h 854"/>
                <a:gd name="T82" fmla="*/ 442 w 518"/>
                <a:gd name="T83" fmla="*/ 624 h 854"/>
                <a:gd name="T84" fmla="*/ 470 w 518"/>
                <a:gd name="T85" fmla="*/ 490 h 854"/>
                <a:gd name="T86" fmla="*/ 491 w 518"/>
                <a:gd name="T87" fmla="*/ 492 h 854"/>
                <a:gd name="T88" fmla="*/ 470 w 518"/>
                <a:gd name="T89" fmla="*/ 490 h 854"/>
                <a:gd name="T90" fmla="*/ 518 w 518"/>
                <a:gd name="T91" fmla="*/ 389 h 854"/>
                <a:gd name="T92" fmla="*/ 497 w 518"/>
                <a:gd name="T93" fmla="*/ 48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854">
                  <a:moveTo>
                    <a:pt x="0" y="650"/>
                  </a:moveTo>
                  <a:lnTo>
                    <a:pt x="22" y="650"/>
                  </a:lnTo>
                  <a:lnTo>
                    <a:pt x="22" y="742"/>
                  </a:lnTo>
                  <a:lnTo>
                    <a:pt x="0" y="742"/>
                  </a:lnTo>
                  <a:lnTo>
                    <a:pt x="0" y="650"/>
                  </a:lnTo>
                  <a:close/>
                  <a:moveTo>
                    <a:pt x="27" y="829"/>
                  </a:moveTo>
                  <a:lnTo>
                    <a:pt x="49" y="829"/>
                  </a:lnTo>
                  <a:lnTo>
                    <a:pt x="49" y="838"/>
                  </a:lnTo>
                  <a:lnTo>
                    <a:pt x="27" y="838"/>
                  </a:lnTo>
                  <a:lnTo>
                    <a:pt x="27" y="829"/>
                  </a:lnTo>
                  <a:close/>
                  <a:moveTo>
                    <a:pt x="55" y="731"/>
                  </a:moveTo>
                  <a:lnTo>
                    <a:pt x="77" y="731"/>
                  </a:lnTo>
                  <a:lnTo>
                    <a:pt x="77" y="733"/>
                  </a:lnTo>
                  <a:lnTo>
                    <a:pt x="55" y="733"/>
                  </a:lnTo>
                  <a:lnTo>
                    <a:pt x="55" y="731"/>
                  </a:lnTo>
                  <a:close/>
                  <a:moveTo>
                    <a:pt x="83" y="593"/>
                  </a:moveTo>
                  <a:lnTo>
                    <a:pt x="105" y="593"/>
                  </a:lnTo>
                  <a:lnTo>
                    <a:pt x="105" y="595"/>
                  </a:lnTo>
                  <a:lnTo>
                    <a:pt x="83" y="595"/>
                  </a:lnTo>
                  <a:lnTo>
                    <a:pt x="83" y="593"/>
                  </a:lnTo>
                  <a:close/>
                  <a:moveTo>
                    <a:pt x="110" y="386"/>
                  </a:moveTo>
                  <a:lnTo>
                    <a:pt x="132" y="386"/>
                  </a:lnTo>
                  <a:lnTo>
                    <a:pt x="132" y="480"/>
                  </a:lnTo>
                  <a:lnTo>
                    <a:pt x="110" y="480"/>
                  </a:lnTo>
                  <a:lnTo>
                    <a:pt x="110" y="386"/>
                  </a:lnTo>
                  <a:close/>
                  <a:moveTo>
                    <a:pt x="138" y="258"/>
                  </a:moveTo>
                  <a:lnTo>
                    <a:pt x="160" y="258"/>
                  </a:lnTo>
                  <a:lnTo>
                    <a:pt x="160" y="267"/>
                  </a:lnTo>
                  <a:lnTo>
                    <a:pt x="138" y="267"/>
                  </a:lnTo>
                  <a:lnTo>
                    <a:pt x="138" y="258"/>
                  </a:lnTo>
                  <a:close/>
                  <a:moveTo>
                    <a:pt x="166" y="785"/>
                  </a:moveTo>
                  <a:lnTo>
                    <a:pt x="186" y="785"/>
                  </a:lnTo>
                  <a:lnTo>
                    <a:pt x="186" y="786"/>
                  </a:lnTo>
                  <a:lnTo>
                    <a:pt x="166" y="786"/>
                  </a:lnTo>
                  <a:lnTo>
                    <a:pt x="166" y="785"/>
                  </a:lnTo>
                  <a:close/>
                  <a:moveTo>
                    <a:pt x="193" y="850"/>
                  </a:moveTo>
                  <a:lnTo>
                    <a:pt x="214" y="850"/>
                  </a:lnTo>
                  <a:lnTo>
                    <a:pt x="214" y="852"/>
                  </a:lnTo>
                  <a:lnTo>
                    <a:pt x="193" y="852"/>
                  </a:lnTo>
                  <a:lnTo>
                    <a:pt x="193" y="850"/>
                  </a:lnTo>
                  <a:close/>
                  <a:moveTo>
                    <a:pt x="221" y="846"/>
                  </a:moveTo>
                  <a:lnTo>
                    <a:pt x="243" y="846"/>
                  </a:lnTo>
                  <a:lnTo>
                    <a:pt x="243" y="848"/>
                  </a:lnTo>
                  <a:lnTo>
                    <a:pt x="221" y="848"/>
                  </a:lnTo>
                  <a:lnTo>
                    <a:pt x="221" y="846"/>
                  </a:lnTo>
                  <a:close/>
                  <a:moveTo>
                    <a:pt x="249" y="532"/>
                  </a:moveTo>
                  <a:lnTo>
                    <a:pt x="269" y="532"/>
                  </a:lnTo>
                  <a:lnTo>
                    <a:pt x="269" y="626"/>
                  </a:lnTo>
                  <a:lnTo>
                    <a:pt x="249" y="626"/>
                  </a:lnTo>
                  <a:lnTo>
                    <a:pt x="249" y="532"/>
                  </a:lnTo>
                  <a:close/>
                  <a:moveTo>
                    <a:pt x="276" y="830"/>
                  </a:moveTo>
                  <a:lnTo>
                    <a:pt x="297" y="830"/>
                  </a:lnTo>
                  <a:lnTo>
                    <a:pt x="297" y="840"/>
                  </a:lnTo>
                  <a:lnTo>
                    <a:pt x="276" y="840"/>
                  </a:lnTo>
                  <a:lnTo>
                    <a:pt x="276" y="830"/>
                  </a:lnTo>
                  <a:close/>
                  <a:moveTo>
                    <a:pt x="304" y="853"/>
                  </a:moveTo>
                  <a:lnTo>
                    <a:pt x="325" y="853"/>
                  </a:lnTo>
                  <a:lnTo>
                    <a:pt x="325" y="854"/>
                  </a:lnTo>
                  <a:lnTo>
                    <a:pt x="304" y="854"/>
                  </a:lnTo>
                  <a:lnTo>
                    <a:pt x="304" y="853"/>
                  </a:lnTo>
                  <a:close/>
                  <a:moveTo>
                    <a:pt x="331" y="849"/>
                  </a:moveTo>
                  <a:lnTo>
                    <a:pt x="352" y="849"/>
                  </a:lnTo>
                  <a:lnTo>
                    <a:pt x="352" y="850"/>
                  </a:lnTo>
                  <a:lnTo>
                    <a:pt x="331" y="850"/>
                  </a:lnTo>
                  <a:lnTo>
                    <a:pt x="331" y="849"/>
                  </a:lnTo>
                  <a:close/>
                  <a:moveTo>
                    <a:pt x="359" y="799"/>
                  </a:moveTo>
                  <a:lnTo>
                    <a:pt x="380" y="799"/>
                  </a:lnTo>
                  <a:lnTo>
                    <a:pt x="380" y="801"/>
                  </a:lnTo>
                  <a:lnTo>
                    <a:pt x="359" y="801"/>
                  </a:lnTo>
                  <a:lnTo>
                    <a:pt x="359" y="799"/>
                  </a:lnTo>
                  <a:close/>
                  <a:moveTo>
                    <a:pt x="387" y="0"/>
                  </a:moveTo>
                  <a:lnTo>
                    <a:pt x="408" y="0"/>
                  </a:lnTo>
                  <a:lnTo>
                    <a:pt x="408" y="92"/>
                  </a:lnTo>
                  <a:lnTo>
                    <a:pt x="387" y="92"/>
                  </a:lnTo>
                  <a:lnTo>
                    <a:pt x="387" y="0"/>
                  </a:lnTo>
                  <a:close/>
                  <a:moveTo>
                    <a:pt x="414" y="485"/>
                  </a:moveTo>
                  <a:lnTo>
                    <a:pt x="435" y="485"/>
                  </a:lnTo>
                  <a:lnTo>
                    <a:pt x="435" y="494"/>
                  </a:lnTo>
                  <a:lnTo>
                    <a:pt x="414" y="494"/>
                  </a:lnTo>
                  <a:lnTo>
                    <a:pt x="414" y="485"/>
                  </a:lnTo>
                  <a:close/>
                  <a:moveTo>
                    <a:pt x="442" y="623"/>
                  </a:moveTo>
                  <a:lnTo>
                    <a:pt x="463" y="623"/>
                  </a:lnTo>
                  <a:lnTo>
                    <a:pt x="463" y="624"/>
                  </a:lnTo>
                  <a:lnTo>
                    <a:pt x="442" y="624"/>
                  </a:lnTo>
                  <a:lnTo>
                    <a:pt x="442" y="623"/>
                  </a:lnTo>
                  <a:close/>
                  <a:moveTo>
                    <a:pt x="470" y="490"/>
                  </a:moveTo>
                  <a:lnTo>
                    <a:pt x="491" y="490"/>
                  </a:lnTo>
                  <a:lnTo>
                    <a:pt x="491" y="492"/>
                  </a:lnTo>
                  <a:lnTo>
                    <a:pt x="470" y="492"/>
                  </a:lnTo>
                  <a:lnTo>
                    <a:pt x="470" y="490"/>
                  </a:lnTo>
                  <a:close/>
                  <a:moveTo>
                    <a:pt x="497" y="389"/>
                  </a:moveTo>
                  <a:lnTo>
                    <a:pt x="518" y="389"/>
                  </a:lnTo>
                  <a:lnTo>
                    <a:pt x="518" y="481"/>
                  </a:lnTo>
                  <a:lnTo>
                    <a:pt x="497" y="481"/>
                  </a:lnTo>
                  <a:lnTo>
                    <a:pt x="497" y="389"/>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69" name="Freeform 70"/>
            <p:cNvSpPr>
              <a:spLocks noEditPoints="1"/>
            </p:cNvSpPr>
            <p:nvPr/>
          </p:nvSpPr>
          <p:spPr bwMode="auto">
            <a:xfrm>
              <a:off x="752" y="405"/>
              <a:ext cx="519" cy="956"/>
            </a:xfrm>
            <a:custGeom>
              <a:avLst/>
              <a:gdLst>
                <a:gd name="T0" fmla="*/ 21 w 519"/>
                <a:gd name="T1" fmla="*/ 735 h 956"/>
                <a:gd name="T2" fmla="*/ 0 w 519"/>
                <a:gd name="T3" fmla="*/ 745 h 956"/>
                <a:gd name="T4" fmla="*/ 28 w 519"/>
                <a:gd name="T5" fmla="*/ 435 h 956"/>
                <a:gd name="T6" fmla="*/ 49 w 519"/>
                <a:gd name="T7" fmla="*/ 436 h 956"/>
                <a:gd name="T8" fmla="*/ 28 w 519"/>
                <a:gd name="T9" fmla="*/ 435 h 956"/>
                <a:gd name="T10" fmla="*/ 76 w 519"/>
                <a:gd name="T11" fmla="*/ 908 h 956"/>
                <a:gd name="T12" fmla="*/ 55 w 519"/>
                <a:gd name="T13" fmla="*/ 909 h 956"/>
                <a:gd name="T14" fmla="*/ 83 w 519"/>
                <a:gd name="T15" fmla="*/ 797 h 956"/>
                <a:gd name="T16" fmla="*/ 104 w 519"/>
                <a:gd name="T17" fmla="*/ 891 h 956"/>
                <a:gd name="T18" fmla="*/ 83 w 519"/>
                <a:gd name="T19" fmla="*/ 797 h 956"/>
                <a:gd name="T20" fmla="*/ 131 w 519"/>
                <a:gd name="T21" fmla="*/ 873 h 956"/>
                <a:gd name="T22" fmla="*/ 111 w 519"/>
                <a:gd name="T23" fmla="*/ 883 h 956"/>
                <a:gd name="T24" fmla="*/ 138 w 519"/>
                <a:gd name="T25" fmla="*/ 842 h 956"/>
                <a:gd name="T26" fmla="*/ 159 w 519"/>
                <a:gd name="T27" fmla="*/ 844 h 956"/>
                <a:gd name="T28" fmla="*/ 138 w 519"/>
                <a:gd name="T29" fmla="*/ 842 h 956"/>
                <a:gd name="T30" fmla="*/ 187 w 519"/>
                <a:gd name="T31" fmla="*/ 525 h 956"/>
                <a:gd name="T32" fmla="*/ 166 w 519"/>
                <a:gd name="T33" fmla="*/ 527 h 956"/>
                <a:gd name="T34" fmla="*/ 194 w 519"/>
                <a:gd name="T35" fmla="*/ 542 h 956"/>
                <a:gd name="T36" fmla="*/ 214 w 519"/>
                <a:gd name="T37" fmla="*/ 543 h 956"/>
                <a:gd name="T38" fmla="*/ 194 w 519"/>
                <a:gd name="T39" fmla="*/ 542 h 956"/>
                <a:gd name="T40" fmla="*/ 242 w 519"/>
                <a:gd name="T41" fmla="*/ 489 h 956"/>
                <a:gd name="T42" fmla="*/ 220 w 519"/>
                <a:gd name="T43" fmla="*/ 583 h 956"/>
                <a:gd name="T44" fmla="*/ 249 w 519"/>
                <a:gd name="T45" fmla="*/ 595 h 956"/>
                <a:gd name="T46" fmla="*/ 270 w 519"/>
                <a:gd name="T47" fmla="*/ 604 h 956"/>
                <a:gd name="T48" fmla="*/ 249 w 519"/>
                <a:gd name="T49" fmla="*/ 595 h 956"/>
                <a:gd name="T50" fmla="*/ 297 w 519"/>
                <a:gd name="T51" fmla="*/ 550 h 956"/>
                <a:gd name="T52" fmla="*/ 275 w 519"/>
                <a:gd name="T53" fmla="*/ 551 h 956"/>
                <a:gd name="T54" fmla="*/ 303 w 519"/>
                <a:gd name="T55" fmla="*/ 0 h 956"/>
                <a:gd name="T56" fmla="*/ 325 w 519"/>
                <a:gd name="T57" fmla="*/ 1 h 956"/>
                <a:gd name="T58" fmla="*/ 303 w 519"/>
                <a:gd name="T59" fmla="*/ 0 h 956"/>
                <a:gd name="T60" fmla="*/ 353 w 519"/>
                <a:gd name="T61" fmla="*/ 535 h 956"/>
                <a:gd name="T62" fmla="*/ 331 w 519"/>
                <a:gd name="T63" fmla="*/ 628 h 956"/>
                <a:gd name="T64" fmla="*/ 358 w 519"/>
                <a:gd name="T65" fmla="*/ 919 h 956"/>
                <a:gd name="T66" fmla="*/ 380 w 519"/>
                <a:gd name="T67" fmla="*/ 928 h 956"/>
                <a:gd name="T68" fmla="*/ 358 w 519"/>
                <a:gd name="T69" fmla="*/ 919 h 956"/>
                <a:gd name="T70" fmla="*/ 408 w 519"/>
                <a:gd name="T71" fmla="*/ 944 h 956"/>
                <a:gd name="T72" fmla="*/ 386 w 519"/>
                <a:gd name="T73" fmla="*/ 946 h 956"/>
                <a:gd name="T74" fmla="*/ 414 w 519"/>
                <a:gd name="T75" fmla="*/ 955 h 956"/>
                <a:gd name="T76" fmla="*/ 436 w 519"/>
                <a:gd name="T77" fmla="*/ 956 h 956"/>
                <a:gd name="T78" fmla="*/ 414 w 519"/>
                <a:gd name="T79" fmla="*/ 955 h 956"/>
                <a:gd name="T80" fmla="*/ 463 w 519"/>
                <a:gd name="T81" fmla="*/ 764 h 956"/>
                <a:gd name="T82" fmla="*/ 441 w 519"/>
                <a:gd name="T83" fmla="*/ 857 h 956"/>
                <a:gd name="T84" fmla="*/ 469 w 519"/>
                <a:gd name="T85" fmla="*/ 838 h 956"/>
                <a:gd name="T86" fmla="*/ 491 w 519"/>
                <a:gd name="T87" fmla="*/ 848 h 956"/>
                <a:gd name="T88" fmla="*/ 469 w 519"/>
                <a:gd name="T89" fmla="*/ 838 h 956"/>
                <a:gd name="T90" fmla="*/ 519 w 519"/>
                <a:gd name="T91" fmla="*/ 925 h 956"/>
                <a:gd name="T92" fmla="*/ 497 w 519"/>
                <a:gd name="T93" fmla="*/ 927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956">
                  <a:moveTo>
                    <a:pt x="0" y="735"/>
                  </a:moveTo>
                  <a:lnTo>
                    <a:pt x="21" y="735"/>
                  </a:lnTo>
                  <a:lnTo>
                    <a:pt x="21" y="745"/>
                  </a:lnTo>
                  <a:lnTo>
                    <a:pt x="0" y="745"/>
                  </a:lnTo>
                  <a:lnTo>
                    <a:pt x="0" y="735"/>
                  </a:lnTo>
                  <a:close/>
                  <a:moveTo>
                    <a:pt x="28" y="435"/>
                  </a:moveTo>
                  <a:lnTo>
                    <a:pt x="49" y="435"/>
                  </a:lnTo>
                  <a:lnTo>
                    <a:pt x="49" y="436"/>
                  </a:lnTo>
                  <a:lnTo>
                    <a:pt x="28" y="436"/>
                  </a:lnTo>
                  <a:lnTo>
                    <a:pt x="28" y="435"/>
                  </a:lnTo>
                  <a:close/>
                  <a:moveTo>
                    <a:pt x="55" y="908"/>
                  </a:moveTo>
                  <a:lnTo>
                    <a:pt x="76" y="908"/>
                  </a:lnTo>
                  <a:lnTo>
                    <a:pt x="76" y="909"/>
                  </a:lnTo>
                  <a:lnTo>
                    <a:pt x="55" y="909"/>
                  </a:lnTo>
                  <a:lnTo>
                    <a:pt x="55" y="908"/>
                  </a:lnTo>
                  <a:close/>
                  <a:moveTo>
                    <a:pt x="83" y="797"/>
                  </a:moveTo>
                  <a:lnTo>
                    <a:pt x="104" y="797"/>
                  </a:lnTo>
                  <a:lnTo>
                    <a:pt x="104" y="891"/>
                  </a:lnTo>
                  <a:lnTo>
                    <a:pt x="83" y="891"/>
                  </a:lnTo>
                  <a:lnTo>
                    <a:pt x="83" y="797"/>
                  </a:lnTo>
                  <a:close/>
                  <a:moveTo>
                    <a:pt x="111" y="873"/>
                  </a:moveTo>
                  <a:lnTo>
                    <a:pt x="131" y="873"/>
                  </a:lnTo>
                  <a:lnTo>
                    <a:pt x="131" y="883"/>
                  </a:lnTo>
                  <a:lnTo>
                    <a:pt x="111" y="883"/>
                  </a:lnTo>
                  <a:lnTo>
                    <a:pt x="111" y="873"/>
                  </a:lnTo>
                  <a:close/>
                  <a:moveTo>
                    <a:pt x="138" y="842"/>
                  </a:moveTo>
                  <a:lnTo>
                    <a:pt x="159" y="842"/>
                  </a:lnTo>
                  <a:lnTo>
                    <a:pt x="159" y="844"/>
                  </a:lnTo>
                  <a:lnTo>
                    <a:pt x="138" y="844"/>
                  </a:lnTo>
                  <a:lnTo>
                    <a:pt x="138" y="842"/>
                  </a:lnTo>
                  <a:close/>
                  <a:moveTo>
                    <a:pt x="166" y="525"/>
                  </a:moveTo>
                  <a:lnTo>
                    <a:pt x="187" y="525"/>
                  </a:lnTo>
                  <a:lnTo>
                    <a:pt x="187" y="527"/>
                  </a:lnTo>
                  <a:lnTo>
                    <a:pt x="166" y="527"/>
                  </a:lnTo>
                  <a:lnTo>
                    <a:pt x="166" y="525"/>
                  </a:lnTo>
                  <a:close/>
                  <a:moveTo>
                    <a:pt x="194" y="542"/>
                  </a:moveTo>
                  <a:lnTo>
                    <a:pt x="214" y="542"/>
                  </a:lnTo>
                  <a:lnTo>
                    <a:pt x="214" y="543"/>
                  </a:lnTo>
                  <a:lnTo>
                    <a:pt x="194" y="543"/>
                  </a:lnTo>
                  <a:lnTo>
                    <a:pt x="194" y="542"/>
                  </a:lnTo>
                  <a:close/>
                  <a:moveTo>
                    <a:pt x="220" y="489"/>
                  </a:moveTo>
                  <a:lnTo>
                    <a:pt x="242" y="489"/>
                  </a:lnTo>
                  <a:lnTo>
                    <a:pt x="242" y="583"/>
                  </a:lnTo>
                  <a:lnTo>
                    <a:pt x="220" y="583"/>
                  </a:lnTo>
                  <a:lnTo>
                    <a:pt x="220" y="489"/>
                  </a:lnTo>
                  <a:close/>
                  <a:moveTo>
                    <a:pt x="249" y="595"/>
                  </a:moveTo>
                  <a:lnTo>
                    <a:pt x="270" y="595"/>
                  </a:lnTo>
                  <a:lnTo>
                    <a:pt x="270" y="604"/>
                  </a:lnTo>
                  <a:lnTo>
                    <a:pt x="249" y="604"/>
                  </a:lnTo>
                  <a:lnTo>
                    <a:pt x="249" y="595"/>
                  </a:lnTo>
                  <a:close/>
                  <a:moveTo>
                    <a:pt x="275" y="550"/>
                  </a:moveTo>
                  <a:lnTo>
                    <a:pt x="297" y="550"/>
                  </a:lnTo>
                  <a:lnTo>
                    <a:pt x="297" y="551"/>
                  </a:lnTo>
                  <a:lnTo>
                    <a:pt x="275" y="551"/>
                  </a:lnTo>
                  <a:lnTo>
                    <a:pt x="275" y="550"/>
                  </a:lnTo>
                  <a:close/>
                  <a:moveTo>
                    <a:pt x="303" y="0"/>
                  </a:moveTo>
                  <a:lnTo>
                    <a:pt x="325" y="0"/>
                  </a:lnTo>
                  <a:lnTo>
                    <a:pt x="325" y="1"/>
                  </a:lnTo>
                  <a:lnTo>
                    <a:pt x="303" y="1"/>
                  </a:lnTo>
                  <a:lnTo>
                    <a:pt x="303" y="0"/>
                  </a:lnTo>
                  <a:close/>
                  <a:moveTo>
                    <a:pt x="331" y="535"/>
                  </a:moveTo>
                  <a:lnTo>
                    <a:pt x="353" y="535"/>
                  </a:lnTo>
                  <a:lnTo>
                    <a:pt x="353" y="628"/>
                  </a:lnTo>
                  <a:lnTo>
                    <a:pt x="331" y="628"/>
                  </a:lnTo>
                  <a:lnTo>
                    <a:pt x="331" y="535"/>
                  </a:lnTo>
                  <a:close/>
                  <a:moveTo>
                    <a:pt x="358" y="919"/>
                  </a:moveTo>
                  <a:lnTo>
                    <a:pt x="380" y="919"/>
                  </a:lnTo>
                  <a:lnTo>
                    <a:pt x="380" y="928"/>
                  </a:lnTo>
                  <a:lnTo>
                    <a:pt x="358" y="928"/>
                  </a:lnTo>
                  <a:lnTo>
                    <a:pt x="358" y="919"/>
                  </a:lnTo>
                  <a:close/>
                  <a:moveTo>
                    <a:pt x="386" y="944"/>
                  </a:moveTo>
                  <a:lnTo>
                    <a:pt x="408" y="944"/>
                  </a:lnTo>
                  <a:lnTo>
                    <a:pt x="408" y="946"/>
                  </a:lnTo>
                  <a:lnTo>
                    <a:pt x="386" y="946"/>
                  </a:lnTo>
                  <a:lnTo>
                    <a:pt x="386" y="944"/>
                  </a:lnTo>
                  <a:close/>
                  <a:moveTo>
                    <a:pt x="414" y="955"/>
                  </a:moveTo>
                  <a:lnTo>
                    <a:pt x="436" y="955"/>
                  </a:lnTo>
                  <a:lnTo>
                    <a:pt x="436" y="956"/>
                  </a:lnTo>
                  <a:lnTo>
                    <a:pt x="414" y="956"/>
                  </a:lnTo>
                  <a:lnTo>
                    <a:pt x="414" y="955"/>
                  </a:lnTo>
                  <a:close/>
                  <a:moveTo>
                    <a:pt x="441" y="764"/>
                  </a:moveTo>
                  <a:lnTo>
                    <a:pt x="463" y="764"/>
                  </a:lnTo>
                  <a:lnTo>
                    <a:pt x="463" y="857"/>
                  </a:lnTo>
                  <a:lnTo>
                    <a:pt x="441" y="857"/>
                  </a:lnTo>
                  <a:lnTo>
                    <a:pt x="441" y="764"/>
                  </a:lnTo>
                  <a:close/>
                  <a:moveTo>
                    <a:pt x="469" y="838"/>
                  </a:moveTo>
                  <a:lnTo>
                    <a:pt x="491" y="838"/>
                  </a:lnTo>
                  <a:lnTo>
                    <a:pt x="491" y="848"/>
                  </a:lnTo>
                  <a:lnTo>
                    <a:pt x="469" y="848"/>
                  </a:lnTo>
                  <a:lnTo>
                    <a:pt x="469" y="838"/>
                  </a:lnTo>
                  <a:close/>
                  <a:moveTo>
                    <a:pt x="497" y="925"/>
                  </a:moveTo>
                  <a:lnTo>
                    <a:pt x="519" y="925"/>
                  </a:lnTo>
                  <a:lnTo>
                    <a:pt x="519" y="927"/>
                  </a:lnTo>
                  <a:lnTo>
                    <a:pt x="497" y="927"/>
                  </a:lnTo>
                  <a:lnTo>
                    <a:pt x="497" y="925"/>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0" name="Freeform 71"/>
            <p:cNvSpPr>
              <a:spLocks noEditPoints="1"/>
            </p:cNvSpPr>
            <p:nvPr/>
          </p:nvSpPr>
          <p:spPr bwMode="auto">
            <a:xfrm>
              <a:off x="1276" y="670"/>
              <a:ext cx="519" cy="702"/>
            </a:xfrm>
            <a:custGeom>
              <a:avLst/>
              <a:gdLst>
                <a:gd name="T0" fmla="*/ 21 w 519"/>
                <a:gd name="T1" fmla="*/ 211 h 702"/>
                <a:gd name="T2" fmla="*/ 0 w 519"/>
                <a:gd name="T3" fmla="*/ 212 h 702"/>
                <a:gd name="T4" fmla="*/ 28 w 519"/>
                <a:gd name="T5" fmla="*/ 701 h 702"/>
                <a:gd name="T6" fmla="*/ 50 w 519"/>
                <a:gd name="T7" fmla="*/ 702 h 702"/>
                <a:gd name="T8" fmla="*/ 28 w 519"/>
                <a:gd name="T9" fmla="*/ 701 h 702"/>
                <a:gd name="T10" fmla="*/ 76 w 519"/>
                <a:gd name="T11" fmla="*/ 523 h 702"/>
                <a:gd name="T12" fmla="*/ 56 w 519"/>
                <a:gd name="T13" fmla="*/ 615 h 702"/>
                <a:gd name="T14" fmla="*/ 83 w 519"/>
                <a:gd name="T15" fmla="*/ 128 h 702"/>
                <a:gd name="T16" fmla="*/ 104 w 519"/>
                <a:gd name="T17" fmla="*/ 137 h 702"/>
                <a:gd name="T18" fmla="*/ 83 w 519"/>
                <a:gd name="T19" fmla="*/ 128 h 702"/>
                <a:gd name="T20" fmla="*/ 133 w 519"/>
                <a:gd name="T21" fmla="*/ 446 h 702"/>
                <a:gd name="T22" fmla="*/ 111 w 519"/>
                <a:gd name="T23" fmla="*/ 448 h 702"/>
                <a:gd name="T24" fmla="*/ 139 w 519"/>
                <a:gd name="T25" fmla="*/ 202 h 702"/>
                <a:gd name="T26" fmla="*/ 159 w 519"/>
                <a:gd name="T27" fmla="*/ 203 h 702"/>
                <a:gd name="T28" fmla="*/ 139 w 519"/>
                <a:gd name="T29" fmla="*/ 202 h 702"/>
                <a:gd name="T30" fmla="*/ 187 w 519"/>
                <a:gd name="T31" fmla="*/ 0 h 702"/>
                <a:gd name="T32" fmla="*/ 166 w 519"/>
                <a:gd name="T33" fmla="*/ 92 h 702"/>
                <a:gd name="T34" fmla="*/ 194 w 519"/>
                <a:gd name="T35" fmla="*/ 263 h 702"/>
                <a:gd name="T36" fmla="*/ 215 w 519"/>
                <a:gd name="T37" fmla="*/ 273 h 702"/>
                <a:gd name="T38" fmla="*/ 194 w 519"/>
                <a:gd name="T39" fmla="*/ 263 h 702"/>
                <a:gd name="T40" fmla="*/ 242 w 519"/>
                <a:gd name="T41" fmla="*/ 445 h 702"/>
                <a:gd name="T42" fmla="*/ 221 w 519"/>
                <a:gd name="T43" fmla="*/ 446 h 702"/>
                <a:gd name="T44" fmla="*/ 249 w 519"/>
                <a:gd name="T45" fmla="*/ 504 h 702"/>
                <a:gd name="T46" fmla="*/ 270 w 519"/>
                <a:gd name="T47" fmla="*/ 505 h 702"/>
                <a:gd name="T48" fmla="*/ 249 w 519"/>
                <a:gd name="T49" fmla="*/ 504 h 702"/>
                <a:gd name="T50" fmla="*/ 298 w 519"/>
                <a:gd name="T51" fmla="*/ 390 h 702"/>
                <a:gd name="T52" fmla="*/ 277 w 519"/>
                <a:gd name="T53" fmla="*/ 484 h 702"/>
                <a:gd name="T54" fmla="*/ 304 w 519"/>
                <a:gd name="T55" fmla="*/ 198 h 702"/>
                <a:gd name="T56" fmla="*/ 325 w 519"/>
                <a:gd name="T57" fmla="*/ 207 h 702"/>
                <a:gd name="T58" fmla="*/ 304 w 519"/>
                <a:gd name="T59" fmla="*/ 198 h 702"/>
                <a:gd name="T60" fmla="*/ 353 w 519"/>
                <a:gd name="T61" fmla="*/ 523 h 702"/>
                <a:gd name="T62" fmla="*/ 332 w 519"/>
                <a:gd name="T63" fmla="*/ 524 h 702"/>
                <a:gd name="T64" fmla="*/ 360 w 519"/>
                <a:gd name="T65" fmla="*/ 448 h 702"/>
                <a:gd name="T66" fmla="*/ 381 w 519"/>
                <a:gd name="T67" fmla="*/ 449 h 702"/>
                <a:gd name="T68" fmla="*/ 360 w 519"/>
                <a:gd name="T69" fmla="*/ 448 h 702"/>
                <a:gd name="T70" fmla="*/ 408 w 519"/>
                <a:gd name="T71" fmla="*/ 376 h 702"/>
                <a:gd name="T72" fmla="*/ 387 w 519"/>
                <a:gd name="T73" fmla="*/ 377 h 702"/>
                <a:gd name="T74" fmla="*/ 415 w 519"/>
                <a:gd name="T75" fmla="*/ 87 h 702"/>
                <a:gd name="T76" fmla="*/ 436 w 519"/>
                <a:gd name="T77" fmla="*/ 179 h 702"/>
                <a:gd name="T78" fmla="*/ 415 w 519"/>
                <a:gd name="T79" fmla="*/ 87 h 702"/>
                <a:gd name="T80" fmla="*/ 464 w 519"/>
                <a:gd name="T81" fmla="*/ 374 h 702"/>
                <a:gd name="T82" fmla="*/ 443 w 519"/>
                <a:gd name="T83" fmla="*/ 384 h 702"/>
                <a:gd name="T84" fmla="*/ 470 w 519"/>
                <a:gd name="T85" fmla="*/ 314 h 702"/>
                <a:gd name="T86" fmla="*/ 491 w 519"/>
                <a:gd name="T87" fmla="*/ 315 h 702"/>
                <a:gd name="T88" fmla="*/ 470 w 519"/>
                <a:gd name="T89" fmla="*/ 314 h 702"/>
                <a:gd name="T90" fmla="*/ 519 w 519"/>
                <a:gd name="T91" fmla="*/ 183 h 702"/>
                <a:gd name="T92" fmla="*/ 498 w 519"/>
                <a:gd name="T93" fmla="*/ 27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02">
                  <a:moveTo>
                    <a:pt x="0" y="211"/>
                  </a:moveTo>
                  <a:lnTo>
                    <a:pt x="21" y="211"/>
                  </a:lnTo>
                  <a:lnTo>
                    <a:pt x="21" y="212"/>
                  </a:lnTo>
                  <a:lnTo>
                    <a:pt x="0" y="212"/>
                  </a:lnTo>
                  <a:lnTo>
                    <a:pt x="0" y="211"/>
                  </a:lnTo>
                  <a:close/>
                  <a:moveTo>
                    <a:pt x="28" y="701"/>
                  </a:moveTo>
                  <a:lnTo>
                    <a:pt x="50" y="701"/>
                  </a:lnTo>
                  <a:lnTo>
                    <a:pt x="50" y="702"/>
                  </a:lnTo>
                  <a:lnTo>
                    <a:pt x="28" y="702"/>
                  </a:lnTo>
                  <a:lnTo>
                    <a:pt x="28" y="701"/>
                  </a:lnTo>
                  <a:close/>
                  <a:moveTo>
                    <a:pt x="56" y="523"/>
                  </a:moveTo>
                  <a:lnTo>
                    <a:pt x="76" y="523"/>
                  </a:lnTo>
                  <a:lnTo>
                    <a:pt x="76" y="615"/>
                  </a:lnTo>
                  <a:lnTo>
                    <a:pt x="56" y="615"/>
                  </a:lnTo>
                  <a:lnTo>
                    <a:pt x="56" y="523"/>
                  </a:lnTo>
                  <a:close/>
                  <a:moveTo>
                    <a:pt x="83" y="128"/>
                  </a:moveTo>
                  <a:lnTo>
                    <a:pt x="104" y="128"/>
                  </a:lnTo>
                  <a:lnTo>
                    <a:pt x="104" y="137"/>
                  </a:lnTo>
                  <a:lnTo>
                    <a:pt x="83" y="137"/>
                  </a:lnTo>
                  <a:lnTo>
                    <a:pt x="83" y="128"/>
                  </a:lnTo>
                  <a:close/>
                  <a:moveTo>
                    <a:pt x="111" y="446"/>
                  </a:moveTo>
                  <a:lnTo>
                    <a:pt x="133" y="446"/>
                  </a:lnTo>
                  <a:lnTo>
                    <a:pt x="133" y="448"/>
                  </a:lnTo>
                  <a:lnTo>
                    <a:pt x="111" y="448"/>
                  </a:lnTo>
                  <a:lnTo>
                    <a:pt x="111" y="446"/>
                  </a:lnTo>
                  <a:close/>
                  <a:moveTo>
                    <a:pt x="139" y="202"/>
                  </a:moveTo>
                  <a:lnTo>
                    <a:pt x="159" y="202"/>
                  </a:lnTo>
                  <a:lnTo>
                    <a:pt x="159" y="203"/>
                  </a:lnTo>
                  <a:lnTo>
                    <a:pt x="139" y="203"/>
                  </a:lnTo>
                  <a:lnTo>
                    <a:pt x="139" y="202"/>
                  </a:lnTo>
                  <a:close/>
                  <a:moveTo>
                    <a:pt x="166" y="0"/>
                  </a:moveTo>
                  <a:lnTo>
                    <a:pt x="187" y="0"/>
                  </a:lnTo>
                  <a:lnTo>
                    <a:pt x="187" y="92"/>
                  </a:lnTo>
                  <a:lnTo>
                    <a:pt x="166" y="92"/>
                  </a:lnTo>
                  <a:lnTo>
                    <a:pt x="166" y="0"/>
                  </a:lnTo>
                  <a:close/>
                  <a:moveTo>
                    <a:pt x="194" y="263"/>
                  </a:moveTo>
                  <a:lnTo>
                    <a:pt x="215" y="263"/>
                  </a:lnTo>
                  <a:lnTo>
                    <a:pt x="215" y="273"/>
                  </a:lnTo>
                  <a:lnTo>
                    <a:pt x="194" y="273"/>
                  </a:lnTo>
                  <a:lnTo>
                    <a:pt x="194" y="263"/>
                  </a:lnTo>
                  <a:close/>
                  <a:moveTo>
                    <a:pt x="221" y="445"/>
                  </a:moveTo>
                  <a:lnTo>
                    <a:pt x="242" y="445"/>
                  </a:lnTo>
                  <a:lnTo>
                    <a:pt x="242" y="446"/>
                  </a:lnTo>
                  <a:lnTo>
                    <a:pt x="221" y="446"/>
                  </a:lnTo>
                  <a:lnTo>
                    <a:pt x="221" y="445"/>
                  </a:lnTo>
                  <a:close/>
                  <a:moveTo>
                    <a:pt x="249" y="504"/>
                  </a:moveTo>
                  <a:lnTo>
                    <a:pt x="270" y="504"/>
                  </a:lnTo>
                  <a:lnTo>
                    <a:pt x="270" y="505"/>
                  </a:lnTo>
                  <a:lnTo>
                    <a:pt x="249" y="505"/>
                  </a:lnTo>
                  <a:lnTo>
                    <a:pt x="249" y="504"/>
                  </a:lnTo>
                  <a:close/>
                  <a:moveTo>
                    <a:pt x="277" y="390"/>
                  </a:moveTo>
                  <a:lnTo>
                    <a:pt x="298" y="390"/>
                  </a:lnTo>
                  <a:lnTo>
                    <a:pt x="298" y="484"/>
                  </a:lnTo>
                  <a:lnTo>
                    <a:pt x="277" y="484"/>
                  </a:lnTo>
                  <a:lnTo>
                    <a:pt x="277" y="390"/>
                  </a:lnTo>
                  <a:close/>
                  <a:moveTo>
                    <a:pt x="304" y="198"/>
                  </a:moveTo>
                  <a:lnTo>
                    <a:pt x="325" y="198"/>
                  </a:lnTo>
                  <a:lnTo>
                    <a:pt x="325" y="207"/>
                  </a:lnTo>
                  <a:lnTo>
                    <a:pt x="304" y="207"/>
                  </a:lnTo>
                  <a:lnTo>
                    <a:pt x="304" y="198"/>
                  </a:lnTo>
                  <a:close/>
                  <a:moveTo>
                    <a:pt x="332" y="523"/>
                  </a:moveTo>
                  <a:lnTo>
                    <a:pt x="353" y="523"/>
                  </a:lnTo>
                  <a:lnTo>
                    <a:pt x="353" y="524"/>
                  </a:lnTo>
                  <a:lnTo>
                    <a:pt x="332" y="524"/>
                  </a:lnTo>
                  <a:lnTo>
                    <a:pt x="332" y="523"/>
                  </a:lnTo>
                  <a:close/>
                  <a:moveTo>
                    <a:pt x="360" y="448"/>
                  </a:moveTo>
                  <a:lnTo>
                    <a:pt x="381" y="448"/>
                  </a:lnTo>
                  <a:lnTo>
                    <a:pt x="381" y="449"/>
                  </a:lnTo>
                  <a:lnTo>
                    <a:pt x="360" y="449"/>
                  </a:lnTo>
                  <a:lnTo>
                    <a:pt x="360" y="448"/>
                  </a:lnTo>
                  <a:close/>
                  <a:moveTo>
                    <a:pt x="387" y="376"/>
                  </a:moveTo>
                  <a:lnTo>
                    <a:pt x="408" y="376"/>
                  </a:lnTo>
                  <a:lnTo>
                    <a:pt x="408" y="377"/>
                  </a:lnTo>
                  <a:lnTo>
                    <a:pt x="387" y="377"/>
                  </a:lnTo>
                  <a:lnTo>
                    <a:pt x="387" y="376"/>
                  </a:lnTo>
                  <a:close/>
                  <a:moveTo>
                    <a:pt x="415" y="87"/>
                  </a:moveTo>
                  <a:lnTo>
                    <a:pt x="436" y="87"/>
                  </a:lnTo>
                  <a:lnTo>
                    <a:pt x="436" y="179"/>
                  </a:lnTo>
                  <a:lnTo>
                    <a:pt x="415" y="179"/>
                  </a:lnTo>
                  <a:lnTo>
                    <a:pt x="415" y="87"/>
                  </a:lnTo>
                  <a:close/>
                  <a:moveTo>
                    <a:pt x="443" y="374"/>
                  </a:moveTo>
                  <a:lnTo>
                    <a:pt x="464" y="374"/>
                  </a:lnTo>
                  <a:lnTo>
                    <a:pt x="464" y="384"/>
                  </a:lnTo>
                  <a:lnTo>
                    <a:pt x="443" y="384"/>
                  </a:lnTo>
                  <a:lnTo>
                    <a:pt x="443" y="374"/>
                  </a:lnTo>
                  <a:close/>
                  <a:moveTo>
                    <a:pt x="470" y="314"/>
                  </a:moveTo>
                  <a:lnTo>
                    <a:pt x="491" y="314"/>
                  </a:lnTo>
                  <a:lnTo>
                    <a:pt x="491" y="315"/>
                  </a:lnTo>
                  <a:lnTo>
                    <a:pt x="470" y="315"/>
                  </a:lnTo>
                  <a:lnTo>
                    <a:pt x="470" y="314"/>
                  </a:lnTo>
                  <a:close/>
                  <a:moveTo>
                    <a:pt x="498" y="183"/>
                  </a:moveTo>
                  <a:lnTo>
                    <a:pt x="519" y="183"/>
                  </a:lnTo>
                  <a:lnTo>
                    <a:pt x="519" y="277"/>
                  </a:lnTo>
                  <a:lnTo>
                    <a:pt x="498" y="277"/>
                  </a:lnTo>
                  <a:lnTo>
                    <a:pt x="498" y="183"/>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1" name="Freeform 72"/>
            <p:cNvSpPr>
              <a:spLocks noEditPoints="1"/>
            </p:cNvSpPr>
            <p:nvPr/>
          </p:nvSpPr>
          <p:spPr bwMode="auto">
            <a:xfrm>
              <a:off x="1802" y="333"/>
              <a:ext cx="517" cy="1115"/>
            </a:xfrm>
            <a:custGeom>
              <a:avLst/>
              <a:gdLst>
                <a:gd name="T0" fmla="*/ 20 w 517"/>
                <a:gd name="T1" fmla="*/ 0 h 1115"/>
                <a:gd name="T2" fmla="*/ 0 w 517"/>
                <a:gd name="T3" fmla="*/ 9 h 1115"/>
                <a:gd name="T4" fmla="*/ 26 w 517"/>
                <a:gd name="T5" fmla="*/ 821 h 1115"/>
                <a:gd name="T6" fmla="*/ 48 w 517"/>
                <a:gd name="T7" fmla="*/ 822 h 1115"/>
                <a:gd name="T8" fmla="*/ 26 w 517"/>
                <a:gd name="T9" fmla="*/ 821 h 1115"/>
                <a:gd name="T10" fmla="*/ 76 w 517"/>
                <a:gd name="T11" fmla="*/ 992 h 1115"/>
                <a:gd name="T12" fmla="*/ 55 w 517"/>
                <a:gd name="T13" fmla="*/ 993 h 1115"/>
                <a:gd name="T14" fmla="*/ 83 w 517"/>
                <a:gd name="T15" fmla="*/ 1003 h 1115"/>
                <a:gd name="T16" fmla="*/ 103 w 517"/>
                <a:gd name="T17" fmla="*/ 1004 h 1115"/>
                <a:gd name="T18" fmla="*/ 83 w 517"/>
                <a:gd name="T19" fmla="*/ 1003 h 1115"/>
                <a:gd name="T20" fmla="*/ 131 w 517"/>
                <a:gd name="T21" fmla="*/ 943 h 1115"/>
                <a:gd name="T22" fmla="*/ 109 w 517"/>
                <a:gd name="T23" fmla="*/ 1036 h 1115"/>
                <a:gd name="T24" fmla="*/ 138 w 517"/>
                <a:gd name="T25" fmla="*/ 1039 h 1115"/>
                <a:gd name="T26" fmla="*/ 159 w 517"/>
                <a:gd name="T27" fmla="*/ 1048 h 1115"/>
                <a:gd name="T28" fmla="*/ 138 w 517"/>
                <a:gd name="T29" fmla="*/ 1039 h 1115"/>
                <a:gd name="T30" fmla="*/ 186 w 517"/>
                <a:gd name="T31" fmla="*/ 692 h 1115"/>
                <a:gd name="T32" fmla="*/ 164 w 517"/>
                <a:gd name="T33" fmla="*/ 694 h 1115"/>
                <a:gd name="T34" fmla="*/ 192 w 517"/>
                <a:gd name="T35" fmla="*/ 1042 h 1115"/>
                <a:gd name="T36" fmla="*/ 214 w 517"/>
                <a:gd name="T37" fmla="*/ 1043 h 1115"/>
                <a:gd name="T38" fmla="*/ 192 w 517"/>
                <a:gd name="T39" fmla="*/ 1042 h 1115"/>
                <a:gd name="T40" fmla="*/ 242 w 517"/>
                <a:gd name="T41" fmla="*/ 906 h 1115"/>
                <a:gd name="T42" fmla="*/ 220 w 517"/>
                <a:gd name="T43" fmla="*/ 908 h 1115"/>
                <a:gd name="T44" fmla="*/ 247 w 517"/>
                <a:gd name="T45" fmla="*/ 659 h 1115"/>
                <a:gd name="T46" fmla="*/ 269 w 517"/>
                <a:gd name="T47" fmla="*/ 753 h 1115"/>
                <a:gd name="T48" fmla="*/ 247 w 517"/>
                <a:gd name="T49" fmla="*/ 659 h 1115"/>
                <a:gd name="T50" fmla="*/ 297 w 517"/>
                <a:gd name="T51" fmla="*/ 470 h 1115"/>
                <a:gd name="T52" fmla="*/ 275 w 517"/>
                <a:gd name="T53" fmla="*/ 480 h 1115"/>
                <a:gd name="T54" fmla="*/ 303 w 517"/>
                <a:gd name="T55" fmla="*/ 969 h 1115"/>
                <a:gd name="T56" fmla="*/ 325 w 517"/>
                <a:gd name="T57" fmla="*/ 971 h 1115"/>
                <a:gd name="T58" fmla="*/ 303 w 517"/>
                <a:gd name="T59" fmla="*/ 969 h 1115"/>
                <a:gd name="T60" fmla="*/ 352 w 517"/>
                <a:gd name="T61" fmla="*/ 741 h 1115"/>
                <a:gd name="T62" fmla="*/ 330 w 517"/>
                <a:gd name="T63" fmla="*/ 742 h 1115"/>
                <a:gd name="T64" fmla="*/ 358 w 517"/>
                <a:gd name="T65" fmla="*/ 552 h 1115"/>
                <a:gd name="T66" fmla="*/ 380 w 517"/>
                <a:gd name="T67" fmla="*/ 646 h 1115"/>
                <a:gd name="T68" fmla="*/ 358 w 517"/>
                <a:gd name="T69" fmla="*/ 552 h 1115"/>
                <a:gd name="T70" fmla="*/ 408 w 517"/>
                <a:gd name="T71" fmla="*/ 1056 h 1115"/>
                <a:gd name="T72" fmla="*/ 386 w 517"/>
                <a:gd name="T73" fmla="*/ 1064 h 1115"/>
                <a:gd name="T74" fmla="*/ 413 w 517"/>
                <a:gd name="T75" fmla="*/ 1114 h 1115"/>
                <a:gd name="T76" fmla="*/ 434 w 517"/>
                <a:gd name="T77" fmla="*/ 1115 h 1115"/>
                <a:gd name="T78" fmla="*/ 413 w 517"/>
                <a:gd name="T79" fmla="*/ 1114 h 1115"/>
                <a:gd name="T80" fmla="*/ 463 w 517"/>
                <a:gd name="T81" fmla="*/ 1096 h 1115"/>
                <a:gd name="T82" fmla="*/ 441 w 517"/>
                <a:gd name="T83" fmla="*/ 1098 h 1115"/>
                <a:gd name="T84" fmla="*/ 469 w 517"/>
                <a:gd name="T85" fmla="*/ 923 h 1115"/>
                <a:gd name="T86" fmla="*/ 489 w 517"/>
                <a:gd name="T87" fmla="*/ 1016 h 1115"/>
                <a:gd name="T88" fmla="*/ 469 w 517"/>
                <a:gd name="T89" fmla="*/ 923 h 1115"/>
                <a:gd name="T90" fmla="*/ 517 w 517"/>
                <a:gd name="T91" fmla="*/ 967 h 1115"/>
                <a:gd name="T92" fmla="*/ 496 w 517"/>
                <a:gd name="T93" fmla="*/ 976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7" h="1115">
                  <a:moveTo>
                    <a:pt x="0" y="0"/>
                  </a:moveTo>
                  <a:lnTo>
                    <a:pt x="20" y="0"/>
                  </a:lnTo>
                  <a:lnTo>
                    <a:pt x="20" y="9"/>
                  </a:lnTo>
                  <a:lnTo>
                    <a:pt x="0" y="9"/>
                  </a:lnTo>
                  <a:lnTo>
                    <a:pt x="0" y="0"/>
                  </a:lnTo>
                  <a:close/>
                  <a:moveTo>
                    <a:pt x="26" y="821"/>
                  </a:moveTo>
                  <a:lnTo>
                    <a:pt x="48" y="821"/>
                  </a:lnTo>
                  <a:lnTo>
                    <a:pt x="48" y="822"/>
                  </a:lnTo>
                  <a:lnTo>
                    <a:pt x="26" y="822"/>
                  </a:lnTo>
                  <a:lnTo>
                    <a:pt x="26" y="821"/>
                  </a:lnTo>
                  <a:close/>
                  <a:moveTo>
                    <a:pt x="55" y="992"/>
                  </a:moveTo>
                  <a:lnTo>
                    <a:pt x="76" y="992"/>
                  </a:lnTo>
                  <a:lnTo>
                    <a:pt x="76" y="993"/>
                  </a:lnTo>
                  <a:lnTo>
                    <a:pt x="55" y="993"/>
                  </a:lnTo>
                  <a:lnTo>
                    <a:pt x="55" y="992"/>
                  </a:lnTo>
                  <a:close/>
                  <a:moveTo>
                    <a:pt x="83" y="1003"/>
                  </a:moveTo>
                  <a:lnTo>
                    <a:pt x="103" y="1003"/>
                  </a:lnTo>
                  <a:lnTo>
                    <a:pt x="103" y="1004"/>
                  </a:lnTo>
                  <a:lnTo>
                    <a:pt x="83" y="1004"/>
                  </a:lnTo>
                  <a:lnTo>
                    <a:pt x="83" y="1003"/>
                  </a:lnTo>
                  <a:close/>
                  <a:moveTo>
                    <a:pt x="109" y="943"/>
                  </a:moveTo>
                  <a:lnTo>
                    <a:pt x="131" y="943"/>
                  </a:lnTo>
                  <a:lnTo>
                    <a:pt x="131" y="1036"/>
                  </a:lnTo>
                  <a:lnTo>
                    <a:pt x="109" y="1036"/>
                  </a:lnTo>
                  <a:lnTo>
                    <a:pt x="109" y="943"/>
                  </a:lnTo>
                  <a:close/>
                  <a:moveTo>
                    <a:pt x="138" y="1039"/>
                  </a:moveTo>
                  <a:lnTo>
                    <a:pt x="159" y="1039"/>
                  </a:lnTo>
                  <a:lnTo>
                    <a:pt x="159" y="1048"/>
                  </a:lnTo>
                  <a:lnTo>
                    <a:pt x="138" y="1048"/>
                  </a:lnTo>
                  <a:lnTo>
                    <a:pt x="138" y="1039"/>
                  </a:lnTo>
                  <a:close/>
                  <a:moveTo>
                    <a:pt x="164" y="692"/>
                  </a:moveTo>
                  <a:lnTo>
                    <a:pt x="186" y="692"/>
                  </a:lnTo>
                  <a:lnTo>
                    <a:pt x="186" y="694"/>
                  </a:lnTo>
                  <a:lnTo>
                    <a:pt x="164" y="694"/>
                  </a:lnTo>
                  <a:lnTo>
                    <a:pt x="164" y="692"/>
                  </a:lnTo>
                  <a:close/>
                  <a:moveTo>
                    <a:pt x="192" y="1042"/>
                  </a:moveTo>
                  <a:lnTo>
                    <a:pt x="214" y="1042"/>
                  </a:lnTo>
                  <a:lnTo>
                    <a:pt x="214" y="1043"/>
                  </a:lnTo>
                  <a:lnTo>
                    <a:pt x="192" y="1043"/>
                  </a:lnTo>
                  <a:lnTo>
                    <a:pt x="192" y="1042"/>
                  </a:lnTo>
                  <a:close/>
                  <a:moveTo>
                    <a:pt x="220" y="906"/>
                  </a:moveTo>
                  <a:lnTo>
                    <a:pt x="242" y="906"/>
                  </a:lnTo>
                  <a:lnTo>
                    <a:pt x="242" y="908"/>
                  </a:lnTo>
                  <a:lnTo>
                    <a:pt x="220" y="908"/>
                  </a:lnTo>
                  <a:lnTo>
                    <a:pt x="220" y="906"/>
                  </a:lnTo>
                  <a:close/>
                  <a:moveTo>
                    <a:pt x="247" y="659"/>
                  </a:moveTo>
                  <a:lnTo>
                    <a:pt x="269" y="659"/>
                  </a:lnTo>
                  <a:lnTo>
                    <a:pt x="269" y="753"/>
                  </a:lnTo>
                  <a:lnTo>
                    <a:pt x="247" y="753"/>
                  </a:lnTo>
                  <a:lnTo>
                    <a:pt x="247" y="659"/>
                  </a:lnTo>
                  <a:close/>
                  <a:moveTo>
                    <a:pt x="275" y="470"/>
                  </a:moveTo>
                  <a:lnTo>
                    <a:pt x="297" y="470"/>
                  </a:lnTo>
                  <a:lnTo>
                    <a:pt x="297" y="480"/>
                  </a:lnTo>
                  <a:lnTo>
                    <a:pt x="275" y="480"/>
                  </a:lnTo>
                  <a:lnTo>
                    <a:pt x="275" y="470"/>
                  </a:lnTo>
                  <a:close/>
                  <a:moveTo>
                    <a:pt x="303" y="969"/>
                  </a:moveTo>
                  <a:lnTo>
                    <a:pt x="325" y="969"/>
                  </a:lnTo>
                  <a:lnTo>
                    <a:pt x="325" y="971"/>
                  </a:lnTo>
                  <a:lnTo>
                    <a:pt x="303" y="971"/>
                  </a:lnTo>
                  <a:lnTo>
                    <a:pt x="303" y="969"/>
                  </a:lnTo>
                  <a:close/>
                  <a:moveTo>
                    <a:pt x="330" y="741"/>
                  </a:moveTo>
                  <a:lnTo>
                    <a:pt x="352" y="741"/>
                  </a:lnTo>
                  <a:lnTo>
                    <a:pt x="352" y="742"/>
                  </a:lnTo>
                  <a:lnTo>
                    <a:pt x="330" y="742"/>
                  </a:lnTo>
                  <a:lnTo>
                    <a:pt x="330" y="741"/>
                  </a:lnTo>
                  <a:close/>
                  <a:moveTo>
                    <a:pt x="358" y="552"/>
                  </a:moveTo>
                  <a:lnTo>
                    <a:pt x="380" y="552"/>
                  </a:lnTo>
                  <a:lnTo>
                    <a:pt x="380" y="646"/>
                  </a:lnTo>
                  <a:lnTo>
                    <a:pt x="358" y="646"/>
                  </a:lnTo>
                  <a:lnTo>
                    <a:pt x="358" y="552"/>
                  </a:lnTo>
                  <a:close/>
                  <a:moveTo>
                    <a:pt x="386" y="1056"/>
                  </a:moveTo>
                  <a:lnTo>
                    <a:pt x="408" y="1056"/>
                  </a:lnTo>
                  <a:lnTo>
                    <a:pt x="408" y="1064"/>
                  </a:lnTo>
                  <a:lnTo>
                    <a:pt x="386" y="1064"/>
                  </a:lnTo>
                  <a:lnTo>
                    <a:pt x="386" y="1056"/>
                  </a:lnTo>
                  <a:close/>
                  <a:moveTo>
                    <a:pt x="413" y="1114"/>
                  </a:moveTo>
                  <a:lnTo>
                    <a:pt x="434" y="1114"/>
                  </a:lnTo>
                  <a:lnTo>
                    <a:pt x="434" y="1115"/>
                  </a:lnTo>
                  <a:lnTo>
                    <a:pt x="413" y="1115"/>
                  </a:lnTo>
                  <a:lnTo>
                    <a:pt x="413" y="1114"/>
                  </a:lnTo>
                  <a:close/>
                  <a:moveTo>
                    <a:pt x="441" y="1096"/>
                  </a:moveTo>
                  <a:lnTo>
                    <a:pt x="463" y="1096"/>
                  </a:lnTo>
                  <a:lnTo>
                    <a:pt x="463" y="1098"/>
                  </a:lnTo>
                  <a:lnTo>
                    <a:pt x="441" y="1098"/>
                  </a:lnTo>
                  <a:lnTo>
                    <a:pt x="441" y="1096"/>
                  </a:lnTo>
                  <a:close/>
                  <a:moveTo>
                    <a:pt x="469" y="923"/>
                  </a:moveTo>
                  <a:lnTo>
                    <a:pt x="489" y="923"/>
                  </a:lnTo>
                  <a:lnTo>
                    <a:pt x="489" y="1016"/>
                  </a:lnTo>
                  <a:lnTo>
                    <a:pt x="469" y="1016"/>
                  </a:lnTo>
                  <a:lnTo>
                    <a:pt x="469" y="923"/>
                  </a:lnTo>
                  <a:close/>
                  <a:moveTo>
                    <a:pt x="496" y="967"/>
                  </a:moveTo>
                  <a:lnTo>
                    <a:pt x="517" y="967"/>
                  </a:lnTo>
                  <a:lnTo>
                    <a:pt x="517" y="976"/>
                  </a:lnTo>
                  <a:lnTo>
                    <a:pt x="496" y="976"/>
                  </a:lnTo>
                  <a:lnTo>
                    <a:pt x="496" y="967"/>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2" name="Freeform 73"/>
            <p:cNvSpPr>
              <a:spLocks noEditPoints="1"/>
            </p:cNvSpPr>
            <p:nvPr/>
          </p:nvSpPr>
          <p:spPr bwMode="auto">
            <a:xfrm>
              <a:off x="2326" y="854"/>
              <a:ext cx="518" cy="515"/>
            </a:xfrm>
            <a:custGeom>
              <a:avLst/>
              <a:gdLst>
                <a:gd name="T0" fmla="*/ 21 w 518"/>
                <a:gd name="T1" fmla="*/ 319 h 515"/>
                <a:gd name="T2" fmla="*/ 0 w 518"/>
                <a:gd name="T3" fmla="*/ 320 h 515"/>
                <a:gd name="T4" fmla="*/ 28 w 518"/>
                <a:gd name="T5" fmla="*/ 399 h 515"/>
                <a:gd name="T6" fmla="*/ 48 w 518"/>
                <a:gd name="T7" fmla="*/ 400 h 515"/>
                <a:gd name="T8" fmla="*/ 28 w 518"/>
                <a:gd name="T9" fmla="*/ 399 h 515"/>
                <a:gd name="T10" fmla="*/ 76 w 518"/>
                <a:gd name="T11" fmla="*/ 266 h 515"/>
                <a:gd name="T12" fmla="*/ 55 w 518"/>
                <a:gd name="T13" fmla="*/ 268 h 515"/>
                <a:gd name="T14" fmla="*/ 83 w 518"/>
                <a:gd name="T15" fmla="*/ 170 h 515"/>
                <a:gd name="T16" fmla="*/ 104 w 518"/>
                <a:gd name="T17" fmla="*/ 264 h 515"/>
                <a:gd name="T18" fmla="*/ 83 w 518"/>
                <a:gd name="T19" fmla="*/ 170 h 515"/>
                <a:gd name="T20" fmla="*/ 131 w 518"/>
                <a:gd name="T21" fmla="*/ 123 h 515"/>
                <a:gd name="T22" fmla="*/ 110 w 518"/>
                <a:gd name="T23" fmla="*/ 133 h 515"/>
                <a:gd name="T24" fmla="*/ 138 w 518"/>
                <a:gd name="T25" fmla="*/ 296 h 515"/>
                <a:gd name="T26" fmla="*/ 159 w 518"/>
                <a:gd name="T27" fmla="*/ 297 h 515"/>
                <a:gd name="T28" fmla="*/ 138 w 518"/>
                <a:gd name="T29" fmla="*/ 296 h 515"/>
                <a:gd name="T30" fmla="*/ 187 w 518"/>
                <a:gd name="T31" fmla="*/ 0 h 515"/>
                <a:gd name="T32" fmla="*/ 166 w 518"/>
                <a:gd name="T33" fmla="*/ 2 h 515"/>
                <a:gd name="T34" fmla="*/ 193 w 518"/>
                <a:gd name="T35" fmla="*/ 22 h 515"/>
                <a:gd name="T36" fmla="*/ 214 w 518"/>
                <a:gd name="T37" fmla="*/ 114 h 515"/>
                <a:gd name="T38" fmla="*/ 193 w 518"/>
                <a:gd name="T39" fmla="*/ 22 h 515"/>
                <a:gd name="T40" fmla="*/ 242 w 518"/>
                <a:gd name="T41" fmla="*/ 347 h 515"/>
                <a:gd name="T42" fmla="*/ 221 w 518"/>
                <a:gd name="T43" fmla="*/ 356 h 515"/>
                <a:gd name="T44" fmla="*/ 249 w 518"/>
                <a:gd name="T45" fmla="*/ 412 h 515"/>
                <a:gd name="T46" fmla="*/ 270 w 518"/>
                <a:gd name="T47" fmla="*/ 414 h 515"/>
                <a:gd name="T48" fmla="*/ 249 w 518"/>
                <a:gd name="T49" fmla="*/ 412 h 515"/>
                <a:gd name="T50" fmla="*/ 297 w 518"/>
                <a:gd name="T51" fmla="*/ 367 h 515"/>
                <a:gd name="T52" fmla="*/ 276 w 518"/>
                <a:gd name="T53" fmla="*/ 368 h 515"/>
                <a:gd name="T54" fmla="*/ 304 w 518"/>
                <a:gd name="T55" fmla="*/ 423 h 515"/>
                <a:gd name="T56" fmla="*/ 325 w 518"/>
                <a:gd name="T57" fmla="*/ 424 h 515"/>
                <a:gd name="T58" fmla="*/ 304 w 518"/>
                <a:gd name="T59" fmla="*/ 423 h 515"/>
                <a:gd name="T60" fmla="*/ 353 w 518"/>
                <a:gd name="T61" fmla="*/ 340 h 515"/>
                <a:gd name="T62" fmla="*/ 332 w 518"/>
                <a:gd name="T63" fmla="*/ 432 h 515"/>
                <a:gd name="T64" fmla="*/ 359 w 518"/>
                <a:gd name="T65" fmla="*/ 432 h 515"/>
                <a:gd name="T66" fmla="*/ 380 w 518"/>
                <a:gd name="T67" fmla="*/ 442 h 515"/>
                <a:gd name="T68" fmla="*/ 359 w 518"/>
                <a:gd name="T69" fmla="*/ 432 h 515"/>
                <a:gd name="T70" fmla="*/ 408 w 518"/>
                <a:gd name="T71" fmla="*/ 66 h 515"/>
                <a:gd name="T72" fmla="*/ 387 w 518"/>
                <a:gd name="T73" fmla="*/ 67 h 515"/>
                <a:gd name="T74" fmla="*/ 415 w 518"/>
                <a:gd name="T75" fmla="*/ 233 h 515"/>
                <a:gd name="T76" fmla="*/ 435 w 518"/>
                <a:gd name="T77" fmla="*/ 234 h 515"/>
                <a:gd name="T78" fmla="*/ 415 w 518"/>
                <a:gd name="T79" fmla="*/ 233 h 515"/>
                <a:gd name="T80" fmla="*/ 463 w 518"/>
                <a:gd name="T81" fmla="*/ 157 h 515"/>
                <a:gd name="T82" fmla="*/ 441 w 518"/>
                <a:gd name="T83" fmla="*/ 249 h 515"/>
                <a:gd name="T84" fmla="*/ 470 w 518"/>
                <a:gd name="T85" fmla="*/ 506 h 515"/>
                <a:gd name="T86" fmla="*/ 491 w 518"/>
                <a:gd name="T87" fmla="*/ 515 h 515"/>
                <a:gd name="T88" fmla="*/ 470 w 518"/>
                <a:gd name="T89" fmla="*/ 506 h 515"/>
                <a:gd name="T90" fmla="*/ 518 w 518"/>
                <a:gd name="T91" fmla="*/ 476 h 515"/>
                <a:gd name="T92" fmla="*/ 498 w 518"/>
                <a:gd name="T93" fmla="*/ 478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15">
                  <a:moveTo>
                    <a:pt x="0" y="319"/>
                  </a:moveTo>
                  <a:lnTo>
                    <a:pt x="21" y="319"/>
                  </a:lnTo>
                  <a:lnTo>
                    <a:pt x="21" y="320"/>
                  </a:lnTo>
                  <a:lnTo>
                    <a:pt x="0" y="320"/>
                  </a:lnTo>
                  <a:lnTo>
                    <a:pt x="0" y="319"/>
                  </a:lnTo>
                  <a:close/>
                  <a:moveTo>
                    <a:pt x="28" y="399"/>
                  </a:moveTo>
                  <a:lnTo>
                    <a:pt x="48" y="399"/>
                  </a:lnTo>
                  <a:lnTo>
                    <a:pt x="48" y="400"/>
                  </a:lnTo>
                  <a:lnTo>
                    <a:pt x="28" y="400"/>
                  </a:lnTo>
                  <a:lnTo>
                    <a:pt x="28" y="399"/>
                  </a:lnTo>
                  <a:close/>
                  <a:moveTo>
                    <a:pt x="55" y="266"/>
                  </a:moveTo>
                  <a:lnTo>
                    <a:pt x="76" y="266"/>
                  </a:lnTo>
                  <a:lnTo>
                    <a:pt x="76" y="268"/>
                  </a:lnTo>
                  <a:lnTo>
                    <a:pt x="55" y="268"/>
                  </a:lnTo>
                  <a:lnTo>
                    <a:pt x="55" y="266"/>
                  </a:lnTo>
                  <a:close/>
                  <a:moveTo>
                    <a:pt x="83" y="170"/>
                  </a:moveTo>
                  <a:lnTo>
                    <a:pt x="104" y="170"/>
                  </a:lnTo>
                  <a:lnTo>
                    <a:pt x="104" y="264"/>
                  </a:lnTo>
                  <a:lnTo>
                    <a:pt x="83" y="264"/>
                  </a:lnTo>
                  <a:lnTo>
                    <a:pt x="83" y="170"/>
                  </a:lnTo>
                  <a:close/>
                  <a:moveTo>
                    <a:pt x="110" y="123"/>
                  </a:moveTo>
                  <a:lnTo>
                    <a:pt x="131" y="123"/>
                  </a:lnTo>
                  <a:lnTo>
                    <a:pt x="131" y="133"/>
                  </a:lnTo>
                  <a:lnTo>
                    <a:pt x="110" y="133"/>
                  </a:lnTo>
                  <a:lnTo>
                    <a:pt x="110" y="123"/>
                  </a:lnTo>
                  <a:close/>
                  <a:moveTo>
                    <a:pt x="138" y="296"/>
                  </a:moveTo>
                  <a:lnTo>
                    <a:pt x="159" y="296"/>
                  </a:lnTo>
                  <a:lnTo>
                    <a:pt x="159" y="297"/>
                  </a:lnTo>
                  <a:lnTo>
                    <a:pt x="138" y="297"/>
                  </a:lnTo>
                  <a:lnTo>
                    <a:pt x="138" y="296"/>
                  </a:lnTo>
                  <a:close/>
                  <a:moveTo>
                    <a:pt x="166" y="0"/>
                  </a:moveTo>
                  <a:lnTo>
                    <a:pt x="187" y="0"/>
                  </a:lnTo>
                  <a:lnTo>
                    <a:pt x="187" y="2"/>
                  </a:lnTo>
                  <a:lnTo>
                    <a:pt x="166" y="2"/>
                  </a:lnTo>
                  <a:lnTo>
                    <a:pt x="166" y="0"/>
                  </a:lnTo>
                  <a:close/>
                  <a:moveTo>
                    <a:pt x="193" y="22"/>
                  </a:moveTo>
                  <a:lnTo>
                    <a:pt x="214" y="22"/>
                  </a:lnTo>
                  <a:lnTo>
                    <a:pt x="214" y="114"/>
                  </a:lnTo>
                  <a:lnTo>
                    <a:pt x="193" y="114"/>
                  </a:lnTo>
                  <a:lnTo>
                    <a:pt x="193" y="22"/>
                  </a:lnTo>
                  <a:close/>
                  <a:moveTo>
                    <a:pt x="221" y="347"/>
                  </a:moveTo>
                  <a:lnTo>
                    <a:pt x="242" y="347"/>
                  </a:lnTo>
                  <a:lnTo>
                    <a:pt x="242" y="356"/>
                  </a:lnTo>
                  <a:lnTo>
                    <a:pt x="221" y="356"/>
                  </a:lnTo>
                  <a:lnTo>
                    <a:pt x="221" y="347"/>
                  </a:lnTo>
                  <a:close/>
                  <a:moveTo>
                    <a:pt x="249" y="412"/>
                  </a:moveTo>
                  <a:lnTo>
                    <a:pt x="270" y="412"/>
                  </a:lnTo>
                  <a:lnTo>
                    <a:pt x="270" y="414"/>
                  </a:lnTo>
                  <a:lnTo>
                    <a:pt x="249" y="414"/>
                  </a:lnTo>
                  <a:lnTo>
                    <a:pt x="249" y="412"/>
                  </a:lnTo>
                  <a:close/>
                  <a:moveTo>
                    <a:pt x="276" y="367"/>
                  </a:moveTo>
                  <a:lnTo>
                    <a:pt x="297" y="367"/>
                  </a:lnTo>
                  <a:lnTo>
                    <a:pt x="297" y="368"/>
                  </a:lnTo>
                  <a:lnTo>
                    <a:pt x="276" y="368"/>
                  </a:lnTo>
                  <a:lnTo>
                    <a:pt x="276" y="367"/>
                  </a:lnTo>
                  <a:close/>
                  <a:moveTo>
                    <a:pt x="304" y="423"/>
                  </a:moveTo>
                  <a:lnTo>
                    <a:pt x="325" y="423"/>
                  </a:lnTo>
                  <a:lnTo>
                    <a:pt x="325" y="424"/>
                  </a:lnTo>
                  <a:lnTo>
                    <a:pt x="304" y="424"/>
                  </a:lnTo>
                  <a:lnTo>
                    <a:pt x="304" y="423"/>
                  </a:lnTo>
                  <a:close/>
                  <a:moveTo>
                    <a:pt x="332" y="340"/>
                  </a:moveTo>
                  <a:lnTo>
                    <a:pt x="353" y="340"/>
                  </a:lnTo>
                  <a:lnTo>
                    <a:pt x="353" y="432"/>
                  </a:lnTo>
                  <a:lnTo>
                    <a:pt x="332" y="432"/>
                  </a:lnTo>
                  <a:lnTo>
                    <a:pt x="332" y="340"/>
                  </a:lnTo>
                  <a:close/>
                  <a:moveTo>
                    <a:pt x="359" y="432"/>
                  </a:moveTo>
                  <a:lnTo>
                    <a:pt x="380" y="432"/>
                  </a:lnTo>
                  <a:lnTo>
                    <a:pt x="380" y="442"/>
                  </a:lnTo>
                  <a:lnTo>
                    <a:pt x="359" y="442"/>
                  </a:lnTo>
                  <a:lnTo>
                    <a:pt x="359" y="432"/>
                  </a:lnTo>
                  <a:close/>
                  <a:moveTo>
                    <a:pt x="387" y="66"/>
                  </a:moveTo>
                  <a:lnTo>
                    <a:pt x="408" y="66"/>
                  </a:lnTo>
                  <a:lnTo>
                    <a:pt x="408" y="67"/>
                  </a:lnTo>
                  <a:lnTo>
                    <a:pt x="387" y="67"/>
                  </a:lnTo>
                  <a:lnTo>
                    <a:pt x="387" y="66"/>
                  </a:lnTo>
                  <a:close/>
                  <a:moveTo>
                    <a:pt x="415" y="233"/>
                  </a:moveTo>
                  <a:lnTo>
                    <a:pt x="435" y="233"/>
                  </a:lnTo>
                  <a:lnTo>
                    <a:pt x="435" y="234"/>
                  </a:lnTo>
                  <a:lnTo>
                    <a:pt x="415" y="234"/>
                  </a:lnTo>
                  <a:lnTo>
                    <a:pt x="415" y="233"/>
                  </a:lnTo>
                  <a:close/>
                  <a:moveTo>
                    <a:pt x="441" y="157"/>
                  </a:moveTo>
                  <a:lnTo>
                    <a:pt x="463" y="157"/>
                  </a:lnTo>
                  <a:lnTo>
                    <a:pt x="463" y="249"/>
                  </a:lnTo>
                  <a:lnTo>
                    <a:pt x="441" y="249"/>
                  </a:lnTo>
                  <a:lnTo>
                    <a:pt x="441" y="157"/>
                  </a:lnTo>
                  <a:close/>
                  <a:moveTo>
                    <a:pt x="470" y="506"/>
                  </a:moveTo>
                  <a:lnTo>
                    <a:pt x="491" y="506"/>
                  </a:lnTo>
                  <a:lnTo>
                    <a:pt x="491" y="515"/>
                  </a:lnTo>
                  <a:lnTo>
                    <a:pt x="470" y="515"/>
                  </a:lnTo>
                  <a:lnTo>
                    <a:pt x="470" y="506"/>
                  </a:lnTo>
                  <a:close/>
                  <a:moveTo>
                    <a:pt x="498" y="476"/>
                  </a:moveTo>
                  <a:lnTo>
                    <a:pt x="518" y="476"/>
                  </a:lnTo>
                  <a:lnTo>
                    <a:pt x="518" y="478"/>
                  </a:lnTo>
                  <a:lnTo>
                    <a:pt x="498" y="478"/>
                  </a:lnTo>
                  <a:lnTo>
                    <a:pt x="498" y="476"/>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3" name="Freeform 74"/>
            <p:cNvSpPr>
              <a:spLocks noEditPoints="1"/>
            </p:cNvSpPr>
            <p:nvPr/>
          </p:nvSpPr>
          <p:spPr bwMode="auto">
            <a:xfrm>
              <a:off x="2850" y="732"/>
              <a:ext cx="519" cy="631"/>
            </a:xfrm>
            <a:custGeom>
              <a:avLst/>
              <a:gdLst>
                <a:gd name="T0" fmla="*/ 22 w 519"/>
                <a:gd name="T1" fmla="*/ 625 h 631"/>
                <a:gd name="T2" fmla="*/ 0 w 519"/>
                <a:gd name="T3" fmla="*/ 627 h 631"/>
                <a:gd name="T4" fmla="*/ 28 w 519"/>
                <a:gd name="T5" fmla="*/ 515 h 631"/>
                <a:gd name="T6" fmla="*/ 50 w 519"/>
                <a:gd name="T7" fmla="*/ 608 h 631"/>
                <a:gd name="T8" fmla="*/ 28 w 519"/>
                <a:gd name="T9" fmla="*/ 515 h 631"/>
                <a:gd name="T10" fmla="*/ 77 w 519"/>
                <a:gd name="T11" fmla="*/ 334 h 631"/>
                <a:gd name="T12" fmla="*/ 55 w 519"/>
                <a:gd name="T13" fmla="*/ 343 h 631"/>
                <a:gd name="T14" fmla="*/ 83 w 519"/>
                <a:gd name="T15" fmla="*/ 338 h 631"/>
                <a:gd name="T16" fmla="*/ 105 w 519"/>
                <a:gd name="T17" fmla="*/ 339 h 631"/>
                <a:gd name="T18" fmla="*/ 83 w 519"/>
                <a:gd name="T19" fmla="*/ 338 h 631"/>
                <a:gd name="T20" fmla="*/ 133 w 519"/>
                <a:gd name="T21" fmla="*/ 450 h 631"/>
                <a:gd name="T22" fmla="*/ 111 w 519"/>
                <a:gd name="T23" fmla="*/ 451 h 631"/>
                <a:gd name="T24" fmla="*/ 138 w 519"/>
                <a:gd name="T25" fmla="*/ 0 h 631"/>
                <a:gd name="T26" fmla="*/ 160 w 519"/>
                <a:gd name="T27" fmla="*/ 94 h 631"/>
                <a:gd name="T28" fmla="*/ 138 w 519"/>
                <a:gd name="T29" fmla="*/ 0 h 631"/>
                <a:gd name="T30" fmla="*/ 188 w 519"/>
                <a:gd name="T31" fmla="*/ 466 h 631"/>
                <a:gd name="T32" fmla="*/ 166 w 519"/>
                <a:gd name="T33" fmla="*/ 475 h 631"/>
                <a:gd name="T34" fmla="*/ 194 w 519"/>
                <a:gd name="T35" fmla="*/ 594 h 631"/>
                <a:gd name="T36" fmla="*/ 216 w 519"/>
                <a:gd name="T37" fmla="*/ 596 h 631"/>
                <a:gd name="T38" fmla="*/ 194 w 519"/>
                <a:gd name="T39" fmla="*/ 594 h 631"/>
                <a:gd name="T40" fmla="*/ 242 w 519"/>
                <a:gd name="T41" fmla="*/ 629 h 631"/>
                <a:gd name="T42" fmla="*/ 221 w 519"/>
                <a:gd name="T43" fmla="*/ 631 h 631"/>
                <a:gd name="T44" fmla="*/ 249 w 519"/>
                <a:gd name="T45" fmla="*/ 528 h 631"/>
                <a:gd name="T46" fmla="*/ 271 w 519"/>
                <a:gd name="T47" fmla="*/ 529 h 631"/>
                <a:gd name="T48" fmla="*/ 249 w 519"/>
                <a:gd name="T49" fmla="*/ 528 h 631"/>
                <a:gd name="T50" fmla="*/ 299 w 519"/>
                <a:gd name="T51" fmla="*/ 208 h 631"/>
                <a:gd name="T52" fmla="*/ 277 w 519"/>
                <a:gd name="T53" fmla="*/ 301 h 631"/>
                <a:gd name="T54" fmla="*/ 304 w 519"/>
                <a:gd name="T55" fmla="*/ 144 h 631"/>
                <a:gd name="T56" fmla="*/ 325 w 519"/>
                <a:gd name="T57" fmla="*/ 153 h 631"/>
                <a:gd name="T58" fmla="*/ 304 w 519"/>
                <a:gd name="T59" fmla="*/ 144 h 631"/>
                <a:gd name="T60" fmla="*/ 353 w 519"/>
                <a:gd name="T61" fmla="*/ 589 h 631"/>
                <a:gd name="T62" fmla="*/ 332 w 519"/>
                <a:gd name="T63" fmla="*/ 590 h 631"/>
                <a:gd name="T64" fmla="*/ 360 w 519"/>
                <a:gd name="T65" fmla="*/ 576 h 631"/>
                <a:gd name="T66" fmla="*/ 380 w 519"/>
                <a:gd name="T67" fmla="*/ 577 h 631"/>
                <a:gd name="T68" fmla="*/ 360 w 519"/>
                <a:gd name="T69" fmla="*/ 576 h 631"/>
                <a:gd name="T70" fmla="*/ 408 w 519"/>
                <a:gd name="T71" fmla="*/ 475 h 631"/>
                <a:gd name="T72" fmla="*/ 387 w 519"/>
                <a:gd name="T73" fmla="*/ 569 h 631"/>
                <a:gd name="T74" fmla="*/ 415 w 519"/>
                <a:gd name="T75" fmla="*/ 366 h 631"/>
                <a:gd name="T76" fmla="*/ 436 w 519"/>
                <a:gd name="T77" fmla="*/ 375 h 631"/>
                <a:gd name="T78" fmla="*/ 415 w 519"/>
                <a:gd name="T79" fmla="*/ 366 h 631"/>
                <a:gd name="T80" fmla="*/ 463 w 519"/>
                <a:gd name="T81" fmla="*/ 614 h 631"/>
                <a:gd name="T82" fmla="*/ 443 w 519"/>
                <a:gd name="T83" fmla="*/ 616 h 631"/>
                <a:gd name="T84" fmla="*/ 470 w 519"/>
                <a:gd name="T85" fmla="*/ 625 h 631"/>
                <a:gd name="T86" fmla="*/ 491 w 519"/>
                <a:gd name="T87" fmla="*/ 627 h 631"/>
                <a:gd name="T88" fmla="*/ 470 w 519"/>
                <a:gd name="T89" fmla="*/ 625 h 631"/>
                <a:gd name="T90" fmla="*/ 519 w 519"/>
                <a:gd name="T91" fmla="*/ 390 h 631"/>
                <a:gd name="T92" fmla="*/ 498 w 519"/>
                <a:gd name="T93" fmla="*/ 48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631">
                  <a:moveTo>
                    <a:pt x="0" y="625"/>
                  </a:moveTo>
                  <a:lnTo>
                    <a:pt x="22" y="625"/>
                  </a:lnTo>
                  <a:lnTo>
                    <a:pt x="22" y="627"/>
                  </a:lnTo>
                  <a:lnTo>
                    <a:pt x="0" y="627"/>
                  </a:lnTo>
                  <a:lnTo>
                    <a:pt x="0" y="625"/>
                  </a:lnTo>
                  <a:close/>
                  <a:moveTo>
                    <a:pt x="28" y="515"/>
                  </a:moveTo>
                  <a:lnTo>
                    <a:pt x="50" y="515"/>
                  </a:lnTo>
                  <a:lnTo>
                    <a:pt x="50" y="608"/>
                  </a:lnTo>
                  <a:lnTo>
                    <a:pt x="28" y="608"/>
                  </a:lnTo>
                  <a:lnTo>
                    <a:pt x="28" y="515"/>
                  </a:lnTo>
                  <a:close/>
                  <a:moveTo>
                    <a:pt x="55" y="334"/>
                  </a:moveTo>
                  <a:lnTo>
                    <a:pt x="77" y="334"/>
                  </a:lnTo>
                  <a:lnTo>
                    <a:pt x="77" y="343"/>
                  </a:lnTo>
                  <a:lnTo>
                    <a:pt x="55" y="343"/>
                  </a:lnTo>
                  <a:lnTo>
                    <a:pt x="55" y="334"/>
                  </a:lnTo>
                  <a:close/>
                  <a:moveTo>
                    <a:pt x="83" y="338"/>
                  </a:moveTo>
                  <a:lnTo>
                    <a:pt x="105" y="338"/>
                  </a:lnTo>
                  <a:lnTo>
                    <a:pt x="105" y="339"/>
                  </a:lnTo>
                  <a:lnTo>
                    <a:pt x="83" y="339"/>
                  </a:lnTo>
                  <a:lnTo>
                    <a:pt x="83" y="338"/>
                  </a:lnTo>
                  <a:close/>
                  <a:moveTo>
                    <a:pt x="111" y="450"/>
                  </a:moveTo>
                  <a:lnTo>
                    <a:pt x="133" y="450"/>
                  </a:lnTo>
                  <a:lnTo>
                    <a:pt x="133" y="451"/>
                  </a:lnTo>
                  <a:lnTo>
                    <a:pt x="111" y="451"/>
                  </a:lnTo>
                  <a:lnTo>
                    <a:pt x="111" y="450"/>
                  </a:lnTo>
                  <a:close/>
                  <a:moveTo>
                    <a:pt x="138" y="0"/>
                  </a:moveTo>
                  <a:lnTo>
                    <a:pt x="160" y="0"/>
                  </a:lnTo>
                  <a:lnTo>
                    <a:pt x="160" y="94"/>
                  </a:lnTo>
                  <a:lnTo>
                    <a:pt x="138" y="94"/>
                  </a:lnTo>
                  <a:lnTo>
                    <a:pt x="138" y="0"/>
                  </a:lnTo>
                  <a:close/>
                  <a:moveTo>
                    <a:pt x="166" y="466"/>
                  </a:moveTo>
                  <a:lnTo>
                    <a:pt x="188" y="466"/>
                  </a:lnTo>
                  <a:lnTo>
                    <a:pt x="188" y="475"/>
                  </a:lnTo>
                  <a:lnTo>
                    <a:pt x="166" y="475"/>
                  </a:lnTo>
                  <a:lnTo>
                    <a:pt x="166" y="466"/>
                  </a:lnTo>
                  <a:close/>
                  <a:moveTo>
                    <a:pt x="194" y="594"/>
                  </a:moveTo>
                  <a:lnTo>
                    <a:pt x="216" y="594"/>
                  </a:lnTo>
                  <a:lnTo>
                    <a:pt x="216" y="596"/>
                  </a:lnTo>
                  <a:lnTo>
                    <a:pt x="194" y="596"/>
                  </a:lnTo>
                  <a:lnTo>
                    <a:pt x="194" y="594"/>
                  </a:lnTo>
                  <a:close/>
                  <a:moveTo>
                    <a:pt x="221" y="629"/>
                  </a:moveTo>
                  <a:lnTo>
                    <a:pt x="242" y="629"/>
                  </a:lnTo>
                  <a:lnTo>
                    <a:pt x="242" y="631"/>
                  </a:lnTo>
                  <a:lnTo>
                    <a:pt x="221" y="631"/>
                  </a:lnTo>
                  <a:lnTo>
                    <a:pt x="221" y="629"/>
                  </a:lnTo>
                  <a:close/>
                  <a:moveTo>
                    <a:pt x="249" y="528"/>
                  </a:moveTo>
                  <a:lnTo>
                    <a:pt x="271" y="528"/>
                  </a:lnTo>
                  <a:lnTo>
                    <a:pt x="271" y="529"/>
                  </a:lnTo>
                  <a:lnTo>
                    <a:pt x="249" y="529"/>
                  </a:lnTo>
                  <a:lnTo>
                    <a:pt x="249" y="528"/>
                  </a:lnTo>
                  <a:close/>
                  <a:moveTo>
                    <a:pt x="277" y="208"/>
                  </a:moveTo>
                  <a:lnTo>
                    <a:pt x="299" y="208"/>
                  </a:lnTo>
                  <a:lnTo>
                    <a:pt x="299" y="301"/>
                  </a:lnTo>
                  <a:lnTo>
                    <a:pt x="277" y="301"/>
                  </a:lnTo>
                  <a:lnTo>
                    <a:pt x="277" y="208"/>
                  </a:lnTo>
                  <a:close/>
                  <a:moveTo>
                    <a:pt x="304" y="144"/>
                  </a:moveTo>
                  <a:lnTo>
                    <a:pt x="325" y="144"/>
                  </a:lnTo>
                  <a:lnTo>
                    <a:pt x="325" y="153"/>
                  </a:lnTo>
                  <a:lnTo>
                    <a:pt x="304" y="153"/>
                  </a:lnTo>
                  <a:lnTo>
                    <a:pt x="304" y="144"/>
                  </a:lnTo>
                  <a:close/>
                  <a:moveTo>
                    <a:pt x="332" y="589"/>
                  </a:moveTo>
                  <a:lnTo>
                    <a:pt x="353" y="589"/>
                  </a:lnTo>
                  <a:lnTo>
                    <a:pt x="353" y="590"/>
                  </a:lnTo>
                  <a:lnTo>
                    <a:pt x="332" y="590"/>
                  </a:lnTo>
                  <a:lnTo>
                    <a:pt x="332" y="589"/>
                  </a:lnTo>
                  <a:close/>
                  <a:moveTo>
                    <a:pt x="360" y="576"/>
                  </a:moveTo>
                  <a:lnTo>
                    <a:pt x="380" y="576"/>
                  </a:lnTo>
                  <a:lnTo>
                    <a:pt x="380" y="577"/>
                  </a:lnTo>
                  <a:lnTo>
                    <a:pt x="360" y="577"/>
                  </a:lnTo>
                  <a:lnTo>
                    <a:pt x="360" y="576"/>
                  </a:lnTo>
                  <a:close/>
                  <a:moveTo>
                    <a:pt x="387" y="475"/>
                  </a:moveTo>
                  <a:lnTo>
                    <a:pt x="408" y="475"/>
                  </a:lnTo>
                  <a:lnTo>
                    <a:pt x="408" y="569"/>
                  </a:lnTo>
                  <a:lnTo>
                    <a:pt x="387" y="569"/>
                  </a:lnTo>
                  <a:lnTo>
                    <a:pt x="387" y="475"/>
                  </a:lnTo>
                  <a:close/>
                  <a:moveTo>
                    <a:pt x="415" y="366"/>
                  </a:moveTo>
                  <a:lnTo>
                    <a:pt x="436" y="366"/>
                  </a:lnTo>
                  <a:lnTo>
                    <a:pt x="436" y="375"/>
                  </a:lnTo>
                  <a:lnTo>
                    <a:pt x="415" y="375"/>
                  </a:lnTo>
                  <a:lnTo>
                    <a:pt x="415" y="366"/>
                  </a:lnTo>
                  <a:close/>
                  <a:moveTo>
                    <a:pt x="443" y="614"/>
                  </a:moveTo>
                  <a:lnTo>
                    <a:pt x="463" y="614"/>
                  </a:lnTo>
                  <a:lnTo>
                    <a:pt x="463" y="616"/>
                  </a:lnTo>
                  <a:lnTo>
                    <a:pt x="443" y="616"/>
                  </a:lnTo>
                  <a:lnTo>
                    <a:pt x="443" y="614"/>
                  </a:lnTo>
                  <a:close/>
                  <a:moveTo>
                    <a:pt x="470" y="625"/>
                  </a:moveTo>
                  <a:lnTo>
                    <a:pt x="491" y="625"/>
                  </a:lnTo>
                  <a:lnTo>
                    <a:pt x="491" y="627"/>
                  </a:lnTo>
                  <a:lnTo>
                    <a:pt x="470" y="627"/>
                  </a:lnTo>
                  <a:lnTo>
                    <a:pt x="470" y="625"/>
                  </a:lnTo>
                  <a:close/>
                  <a:moveTo>
                    <a:pt x="498" y="390"/>
                  </a:moveTo>
                  <a:lnTo>
                    <a:pt x="519" y="390"/>
                  </a:lnTo>
                  <a:lnTo>
                    <a:pt x="519" y="483"/>
                  </a:lnTo>
                  <a:lnTo>
                    <a:pt x="498" y="483"/>
                  </a:lnTo>
                  <a:lnTo>
                    <a:pt x="498" y="390"/>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4" name="Freeform 75"/>
            <p:cNvSpPr>
              <a:spLocks noEditPoints="1"/>
            </p:cNvSpPr>
            <p:nvPr/>
          </p:nvSpPr>
          <p:spPr bwMode="auto">
            <a:xfrm>
              <a:off x="3375" y="659"/>
              <a:ext cx="519" cy="733"/>
            </a:xfrm>
            <a:custGeom>
              <a:avLst/>
              <a:gdLst>
                <a:gd name="T0" fmla="*/ 21 w 519"/>
                <a:gd name="T1" fmla="*/ 412 h 733"/>
                <a:gd name="T2" fmla="*/ 0 w 519"/>
                <a:gd name="T3" fmla="*/ 421 h 733"/>
                <a:gd name="T4" fmla="*/ 28 w 519"/>
                <a:gd name="T5" fmla="*/ 657 h 733"/>
                <a:gd name="T6" fmla="*/ 49 w 519"/>
                <a:gd name="T7" fmla="*/ 658 h 733"/>
                <a:gd name="T8" fmla="*/ 28 w 519"/>
                <a:gd name="T9" fmla="*/ 657 h 733"/>
                <a:gd name="T10" fmla="*/ 77 w 519"/>
                <a:gd name="T11" fmla="*/ 712 h 733"/>
                <a:gd name="T12" fmla="*/ 56 w 519"/>
                <a:gd name="T13" fmla="*/ 713 h 733"/>
                <a:gd name="T14" fmla="*/ 83 w 519"/>
                <a:gd name="T15" fmla="*/ 697 h 733"/>
                <a:gd name="T16" fmla="*/ 104 w 519"/>
                <a:gd name="T17" fmla="*/ 698 h 733"/>
                <a:gd name="T18" fmla="*/ 83 w 519"/>
                <a:gd name="T19" fmla="*/ 697 h 733"/>
                <a:gd name="T20" fmla="*/ 132 w 519"/>
                <a:gd name="T21" fmla="*/ 607 h 733"/>
                <a:gd name="T22" fmla="*/ 111 w 519"/>
                <a:gd name="T23" fmla="*/ 700 h 733"/>
                <a:gd name="T24" fmla="*/ 139 w 519"/>
                <a:gd name="T25" fmla="*/ 662 h 733"/>
                <a:gd name="T26" fmla="*/ 160 w 519"/>
                <a:gd name="T27" fmla="*/ 671 h 733"/>
                <a:gd name="T28" fmla="*/ 139 w 519"/>
                <a:gd name="T29" fmla="*/ 662 h 733"/>
                <a:gd name="T30" fmla="*/ 187 w 519"/>
                <a:gd name="T31" fmla="*/ 659 h 733"/>
                <a:gd name="T32" fmla="*/ 166 w 519"/>
                <a:gd name="T33" fmla="*/ 661 h 733"/>
                <a:gd name="T34" fmla="*/ 194 w 519"/>
                <a:gd name="T35" fmla="*/ 583 h 733"/>
                <a:gd name="T36" fmla="*/ 215 w 519"/>
                <a:gd name="T37" fmla="*/ 584 h 733"/>
                <a:gd name="T38" fmla="*/ 194 w 519"/>
                <a:gd name="T39" fmla="*/ 583 h 733"/>
                <a:gd name="T40" fmla="*/ 243 w 519"/>
                <a:gd name="T41" fmla="*/ 503 h 733"/>
                <a:gd name="T42" fmla="*/ 222 w 519"/>
                <a:gd name="T43" fmla="*/ 595 h 733"/>
                <a:gd name="T44" fmla="*/ 248 w 519"/>
                <a:gd name="T45" fmla="*/ 202 h 733"/>
                <a:gd name="T46" fmla="*/ 270 w 519"/>
                <a:gd name="T47" fmla="*/ 211 h 733"/>
                <a:gd name="T48" fmla="*/ 248 w 519"/>
                <a:gd name="T49" fmla="*/ 202 h 733"/>
                <a:gd name="T50" fmla="*/ 298 w 519"/>
                <a:gd name="T51" fmla="*/ 39 h 733"/>
                <a:gd name="T52" fmla="*/ 277 w 519"/>
                <a:gd name="T53" fmla="*/ 40 h 733"/>
                <a:gd name="T54" fmla="*/ 305 w 519"/>
                <a:gd name="T55" fmla="*/ 0 h 733"/>
                <a:gd name="T56" fmla="*/ 325 w 519"/>
                <a:gd name="T57" fmla="*/ 1 h 733"/>
                <a:gd name="T58" fmla="*/ 305 w 519"/>
                <a:gd name="T59" fmla="*/ 0 h 733"/>
                <a:gd name="T60" fmla="*/ 353 w 519"/>
                <a:gd name="T61" fmla="*/ 732 h 733"/>
                <a:gd name="T62" fmla="*/ 331 w 519"/>
                <a:gd name="T63" fmla="*/ 733 h 733"/>
                <a:gd name="T64" fmla="*/ 359 w 519"/>
                <a:gd name="T65" fmla="*/ 614 h 733"/>
                <a:gd name="T66" fmla="*/ 381 w 519"/>
                <a:gd name="T67" fmla="*/ 706 h 733"/>
                <a:gd name="T68" fmla="*/ 359 w 519"/>
                <a:gd name="T69" fmla="*/ 614 h 733"/>
                <a:gd name="T70" fmla="*/ 408 w 519"/>
                <a:gd name="T71" fmla="*/ 653 h 733"/>
                <a:gd name="T72" fmla="*/ 388 w 519"/>
                <a:gd name="T73" fmla="*/ 661 h 733"/>
                <a:gd name="T74" fmla="*/ 414 w 519"/>
                <a:gd name="T75" fmla="*/ 528 h 733"/>
                <a:gd name="T76" fmla="*/ 436 w 519"/>
                <a:gd name="T77" fmla="*/ 530 h 733"/>
                <a:gd name="T78" fmla="*/ 414 w 519"/>
                <a:gd name="T79" fmla="*/ 528 h 733"/>
                <a:gd name="T80" fmla="*/ 464 w 519"/>
                <a:gd name="T81" fmla="*/ 564 h 733"/>
                <a:gd name="T82" fmla="*/ 442 w 519"/>
                <a:gd name="T83" fmla="*/ 566 h 733"/>
                <a:gd name="T84" fmla="*/ 469 w 519"/>
                <a:gd name="T85" fmla="*/ 158 h 733"/>
                <a:gd name="T86" fmla="*/ 491 w 519"/>
                <a:gd name="T87" fmla="*/ 251 h 733"/>
                <a:gd name="T88" fmla="*/ 469 w 519"/>
                <a:gd name="T89" fmla="*/ 158 h 733"/>
                <a:gd name="T90" fmla="*/ 519 w 519"/>
                <a:gd name="T91" fmla="*/ 587 h 733"/>
                <a:gd name="T92" fmla="*/ 497 w 519"/>
                <a:gd name="T93" fmla="*/ 597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9" h="733">
                  <a:moveTo>
                    <a:pt x="0" y="412"/>
                  </a:moveTo>
                  <a:lnTo>
                    <a:pt x="21" y="412"/>
                  </a:lnTo>
                  <a:lnTo>
                    <a:pt x="21" y="421"/>
                  </a:lnTo>
                  <a:lnTo>
                    <a:pt x="0" y="421"/>
                  </a:lnTo>
                  <a:lnTo>
                    <a:pt x="0" y="412"/>
                  </a:lnTo>
                  <a:close/>
                  <a:moveTo>
                    <a:pt x="28" y="657"/>
                  </a:moveTo>
                  <a:lnTo>
                    <a:pt x="49" y="657"/>
                  </a:lnTo>
                  <a:lnTo>
                    <a:pt x="49" y="658"/>
                  </a:lnTo>
                  <a:lnTo>
                    <a:pt x="28" y="658"/>
                  </a:lnTo>
                  <a:lnTo>
                    <a:pt x="28" y="657"/>
                  </a:lnTo>
                  <a:close/>
                  <a:moveTo>
                    <a:pt x="56" y="712"/>
                  </a:moveTo>
                  <a:lnTo>
                    <a:pt x="77" y="712"/>
                  </a:lnTo>
                  <a:lnTo>
                    <a:pt x="77" y="713"/>
                  </a:lnTo>
                  <a:lnTo>
                    <a:pt x="56" y="713"/>
                  </a:lnTo>
                  <a:lnTo>
                    <a:pt x="56" y="712"/>
                  </a:lnTo>
                  <a:close/>
                  <a:moveTo>
                    <a:pt x="83" y="697"/>
                  </a:moveTo>
                  <a:lnTo>
                    <a:pt x="104" y="697"/>
                  </a:lnTo>
                  <a:lnTo>
                    <a:pt x="104" y="698"/>
                  </a:lnTo>
                  <a:lnTo>
                    <a:pt x="83" y="698"/>
                  </a:lnTo>
                  <a:lnTo>
                    <a:pt x="83" y="697"/>
                  </a:lnTo>
                  <a:close/>
                  <a:moveTo>
                    <a:pt x="111" y="607"/>
                  </a:moveTo>
                  <a:lnTo>
                    <a:pt x="132" y="607"/>
                  </a:lnTo>
                  <a:lnTo>
                    <a:pt x="132" y="700"/>
                  </a:lnTo>
                  <a:lnTo>
                    <a:pt x="111" y="700"/>
                  </a:lnTo>
                  <a:lnTo>
                    <a:pt x="111" y="607"/>
                  </a:lnTo>
                  <a:close/>
                  <a:moveTo>
                    <a:pt x="139" y="662"/>
                  </a:moveTo>
                  <a:lnTo>
                    <a:pt x="160" y="662"/>
                  </a:lnTo>
                  <a:lnTo>
                    <a:pt x="160" y="671"/>
                  </a:lnTo>
                  <a:lnTo>
                    <a:pt x="139" y="671"/>
                  </a:lnTo>
                  <a:lnTo>
                    <a:pt x="139" y="662"/>
                  </a:lnTo>
                  <a:close/>
                  <a:moveTo>
                    <a:pt x="166" y="659"/>
                  </a:moveTo>
                  <a:lnTo>
                    <a:pt x="187" y="659"/>
                  </a:lnTo>
                  <a:lnTo>
                    <a:pt x="187" y="661"/>
                  </a:lnTo>
                  <a:lnTo>
                    <a:pt x="166" y="661"/>
                  </a:lnTo>
                  <a:lnTo>
                    <a:pt x="166" y="659"/>
                  </a:lnTo>
                  <a:close/>
                  <a:moveTo>
                    <a:pt x="194" y="583"/>
                  </a:moveTo>
                  <a:lnTo>
                    <a:pt x="215" y="583"/>
                  </a:lnTo>
                  <a:lnTo>
                    <a:pt x="215" y="584"/>
                  </a:lnTo>
                  <a:lnTo>
                    <a:pt x="194" y="584"/>
                  </a:lnTo>
                  <a:lnTo>
                    <a:pt x="194" y="583"/>
                  </a:lnTo>
                  <a:close/>
                  <a:moveTo>
                    <a:pt x="222" y="503"/>
                  </a:moveTo>
                  <a:lnTo>
                    <a:pt x="243" y="503"/>
                  </a:lnTo>
                  <a:lnTo>
                    <a:pt x="243" y="595"/>
                  </a:lnTo>
                  <a:lnTo>
                    <a:pt x="222" y="595"/>
                  </a:lnTo>
                  <a:lnTo>
                    <a:pt x="222" y="503"/>
                  </a:lnTo>
                  <a:close/>
                  <a:moveTo>
                    <a:pt x="248" y="202"/>
                  </a:moveTo>
                  <a:lnTo>
                    <a:pt x="270" y="202"/>
                  </a:lnTo>
                  <a:lnTo>
                    <a:pt x="270" y="211"/>
                  </a:lnTo>
                  <a:lnTo>
                    <a:pt x="248" y="211"/>
                  </a:lnTo>
                  <a:lnTo>
                    <a:pt x="248" y="202"/>
                  </a:lnTo>
                  <a:close/>
                  <a:moveTo>
                    <a:pt x="277" y="39"/>
                  </a:moveTo>
                  <a:lnTo>
                    <a:pt x="298" y="39"/>
                  </a:lnTo>
                  <a:lnTo>
                    <a:pt x="298" y="40"/>
                  </a:lnTo>
                  <a:lnTo>
                    <a:pt x="277" y="40"/>
                  </a:lnTo>
                  <a:lnTo>
                    <a:pt x="277" y="39"/>
                  </a:lnTo>
                  <a:close/>
                  <a:moveTo>
                    <a:pt x="305" y="0"/>
                  </a:moveTo>
                  <a:lnTo>
                    <a:pt x="325" y="0"/>
                  </a:lnTo>
                  <a:lnTo>
                    <a:pt x="325" y="1"/>
                  </a:lnTo>
                  <a:lnTo>
                    <a:pt x="305" y="1"/>
                  </a:lnTo>
                  <a:lnTo>
                    <a:pt x="305" y="0"/>
                  </a:lnTo>
                  <a:close/>
                  <a:moveTo>
                    <a:pt x="331" y="732"/>
                  </a:moveTo>
                  <a:lnTo>
                    <a:pt x="353" y="732"/>
                  </a:lnTo>
                  <a:lnTo>
                    <a:pt x="353" y="733"/>
                  </a:lnTo>
                  <a:lnTo>
                    <a:pt x="331" y="733"/>
                  </a:lnTo>
                  <a:lnTo>
                    <a:pt x="331" y="732"/>
                  </a:lnTo>
                  <a:close/>
                  <a:moveTo>
                    <a:pt x="359" y="614"/>
                  </a:moveTo>
                  <a:lnTo>
                    <a:pt x="381" y="614"/>
                  </a:lnTo>
                  <a:lnTo>
                    <a:pt x="381" y="706"/>
                  </a:lnTo>
                  <a:lnTo>
                    <a:pt x="359" y="706"/>
                  </a:lnTo>
                  <a:lnTo>
                    <a:pt x="359" y="614"/>
                  </a:lnTo>
                  <a:close/>
                  <a:moveTo>
                    <a:pt x="388" y="653"/>
                  </a:moveTo>
                  <a:lnTo>
                    <a:pt x="408" y="653"/>
                  </a:lnTo>
                  <a:lnTo>
                    <a:pt x="408" y="661"/>
                  </a:lnTo>
                  <a:lnTo>
                    <a:pt x="388" y="661"/>
                  </a:lnTo>
                  <a:lnTo>
                    <a:pt x="388" y="653"/>
                  </a:lnTo>
                  <a:close/>
                  <a:moveTo>
                    <a:pt x="414" y="528"/>
                  </a:moveTo>
                  <a:lnTo>
                    <a:pt x="436" y="528"/>
                  </a:lnTo>
                  <a:lnTo>
                    <a:pt x="436" y="530"/>
                  </a:lnTo>
                  <a:lnTo>
                    <a:pt x="414" y="530"/>
                  </a:lnTo>
                  <a:lnTo>
                    <a:pt x="414" y="528"/>
                  </a:lnTo>
                  <a:close/>
                  <a:moveTo>
                    <a:pt x="442" y="564"/>
                  </a:moveTo>
                  <a:lnTo>
                    <a:pt x="464" y="564"/>
                  </a:lnTo>
                  <a:lnTo>
                    <a:pt x="464" y="566"/>
                  </a:lnTo>
                  <a:lnTo>
                    <a:pt x="442" y="566"/>
                  </a:lnTo>
                  <a:lnTo>
                    <a:pt x="442" y="564"/>
                  </a:lnTo>
                  <a:close/>
                  <a:moveTo>
                    <a:pt x="469" y="158"/>
                  </a:moveTo>
                  <a:lnTo>
                    <a:pt x="491" y="158"/>
                  </a:lnTo>
                  <a:lnTo>
                    <a:pt x="491" y="251"/>
                  </a:lnTo>
                  <a:lnTo>
                    <a:pt x="469" y="251"/>
                  </a:lnTo>
                  <a:lnTo>
                    <a:pt x="469" y="158"/>
                  </a:lnTo>
                  <a:close/>
                  <a:moveTo>
                    <a:pt x="497" y="587"/>
                  </a:moveTo>
                  <a:lnTo>
                    <a:pt x="519" y="587"/>
                  </a:lnTo>
                  <a:lnTo>
                    <a:pt x="519" y="597"/>
                  </a:lnTo>
                  <a:lnTo>
                    <a:pt x="497" y="597"/>
                  </a:lnTo>
                  <a:lnTo>
                    <a:pt x="497" y="587"/>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5" name="Freeform 76"/>
            <p:cNvSpPr>
              <a:spLocks noEditPoints="1"/>
            </p:cNvSpPr>
            <p:nvPr/>
          </p:nvSpPr>
          <p:spPr bwMode="auto">
            <a:xfrm>
              <a:off x="3900" y="341"/>
              <a:ext cx="657" cy="1118"/>
            </a:xfrm>
            <a:custGeom>
              <a:avLst/>
              <a:gdLst>
                <a:gd name="T0" fmla="*/ 22 w 657"/>
                <a:gd name="T1" fmla="*/ 824 h 1118"/>
                <a:gd name="T2" fmla="*/ 0 w 657"/>
                <a:gd name="T3" fmla="*/ 825 h 1118"/>
                <a:gd name="T4" fmla="*/ 27 w 657"/>
                <a:gd name="T5" fmla="*/ 852 h 1118"/>
                <a:gd name="T6" fmla="*/ 48 w 657"/>
                <a:gd name="T7" fmla="*/ 853 h 1118"/>
                <a:gd name="T8" fmla="*/ 27 w 657"/>
                <a:gd name="T9" fmla="*/ 852 h 1118"/>
                <a:gd name="T10" fmla="*/ 77 w 657"/>
                <a:gd name="T11" fmla="*/ 367 h 1118"/>
                <a:gd name="T12" fmla="*/ 55 w 657"/>
                <a:gd name="T13" fmla="*/ 460 h 1118"/>
                <a:gd name="T14" fmla="*/ 83 w 657"/>
                <a:gd name="T15" fmla="*/ 703 h 1118"/>
                <a:gd name="T16" fmla="*/ 105 w 657"/>
                <a:gd name="T17" fmla="*/ 713 h 1118"/>
                <a:gd name="T18" fmla="*/ 83 w 657"/>
                <a:gd name="T19" fmla="*/ 703 h 1118"/>
                <a:gd name="T20" fmla="*/ 131 w 657"/>
                <a:gd name="T21" fmla="*/ 820 h 1118"/>
                <a:gd name="T22" fmla="*/ 110 w 657"/>
                <a:gd name="T23" fmla="*/ 821 h 1118"/>
                <a:gd name="T24" fmla="*/ 138 w 657"/>
                <a:gd name="T25" fmla="*/ 628 h 1118"/>
                <a:gd name="T26" fmla="*/ 160 w 657"/>
                <a:gd name="T27" fmla="*/ 630 h 1118"/>
                <a:gd name="T28" fmla="*/ 138 w 657"/>
                <a:gd name="T29" fmla="*/ 628 h 1118"/>
                <a:gd name="T30" fmla="*/ 188 w 657"/>
                <a:gd name="T31" fmla="*/ 944 h 1118"/>
                <a:gd name="T32" fmla="*/ 166 w 657"/>
                <a:gd name="T33" fmla="*/ 945 h 1118"/>
                <a:gd name="T34" fmla="*/ 193 w 657"/>
                <a:gd name="T35" fmla="*/ 947 h 1118"/>
                <a:gd name="T36" fmla="*/ 214 w 657"/>
                <a:gd name="T37" fmla="*/ 1039 h 1118"/>
                <a:gd name="T38" fmla="*/ 193 w 657"/>
                <a:gd name="T39" fmla="*/ 947 h 1118"/>
                <a:gd name="T40" fmla="*/ 242 w 657"/>
                <a:gd name="T41" fmla="*/ 1039 h 1118"/>
                <a:gd name="T42" fmla="*/ 221 w 657"/>
                <a:gd name="T43" fmla="*/ 1048 h 1118"/>
                <a:gd name="T44" fmla="*/ 249 w 657"/>
                <a:gd name="T45" fmla="*/ 0 h 1118"/>
                <a:gd name="T46" fmla="*/ 269 w 657"/>
                <a:gd name="T47" fmla="*/ 1 h 1118"/>
                <a:gd name="T48" fmla="*/ 249 w 657"/>
                <a:gd name="T49" fmla="*/ 0 h 1118"/>
                <a:gd name="T50" fmla="*/ 297 w 657"/>
                <a:gd name="T51" fmla="*/ 509 h 1118"/>
                <a:gd name="T52" fmla="*/ 276 w 657"/>
                <a:gd name="T53" fmla="*/ 511 h 1118"/>
                <a:gd name="T54" fmla="*/ 304 w 657"/>
                <a:gd name="T55" fmla="*/ 567 h 1118"/>
                <a:gd name="T56" fmla="*/ 325 w 657"/>
                <a:gd name="T57" fmla="*/ 659 h 1118"/>
                <a:gd name="T58" fmla="*/ 304 w 657"/>
                <a:gd name="T59" fmla="*/ 567 h 1118"/>
                <a:gd name="T60" fmla="*/ 352 w 657"/>
                <a:gd name="T61" fmla="*/ 675 h 1118"/>
                <a:gd name="T62" fmla="*/ 332 w 657"/>
                <a:gd name="T63" fmla="*/ 684 h 1118"/>
                <a:gd name="T64" fmla="*/ 359 w 657"/>
                <a:gd name="T65" fmla="*/ 919 h 1118"/>
                <a:gd name="T66" fmla="*/ 380 w 657"/>
                <a:gd name="T67" fmla="*/ 920 h 1118"/>
                <a:gd name="T68" fmla="*/ 359 w 657"/>
                <a:gd name="T69" fmla="*/ 919 h 1118"/>
                <a:gd name="T70" fmla="*/ 408 w 657"/>
                <a:gd name="T71" fmla="*/ 1007 h 1118"/>
                <a:gd name="T72" fmla="*/ 387 w 657"/>
                <a:gd name="T73" fmla="*/ 1008 h 1118"/>
                <a:gd name="T74" fmla="*/ 414 w 657"/>
                <a:gd name="T75" fmla="*/ 894 h 1118"/>
                <a:gd name="T76" fmla="*/ 435 w 657"/>
                <a:gd name="T77" fmla="*/ 987 h 1118"/>
                <a:gd name="T78" fmla="*/ 414 w 657"/>
                <a:gd name="T79" fmla="*/ 894 h 1118"/>
                <a:gd name="T80" fmla="*/ 463 w 657"/>
                <a:gd name="T81" fmla="*/ 833 h 1118"/>
                <a:gd name="T82" fmla="*/ 442 w 657"/>
                <a:gd name="T83" fmla="*/ 842 h 1118"/>
                <a:gd name="T84" fmla="*/ 470 w 657"/>
                <a:gd name="T85" fmla="*/ 266 h 1118"/>
                <a:gd name="T86" fmla="*/ 491 w 657"/>
                <a:gd name="T87" fmla="*/ 267 h 1118"/>
                <a:gd name="T88" fmla="*/ 470 w 657"/>
                <a:gd name="T89" fmla="*/ 266 h 1118"/>
                <a:gd name="T90" fmla="*/ 518 w 657"/>
                <a:gd name="T91" fmla="*/ 997 h 1118"/>
                <a:gd name="T92" fmla="*/ 497 w 657"/>
                <a:gd name="T93" fmla="*/ 999 h 1118"/>
                <a:gd name="T94" fmla="*/ 525 w 657"/>
                <a:gd name="T95" fmla="*/ 1111 h 1118"/>
                <a:gd name="T96" fmla="*/ 546 w 657"/>
                <a:gd name="T97" fmla="*/ 1113 h 1118"/>
                <a:gd name="T98" fmla="*/ 525 w 657"/>
                <a:gd name="T99" fmla="*/ 1111 h 1118"/>
                <a:gd name="T100" fmla="*/ 574 w 657"/>
                <a:gd name="T101" fmla="*/ 1023 h 1118"/>
                <a:gd name="T102" fmla="*/ 553 w 657"/>
                <a:gd name="T103" fmla="*/ 1115 h 1118"/>
                <a:gd name="T104" fmla="*/ 579 w 657"/>
                <a:gd name="T105" fmla="*/ 1108 h 1118"/>
                <a:gd name="T106" fmla="*/ 601 w 657"/>
                <a:gd name="T107" fmla="*/ 1118 h 1118"/>
                <a:gd name="T108" fmla="*/ 579 w 657"/>
                <a:gd name="T109" fmla="*/ 1108 h 1118"/>
                <a:gd name="T110" fmla="*/ 629 w 657"/>
                <a:gd name="T111" fmla="*/ 953 h 1118"/>
                <a:gd name="T112" fmla="*/ 608 w 657"/>
                <a:gd name="T113" fmla="*/ 955 h 1118"/>
                <a:gd name="T114" fmla="*/ 636 w 657"/>
                <a:gd name="T115" fmla="*/ 939 h 1118"/>
                <a:gd name="T116" fmla="*/ 657 w 657"/>
                <a:gd name="T117" fmla="*/ 940 h 1118"/>
                <a:gd name="T118" fmla="*/ 636 w 657"/>
                <a:gd name="T119" fmla="*/ 939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7" h="1118">
                  <a:moveTo>
                    <a:pt x="0" y="824"/>
                  </a:moveTo>
                  <a:lnTo>
                    <a:pt x="22" y="824"/>
                  </a:lnTo>
                  <a:lnTo>
                    <a:pt x="22" y="825"/>
                  </a:lnTo>
                  <a:lnTo>
                    <a:pt x="0" y="825"/>
                  </a:lnTo>
                  <a:lnTo>
                    <a:pt x="0" y="824"/>
                  </a:lnTo>
                  <a:close/>
                  <a:moveTo>
                    <a:pt x="27" y="852"/>
                  </a:moveTo>
                  <a:lnTo>
                    <a:pt x="48" y="852"/>
                  </a:lnTo>
                  <a:lnTo>
                    <a:pt x="48" y="853"/>
                  </a:lnTo>
                  <a:lnTo>
                    <a:pt x="27" y="853"/>
                  </a:lnTo>
                  <a:lnTo>
                    <a:pt x="27" y="852"/>
                  </a:lnTo>
                  <a:close/>
                  <a:moveTo>
                    <a:pt x="55" y="367"/>
                  </a:moveTo>
                  <a:lnTo>
                    <a:pt x="77" y="367"/>
                  </a:lnTo>
                  <a:lnTo>
                    <a:pt x="77" y="460"/>
                  </a:lnTo>
                  <a:lnTo>
                    <a:pt x="55" y="460"/>
                  </a:lnTo>
                  <a:lnTo>
                    <a:pt x="55" y="367"/>
                  </a:lnTo>
                  <a:close/>
                  <a:moveTo>
                    <a:pt x="83" y="703"/>
                  </a:moveTo>
                  <a:lnTo>
                    <a:pt x="105" y="703"/>
                  </a:lnTo>
                  <a:lnTo>
                    <a:pt x="105" y="713"/>
                  </a:lnTo>
                  <a:lnTo>
                    <a:pt x="83" y="713"/>
                  </a:lnTo>
                  <a:lnTo>
                    <a:pt x="83" y="703"/>
                  </a:lnTo>
                  <a:close/>
                  <a:moveTo>
                    <a:pt x="110" y="820"/>
                  </a:moveTo>
                  <a:lnTo>
                    <a:pt x="131" y="820"/>
                  </a:lnTo>
                  <a:lnTo>
                    <a:pt x="131" y="821"/>
                  </a:lnTo>
                  <a:lnTo>
                    <a:pt x="110" y="821"/>
                  </a:lnTo>
                  <a:lnTo>
                    <a:pt x="110" y="820"/>
                  </a:lnTo>
                  <a:close/>
                  <a:moveTo>
                    <a:pt x="138" y="628"/>
                  </a:moveTo>
                  <a:lnTo>
                    <a:pt x="160" y="628"/>
                  </a:lnTo>
                  <a:lnTo>
                    <a:pt x="160" y="630"/>
                  </a:lnTo>
                  <a:lnTo>
                    <a:pt x="138" y="630"/>
                  </a:lnTo>
                  <a:lnTo>
                    <a:pt x="138" y="628"/>
                  </a:lnTo>
                  <a:close/>
                  <a:moveTo>
                    <a:pt x="166" y="944"/>
                  </a:moveTo>
                  <a:lnTo>
                    <a:pt x="188" y="944"/>
                  </a:lnTo>
                  <a:lnTo>
                    <a:pt x="188" y="945"/>
                  </a:lnTo>
                  <a:lnTo>
                    <a:pt x="166" y="945"/>
                  </a:lnTo>
                  <a:lnTo>
                    <a:pt x="166" y="944"/>
                  </a:lnTo>
                  <a:close/>
                  <a:moveTo>
                    <a:pt x="193" y="947"/>
                  </a:moveTo>
                  <a:lnTo>
                    <a:pt x="214" y="947"/>
                  </a:lnTo>
                  <a:lnTo>
                    <a:pt x="214" y="1039"/>
                  </a:lnTo>
                  <a:lnTo>
                    <a:pt x="193" y="1039"/>
                  </a:lnTo>
                  <a:lnTo>
                    <a:pt x="193" y="947"/>
                  </a:lnTo>
                  <a:close/>
                  <a:moveTo>
                    <a:pt x="221" y="1039"/>
                  </a:moveTo>
                  <a:lnTo>
                    <a:pt x="242" y="1039"/>
                  </a:lnTo>
                  <a:lnTo>
                    <a:pt x="242" y="1048"/>
                  </a:lnTo>
                  <a:lnTo>
                    <a:pt x="221" y="1048"/>
                  </a:lnTo>
                  <a:lnTo>
                    <a:pt x="221" y="1039"/>
                  </a:lnTo>
                  <a:close/>
                  <a:moveTo>
                    <a:pt x="249" y="0"/>
                  </a:moveTo>
                  <a:lnTo>
                    <a:pt x="269" y="0"/>
                  </a:lnTo>
                  <a:lnTo>
                    <a:pt x="269" y="1"/>
                  </a:lnTo>
                  <a:lnTo>
                    <a:pt x="249" y="1"/>
                  </a:lnTo>
                  <a:lnTo>
                    <a:pt x="249" y="0"/>
                  </a:lnTo>
                  <a:close/>
                  <a:moveTo>
                    <a:pt x="276" y="509"/>
                  </a:moveTo>
                  <a:lnTo>
                    <a:pt x="297" y="509"/>
                  </a:lnTo>
                  <a:lnTo>
                    <a:pt x="297" y="511"/>
                  </a:lnTo>
                  <a:lnTo>
                    <a:pt x="276" y="511"/>
                  </a:lnTo>
                  <a:lnTo>
                    <a:pt x="276" y="509"/>
                  </a:lnTo>
                  <a:close/>
                  <a:moveTo>
                    <a:pt x="304" y="567"/>
                  </a:moveTo>
                  <a:lnTo>
                    <a:pt x="325" y="567"/>
                  </a:lnTo>
                  <a:lnTo>
                    <a:pt x="325" y="659"/>
                  </a:lnTo>
                  <a:lnTo>
                    <a:pt x="304" y="659"/>
                  </a:lnTo>
                  <a:lnTo>
                    <a:pt x="304" y="567"/>
                  </a:lnTo>
                  <a:close/>
                  <a:moveTo>
                    <a:pt x="332" y="675"/>
                  </a:moveTo>
                  <a:lnTo>
                    <a:pt x="352" y="675"/>
                  </a:lnTo>
                  <a:lnTo>
                    <a:pt x="352" y="684"/>
                  </a:lnTo>
                  <a:lnTo>
                    <a:pt x="332" y="684"/>
                  </a:lnTo>
                  <a:lnTo>
                    <a:pt x="332" y="675"/>
                  </a:lnTo>
                  <a:close/>
                  <a:moveTo>
                    <a:pt x="359" y="919"/>
                  </a:moveTo>
                  <a:lnTo>
                    <a:pt x="380" y="919"/>
                  </a:lnTo>
                  <a:lnTo>
                    <a:pt x="380" y="920"/>
                  </a:lnTo>
                  <a:lnTo>
                    <a:pt x="359" y="920"/>
                  </a:lnTo>
                  <a:lnTo>
                    <a:pt x="359" y="919"/>
                  </a:lnTo>
                  <a:close/>
                  <a:moveTo>
                    <a:pt x="387" y="1007"/>
                  </a:moveTo>
                  <a:lnTo>
                    <a:pt x="408" y="1007"/>
                  </a:lnTo>
                  <a:lnTo>
                    <a:pt x="408" y="1008"/>
                  </a:lnTo>
                  <a:lnTo>
                    <a:pt x="387" y="1008"/>
                  </a:lnTo>
                  <a:lnTo>
                    <a:pt x="387" y="1007"/>
                  </a:lnTo>
                  <a:close/>
                  <a:moveTo>
                    <a:pt x="414" y="894"/>
                  </a:moveTo>
                  <a:lnTo>
                    <a:pt x="435" y="894"/>
                  </a:lnTo>
                  <a:lnTo>
                    <a:pt x="435" y="987"/>
                  </a:lnTo>
                  <a:lnTo>
                    <a:pt x="414" y="987"/>
                  </a:lnTo>
                  <a:lnTo>
                    <a:pt x="414" y="894"/>
                  </a:lnTo>
                  <a:close/>
                  <a:moveTo>
                    <a:pt x="442" y="833"/>
                  </a:moveTo>
                  <a:lnTo>
                    <a:pt x="463" y="833"/>
                  </a:lnTo>
                  <a:lnTo>
                    <a:pt x="463" y="842"/>
                  </a:lnTo>
                  <a:lnTo>
                    <a:pt x="442" y="842"/>
                  </a:lnTo>
                  <a:lnTo>
                    <a:pt x="442" y="833"/>
                  </a:lnTo>
                  <a:close/>
                  <a:moveTo>
                    <a:pt x="470" y="266"/>
                  </a:moveTo>
                  <a:lnTo>
                    <a:pt x="491" y="266"/>
                  </a:lnTo>
                  <a:lnTo>
                    <a:pt x="491" y="267"/>
                  </a:lnTo>
                  <a:lnTo>
                    <a:pt x="470" y="267"/>
                  </a:lnTo>
                  <a:lnTo>
                    <a:pt x="470" y="266"/>
                  </a:lnTo>
                  <a:close/>
                  <a:moveTo>
                    <a:pt x="497" y="997"/>
                  </a:moveTo>
                  <a:lnTo>
                    <a:pt x="518" y="997"/>
                  </a:lnTo>
                  <a:lnTo>
                    <a:pt x="518" y="999"/>
                  </a:lnTo>
                  <a:lnTo>
                    <a:pt x="497" y="999"/>
                  </a:lnTo>
                  <a:lnTo>
                    <a:pt x="497" y="997"/>
                  </a:lnTo>
                  <a:close/>
                  <a:moveTo>
                    <a:pt x="525" y="1111"/>
                  </a:moveTo>
                  <a:lnTo>
                    <a:pt x="546" y="1111"/>
                  </a:lnTo>
                  <a:lnTo>
                    <a:pt x="546" y="1113"/>
                  </a:lnTo>
                  <a:lnTo>
                    <a:pt x="525" y="1113"/>
                  </a:lnTo>
                  <a:lnTo>
                    <a:pt x="525" y="1111"/>
                  </a:lnTo>
                  <a:close/>
                  <a:moveTo>
                    <a:pt x="553" y="1023"/>
                  </a:moveTo>
                  <a:lnTo>
                    <a:pt x="574" y="1023"/>
                  </a:lnTo>
                  <a:lnTo>
                    <a:pt x="574" y="1115"/>
                  </a:lnTo>
                  <a:lnTo>
                    <a:pt x="553" y="1115"/>
                  </a:lnTo>
                  <a:lnTo>
                    <a:pt x="553" y="1023"/>
                  </a:lnTo>
                  <a:close/>
                  <a:moveTo>
                    <a:pt x="579" y="1108"/>
                  </a:moveTo>
                  <a:lnTo>
                    <a:pt x="601" y="1108"/>
                  </a:lnTo>
                  <a:lnTo>
                    <a:pt x="601" y="1118"/>
                  </a:lnTo>
                  <a:lnTo>
                    <a:pt x="579" y="1118"/>
                  </a:lnTo>
                  <a:lnTo>
                    <a:pt x="579" y="1108"/>
                  </a:lnTo>
                  <a:close/>
                  <a:moveTo>
                    <a:pt x="608" y="953"/>
                  </a:moveTo>
                  <a:lnTo>
                    <a:pt x="629" y="953"/>
                  </a:lnTo>
                  <a:lnTo>
                    <a:pt x="629" y="955"/>
                  </a:lnTo>
                  <a:lnTo>
                    <a:pt x="608" y="955"/>
                  </a:lnTo>
                  <a:lnTo>
                    <a:pt x="608" y="953"/>
                  </a:lnTo>
                  <a:close/>
                  <a:moveTo>
                    <a:pt x="636" y="939"/>
                  </a:moveTo>
                  <a:lnTo>
                    <a:pt x="657" y="939"/>
                  </a:lnTo>
                  <a:lnTo>
                    <a:pt x="657" y="940"/>
                  </a:lnTo>
                  <a:lnTo>
                    <a:pt x="636" y="940"/>
                  </a:lnTo>
                  <a:lnTo>
                    <a:pt x="636" y="939"/>
                  </a:lnTo>
                  <a:close/>
                </a:path>
              </a:pathLst>
            </a:custGeom>
            <a:solidFill>
              <a:srgbClr val="31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7" name="Rectangle 78"/>
            <p:cNvSpPr>
              <a:spLocks noChangeArrowheads="1"/>
            </p:cNvSpPr>
            <p:nvPr/>
          </p:nvSpPr>
          <p:spPr bwMode="auto">
            <a:xfrm>
              <a:off x="4625" y="525"/>
              <a:ext cx="214" cy="67"/>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78" name="Rectangle 79"/>
            <p:cNvSpPr>
              <a:spLocks noChangeArrowheads="1"/>
            </p:cNvSpPr>
            <p:nvPr/>
          </p:nvSpPr>
          <p:spPr bwMode="auto">
            <a:xfrm>
              <a:off x="4862" y="481"/>
              <a:ext cx="2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solidFill>
                    <a:srgbClr val="4D4D4D"/>
                  </a:solidFill>
                </a:rPr>
                <a:t>Base</a:t>
              </a:r>
              <a:endParaRPr kumimoji="0" lang="en-US" sz="1200" b="0" i="0" u="none" strike="noStrike" cap="none" normalizeH="0" baseline="0" dirty="0" smtClean="0">
                <a:ln>
                  <a:noFill/>
                </a:ln>
                <a:solidFill>
                  <a:schemeClr val="tx1"/>
                </a:solidFill>
                <a:effectLst/>
              </a:endParaRPr>
            </a:p>
          </p:txBody>
        </p:sp>
        <p:sp>
          <p:nvSpPr>
            <p:cNvPr id="79" name="Rectangle 80"/>
            <p:cNvSpPr>
              <a:spLocks noChangeArrowheads="1"/>
            </p:cNvSpPr>
            <p:nvPr/>
          </p:nvSpPr>
          <p:spPr bwMode="auto">
            <a:xfrm>
              <a:off x="4625" y="745"/>
              <a:ext cx="214" cy="68"/>
            </a:xfrm>
            <a:prstGeom prst="rect">
              <a:avLst/>
            </a:prstGeom>
            <a:solidFill>
              <a:srgbClr val="506F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0" name="Rectangle 81"/>
            <p:cNvSpPr>
              <a:spLocks noChangeArrowheads="1"/>
            </p:cNvSpPr>
            <p:nvPr/>
          </p:nvSpPr>
          <p:spPr bwMode="auto">
            <a:xfrm>
              <a:off x="4862" y="702"/>
              <a:ext cx="58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D4D4D"/>
                  </a:solidFill>
                  <a:effectLst/>
                  <a:latin typeface="Arial" panose="020B0604020202020204" pitchFamily="34" charset="0"/>
                </a:rPr>
                <a:t>Price / Promo</a:t>
              </a:r>
              <a:endParaRPr kumimoji="0" lang="en-US" sz="1200" b="0" i="0" u="none" strike="noStrike" cap="none" normalizeH="0" baseline="0" dirty="0" smtClean="0">
                <a:ln>
                  <a:noFill/>
                </a:ln>
                <a:solidFill>
                  <a:schemeClr val="tx1"/>
                </a:solidFill>
                <a:effectLst/>
                <a:latin typeface="Arial" panose="020B0604020202020204" pitchFamily="34" charset="0"/>
              </a:endParaRPr>
            </a:p>
          </p:txBody>
        </p:sp>
        <p:sp>
          <p:nvSpPr>
            <p:cNvPr id="81" name="Rectangle 82"/>
            <p:cNvSpPr>
              <a:spLocks noChangeArrowheads="1"/>
            </p:cNvSpPr>
            <p:nvPr/>
          </p:nvSpPr>
          <p:spPr bwMode="auto">
            <a:xfrm>
              <a:off x="4625" y="965"/>
              <a:ext cx="214" cy="6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2" name="Rectangle 83"/>
            <p:cNvSpPr>
              <a:spLocks noChangeArrowheads="1"/>
            </p:cNvSpPr>
            <p:nvPr/>
          </p:nvSpPr>
          <p:spPr bwMode="auto">
            <a:xfrm>
              <a:off x="4862" y="921"/>
              <a:ext cx="3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D4D4D"/>
                  </a:solidFill>
                  <a:effectLst/>
                  <a:latin typeface="Arial" panose="020B0604020202020204" pitchFamily="34" charset="0"/>
                </a:rPr>
                <a:t>In Store</a:t>
              </a:r>
              <a:endParaRPr kumimoji="0" lang="en-US" sz="1200" b="0" i="0" u="none" strike="noStrike" cap="none" normalizeH="0" baseline="0" dirty="0" smtClean="0">
                <a:ln>
                  <a:noFill/>
                </a:ln>
                <a:solidFill>
                  <a:schemeClr val="tx1"/>
                </a:solidFill>
                <a:effectLst/>
                <a:latin typeface="Arial" panose="020B0604020202020204" pitchFamily="34" charset="0"/>
              </a:endParaRPr>
            </a:p>
          </p:txBody>
        </p:sp>
        <p:sp>
          <p:nvSpPr>
            <p:cNvPr id="83" name="Rectangle 84"/>
            <p:cNvSpPr>
              <a:spLocks noChangeArrowheads="1"/>
            </p:cNvSpPr>
            <p:nvPr/>
          </p:nvSpPr>
          <p:spPr bwMode="auto">
            <a:xfrm>
              <a:off x="4625" y="1185"/>
              <a:ext cx="214" cy="67"/>
            </a:xfrm>
            <a:prstGeom prst="rect">
              <a:avLst/>
            </a:prstGeom>
            <a:solidFill>
              <a:srgbClr val="7793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4" name="Rectangle 85"/>
            <p:cNvSpPr>
              <a:spLocks noChangeArrowheads="1"/>
            </p:cNvSpPr>
            <p:nvPr/>
          </p:nvSpPr>
          <p:spPr bwMode="auto">
            <a:xfrm>
              <a:off x="4862" y="1141"/>
              <a:ext cx="15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D4D4D"/>
                  </a:solidFill>
                  <a:effectLst/>
                  <a:latin typeface="Arial" panose="020B0604020202020204" pitchFamily="34" charset="0"/>
                </a:rPr>
                <a:t>DM</a:t>
              </a:r>
              <a:endParaRPr kumimoji="0" lang="en-US" sz="12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86"/>
            <p:cNvSpPr>
              <a:spLocks noChangeArrowheads="1"/>
            </p:cNvSpPr>
            <p:nvPr/>
          </p:nvSpPr>
          <p:spPr bwMode="auto">
            <a:xfrm>
              <a:off x="4625" y="1404"/>
              <a:ext cx="214" cy="68"/>
            </a:xfrm>
            <a:prstGeom prst="rect">
              <a:avLst/>
            </a:prstGeom>
            <a:solidFill>
              <a:srgbClr val="9537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6" name="Rectangle 87"/>
            <p:cNvSpPr>
              <a:spLocks noChangeArrowheads="1"/>
            </p:cNvSpPr>
            <p:nvPr/>
          </p:nvSpPr>
          <p:spPr bwMode="auto">
            <a:xfrm>
              <a:off x="4862" y="1362"/>
              <a:ext cx="26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4D4D4D"/>
                  </a:solidFill>
                  <a:effectLst/>
                  <a:latin typeface="Arial" panose="020B0604020202020204" pitchFamily="34" charset="0"/>
                </a:rPr>
                <a:t>Media</a:t>
              </a:r>
              <a:endParaRPr kumimoji="0" lang="en-US" sz="1200" b="0" i="0" u="none" strike="noStrike" cap="none" normalizeH="0" baseline="0" dirty="0" smtClean="0">
                <a:ln>
                  <a:noFill/>
                </a:ln>
                <a:solidFill>
                  <a:schemeClr val="tx1"/>
                </a:solidFill>
                <a:effectLst/>
                <a:latin typeface="Arial" panose="020B0604020202020204" pitchFamily="34" charset="0"/>
              </a:endParaRPr>
            </a:p>
          </p:txBody>
        </p:sp>
        <p:sp>
          <p:nvSpPr>
            <p:cNvPr id="87" name="Rectangle 88"/>
            <p:cNvSpPr>
              <a:spLocks noChangeArrowheads="1"/>
            </p:cNvSpPr>
            <p:nvPr/>
          </p:nvSpPr>
          <p:spPr bwMode="auto">
            <a:xfrm>
              <a:off x="4625" y="1625"/>
              <a:ext cx="214" cy="67"/>
            </a:xfrm>
            <a:prstGeom prst="rect">
              <a:avLst/>
            </a:prstGeom>
            <a:solidFill>
              <a:srgbClr val="856A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88" name="Rectangle 89"/>
            <p:cNvSpPr>
              <a:spLocks noChangeArrowheads="1"/>
            </p:cNvSpPr>
            <p:nvPr/>
          </p:nvSpPr>
          <p:spPr bwMode="auto">
            <a:xfrm>
              <a:off x="4862" y="1581"/>
              <a:ext cx="8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1100" dirty="0">
                  <a:solidFill>
                    <a:schemeClr val="tx2"/>
                  </a:solidFill>
                </a:rPr>
                <a:t>Comp. Price / Promo</a:t>
              </a:r>
            </a:p>
          </p:txBody>
        </p:sp>
        <p:sp>
          <p:nvSpPr>
            <p:cNvPr id="89" name="Rectangle 90"/>
            <p:cNvSpPr>
              <a:spLocks noChangeArrowheads="1"/>
            </p:cNvSpPr>
            <p:nvPr/>
          </p:nvSpPr>
          <p:spPr bwMode="auto">
            <a:xfrm>
              <a:off x="4625" y="1844"/>
              <a:ext cx="214" cy="67"/>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0" name="Rectangle 91"/>
            <p:cNvSpPr>
              <a:spLocks noChangeArrowheads="1"/>
            </p:cNvSpPr>
            <p:nvPr/>
          </p:nvSpPr>
          <p:spPr bwMode="auto">
            <a:xfrm>
              <a:off x="4862" y="1800"/>
              <a:ext cx="6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1100" dirty="0">
                  <a:solidFill>
                    <a:schemeClr val="tx2"/>
                  </a:solidFill>
                </a:rPr>
                <a:t>Comp. Launches</a:t>
              </a:r>
            </a:p>
          </p:txBody>
        </p:sp>
        <p:sp>
          <p:nvSpPr>
            <p:cNvPr id="91" name="Rectangle 92"/>
            <p:cNvSpPr>
              <a:spLocks noChangeArrowheads="1"/>
            </p:cNvSpPr>
            <p:nvPr/>
          </p:nvSpPr>
          <p:spPr bwMode="auto">
            <a:xfrm>
              <a:off x="4625" y="2063"/>
              <a:ext cx="214" cy="69"/>
            </a:xfrm>
            <a:prstGeom prst="rect">
              <a:avLst/>
            </a:prstGeom>
            <a:solidFill>
              <a:srgbClr val="CF79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2" name="Rectangle 93"/>
            <p:cNvSpPr>
              <a:spLocks noChangeArrowheads="1"/>
            </p:cNvSpPr>
            <p:nvPr/>
          </p:nvSpPr>
          <p:spPr bwMode="auto">
            <a:xfrm>
              <a:off x="4862" y="2021"/>
              <a:ext cx="52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1100" dirty="0">
                  <a:solidFill>
                    <a:schemeClr val="tx2"/>
                  </a:solidFill>
                </a:rPr>
                <a:t>Comp. Media</a:t>
              </a:r>
            </a:p>
          </p:txBody>
        </p:sp>
        <p:sp>
          <p:nvSpPr>
            <p:cNvPr id="93" name="Rectangle 94"/>
            <p:cNvSpPr>
              <a:spLocks noChangeArrowheads="1"/>
            </p:cNvSpPr>
            <p:nvPr/>
          </p:nvSpPr>
          <p:spPr bwMode="auto">
            <a:xfrm>
              <a:off x="4625" y="2284"/>
              <a:ext cx="214" cy="67"/>
            </a:xfrm>
            <a:prstGeom prst="rect">
              <a:avLst/>
            </a:prstGeom>
            <a:solidFill>
              <a:srgbClr val="3185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200"/>
            </a:p>
          </p:txBody>
        </p:sp>
        <p:sp>
          <p:nvSpPr>
            <p:cNvPr id="94" name="Rectangle 95"/>
            <p:cNvSpPr>
              <a:spLocks noChangeArrowheads="1"/>
            </p:cNvSpPr>
            <p:nvPr/>
          </p:nvSpPr>
          <p:spPr bwMode="auto">
            <a:xfrm>
              <a:off x="4862" y="2240"/>
              <a:ext cx="4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1100" dirty="0">
                  <a:solidFill>
                    <a:schemeClr val="tx2"/>
                  </a:solidFill>
                </a:rPr>
                <a:t>Seasonality</a:t>
              </a:r>
            </a:p>
          </p:txBody>
        </p:sp>
        <p:sp>
          <p:nvSpPr>
            <p:cNvPr id="95" name="Freeform 96"/>
            <p:cNvSpPr>
              <a:spLocks/>
            </p:cNvSpPr>
            <p:nvPr/>
          </p:nvSpPr>
          <p:spPr bwMode="auto">
            <a:xfrm>
              <a:off x="4613" y="2525"/>
              <a:ext cx="238" cy="24"/>
            </a:xfrm>
            <a:custGeom>
              <a:avLst/>
              <a:gdLst>
                <a:gd name="T0" fmla="*/ 12 w 238"/>
                <a:gd name="T1" fmla="*/ 0 h 24"/>
                <a:gd name="T2" fmla="*/ 226 w 238"/>
                <a:gd name="T3" fmla="*/ 0 h 24"/>
                <a:gd name="T4" fmla="*/ 230 w 238"/>
                <a:gd name="T5" fmla="*/ 0 h 24"/>
                <a:gd name="T6" fmla="*/ 234 w 238"/>
                <a:gd name="T7" fmla="*/ 3 h 24"/>
                <a:gd name="T8" fmla="*/ 237 w 238"/>
                <a:gd name="T9" fmla="*/ 7 h 24"/>
                <a:gd name="T10" fmla="*/ 238 w 238"/>
                <a:gd name="T11" fmla="*/ 12 h 24"/>
                <a:gd name="T12" fmla="*/ 237 w 238"/>
                <a:gd name="T13" fmla="*/ 16 h 24"/>
                <a:gd name="T14" fmla="*/ 234 w 238"/>
                <a:gd name="T15" fmla="*/ 20 h 24"/>
                <a:gd name="T16" fmla="*/ 230 w 238"/>
                <a:gd name="T17" fmla="*/ 23 h 24"/>
                <a:gd name="T18" fmla="*/ 226 w 238"/>
                <a:gd name="T19" fmla="*/ 24 h 24"/>
                <a:gd name="T20" fmla="*/ 12 w 238"/>
                <a:gd name="T21" fmla="*/ 24 h 24"/>
                <a:gd name="T22" fmla="*/ 7 w 238"/>
                <a:gd name="T23" fmla="*/ 23 h 24"/>
                <a:gd name="T24" fmla="*/ 3 w 238"/>
                <a:gd name="T25" fmla="*/ 20 h 24"/>
                <a:gd name="T26" fmla="*/ 0 w 238"/>
                <a:gd name="T27" fmla="*/ 16 h 24"/>
                <a:gd name="T28" fmla="*/ 0 w 238"/>
                <a:gd name="T29" fmla="*/ 12 h 24"/>
                <a:gd name="T30" fmla="*/ 0 w 238"/>
                <a:gd name="T31" fmla="*/ 7 h 24"/>
                <a:gd name="T32" fmla="*/ 3 w 238"/>
                <a:gd name="T33" fmla="*/ 3 h 24"/>
                <a:gd name="T34" fmla="*/ 7 w 238"/>
                <a:gd name="T35" fmla="*/ 0 h 24"/>
                <a:gd name="T36" fmla="*/ 12 w 238"/>
                <a:gd name="T37" fmla="*/ 0 h 24"/>
                <a:gd name="T38" fmla="*/ 12 w 238"/>
                <a:gd name="T3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4">
                  <a:moveTo>
                    <a:pt x="12" y="0"/>
                  </a:moveTo>
                  <a:lnTo>
                    <a:pt x="226" y="0"/>
                  </a:lnTo>
                  <a:lnTo>
                    <a:pt x="230" y="0"/>
                  </a:lnTo>
                  <a:lnTo>
                    <a:pt x="234" y="3"/>
                  </a:lnTo>
                  <a:lnTo>
                    <a:pt x="237" y="7"/>
                  </a:lnTo>
                  <a:lnTo>
                    <a:pt x="238" y="12"/>
                  </a:lnTo>
                  <a:lnTo>
                    <a:pt x="237" y="16"/>
                  </a:lnTo>
                  <a:lnTo>
                    <a:pt x="234" y="20"/>
                  </a:lnTo>
                  <a:lnTo>
                    <a:pt x="230" y="23"/>
                  </a:lnTo>
                  <a:lnTo>
                    <a:pt x="226" y="24"/>
                  </a:lnTo>
                  <a:lnTo>
                    <a:pt x="12" y="24"/>
                  </a:lnTo>
                  <a:lnTo>
                    <a:pt x="7" y="23"/>
                  </a:lnTo>
                  <a:lnTo>
                    <a:pt x="3" y="20"/>
                  </a:lnTo>
                  <a:lnTo>
                    <a:pt x="0" y="16"/>
                  </a:lnTo>
                  <a:lnTo>
                    <a:pt x="0" y="12"/>
                  </a:lnTo>
                  <a:lnTo>
                    <a:pt x="0" y="7"/>
                  </a:lnTo>
                  <a:lnTo>
                    <a:pt x="3" y="3"/>
                  </a:lnTo>
                  <a:lnTo>
                    <a:pt x="7" y="0"/>
                  </a:lnTo>
                  <a:lnTo>
                    <a:pt x="12" y="0"/>
                  </a:lnTo>
                  <a:lnTo>
                    <a:pt x="12" y="0"/>
                  </a:lnTo>
                  <a:close/>
                </a:path>
              </a:pathLst>
            </a:custGeom>
            <a:solidFill>
              <a:srgbClr val="4F4F4F"/>
            </a:solidFill>
            <a:ln w="1588">
              <a:solidFill>
                <a:srgbClr val="4F4F4F"/>
              </a:solidFill>
              <a:prstDash val="solid"/>
              <a:round/>
              <a:headEnd/>
              <a:tailEnd/>
            </a:ln>
          </p:spPr>
          <p:txBody>
            <a:bodyPr vert="horz" wrap="square" lIns="91440" tIns="45720" rIns="91440" bIns="45720" numCol="1" anchor="t" anchorCtr="0" compatLnSpc="1">
              <a:prstTxWarp prst="textNoShape">
                <a:avLst/>
              </a:prstTxWarp>
            </a:bodyPr>
            <a:lstStyle/>
            <a:p>
              <a:endParaRPr lang="en-GB" sz="1200"/>
            </a:p>
          </p:txBody>
        </p:sp>
        <p:sp>
          <p:nvSpPr>
            <p:cNvPr id="96" name="Rectangle 97"/>
            <p:cNvSpPr>
              <a:spLocks noChangeArrowheads="1"/>
            </p:cNvSpPr>
            <p:nvPr/>
          </p:nvSpPr>
          <p:spPr bwMode="auto">
            <a:xfrm>
              <a:off x="4862" y="2461"/>
              <a:ext cx="2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GB" sz="1100" dirty="0">
                  <a:solidFill>
                    <a:schemeClr val="tx2"/>
                  </a:solidFill>
                </a:rPr>
                <a:t>Sales</a:t>
              </a:r>
            </a:p>
          </p:txBody>
        </p:sp>
      </p:grpSp>
      <p:cxnSp>
        <p:nvCxnSpPr>
          <p:cNvPr id="137" name="Straight Arrow Connector 136"/>
          <p:cNvCxnSpPr/>
          <p:nvPr/>
        </p:nvCxnSpPr>
        <p:spPr>
          <a:xfrm>
            <a:off x="1388823" y="4387686"/>
            <a:ext cx="0" cy="55086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600929" y="3660990"/>
            <a:ext cx="5229225" cy="461963"/>
          </a:xfrm>
          <a:prstGeom prst="rect">
            <a:avLst/>
          </a:prstGeom>
          <a:noFill/>
        </p:spPr>
        <p:txBody>
          <a:bodyPr>
            <a:spAutoFit/>
          </a:bodyPr>
          <a:lstStyle/>
          <a:p>
            <a:pPr>
              <a:defRPr/>
            </a:pPr>
            <a:r>
              <a:rPr lang="en-GB" sz="2400" b="1" dirty="0" smtClean="0">
                <a:solidFill>
                  <a:schemeClr val="bg1">
                    <a:lumMod val="50000"/>
                  </a:schemeClr>
                </a:solidFill>
                <a:latin typeface="Verdana" pitchFamily="34" charset="0"/>
                <a:ea typeface="Verdana" pitchFamily="34" charset="0"/>
                <a:cs typeface="Verdana" pitchFamily="34" charset="0"/>
              </a:rPr>
              <a:t>Measured </a:t>
            </a:r>
            <a:r>
              <a:rPr lang="en-GB" sz="2400" b="1" dirty="0">
                <a:solidFill>
                  <a:schemeClr val="bg1">
                    <a:lumMod val="50000"/>
                  </a:schemeClr>
                </a:solidFill>
                <a:latin typeface="Verdana" pitchFamily="34" charset="0"/>
                <a:ea typeface="Verdana" pitchFamily="34" charset="0"/>
                <a:cs typeface="Verdana" pitchFamily="34" charset="0"/>
              </a:rPr>
              <a:t>level of base sales</a:t>
            </a:r>
            <a:endParaRPr lang="en-US" sz="2400" b="1" dirty="0">
              <a:solidFill>
                <a:schemeClr val="bg1">
                  <a:lumMod val="50000"/>
                </a:schemeClr>
              </a:solidFill>
              <a:latin typeface="Verdana" pitchFamily="34" charset="0"/>
              <a:ea typeface="Verdana" pitchFamily="34" charset="0"/>
              <a:cs typeface="Verdana" pitchFamily="34" charset="0"/>
            </a:endParaRPr>
          </a:p>
        </p:txBody>
      </p:sp>
      <p:cxnSp>
        <p:nvCxnSpPr>
          <p:cNvPr id="139" name="Straight Arrow Connector 138"/>
          <p:cNvCxnSpPr/>
          <p:nvPr/>
        </p:nvCxnSpPr>
        <p:spPr>
          <a:xfrm flipV="1">
            <a:off x="1388823" y="2045030"/>
            <a:ext cx="0" cy="133450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45" name="Freeform 5"/>
          <p:cNvSpPr>
            <a:spLocks/>
          </p:cNvSpPr>
          <p:nvPr/>
        </p:nvSpPr>
        <p:spPr bwMode="auto">
          <a:xfrm>
            <a:off x="1496773" y="1712773"/>
            <a:ext cx="5291138" cy="1860550"/>
          </a:xfrm>
          <a:custGeom>
            <a:avLst/>
            <a:gdLst>
              <a:gd name="T0" fmla="*/ 3224 w 3333"/>
              <a:gd name="T1" fmla="*/ 1109 h 1172"/>
              <a:gd name="T2" fmla="*/ 3144 w 3333"/>
              <a:gd name="T3" fmla="*/ 1071 h 1172"/>
              <a:gd name="T4" fmla="*/ 3035 w 3333"/>
              <a:gd name="T5" fmla="*/ 376 h 1172"/>
              <a:gd name="T6" fmla="*/ 2947 w 3333"/>
              <a:gd name="T7" fmla="*/ 871 h 1172"/>
              <a:gd name="T8" fmla="*/ 2868 w 3333"/>
              <a:gd name="T9" fmla="*/ 697 h 1172"/>
              <a:gd name="T10" fmla="*/ 2763 w 3333"/>
              <a:gd name="T11" fmla="*/ 873 h 1172"/>
              <a:gd name="T12" fmla="*/ 2675 w 3333"/>
              <a:gd name="T13" fmla="*/ 778 h 1172"/>
              <a:gd name="T14" fmla="*/ 2570 w 3333"/>
              <a:gd name="T15" fmla="*/ 1006 h 1172"/>
              <a:gd name="T16" fmla="*/ 2429 w 3333"/>
              <a:gd name="T17" fmla="*/ 697 h 1172"/>
              <a:gd name="T18" fmla="*/ 2337 w 3333"/>
              <a:gd name="T19" fmla="*/ 663 h 1172"/>
              <a:gd name="T20" fmla="*/ 2210 w 3333"/>
              <a:gd name="T21" fmla="*/ 988 h 1172"/>
              <a:gd name="T22" fmla="*/ 2087 w 3333"/>
              <a:gd name="T23" fmla="*/ 826 h 1172"/>
              <a:gd name="T24" fmla="*/ 1972 w 3333"/>
              <a:gd name="T25" fmla="*/ 776 h 1172"/>
              <a:gd name="T26" fmla="*/ 1914 w 3333"/>
              <a:gd name="T27" fmla="*/ 742 h 1172"/>
              <a:gd name="T28" fmla="*/ 1801 w 3333"/>
              <a:gd name="T29" fmla="*/ 903 h 1172"/>
              <a:gd name="T30" fmla="*/ 1715 w 3333"/>
              <a:gd name="T31" fmla="*/ 772 h 1172"/>
              <a:gd name="T32" fmla="*/ 1590 w 3333"/>
              <a:gd name="T33" fmla="*/ 875 h 1172"/>
              <a:gd name="T34" fmla="*/ 1506 w 3333"/>
              <a:gd name="T35" fmla="*/ 578 h 1172"/>
              <a:gd name="T36" fmla="*/ 1427 w 3333"/>
              <a:gd name="T37" fmla="*/ 257 h 1172"/>
              <a:gd name="T38" fmla="*/ 1318 w 3333"/>
              <a:gd name="T39" fmla="*/ 857 h 1172"/>
              <a:gd name="T40" fmla="*/ 1214 w 3333"/>
              <a:gd name="T41" fmla="*/ 28 h 1172"/>
              <a:gd name="T42" fmla="*/ 1135 w 3333"/>
              <a:gd name="T43" fmla="*/ 465 h 1172"/>
              <a:gd name="T44" fmla="*/ 1051 w 3333"/>
              <a:gd name="T45" fmla="*/ 533 h 1172"/>
              <a:gd name="T46" fmla="*/ 944 w 3333"/>
              <a:gd name="T47" fmla="*/ 168 h 1172"/>
              <a:gd name="T48" fmla="*/ 841 w 3333"/>
              <a:gd name="T49" fmla="*/ 824 h 1172"/>
              <a:gd name="T50" fmla="*/ 743 w 3333"/>
              <a:gd name="T51" fmla="*/ 792 h 1172"/>
              <a:gd name="T52" fmla="*/ 616 w 3333"/>
              <a:gd name="T53" fmla="*/ 750 h 1172"/>
              <a:gd name="T54" fmla="*/ 485 w 3333"/>
              <a:gd name="T55" fmla="*/ 847 h 1172"/>
              <a:gd name="T56" fmla="*/ 415 w 3333"/>
              <a:gd name="T57" fmla="*/ 748 h 1172"/>
              <a:gd name="T58" fmla="*/ 310 w 3333"/>
              <a:gd name="T59" fmla="*/ 289 h 1172"/>
              <a:gd name="T60" fmla="*/ 209 w 3333"/>
              <a:gd name="T61" fmla="*/ 875 h 1172"/>
              <a:gd name="T62" fmla="*/ 119 w 3333"/>
              <a:gd name="T63" fmla="*/ 475 h 1172"/>
              <a:gd name="T64" fmla="*/ 4 w 3333"/>
              <a:gd name="T65" fmla="*/ 917 h 1172"/>
              <a:gd name="T66" fmla="*/ 93 w 3333"/>
              <a:gd name="T67" fmla="*/ 770 h 1172"/>
              <a:gd name="T68" fmla="*/ 213 w 3333"/>
              <a:gd name="T69" fmla="*/ 962 h 1172"/>
              <a:gd name="T70" fmla="*/ 348 w 3333"/>
              <a:gd name="T71" fmla="*/ 845 h 1172"/>
              <a:gd name="T72" fmla="*/ 455 w 3333"/>
              <a:gd name="T73" fmla="*/ 1012 h 1172"/>
              <a:gd name="T74" fmla="*/ 570 w 3333"/>
              <a:gd name="T75" fmla="*/ 653 h 1172"/>
              <a:gd name="T76" fmla="*/ 706 w 3333"/>
              <a:gd name="T77" fmla="*/ 1006 h 1172"/>
              <a:gd name="T78" fmla="*/ 817 w 3333"/>
              <a:gd name="T79" fmla="*/ 732 h 1172"/>
              <a:gd name="T80" fmla="*/ 906 w 3333"/>
              <a:gd name="T81" fmla="*/ 734 h 1172"/>
              <a:gd name="T82" fmla="*/ 1063 w 3333"/>
              <a:gd name="T83" fmla="*/ 824 h 1172"/>
              <a:gd name="T84" fmla="*/ 1165 w 3333"/>
              <a:gd name="T85" fmla="*/ 780 h 1172"/>
              <a:gd name="T86" fmla="*/ 1290 w 3333"/>
              <a:gd name="T87" fmla="*/ 982 h 1172"/>
              <a:gd name="T88" fmla="*/ 1377 w 3333"/>
              <a:gd name="T89" fmla="*/ 897 h 1172"/>
              <a:gd name="T90" fmla="*/ 1510 w 3333"/>
              <a:gd name="T91" fmla="*/ 960 h 1172"/>
              <a:gd name="T92" fmla="*/ 1594 w 3333"/>
              <a:gd name="T93" fmla="*/ 923 h 1172"/>
              <a:gd name="T94" fmla="*/ 1687 w 3333"/>
              <a:gd name="T95" fmla="*/ 774 h 1172"/>
              <a:gd name="T96" fmla="*/ 1832 w 3333"/>
              <a:gd name="T97" fmla="*/ 972 h 1172"/>
              <a:gd name="T98" fmla="*/ 1934 w 3333"/>
              <a:gd name="T99" fmla="*/ 853 h 1172"/>
              <a:gd name="T100" fmla="*/ 2035 w 3333"/>
              <a:gd name="T101" fmla="*/ 1053 h 1172"/>
              <a:gd name="T102" fmla="*/ 2135 w 3333"/>
              <a:gd name="T103" fmla="*/ 651 h 1172"/>
              <a:gd name="T104" fmla="*/ 2252 w 3333"/>
              <a:gd name="T105" fmla="*/ 693 h 1172"/>
              <a:gd name="T106" fmla="*/ 2393 w 3333"/>
              <a:gd name="T107" fmla="*/ 998 h 1172"/>
              <a:gd name="T108" fmla="*/ 2504 w 3333"/>
              <a:gd name="T109" fmla="*/ 917 h 1172"/>
              <a:gd name="T110" fmla="*/ 2608 w 3333"/>
              <a:gd name="T111" fmla="*/ 1035 h 1172"/>
              <a:gd name="T112" fmla="*/ 2695 w 3333"/>
              <a:gd name="T113" fmla="*/ 1105 h 1172"/>
              <a:gd name="T114" fmla="*/ 2804 w 3333"/>
              <a:gd name="T115" fmla="*/ 1073 h 1172"/>
              <a:gd name="T116" fmla="*/ 2922 w 3333"/>
              <a:gd name="T117" fmla="*/ 992 h 1172"/>
              <a:gd name="T118" fmla="*/ 3013 w 3333"/>
              <a:gd name="T119" fmla="*/ 1166 h 1172"/>
              <a:gd name="T120" fmla="*/ 3118 w 3333"/>
              <a:gd name="T121" fmla="*/ 1115 h 1172"/>
              <a:gd name="T122" fmla="*/ 3271 w 3333"/>
              <a:gd name="T123" fmla="*/ 1130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33" h="1172">
                <a:moveTo>
                  <a:pt x="3331" y="1065"/>
                </a:moveTo>
                <a:lnTo>
                  <a:pt x="3329" y="1063"/>
                </a:lnTo>
                <a:lnTo>
                  <a:pt x="3325" y="1061"/>
                </a:lnTo>
                <a:lnTo>
                  <a:pt x="3323" y="1061"/>
                </a:lnTo>
                <a:lnTo>
                  <a:pt x="3319" y="1061"/>
                </a:lnTo>
                <a:lnTo>
                  <a:pt x="3297" y="1073"/>
                </a:lnTo>
                <a:lnTo>
                  <a:pt x="3295" y="1079"/>
                </a:lnTo>
                <a:lnTo>
                  <a:pt x="3283" y="1101"/>
                </a:lnTo>
                <a:lnTo>
                  <a:pt x="3269" y="1049"/>
                </a:lnTo>
                <a:lnTo>
                  <a:pt x="3265" y="1045"/>
                </a:lnTo>
                <a:lnTo>
                  <a:pt x="3259" y="1043"/>
                </a:lnTo>
                <a:lnTo>
                  <a:pt x="3255" y="1045"/>
                </a:lnTo>
                <a:lnTo>
                  <a:pt x="3251" y="1049"/>
                </a:lnTo>
                <a:lnTo>
                  <a:pt x="3230" y="1099"/>
                </a:lnTo>
                <a:lnTo>
                  <a:pt x="3224" y="1109"/>
                </a:lnTo>
                <a:lnTo>
                  <a:pt x="3224" y="1109"/>
                </a:lnTo>
                <a:lnTo>
                  <a:pt x="3224" y="1109"/>
                </a:lnTo>
                <a:lnTo>
                  <a:pt x="3224" y="1109"/>
                </a:lnTo>
                <a:lnTo>
                  <a:pt x="3224" y="1109"/>
                </a:lnTo>
                <a:lnTo>
                  <a:pt x="3206" y="396"/>
                </a:lnTo>
                <a:lnTo>
                  <a:pt x="3204" y="394"/>
                </a:lnTo>
                <a:lnTo>
                  <a:pt x="3202" y="390"/>
                </a:lnTo>
                <a:lnTo>
                  <a:pt x="3200" y="388"/>
                </a:lnTo>
                <a:lnTo>
                  <a:pt x="3196" y="388"/>
                </a:lnTo>
                <a:lnTo>
                  <a:pt x="3192" y="388"/>
                </a:lnTo>
                <a:lnTo>
                  <a:pt x="3190" y="390"/>
                </a:lnTo>
                <a:lnTo>
                  <a:pt x="3188" y="394"/>
                </a:lnTo>
                <a:lnTo>
                  <a:pt x="3186" y="396"/>
                </a:lnTo>
                <a:lnTo>
                  <a:pt x="3164" y="974"/>
                </a:lnTo>
                <a:lnTo>
                  <a:pt x="3164" y="972"/>
                </a:lnTo>
                <a:lnTo>
                  <a:pt x="3144" y="1071"/>
                </a:lnTo>
                <a:lnTo>
                  <a:pt x="3144" y="1071"/>
                </a:lnTo>
                <a:lnTo>
                  <a:pt x="3144" y="1071"/>
                </a:lnTo>
                <a:lnTo>
                  <a:pt x="3144" y="1071"/>
                </a:lnTo>
                <a:lnTo>
                  <a:pt x="3144" y="1071"/>
                </a:lnTo>
                <a:lnTo>
                  <a:pt x="3128" y="1079"/>
                </a:lnTo>
                <a:lnTo>
                  <a:pt x="3126" y="1079"/>
                </a:lnTo>
                <a:lnTo>
                  <a:pt x="3118" y="1087"/>
                </a:lnTo>
                <a:lnTo>
                  <a:pt x="3098" y="909"/>
                </a:lnTo>
                <a:lnTo>
                  <a:pt x="3098" y="905"/>
                </a:lnTo>
                <a:lnTo>
                  <a:pt x="3096" y="903"/>
                </a:lnTo>
                <a:lnTo>
                  <a:pt x="3092" y="903"/>
                </a:lnTo>
                <a:lnTo>
                  <a:pt x="3090" y="901"/>
                </a:lnTo>
                <a:lnTo>
                  <a:pt x="3085" y="901"/>
                </a:lnTo>
                <a:lnTo>
                  <a:pt x="3083" y="903"/>
                </a:lnTo>
                <a:lnTo>
                  <a:pt x="3081" y="905"/>
                </a:lnTo>
                <a:lnTo>
                  <a:pt x="3079" y="909"/>
                </a:lnTo>
                <a:lnTo>
                  <a:pt x="3071" y="940"/>
                </a:lnTo>
                <a:lnTo>
                  <a:pt x="3057" y="782"/>
                </a:lnTo>
                <a:lnTo>
                  <a:pt x="3035" y="378"/>
                </a:lnTo>
                <a:lnTo>
                  <a:pt x="3035" y="376"/>
                </a:lnTo>
                <a:lnTo>
                  <a:pt x="3033" y="372"/>
                </a:lnTo>
                <a:lnTo>
                  <a:pt x="3029" y="370"/>
                </a:lnTo>
                <a:lnTo>
                  <a:pt x="3027" y="370"/>
                </a:lnTo>
                <a:lnTo>
                  <a:pt x="3021" y="370"/>
                </a:lnTo>
                <a:lnTo>
                  <a:pt x="3019" y="372"/>
                </a:lnTo>
                <a:lnTo>
                  <a:pt x="3017" y="376"/>
                </a:lnTo>
                <a:lnTo>
                  <a:pt x="3017" y="378"/>
                </a:lnTo>
                <a:lnTo>
                  <a:pt x="2997" y="1085"/>
                </a:lnTo>
                <a:lnTo>
                  <a:pt x="2993" y="1061"/>
                </a:lnTo>
                <a:lnTo>
                  <a:pt x="2989" y="1055"/>
                </a:lnTo>
                <a:lnTo>
                  <a:pt x="2985" y="1053"/>
                </a:lnTo>
                <a:lnTo>
                  <a:pt x="2979" y="1053"/>
                </a:lnTo>
                <a:lnTo>
                  <a:pt x="2975" y="1057"/>
                </a:lnTo>
                <a:lnTo>
                  <a:pt x="2969" y="1065"/>
                </a:lnTo>
                <a:lnTo>
                  <a:pt x="2951" y="877"/>
                </a:lnTo>
                <a:lnTo>
                  <a:pt x="2949" y="873"/>
                </a:lnTo>
                <a:lnTo>
                  <a:pt x="2947" y="871"/>
                </a:lnTo>
                <a:lnTo>
                  <a:pt x="2945" y="869"/>
                </a:lnTo>
                <a:lnTo>
                  <a:pt x="2941" y="869"/>
                </a:lnTo>
                <a:lnTo>
                  <a:pt x="2939" y="869"/>
                </a:lnTo>
                <a:lnTo>
                  <a:pt x="2935" y="871"/>
                </a:lnTo>
                <a:lnTo>
                  <a:pt x="2933" y="873"/>
                </a:lnTo>
                <a:lnTo>
                  <a:pt x="2933" y="875"/>
                </a:lnTo>
                <a:lnTo>
                  <a:pt x="2918" y="944"/>
                </a:lnTo>
                <a:lnTo>
                  <a:pt x="2906" y="901"/>
                </a:lnTo>
                <a:lnTo>
                  <a:pt x="2908" y="903"/>
                </a:lnTo>
                <a:lnTo>
                  <a:pt x="2886" y="701"/>
                </a:lnTo>
                <a:lnTo>
                  <a:pt x="2886" y="697"/>
                </a:lnTo>
                <a:lnTo>
                  <a:pt x="2884" y="695"/>
                </a:lnTo>
                <a:lnTo>
                  <a:pt x="2880" y="693"/>
                </a:lnTo>
                <a:lnTo>
                  <a:pt x="2878" y="693"/>
                </a:lnTo>
                <a:lnTo>
                  <a:pt x="2874" y="693"/>
                </a:lnTo>
                <a:lnTo>
                  <a:pt x="2870" y="695"/>
                </a:lnTo>
                <a:lnTo>
                  <a:pt x="2868" y="697"/>
                </a:lnTo>
                <a:lnTo>
                  <a:pt x="2868" y="701"/>
                </a:lnTo>
                <a:lnTo>
                  <a:pt x="2846" y="1057"/>
                </a:lnTo>
                <a:lnTo>
                  <a:pt x="2840" y="1063"/>
                </a:lnTo>
                <a:lnTo>
                  <a:pt x="2834" y="1069"/>
                </a:lnTo>
                <a:lnTo>
                  <a:pt x="2834" y="1069"/>
                </a:lnTo>
                <a:lnTo>
                  <a:pt x="2834" y="1069"/>
                </a:lnTo>
                <a:lnTo>
                  <a:pt x="2834" y="1069"/>
                </a:lnTo>
                <a:lnTo>
                  <a:pt x="2834" y="1069"/>
                </a:lnTo>
                <a:lnTo>
                  <a:pt x="2830" y="1067"/>
                </a:lnTo>
                <a:lnTo>
                  <a:pt x="2822" y="1065"/>
                </a:lnTo>
                <a:lnTo>
                  <a:pt x="2802" y="873"/>
                </a:lnTo>
                <a:lnTo>
                  <a:pt x="2800" y="869"/>
                </a:lnTo>
                <a:lnTo>
                  <a:pt x="2798" y="867"/>
                </a:lnTo>
                <a:lnTo>
                  <a:pt x="2792" y="865"/>
                </a:lnTo>
                <a:lnTo>
                  <a:pt x="2790" y="865"/>
                </a:lnTo>
                <a:lnTo>
                  <a:pt x="2769" y="871"/>
                </a:lnTo>
                <a:lnTo>
                  <a:pt x="2763" y="873"/>
                </a:lnTo>
                <a:lnTo>
                  <a:pt x="2761" y="879"/>
                </a:lnTo>
                <a:lnTo>
                  <a:pt x="2741" y="1087"/>
                </a:lnTo>
                <a:lnTo>
                  <a:pt x="2741" y="1087"/>
                </a:lnTo>
                <a:lnTo>
                  <a:pt x="2741" y="1087"/>
                </a:lnTo>
                <a:lnTo>
                  <a:pt x="2741" y="1087"/>
                </a:lnTo>
                <a:lnTo>
                  <a:pt x="2741" y="1087"/>
                </a:lnTo>
                <a:lnTo>
                  <a:pt x="2739" y="1087"/>
                </a:lnTo>
                <a:lnTo>
                  <a:pt x="2735" y="1085"/>
                </a:lnTo>
                <a:lnTo>
                  <a:pt x="2715" y="1012"/>
                </a:lnTo>
                <a:lnTo>
                  <a:pt x="2715" y="1010"/>
                </a:lnTo>
                <a:lnTo>
                  <a:pt x="2713" y="1008"/>
                </a:lnTo>
                <a:lnTo>
                  <a:pt x="2711" y="1006"/>
                </a:lnTo>
                <a:lnTo>
                  <a:pt x="2707" y="1006"/>
                </a:lnTo>
                <a:lnTo>
                  <a:pt x="2701" y="1008"/>
                </a:lnTo>
                <a:lnTo>
                  <a:pt x="2697" y="1014"/>
                </a:lnTo>
                <a:lnTo>
                  <a:pt x="2691" y="1045"/>
                </a:lnTo>
                <a:lnTo>
                  <a:pt x="2675" y="778"/>
                </a:lnTo>
                <a:lnTo>
                  <a:pt x="2673" y="778"/>
                </a:lnTo>
                <a:lnTo>
                  <a:pt x="2653" y="689"/>
                </a:lnTo>
                <a:lnTo>
                  <a:pt x="2651" y="685"/>
                </a:lnTo>
                <a:lnTo>
                  <a:pt x="2649" y="683"/>
                </a:lnTo>
                <a:lnTo>
                  <a:pt x="2647" y="681"/>
                </a:lnTo>
                <a:lnTo>
                  <a:pt x="2643" y="681"/>
                </a:lnTo>
                <a:lnTo>
                  <a:pt x="2623" y="679"/>
                </a:lnTo>
                <a:lnTo>
                  <a:pt x="2619" y="679"/>
                </a:lnTo>
                <a:lnTo>
                  <a:pt x="2617" y="683"/>
                </a:lnTo>
                <a:lnTo>
                  <a:pt x="2613" y="685"/>
                </a:lnTo>
                <a:lnTo>
                  <a:pt x="2613" y="689"/>
                </a:lnTo>
                <a:lnTo>
                  <a:pt x="2592" y="1008"/>
                </a:lnTo>
                <a:lnTo>
                  <a:pt x="2586" y="1002"/>
                </a:lnTo>
                <a:lnTo>
                  <a:pt x="2582" y="1000"/>
                </a:lnTo>
                <a:lnTo>
                  <a:pt x="2576" y="1000"/>
                </a:lnTo>
                <a:lnTo>
                  <a:pt x="2574" y="1002"/>
                </a:lnTo>
                <a:lnTo>
                  <a:pt x="2570" y="1006"/>
                </a:lnTo>
                <a:lnTo>
                  <a:pt x="2560" y="1039"/>
                </a:lnTo>
                <a:lnTo>
                  <a:pt x="2548" y="984"/>
                </a:lnTo>
                <a:lnTo>
                  <a:pt x="2524" y="893"/>
                </a:lnTo>
                <a:lnTo>
                  <a:pt x="2524" y="887"/>
                </a:lnTo>
                <a:lnTo>
                  <a:pt x="2518" y="885"/>
                </a:lnTo>
                <a:lnTo>
                  <a:pt x="2514" y="885"/>
                </a:lnTo>
                <a:lnTo>
                  <a:pt x="2510" y="887"/>
                </a:lnTo>
                <a:lnTo>
                  <a:pt x="2488" y="905"/>
                </a:lnTo>
                <a:lnTo>
                  <a:pt x="2486" y="905"/>
                </a:lnTo>
                <a:lnTo>
                  <a:pt x="2486" y="911"/>
                </a:lnTo>
                <a:lnTo>
                  <a:pt x="2474" y="1008"/>
                </a:lnTo>
                <a:lnTo>
                  <a:pt x="2462" y="907"/>
                </a:lnTo>
                <a:lnTo>
                  <a:pt x="2439" y="703"/>
                </a:lnTo>
                <a:lnTo>
                  <a:pt x="2439" y="701"/>
                </a:lnTo>
                <a:lnTo>
                  <a:pt x="2437" y="697"/>
                </a:lnTo>
                <a:lnTo>
                  <a:pt x="2433" y="697"/>
                </a:lnTo>
                <a:lnTo>
                  <a:pt x="2429" y="697"/>
                </a:lnTo>
                <a:lnTo>
                  <a:pt x="2427" y="697"/>
                </a:lnTo>
                <a:lnTo>
                  <a:pt x="2423" y="697"/>
                </a:lnTo>
                <a:lnTo>
                  <a:pt x="2423" y="701"/>
                </a:lnTo>
                <a:lnTo>
                  <a:pt x="2421" y="703"/>
                </a:lnTo>
                <a:lnTo>
                  <a:pt x="2401" y="930"/>
                </a:lnTo>
                <a:lnTo>
                  <a:pt x="2401" y="928"/>
                </a:lnTo>
                <a:lnTo>
                  <a:pt x="2391" y="954"/>
                </a:lnTo>
                <a:lnTo>
                  <a:pt x="2377" y="865"/>
                </a:lnTo>
                <a:lnTo>
                  <a:pt x="2355" y="663"/>
                </a:lnTo>
                <a:lnTo>
                  <a:pt x="2355" y="661"/>
                </a:lnTo>
                <a:lnTo>
                  <a:pt x="2353" y="657"/>
                </a:lnTo>
                <a:lnTo>
                  <a:pt x="2349" y="655"/>
                </a:lnTo>
                <a:lnTo>
                  <a:pt x="2347" y="655"/>
                </a:lnTo>
                <a:lnTo>
                  <a:pt x="2343" y="655"/>
                </a:lnTo>
                <a:lnTo>
                  <a:pt x="2341" y="657"/>
                </a:lnTo>
                <a:lnTo>
                  <a:pt x="2339" y="661"/>
                </a:lnTo>
                <a:lnTo>
                  <a:pt x="2337" y="663"/>
                </a:lnTo>
                <a:lnTo>
                  <a:pt x="2317" y="863"/>
                </a:lnTo>
                <a:lnTo>
                  <a:pt x="2299" y="978"/>
                </a:lnTo>
                <a:lnTo>
                  <a:pt x="2292" y="972"/>
                </a:lnTo>
                <a:lnTo>
                  <a:pt x="2292" y="972"/>
                </a:lnTo>
                <a:lnTo>
                  <a:pt x="2292" y="972"/>
                </a:lnTo>
                <a:lnTo>
                  <a:pt x="2292" y="972"/>
                </a:lnTo>
                <a:lnTo>
                  <a:pt x="2292" y="972"/>
                </a:lnTo>
                <a:lnTo>
                  <a:pt x="2270" y="675"/>
                </a:lnTo>
                <a:lnTo>
                  <a:pt x="2268" y="671"/>
                </a:lnTo>
                <a:lnTo>
                  <a:pt x="2264" y="667"/>
                </a:lnTo>
                <a:lnTo>
                  <a:pt x="2260" y="667"/>
                </a:lnTo>
                <a:lnTo>
                  <a:pt x="2254" y="669"/>
                </a:lnTo>
                <a:lnTo>
                  <a:pt x="2234" y="685"/>
                </a:lnTo>
                <a:lnTo>
                  <a:pt x="2232" y="687"/>
                </a:lnTo>
                <a:lnTo>
                  <a:pt x="2232" y="691"/>
                </a:lnTo>
                <a:lnTo>
                  <a:pt x="2210" y="992"/>
                </a:lnTo>
                <a:lnTo>
                  <a:pt x="2210" y="988"/>
                </a:lnTo>
                <a:lnTo>
                  <a:pt x="2198" y="1014"/>
                </a:lnTo>
                <a:lnTo>
                  <a:pt x="2186" y="960"/>
                </a:lnTo>
                <a:lnTo>
                  <a:pt x="2164" y="818"/>
                </a:lnTo>
                <a:lnTo>
                  <a:pt x="2144" y="479"/>
                </a:lnTo>
                <a:lnTo>
                  <a:pt x="2142" y="477"/>
                </a:lnTo>
                <a:lnTo>
                  <a:pt x="2140" y="473"/>
                </a:lnTo>
                <a:lnTo>
                  <a:pt x="2138" y="471"/>
                </a:lnTo>
                <a:lnTo>
                  <a:pt x="2133" y="471"/>
                </a:lnTo>
                <a:lnTo>
                  <a:pt x="2129" y="471"/>
                </a:lnTo>
                <a:lnTo>
                  <a:pt x="2127" y="473"/>
                </a:lnTo>
                <a:lnTo>
                  <a:pt x="2125" y="477"/>
                </a:lnTo>
                <a:lnTo>
                  <a:pt x="2123" y="479"/>
                </a:lnTo>
                <a:lnTo>
                  <a:pt x="2107" y="865"/>
                </a:lnTo>
                <a:lnTo>
                  <a:pt x="2101" y="833"/>
                </a:lnTo>
                <a:lnTo>
                  <a:pt x="2097" y="829"/>
                </a:lnTo>
                <a:lnTo>
                  <a:pt x="2091" y="826"/>
                </a:lnTo>
                <a:lnTo>
                  <a:pt x="2087" y="826"/>
                </a:lnTo>
                <a:lnTo>
                  <a:pt x="2083" y="831"/>
                </a:lnTo>
                <a:lnTo>
                  <a:pt x="2061" y="871"/>
                </a:lnTo>
                <a:lnTo>
                  <a:pt x="2061" y="873"/>
                </a:lnTo>
                <a:lnTo>
                  <a:pt x="2039" y="968"/>
                </a:lnTo>
                <a:lnTo>
                  <a:pt x="2019" y="1043"/>
                </a:lnTo>
                <a:lnTo>
                  <a:pt x="2015" y="1045"/>
                </a:lnTo>
                <a:lnTo>
                  <a:pt x="2009" y="1047"/>
                </a:lnTo>
                <a:lnTo>
                  <a:pt x="2009" y="1047"/>
                </a:lnTo>
                <a:lnTo>
                  <a:pt x="2009" y="1047"/>
                </a:lnTo>
                <a:lnTo>
                  <a:pt x="2009" y="1047"/>
                </a:lnTo>
                <a:lnTo>
                  <a:pt x="2009" y="1047"/>
                </a:lnTo>
                <a:lnTo>
                  <a:pt x="1995" y="1020"/>
                </a:lnTo>
                <a:lnTo>
                  <a:pt x="1995" y="1020"/>
                </a:lnTo>
                <a:lnTo>
                  <a:pt x="1995" y="1020"/>
                </a:lnTo>
                <a:lnTo>
                  <a:pt x="1995" y="1020"/>
                </a:lnTo>
                <a:lnTo>
                  <a:pt x="1995" y="1020"/>
                </a:lnTo>
                <a:lnTo>
                  <a:pt x="1972" y="776"/>
                </a:lnTo>
                <a:lnTo>
                  <a:pt x="1972" y="772"/>
                </a:lnTo>
                <a:lnTo>
                  <a:pt x="1970" y="770"/>
                </a:lnTo>
                <a:lnTo>
                  <a:pt x="1966" y="768"/>
                </a:lnTo>
                <a:lnTo>
                  <a:pt x="1964" y="768"/>
                </a:lnTo>
                <a:lnTo>
                  <a:pt x="1960" y="768"/>
                </a:lnTo>
                <a:lnTo>
                  <a:pt x="1958" y="768"/>
                </a:lnTo>
                <a:lnTo>
                  <a:pt x="1956" y="772"/>
                </a:lnTo>
                <a:lnTo>
                  <a:pt x="1954" y="774"/>
                </a:lnTo>
                <a:lnTo>
                  <a:pt x="1944" y="810"/>
                </a:lnTo>
                <a:lnTo>
                  <a:pt x="1930" y="744"/>
                </a:lnTo>
                <a:lnTo>
                  <a:pt x="1928" y="742"/>
                </a:lnTo>
                <a:lnTo>
                  <a:pt x="1926" y="740"/>
                </a:lnTo>
                <a:lnTo>
                  <a:pt x="1924" y="738"/>
                </a:lnTo>
                <a:lnTo>
                  <a:pt x="1920" y="738"/>
                </a:lnTo>
                <a:lnTo>
                  <a:pt x="1918" y="738"/>
                </a:lnTo>
                <a:lnTo>
                  <a:pt x="1914" y="740"/>
                </a:lnTo>
                <a:lnTo>
                  <a:pt x="1914" y="742"/>
                </a:lnTo>
                <a:lnTo>
                  <a:pt x="1912" y="746"/>
                </a:lnTo>
                <a:lnTo>
                  <a:pt x="1898" y="909"/>
                </a:lnTo>
                <a:lnTo>
                  <a:pt x="1888" y="845"/>
                </a:lnTo>
                <a:lnTo>
                  <a:pt x="1888" y="841"/>
                </a:lnTo>
                <a:lnTo>
                  <a:pt x="1886" y="839"/>
                </a:lnTo>
                <a:lnTo>
                  <a:pt x="1882" y="837"/>
                </a:lnTo>
                <a:lnTo>
                  <a:pt x="1878" y="837"/>
                </a:lnTo>
                <a:lnTo>
                  <a:pt x="1876" y="837"/>
                </a:lnTo>
                <a:lnTo>
                  <a:pt x="1872" y="839"/>
                </a:lnTo>
                <a:lnTo>
                  <a:pt x="1872" y="841"/>
                </a:lnTo>
                <a:lnTo>
                  <a:pt x="1870" y="845"/>
                </a:lnTo>
                <a:lnTo>
                  <a:pt x="1852" y="966"/>
                </a:lnTo>
                <a:lnTo>
                  <a:pt x="1842" y="956"/>
                </a:lnTo>
                <a:lnTo>
                  <a:pt x="1840" y="954"/>
                </a:lnTo>
                <a:lnTo>
                  <a:pt x="1834" y="954"/>
                </a:lnTo>
                <a:lnTo>
                  <a:pt x="1822" y="956"/>
                </a:lnTo>
                <a:lnTo>
                  <a:pt x="1801" y="903"/>
                </a:lnTo>
                <a:lnTo>
                  <a:pt x="1803" y="905"/>
                </a:lnTo>
                <a:lnTo>
                  <a:pt x="1781" y="766"/>
                </a:lnTo>
                <a:lnTo>
                  <a:pt x="1761" y="447"/>
                </a:lnTo>
                <a:lnTo>
                  <a:pt x="1759" y="445"/>
                </a:lnTo>
                <a:lnTo>
                  <a:pt x="1757" y="441"/>
                </a:lnTo>
                <a:lnTo>
                  <a:pt x="1755" y="438"/>
                </a:lnTo>
                <a:lnTo>
                  <a:pt x="1751" y="438"/>
                </a:lnTo>
                <a:lnTo>
                  <a:pt x="1749" y="438"/>
                </a:lnTo>
                <a:lnTo>
                  <a:pt x="1745" y="441"/>
                </a:lnTo>
                <a:lnTo>
                  <a:pt x="1743" y="445"/>
                </a:lnTo>
                <a:lnTo>
                  <a:pt x="1743" y="447"/>
                </a:lnTo>
                <a:lnTo>
                  <a:pt x="1721" y="766"/>
                </a:lnTo>
                <a:lnTo>
                  <a:pt x="1721" y="766"/>
                </a:lnTo>
                <a:lnTo>
                  <a:pt x="1721" y="766"/>
                </a:lnTo>
                <a:lnTo>
                  <a:pt x="1721" y="766"/>
                </a:lnTo>
                <a:lnTo>
                  <a:pt x="1721" y="766"/>
                </a:lnTo>
                <a:lnTo>
                  <a:pt x="1715" y="772"/>
                </a:lnTo>
                <a:lnTo>
                  <a:pt x="1711" y="778"/>
                </a:lnTo>
                <a:lnTo>
                  <a:pt x="1697" y="752"/>
                </a:lnTo>
                <a:lnTo>
                  <a:pt x="1693" y="750"/>
                </a:lnTo>
                <a:lnTo>
                  <a:pt x="1689" y="750"/>
                </a:lnTo>
                <a:lnTo>
                  <a:pt x="1683" y="750"/>
                </a:lnTo>
                <a:lnTo>
                  <a:pt x="1679" y="752"/>
                </a:lnTo>
                <a:lnTo>
                  <a:pt x="1658" y="784"/>
                </a:lnTo>
                <a:lnTo>
                  <a:pt x="1656" y="786"/>
                </a:lnTo>
                <a:lnTo>
                  <a:pt x="1656" y="788"/>
                </a:lnTo>
                <a:lnTo>
                  <a:pt x="1640" y="934"/>
                </a:lnTo>
                <a:lnTo>
                  <a:pt x="1632" y="911"/>
                </a:lnTo>
                <a:lnTo>
                  <a:pt x="1630" y="909"/>
                </a:lnTo>
                <a:lnTo>
                  <a:pt x="1628" y="905"/>
                </a:lnTo>
                <a:lnTo>
                  <a:pt x="1626" y="905"/>
                </a:lnTo>
                <a:lnTo>
                  <a:pt x="1622" y="905"/>
                </a:lnTo>
                <a:lnTo>
                  <a:pt x="1606" y="907"/>
                </a:lnTo>
                <a:lnTo>
                  <a:pt x="1590" y="875"/>
                </a:lnTo>
                <a:lnTo>
                  <a:pt x="1586" y="871"/>
                </a:lnTo>
                <a:lnTo>
                  <a:pt x="1582" y="869"/>
                </a:lnTo>
                <a:lnTo>
                  <a:pt x="1580" y="869"/>
                </a:lnTo>
                <a:lnTo>
                  <a:pt x="1576" y="871"/>
                </a:lnTo>
                <a:lnTo>
                  <a:pt x="1572" y="877"/>
                </a:lnTo>
                <a:lnTo>
                  <a:pt x="1556" y="974"/>
                </a:lnTo>
                <a:lnTo>
                  <a:pt x="1546" y="952"/>
                </a:lnTo>
                <a:lnTo>
                  <a:pt x="1546" y="950"/>
                </a:lnTo>
                <a:lnTo>
                  <a:pt x="1542" y="948"/>
                </a:lnTo>
                <a:lnTo>
                  <a:pt x="1540" y="946"/>
                </a:lnTo>
                <a:lnTo>
                  <a:pt x="1536" y="946"/>
                </a:lnTo>
                <a:lnTo>
                  <a:pt x="1528" y="948"/>
                </a:lnTo>
                <a:lnTo>
                  <a:pt x="1528" y="948"/>
                </a:lnTo>
                <a:lnTo>
                  <a:pt x="1528" y="948"/>
                </a:lnTo>
                <a:lnTo>
                  <a:pt x="1528" y="948"/>
                </a:lnTo>
                <a:lnTo>
                  <a:pt x="1528" y="948"/>
                </a:lnTo>
                <a:lnTo>
                  <a:pt x="1506" y="578"/>
                </a:lnTo>
                <a:lnTo>
                  <a:pt x="1506" y="574"/>
                </a:lnTo>
                <a:lnTo>
                  <a:pt x="1504" y="572"/>
                </a:lnTo>
                <a:lnTo>
                  <a:pt x="1499" y="570"/>
                </a:lnTo>
                <a:lnTo>
                  <a:pt x="1497" y="568"/>
                </a:lnTo>
                <a:lnTo>
                  <a:pt x="1493" y="568"/>
                </a:lnTo>
                <a:lnTo>
                  <a:pt x="1489" y="572"/>
                </a:lnTo>
                <a:lnTo>
                  <a:pt x="1487" y="572"/>
                </a:lnTo>
                <a:lnTo>
                  <a:pt x="1487" y="576"/>
                </a:lnTo>
                <a:lnTo>
                  <a:pt x="1465" y="699"/>
                </a:lnTo>
                <a:lnTo>
                  <a:pt x="1459" y="774"/>
                </a:lnTo>
                <a:lnTo>
                  <a:pt x="1441" y="263"/>
                </a:lnTo>
                <a:lnTo>
                  <a:pt x="1441" y="261"/>
                </a:lnTo>
                <a:lnTo>
                  <a:pt x="1439" y="257"/>
                </a:lnTo>
                <a:lnTo>
                  <a:pt x="1437" y="257"/>
                </a:lnTo>
                <a:lnTo>
                  <a:pt x="1433" y="255"/>
                </a:lnTo>
                <a:lnTo>
                  <a:pt x="1431" y="255"/>
                </a:lnTo>
                <a:lnTo>
                  <a:pt x="1427" y="257"/>
                </a:lnTo>
                <a:lnTo>
                  <a:pt x="1425" y="259"/>
                </a:lnTo>
                <a:lnTo>
                  <a:pt x="1423" y="261"/>
                </a:lnTo>
                <a:lnTo>
                  <a:pt x="1403" y="339"/>
                </a:lnTo>
                <a:lnTo>
                  <a:pt x="1403" y="341"/>
                </a:lnTo>
                <a:lnTo>
                  <a:pt x="1381" y="818"/>
                </a:lnTo>
                <a:lnTo>
                  <a:pt x="1381" y="816"/>
                </a:lnTo>
                <a:lnTo>
                  <a:pt x="1375" y="843"/>
                </a:lnTo>
                <a:lnTo>
                  <a:pt x="1357" y="635"/>
                </a:lnTo>
                <a:lnTo>
                  <a:pt x="1357" y="630"/>
                </a:lnTo>
                <a:lnTo>
                  <a:pt x="1353" y="626"/>
                </a:lnTo>
                <a:lnTo>
                  <a:pt x="1351" y="626"/>
                </a:lnTo>
                <a:lnTo>
                  <a:pt x="1347" y="626"/>
                </a:lnTo>
                <a:lnTo>
                  <a:pt x="1345" y="626"/>
                </a:lnTo>
                <a:lnTo>
                  <a:pt x="1340" y="626"/>
                </a:lnTo>
                <a:lnTo>
                  <a:pt x="1338" y="630"/>
                </a:lnTo>
                <a:lnTo>
                  <a:pt x="1338" y="635"/>
                </a:lnTo>
                <a:lnTo>
                  <a:pt x="1318" y="857"/>
                </a:lnTo>
                <a:lnTo>
                  <a:pt x="1308" y="853"/>
                </a:lnTo>
                <a:lnTo>
                  <a:pt x="1304" y="853"/>
                </a:lnTo>
                <a:lnTo>
                  <a:pt x="1300" y="853"/>
                </a:lnTo>
                <a:lnTo>
                  <a:pt x="1296" y="857"/>
                </a:lnTo>
                <a:lnTo>
                  <a:pt x="1296" y="861"/>
                </a:lnTo>
                <a:lnTo>
                  <a:pt x="1280" y="940"/>
                </a:lnTo>
                <a:lnTo>
                  <a:pt x="1272" y="915"/>
                </a:lnTo>
                <a:lnTo>
                  <a:pt x="1272" y="917"/>
                </a:lnTo>
                <a:lnTo>
                  <a:pt x="1250" y="784"/>
                </a:lnTo>
                <a:lnTo>
                  <a:pt x="1230" y="30"/>
                </a:lnTo>
                <a:lnTo>
                  <a:pt x="1230" y="28"/>
                </a:lnTo>
                <a:lnTo>
                  <a:pt x="1226" y="24"/>
                </a:lnTo>
                <a:lnTo>
                  <a:pt x="1224" y="22"/>
                </a:lnTo>
                <a:lnTo>
                  <a:pt x="1220" y="22"/>
                </a:lnTo>
                <a:lnTo>
                  <a:pt x="1216" y="22"/>
                </a:lnTo>
                <a:lnTo>
                  <a:pt x="1214" y="24"/>
                </a:lnTo>
                <a:lnTo>
                  <a:pt x="1214" y="28"/>
                </a:lnTo>
                <a:lnTo>
                  <a:pt x="1212" y="30"/>
                </a:lnTo>
                <a:lnTo>
                  <a:pt x="1190" y="639"/>
                </a:lnTo>
                <a:lnTo>
                  <a:pt x="1190" y="639"/>
                </a:lnTo>
                <a:lnTo>
                  <a:pt x="1190" y="639"/>
                </a:lnTo>
                <a:lnTo>
                  <a:pt x="1190" y="639"/>
                </a:lnTo>
                <a:lnTo>
                  <a:pt x="1190" y="639"/>
                </a:lnTo>
                <a:lnTo>
                  <a:pt x="1186" y="632"/>
                </a:lnTo>
                <a:lnTo>
                  <a:pt x="1179" y="628"/>
                </a:lnTo>
                <a:lnTo>
                  <a:pt x="1173" y="628"/>
                </a:lnTo>
                <a:lnTo>
                  <a:pt x="1171" y="632"/>
                </a:lnTo>
                <a:lnTo>
                  <a:pt x="1167" y="637"/>
                </a:lnTo>
                <a:lnTo>
                  <a:pt x="1159" y="689"/>
                </a:lnTo>
                <a:lnTo>
                  <a:pt x="1145" y="473"/>
                </a:lnTo>
                <a:lnTo>
                  <a:pt x="1143" y="471"/>
                </a:lnTo>
                <a:lnTo>
                  <a:pt x="1141" y="467"/>
                </a:lnTo>
                <a:lnTo>
                  <a:pt x="1137" y="465"/>
                </a:lnTo>
                <a:lnTo>
                  <a:pt x="1135" y="465"/>
                </a:lnTo>
                <a:lnTo>
                  <a:pt x="1131" y="465"/>
                </a:lnTo>
                <a:lnTo>
                  <a:pt x="1129" y="467"/>
                </a:lnTo>
                <a:lnTo>
                  <a:pt x="1127" y="469"/>
                </a:lnTo>
                <a:lnTo>
                  <a:pt x="1125" y="471"/>
                </a:lnTo>
                <a:lnTo>
                  <a:pt x="1105" y="602"/>
                </a:lnTo>
                <a:lnTo>
                  <a:pt x="1085" y="810"/>
                </a:lnTo>
                <a:lnTo>
                  <a:pt x="1085" y="810"/>
                </a:lnTo>
                <a:lnTo>
                  <a:pt x="1085" y="810"/>
                </a:lnTo>
                <a:lnTo>
                  <a:pt x="1085" y="810"/>
                </a:lnTo>
                <a:lnTo>
                  <a:pt x="1085" y="810"/>
                </a:lnTo>
                <a:lnTo>
                  <a:pt x="1083" y="810"/>
                </a:lnTo>
                <a:lnTo>
                  <a:pt x="1081" y="810"/>
                </a:lnTo>
                <a:lnTo>
                  <a:pt x="1059" y="542"/>
                </a:lnTo>
                <a:lnTo>
                  <a:pt x="1059" y="540"/>
                </a:lnTo>
                <a:lnTo>
                  <a:pt x="1057" y="535"/>
                </a:lnTo>
                <a:lnTo>
                  <a:pt x="1053" y="535"/>
                </a:lnTo>
                <a:lnTo>
                  <a:pt x="1051" y="533"/>
                </a:lnTo>
                <a:lnTo>
                  <a:pt x="1047" y="533"/>
                </a:lnTo>
                <a:lnTo>
                  <a:pt x="1043" y="535"/>
                </a:lnTo>
                <a:lnTo>
                  <a:pt x="1043" y="538"/>
                </a:lnTo>
                <a:lnTo>
                  <a:pt x="1041" y="542"/>
                </a:lnTo>
                <a:lnTo>
                  <a:pt x="1020" y="659"/>
                </a:lnTo>
                <a:lnTo>
                  <a:pt x="1000" y="829"/>
                </a:lnTo>
                <a:lnTo>
                  <a:pt x="1000" y="829"/>
                </a:lnTo>
                <a:lnTo>
                  <a:pt x="1000" y="829"/>
                </a:lnTo>
                <a:lnTo>
                  <a:pt x="1000" y="829"/>
                </a:lnTo>
                <a:lnTo>
                  <a:pt x="1000" y="829"/>
                </a:lnTo>
                <a:lnTo>
                  <a:pt x="994" y="835"/>
                </a:lnTo>
                <a:lnTo>
                  <a:pt x="974" y="689"/>
                </a:lnTo>
                <a:lnTo>
                  <a:pt x="954" y="178"/>
                </a:lnTo>
                <a:lnTo>
                  <a:pt x="952" y="174"/>
                </a:lnTo>
                <a:lnTo>
                  <a:pt x="950" y="172"/>
                </a:lnTo>
                <a:lnTo>
                  <a:pt x="948" y="170"/>
                </a:lnTo>
                <a:lnTo>
                  <a:pt x="944" y="168"/>
                </a:lnTo>
                <a:lnTo>
                  <a:pt x="942" y="168"/>
                </a:lnTo>
                <a:lnTo>
                  <a:pt x="938" y="172"/>
                </a:lnTo>
                <a:lnTo>
                  <a:pt x="936" y="174"/>
                </a:lnTo>
                <a:lnTo>
                  <a:pt x="936" y="176"/>
                </a:lnTo>
                <a:lnTo>
                  <a:pt x="914" y="297"/>
                </a:lnTo>
                <a:lnTo>
                  <a:pt x="898" y="616"/>
                </a:lnTo>
                <a:lnTo>
                  <a:pt x="890" y="552"/>
                </a:lnTo>
                <a:lnTo>
                  <a:pt x="888" y="548"/>
                </a:lnTo>
                <a:lnTo>
                  <a:pt x="886" y="546"/>
                </a:lnTo>
                <a:lnTo>
                  <a:pt x="884" y="544"/>
                </a:lnTo>
                <a:lnTo>
                  <a:pt x="880" y="544"/>
                </a:lnTo>
                <a:lnTo>
                  <a:pt x="876" y="544"/>
                </a:lnTo>
                <a:lnTo>
                  <a:pt x="874" y="546"/>
                </a:lnTo>
                <a:lnTo>
                  <a:pt x="872" y="548"/>
                </a:lnTo>
                <a:lnTo>
                  <a:pt x="872" y="552"/>
                </a:lnTo>
                <a:lnTo>
                  <a:pt x="851" y="748"/>
                </a:lnTo>
                <a:lnTo>
                  <a:pt x="841" y="824"/>
                </a:lnTo>
                <a:lnTo>
                  <a:pt x="825" y="576"/>
                </a:lnTo>
                <a:lnTo>
                  <a:pt x="825" y="572"/>
                </a:lnTo>
                <a:lnTo>
                  <a:pt x="823" y="570"/>
                </a:lnTo>
                <a:lnTo>
                  <a:pt x="819" y="568"/>
                </a:lnTo>
                <a:lnTo>
                  <a:pt x="817" y="568"/>
                </a:lnTo>
                <a:lnTo>
                  <a:pt x="811" y="568"/>
                </a:lnTo>
                <a:lnTo>
                  <a:pt x="811" y="570"/>
                </a:lnTo>
                <a:lnTo>
                  <a:pt x="809" y="572"/>
                </a:lnTo>
                <a:lnTo>
                  <a:pt x="807" y="576"/>
                </a:lnTo>
                <a:lnTo>
                  <a:pt x="793" y="837"/>
                </a:lnTo>
                <a:lnTo>
                  <a:pt x="783" y="768"/>
                </a:lnTo>
                <a:lnTo>
                  <a:pt x="781" y="764"/>
                </a:lnTo>
                <a:lnTo>
                  <a:pt x="777" y="760"/>
                </a:lnTo>
                <a:lnTo>
                  <a:pt x="771" y="760"/>
                </a:lnTo>
                <a:lnTo>
                  <a:pt x="767" y="764"/>
                </a:lnTo>
                <a:lnTo>
                  <a:pt x="747" y="788"/>
                </a:lnTo>
                <a:lnTo>
                  <a:pt x="743" y="792"/>
                </a:lnTo>
                <a:lnTo>
                  <a:pt x="743" y="794"/>
                </a:lnTo>
                <a:lnTo>
                  <a:pt x="725" y="1002"/>
                </a:lnTo>
                <a:lnTo>
                  <a:pt x="719" y="992"/>
                </a:lnTo>
                <a:lnTo>
                  <a:pt x="715" y="988"/>
                </a:lnTo>
                <a:lnTo>
                  <a:pt x="709" y="988"/>
                </a:lnTo>
                <a:lnTo>
                  <a:pt x="698" y="990"/>
                </a:lnTo>
                <a:lnTo>
                  <a:pt x="678" y="546"/>
                </a:lnTo>
                <a:lnTo>
                  <a:pt x="656" y="8"/>
                </a:lnTo>
                <a:lnTo>
                  <a:pt x="654" y="4"/>
                </a:lnTo>
                <a:lnTo>
                  <a:pt x="652" y="2"/>
                </a:lnTo>
                <a:lnTo>
                  <a:pt x="650" y="0"/>
                </a:lnTo>
                <a:lnTo>
                  <a:pt x="646" y="0"/>
                </a:lnTo>
                <a:lnTo>
                  <a:pt x="642" y="0"/>
                </a:lnTo>
                <a:lnTo>
                  <a:pt x="640" y="2"/>
                </a:lnTo>
                <a:lnTo>
                  <a:pt x="638" y="4"/>
                </a:lnTo>
                <a:lnTo>
                  <a:pt x="638" y="8"/>
                </a:lnTo>
                <a:lnTo>
                  <a:pt x="616" y="750"/>
                </a:lnTo>
                <a:lnTo>
                  <a:pt x="614" y="750"/>
                </a:lnTo>
                <a:lnTo>
                  <a:pt x="612" y="750"/>
                </a:lnTo>
                <a:lnTo>
                  <a:pt x="592" y="580"/>
                </a:lnTo>
                <a:lnTo>
                  <a:pt x="592" y="578"/>
                </a:lnTo>
                <a:lnTo>
                  <a:pt x="590" y="574"/>
                </a:lnTo>
                <a:lnTo>
                  <a:pt x="588" y="572"/>
                </a:lnTo>
                <a:lnTo>
                  <a:pt x="584" y="572"/>
                </a:lnTo>
                <a:lnTo>
                  <a:pt x="582" y="572"/>
                </a:lnTo>
                <a:lnTo>
                  <a:pt x="578" y="572"/>
                </a:lnTo>
                <a:lnTo>
                  <a:pt x="576" y="576"/>
                </a:lnTo>
                <a:lnTo>
                  <a:pt x="574" y="578"/>
                </a:lnTo>
                <a:lnTo>
                  <a:pt x="552" y="649"/>
                </a:lnTo>
                <a:lnTo>
                  <a:pt x="531" y="729"/>
                </a:lnTo>
                <a:lnTo>
                  <a:pt x="531" y="729"/>
                </a:lnTo>
                <a:lnTo>
                  <a:pt x="513" y="956"/>
                </a:lnTo>
                <a:lnTo>
                  <a:pt x="507" y="940"/>
                </a:lnTo>
                <a:lnTo>
                  <a:pt x="485" y="847"/>
                </a:lnTo>
                <a:lnTo>
                  <a:pt x="485" y="845"/>
                </a:lnTo>
                <a:lnTo>
                  <a:pt x="481" y="841"/>
                </a:lnTo>
                <a:lnTo>
                  <a:pt x="479" y="839"/>
                </a:lnTo>
                <a:lnTo>
                  <a:pt x="475" y="839"/>
                </a:lnTo>
                <a:lnTo>
                  <a:pt x="473" y="839"/>
                </a:lnTo>
                <a:lnTo>
                  <a:pt x="471" y="841"/>
                </a:lnTo>
                <a:lnTo>
                  <a:pt x="469" y="845"/>
                </a:lnTo>
                <a:lnTo>
                  <a:pt x="467" y="847"/>
                </a:lnTo>
                <a:lnTo>
                  <a:pt x="459" y="913"/>
                </a:lnTo>
                <a:lnTo>
                  <a:pt x="445" y="723"/>
                </a:lnTo>
                <a:lnTo>
                  <a:pt x="443" y="721"/>
                </a:lnTo>
                <a:lnTo>
                  <a:pt x="441" y="719"/>
                </a:lnTo>
                <a:lnTo>
                  <a:pt x="437" y="715"/>
                </a:lnTo>
                <a:lnTo>
                  <a:pt x="433" y="715"/>
                </a:lnTo>
                <a:lnTo>
                  <a:pt x="431" y="715"/>
                </a:lnTo>
                <a:lnTo>
                  <a:pt x="427" y="721"/>
                </a:lnTo>
                <a:lnTo>
                  <a:pt x="415" y="748"/>
                </a:lnTo>
                <a:lnTo>
                  <a:pt x="415" y="748"/>
                </a:lnTo>
                <a:lnTo>
                  <a:pt x="415" y="748"/>
                </a:lnTo>
                <a:lnTo>
                  <a:pt x="415" y="748"/>
                </a:lnTo>
                <a:lnTo>
                  <a:pt x="415" y="748"/>
                </a:lnTo>
                <a:lnTo>
                  <a:pt x="401" y="697"/>
                </a:lnTo>
                <a:lnTo>
                  <a:pt x="397" y="691"/>
                </a:lnTo>
                <a:lnTo>
                  <a:pt x="395" y="689"/>
                </a:lnTo>
                <a:lnTo>
                  <a:pt x="391" y="689"/>
                </a:lnTo>
                <a:lnTo>
                  <a:pt x="384" y="691"/>
                </a:lnTo>
                <a:lnTo>
                  <a:pt x="382" y="697"/>
                </a:lnTo>
                <a:lnTo>
                  <a:pt x="362" y="772"/>
                </a:lnTo>
                <a:lnTo>
                  <a:pt x="354" y="796"/>
                </a:lnTo>
                <a:lnTo>
                  <a:pt x="338" y="683"/>
                </a:lnTo>
                <a:lnTo>
                  <a:pt x="316" y="299"/>
                </a:lnTo>
                <a:lnTo>
                  <a:pt x="316" y="295"/>
                </a:lnTo>
                <a:lnTo>
                  <a:pt x="314" y="293"/>
                </a:lnTo>
                <a:lnTo>
                  <a:pt x="310" y="289"/>
                </a:lnTo>
                <a:lnTo>
                  <a:pt x="308" y="289"/>
                </a:lnTo>
                <a:lnTo>
                  <a:pt x="302" y="289"/>
                </a:lnTo>
                <a:lnTo>
                  <a:pt x="300" y="293"/>
                </a:lnTo>
                <a:lnTo>
                  <a:pt x="300" y="295"/>
                </a:lnTo>
                <a:lnTo>
                  <a:pt x="298" y="299"/>
                </a:lnTo>
                <a:lnTo>
                  <a:pt x="276" y="954"/>
                </a:lnTo>
                <a:lnTo>
                  <a:pt x="276" y="954"/>
                </a:lnTo>
                <a:lnTo>
                  <a:pt x="262" y="1043"/>
                </a:lnTo>
                <a:lnTo>
                  <a:pt x="252" y="1014"/>
                </a:lnTo>
                <a:lnTo>
                  <a:pt x="229" y="958"/>
                </a:lnTo>
                <a:lnTo>
                  <a:pt x="209" y="877"/>
                </a:lnTo>
                <a:lnTo>
                  <a:pt x="209" y="877"/>
                </a:lnTo>
                <a:lnTo>
                  <a:pt x="209" y="877"/>
                </a:lnTo>
                <a:lnTo>
                  <a:pt x="209" y="877"/>
                </a:lnTo>
                <a:lnTo>
                  <a:pt x="209" y="877"/>
                </a:lnTo>
                <a:lnTo>
                  <a:pt x="209" y="875"/>
                </a:lnTo>
                <a:lnTo>
                  <a:pt x="209" y="875"/>
                </a:lnTo>
                <a:lnTo>
                  <a:pt x="207" y="871"/>
                </a:lnTo>
                <a:lnTo>
                  <a:pt x="207" y="869"/>
                </a:lnTo>
                <a:lnTo>
                  <a:pt x="205" y="867"/>
                </a:lnTo>
                <a:lnTo>
                  <a:pt x="201" y="865"/>
                </a:lnTo>
                <a:lnTo>
                  <a:pt x="199" y="865"/>
                </a:lnTo>
                <a:lnTo>
                  <a:pt x="195" y="865"/>
                </a:lnTo>
                <a:lnTo>
                  <a:pt x="195" y="867"/>
                </a:lnTo>
                <a:lnTo>
                  <a:pt x="191" y="869"/>
                </a:lnTo>
                <a:lnTo>
                  <a:pt x="191" y="871"/>
                </a:lnTo>
                <a:lnTo>
                  <a:pt x="171" y="994"/>
                </a:lnTo>
                <a:lnTo>
                  <a:pt x="163" y="1000"/>
                </a:lnTo>
                <a:lnTo>
                  <a:pt x="145" y="940"/>
                </a:lnTo>
                <a:lnTo>
                  <a:pt x="147" y="942"/>
                </a:lnTo>
                <a:lnTo>
                  <a:pt x="125" y="483"/>
                </a:lnTo>
                <a:lnTo>
                  <a:pt x="125" y="479"/>
                </a:lnTo>
                <a:lnTo>
                  <a:pt x="123" y="477"/>
                </a:lnTo>
                <a:lnTo>
                  <a:pt x="119" y="475"/>
                </a:lnTo>
                <a:lnTo>
                  <a:pt x="117" y="475"/>
                </a:lnTo>
                <a:lnTo>
                  <a:pt x="113" y="475"/>
                </a:lnTo>
                <a:lnTo>
                  <a:pt x="111" y="477"/>
                </a:lnTo>
                <a:lnTo>
                  <a:pt x="107" y="479"/>
                </a:lnTo>
                <a:lnTo>
                  <a:pt x="107" y="483"/>
                </a:lnTo>
                <a:lnTo>
                  <a:pt x="89" y="723"/>
                </a:lnTo>
                <a:lnTo>
                  <a:pt x="83" y="711"/>
                </a:lnTo>
                <a:lnTo>
                  <a:pt x="77" y="707"/>
                </a:lnTo>
                <a:lnTo>
                  <a:pt x="72" y="705"/>
                </a:lnTo>
                <a:lnTo>
                  <a:pt x="66" y="709"/>
                </a:lnTo>
                <a:lnTo>
                  <a:pt x="64" y="711"/>
                </a:lnTo>
                <a:lnTo>
                  <a:pt x="64" y="713"/>
                </a:lnTo>
                <a:lnTo>
                  <a:pt x="42" y="855"/>
                </a:lnTo>
                <a:lnTo>
                  <a:pt x="42" y="853"/>
                </a:lnTo>
                <a:lnTo>
                  <a:pt x="22" y="909"/>
                </a:lnTo>
                <a:lnTo>
                  <a:pt x="6" y="915"/>
                </a:lnTo>
                <a:lnTo>
                  <a:pt x="4" y="917"/>
                </a:lnTo>
                <a:lnTo>
                  <a:pt x="2" y="921"/>
                </a:lnTo>
                <a:lnTo>
                  <a:pt x="0" y="923"/>
                </a:lnTo>
                <a:lnTo>
                  <a:pt x="0" y="930"/>
                </a:lnTo>
                <a:lnTo>
                  <a:pt x="2" y="932"/>
                </a:lnTo>
                <a:lnTo>
                  <a:pt x="6" y="934"/>
                </a:lnTo>
                <a:lnTo>
                  <a:pt x="8" y="936"/>
                </a:lnTo>
                <a:lnTo>
                  <a:pt x="12" y="934"/>
                </a:lnTo>
                <a:lnTo>
                  <a:pt x="34" y="926"/>
                </a:lnTo>
                <a:lnTo>
                  <a:pt x="36" y="923"/>
                </a:lnTo>
                <a:lnTo>
                  <a:pt x="38" y="921"/>
                </a:lnTo>
                <a:lnTo>
                  <a:pt x="60" y="861"/>
                </a:lnTo>
                <a:lnTo>
                  <a:pt x="60" y="859"/>
                </a:lnTo>
                <a:lnTo>
                  <a:pt x="79" y="748"/>
                </a:lnTo>
                <a:lnTo>
                  <a:pt x="87" y="764"/>
                </a:lnTo>
                <a:lnTo>
                  <a:pt x="87" y="768"/>
                </a:lnTo>
                <a:lnTo>
                  <a:pt x="91" y="770"/>
                </a:lnTo>
                <a:lnTo>
                  <a:pt x="93" y="770"/>
                </a:lnTo>
                <a:lnTo>
                  <a:pt x="95" y="770"/>
                </a:lnTo>
                <a:lnTo>
                  <a:pt x="101" y="768"/>
                </a:lnTo>
                <a:lnTo>
                  <a:pt x="103" y="764"/>
                </a:lnTo>
                <a:lnTo>
                  <a:pt x="103" y="762"/>
                </a:lnTo>
                <a:lnTo>
                  <a:pt x="113" y="632"/>
                </a:lnTo>
                <a:lnTo>
                  <a:pt x="129" y="942"/>
                </a:lnTo>
                <a:lnTo>
                  <a:pt x="129" y="944"/>
                </a:lnTo>
                <a:lnTo>
                  <a:pt x="149" y="1018"/>
                </a:lnTo>
                <a:lnTo>
                  <a:pt x="151" y="1020"/>
                </a:lnTo>
                <a:lnTo>
                  <a:pt x="155" y="1025"/>
                </a:lnTo>
                <a:lnTo>
                  <a:pt x="159" y="1025"/>
                </a:lnTo>
                <a:lnTo>
                  <a:pt x="163" y="1023"/>
                </a:lnTo>
                <a:lnTo>
                  <a:pt x="185" y="1006"/>
                </a:lnTo>
                <a:lnTo>
                  <a:pt x="187" y="1004"/>
                </a:lnTo>
                <a:lnTo>
                  <a:pt x="189" y="1000"/>
                </a:lnTo>
                <a:lnTo>
                  <a:pt x="201" y="919"/>
                </a:lnTo>
                <a:lnTo>
                  <a:pt x="213" y="962"/>
                </a:lnTo>
                <a:lnTo>
                  <a:pt x="234" y="1020"/>
                </a:lnTo>
                <a:lnTo>
                  <a:pt x="256" y="1079"/>
                </a:lnTo>
                <a:lnTo>
                  <a:pt x="260" y="1083"/>
                </a:lnTo>
                <a:lnTo>
                  <a:pt x="262" y="1085"/>
                </a:lnTo>
                <a:lnTo>
                  <a:pt x="264" y="1085"/>
                </a:lnTo>
                <a:lnTo>
                  <a:pt x="268" y="1085"/>
                </a:lnTo>
                <a:lnTo>
                  <a:pt x="270" y="1083"/>
                </a:lnTo>
                <a:lnTo>
                  <a:pt x="274" y="1077"/>
                </a:lnTo>
                <a:lnTo>
                  <a:pt x="296" y="956"/>
                </a:lnTo>
                <a:lnTo>
                  <a:pt x="296" y="956"/>
                </a:lnTo>
                <a:lnTo>
                  <a:pt x="310" y="517"/>
                </a:lnTo>
                <a:lnTo>
                  <a:pt x="318" y="685"/>
                </a:lnTo>
                <a:lnTo>
                  <a:pt x="340" y="835"/>
                </a:lnTo>
                <a:lnTo>
                  <a:pt x="342" y="839"/>
                </a:lnTo>
                <a:lnTo>
                  <a:pt x="344" y="841"/>
                </a:lnTo>
                <a:lnTo>
                  <a:pt x="344" y="843"/>
                </a:lnTo>
                <a:lnTo>
                  <a:pt x="348" y="845"/>
                </a:lnTo>
                <a:lnTo>
                  <a:pt x="352" y="843"/>
                </a:lnTo>
                <a:lnTo>
                  <a:pt x="354" y="841"/>
                </a:lnTo>
                <a:lnTo>
                  <a:pt x="356" y="839"/>
                </a:lnTo>
                <a:lnTo>
                  <a:pt x="358" y="837"/>
                </a:lnTo>
                <a:lnTo>
                  <a:pt x="378" y="778"/>
                </a:lnTo>
                <a:lnTo>
                  <a:pt x="391" y="732"/>
                </a:lnTo>
                <a:lnTo>
                  <a:pt x="403" y="774"/>
                </a:lnTo>
                <a:lnTo>
                  <a:pt x="407" y="780"/>
                </a:lnTo>
                <a:lnTo>
                  <a:pt x="413" y="782"/>
                </a:lnTo>
                <a:lnTo>
                  <a:pt x="417" y="780"/>
                </a:lnTo>
                <a:lnTo>
                  <a:pt x="421" y="776"/>
                </a:lnTo>
                <a:lnTo>
                  <a:pt x="429" y="760"/>
                </a:lnTo>
                <a:lnTo>
                  <a:pt x="447" y="1002"/>
                </a:lnTo>
                <a:lnTo>
                  <a:pt x="447" y="1006"/>
                </a:lnTo>
                <a:lnTo>
                  <a:pt x="449" y="1008"/>
                </a:lnTo>
                <a:lnTo>
                  <a:pt x="451" y="1010"/>
                </a:lnTo>
                <a:lnTo>
                  <a:pt x="455" y="1012"/>
                </a:lnTo>
                <a:lnTo>
                  <a:pt x="459" y="1010"/>
                </a:lnTo>
                <a:lnTo>
                  <a:pt x="461" y="1010"/>
                </a:lnTo>
                <a:lnTo>
                  <a:pt x="463" y="1006"/>
                </a:lnTo>
                <a:lnTo>
                  <a:pt x="465" y="1004"/>
                </a:lnTo>
                <a:lnTo>
                  <a:pt x="479" y="899"/>
                </a:lnTo>
                <a:lnTo>
                  <a:pt x="489" y="944"/>
                </a:lnTo>
                <a:lnTo>
                  <a:pt x="509" y="1008"/>
                </a:lnTo>
                <a:lnTo>
                  <a:pt x="515" y="1012"/>
                </a:lnTo>
                <a:lnTo>
                  <a:pt x="517" y="1012"/>
                </a:lnTo>
                <a:lnTo>
                  <a:pt x="521" y="1014"/>
                </a:lnTo>
                <a:lnTo>
                  <a:pt x="523" y="1012"/>
                </a:lnTo>
                <a:lnTo>
                  <a:pt x="525" y="1010"/>
                </a:lnTo>
                <a:lnTo>
                  <a:pt x="527" y="1008"/>
                </a:lnTo>
                <a:lnTo>
                  <a:pt x="527" y="1004"/>
                </a:lnTo>
                <a:lnTo>
                  <a:pt x="550" y="732"/>
                </a:lnTo>
                <a:lnTo>
                  <a:pt x="550" y="734"/>
                </a:lnTo>
                <a:lnTo>
                  <a:pt x="570" y="653"/>
                </a:lnTo>
                <a:lnTo>
                  <a:pt x="578" y="624"/>
                </a:lnTo>
                <a:lnTo>
                  <a:pt x="596" y="758"/>
                </a:lnTo>
                <a:lnTo>
                  <a:pt x="598" y="764"/>
                </a:lnTo>
                <a:lnTo>
                  <a:pt x="602" y="766"/>
                </a:lnTo>
                <a:lnTo>
                  <a:pt x="622" y="772"/>
                </a:lnTo>
                <a:lnTo>
                  <a:pt x="626" y="772"/>
                </a:lnTo>
                <a:lnTo>
                  <a:pt x="630" y="770"/>
                </a:lnTo>
                <a:lnTo>
                  <a:pt x="634" y="768"/>
                </a:lnTo>
                <a:lnTo>
                  <a:pt x="634" y="764"/>
                </a:lnTo>
                <a:lnTo>
                  <a:pt x="648" y="277"/>
                </a:lnTo>
                <a:lnTo>
                  <a:pt x="658" y="546"/>
                </a:lnTo>
                <a:lnTo>
                  <a:pt x="680" y="1000"/>
                </a:lnTo>
                <a:lnTo>
                  <a:pt x="680" y="1004"/>
                </a:lnTo>
                <a:lnTo>
                  <a:pt x="682" y="1008"/>
                </a:lnTo>
                <a:lnTo>
                  <a:pt x="686" y="1010"/>
                </a:lnTo>
                <a:lnTo>
                  <a:pt x="690" y="1010"/>
                </a:lnTo>
                <a:lnTo>
                  <a:pt x="706" y="1006"/>
                </a:lnTo>
                <a:lnTo>
                  <a:pt x="723" y="1039"/>
                </a:lnTo>
                <a:lnTo>
                  <a:pt x="729" y="1043"/>
                </a:lnTo>
                <a:lnTo>
                  <a:pt x="735" y="1045"/>
                </a:lnTo>
                <a:lnTo>
                  <a:pt x="739" y="1041"/>
                </a:lnTo>
                <a:lnTo>
                  <a:pt x="741" y="1037"/>
                </a:lnTo>
                <a:lnTo>
                  <a:pt x="761" y="798"/>
                </a:lnTo>
                <a:lnTo>
                  <a:pt x="767" y="792"/>
                </a:lnTo>
                <a:lnTo>
                  <a:pt x="787" y="938"/>
                </a:lnTo>
                <a:lnTo>
                  <a:pt x="787" y="942"/>
                </a:lnTo>
                <a:lnTo>
                  <a:pt x="789" y="944"/>
                </a:lnTo>
                <a:lnTo>
                  <a:pt x="793" y="946"/>
                </a:lnTo>
                <a:lnTo>
                  <a:pt x="795" y="946"/>
                </a:lnTo>
                <a:lnTo>
                  <a:pt x="799" y="946"/>
                </a:lnTo>
                <a:lnTo>
                  <a:pt x="801" y="942"/>
                </a:lnTo>
                <a:lnTo>
                  <a:pt x="805" y="942"/>
                </a:lnTo>
                <a:lnTo>
                  <a:pt x="805" y="936"/>
                </a:lnTo>
                <a:lnTo>
                  <a:pt x="817" y="732"/>
                </a:lnTo>
                <a:lnTo>
                  <a:pt x="829" y="928"/>
                </a:lnTo>
                <a:lnTo>
                  <a:pt x="829" y="932"/>
                </a:lnTo>
                <a:lnTo>
                  <a:pt x="831" y="934"/>
                </a:lnTo>
                <a:lnTo>
                  <a:pt x="835" y="936"/>
                </a:lnTo>
                <a:lnTo>
                  <a:pt x="837" y="936"/>
                </a:lnTo>
                <a:lnTo>
                  <a:pt x="841" y="936"/>
                </a:lnTo>
                <a:lnTo>
                  <a:pt x="843" y="936"/>
                </a:lnTo>
                <a:lnTo>
                  <a:pt x="847" y="932"/>
                </a:lnTo>
                <a:lnTo>
                  <a:pt x="847" y="930"/>
                </a:lnTo>
                <a:lnTo>
                  <a:pt x="870" y="750"/>
                </a:lnTo>
                <a:lnTo>
                  <a:pt x="882" y="632"/>
                </a:lnTo>
                <a:lnTo>
                  <a:pt x="894" y="725"/>
                </a:lnTo>
                <a:lnTo>
                  <a:pt x="894" y="729"/>
                </a:lnTo>
                <a:lnTo>
                  <a:pt x="896" y="732"/>
                </a:lnTo>
                <a:lnTo>
                  <a:pt x="900" y="734"/>
                </a:lnTo>
                <a:lnTo>
                  <a:pt x="902" y="734"/>
                </a:lnTo>
                <a:lnTo>
                  <a:pt x="906" y="734"/>
                </a:lnTo>
                <a:lnTo>
                  <a:pt x="908" y="732"/>
                </a:lnTo>
                <a:lnTo>
                  <a:pt x="910" y="727"/>
                </a:lnTo>
                <a:lnTo>
                  <a:pt x="912" y="725"/>
                </a:lnTo>
                <a:lnTo>
                  <a:pt x="932" y="297"/>
                </a:lnTo>
                <a:lnTo>
                  <a:pt x="938" y="261"/>
                </a:lnTo>
                <a:lnTo>
                  <a:pt x="956" y="691"/>
                </a:lnTo>
                <a:lnTo>
                  <a:pt x="976" y="855"/>
                </a:lnTo>
                <a:lnTo>
                  <a:pt x="978" y="859"/>
                </a:lnTo>
                <a:lnTo>
                  <a:pt x="982" y="863"/>
                </a:lnTo>
                <a:lnTo>
                  <a:pt x="988" y="863"/>
                </a:lnTo>
                <a:lnTo>
                  <a:pt x="992" y="861"/>
                </a:lnTo>
                <a:lnTo>
                  <a:pt x="1014" y="841"/>
                </a:lnTo>
                <a:lnTo>
                  <a:pt x="1016" y="839"/>
                </a:lnTo>
                <a:lnTo>
                  <a:pt x="1016" y="835"/>
                </a:lnTo>
                <a:lnTo>
                  <a:pt x="1039" y="661"/>
                </a:lnTo>
                <a:lnTo>
                  <a:pt x="1047" y="618"/>
                </a:lnTo>
                <a:lnTo>
                  <a:pt x="1063" y="824"/>
                </a:lnTo>
                <a:lnTo>
                  <a:pt x="1063" y="829"/>
                </a:lnTo>
                <a:lnTo>
                  <a:pt x="1067" y="833"/>
                </a:lnTo>
                <a:lnTo>
                  <a:pt x="1071" y="835"/>
                </a:lnTo>
                <a:lnTo>
                  <a:pt x="1075" y="833"/>
                </a:lnTo>
                <a:lnTo>
                  <a:pt x="1097" y="824"/>
                </a:lnTo>
                <a:lnTo>
                  <a:pt x="1101" y="822"/>
                </a:lnTo>
                <a:lnTo>
                  <a:pt x="1103" y="818"/>
                </a:lnTo>
                <a:lnTo>
                  <a:pt x="1123" y="604"/>
                </a:lnTo>
                <a:lnTo>
                  <a:pt x="1131" y="552"/>
                </a:lnTo>
                <a:lnTo>
                  <a:pt x="1147" y="776"/>
                </a:lnTo>
                <a:lnTo>
                  <a:pt x="1149" y="780"/>
                </a:lnTo>
                <a:lnTo>
                  <a:pt x="1151" y="782"/>
                </a:lnTo>
                <a:lnTo>
                  <a:pt x="1153" y="784"/>
                </a:lnTo>
                <a:lnTo>
                  <a:pt x="1155" y="786"/>
                </a:lnTo>
                <a:lnTo>
                  <a:pt x="1161" y="784"/>
                </a:lnTo>
                <a:lnTo>
                  <a:pt x="1161" y="784"/>
                </a:lnTo>
                <a:lnTo>
                  <a:pt x="1165" y="780"/>
                </a:lnTo>
                <a:lnTo>
                  <a:pt x="1167" y="778"/>
                </a:lnTo>
                <a:lnTo>
                  <a:pt x="1183" y="659"/>
                </a:lnTo>
                <a:lnTo>
                  <a:pt x="1192" y="671"/>
                </a:lnTo>
                <a:lnTo>
                  <a:pt x="1196" y="673"/>
                </a:lnTo>
                <a:lnTo>
                  <a:pt x="1202" y="673"/>
                </a:lnTo>
                <a:lnTo>
                  <a:pt x="1206" y="671"/>
                </a:lnTo>
                <a:lnTo>
                  <a:pt x="1208" y="665"/>
                </a:lnTo>
                <a:lnTo>
                  <a:pt x="1220" y="331"/>
                </a:lnTo>
                <a:lnTo>
                  <a:pt x="1232" y="786"/>
                </a:lnTo>
                <a:lnTo>
                  <a:pt x="1254" y="919"/>
                </a:lnTo>
                <a:lnTo>
                  <a:pt x="1254" y="923"/>
                </a:lnTo>
                <a:lnTo>
                  <a:pt x="1274" y="978"/>
                </a:lnTo>
                <a:lnTo>
                  <a:pt x="1278" y="982"/>
                </a:lnTo>
                <a:lnTo>
                  <a:pt x="1280" y="982"/>
                </a:lnTo>
                <a:lnTo>
                  <a:pt x="1284" y="984"/>
                </a:lnTo>
                <a:lnTo>
                  <a:pt x="1286" y="982"/>
                </a:lnTo>
                <a:lnTo>
                  <a:pt x="1290" y="982"/>
                </a:lnTo>
                <a:lnTo>
                  <a:pt x="1292" y="976"/>
                </a:lnTo>
                <a:lnTo>
                  <a:pt x="1312" y="875"/>
                </a:lnTo>
                <a:lnTo>
                  <a:pt x="1324" y="877"/>
                </a:lnTo>
                <a:lnTo>
                  <a:pt x="1328" y="879"/>
                </a:lnTo>
                <a:lnTo>
                  <a:pt x="1332" y="877"/>
                </a:lnTo>
                <a:lnTo>
                  <a:pt x="1334" y="875"/>
                </a:lnTo>
                <a:lnTo>
                  <a:pt x="1336" y="871"/>
                </a:lnTo>
                <a:lnTo>
                  <a:pt x="1347" y="744"/>
                </a:lnTo>
                <a:lnTo>
                  <a:pt x="1361" y="895"/>
                </a:lnTo>
                <a:lnTo>
                  <a:pt x="1361" y="899"/>
                </a:lnTo>
                <a:lnTo>
                  <a:pt x="1363" y="901"/>
                </a:lnTo>
                <a:lnTo>
                  <a:pt x="1365" y="903"/>
                </a:lnTo>
                <a:lnTo>
                  <a:pt x="1369" y="905"/>
                </a:lnTo>
                <a:lnTo>
                  <a:pt x="1371" y="903"/>
                </a:lnTo>
                <a:lnTo>
                  <a:pt x="1375" y="903"/>
                </a:lnTo>
                <a:lnTo>
                  <a:pt x="1377" y="899"/>
                </a:lnTo>
                <a:lnTo>
                  <a:pt x="1377" y="897"/>
                </a:lnTo>
                <a:lnTo>
                  <a:pt x="1399" y="820"/>
                </a:lnTo>
                <a:lnTo>
                  <a:pt x="1399" y="818"/>
                </a:lnTo>
                <a:lnTo>
                  <a:pt x="1421" y="341"/>
                </a:lnTo>
                <a:lnTo>
                  <a:pt x="1419" y="346"/>
                </a:lnTo>
                <a:lnTo>
                  <a:pt x="1425" y="323"/>
                </a:lnTo>
                <a:lnTo>
                  <a:pt x="1445" y="919"/>
                </a:lnTo>
                <a:lnTo>
                  <a:pt x="1445" y="923"/>
                </a:lnTo>
                <a:lnTo>
                  <a:pt x="1447" y="926"/>
                </a:lnTo>
                <a:lnTo>
                  <a:pt x="1451" y="928"/>
                </a:lnTo>
                <a:lnTo>
                  <a:pt x="1453" y="930"/>
                </a:lnTo>
                <a:lnTo>
                  <a:pt x="1457" y="928"/>
                </a:lnTo>
                <a:lnTo>
                  <a:pt x="1461" y="926"/>
                </a:lnTo>
                <a:lnTo>
                  <a:pt x="1463" y="923"/>
                </a:lnTo>
                <a:lnTo>
                  <a:pt x="1463" y="919"/>
                </a:lnTo>
                <a:lnTo>
                  <a:pt x="1483" y="701"/>
                </a:lnTo>
                <a:lnTo>
                  <a:pt x="1491" y="659"/>
                </a:lnTo>
                <a:lnTo>
                  <a:pt x="1510" y="960"/>
                </a:lnTo>
                <a:lnTo>
                  <a:pt x="1510" y="964"/>
                </a:lnTo>
                <a:lnTo>
                  <a:pt x="1512" y="968"/>
                </a:lnTo>
                <a:lnTo>
                  <a:pt x="1516" y="970"/>
                </a:lnTo>
                <a:lnTo>
                  <a:pt x="1520" y="968"/>
                </a:lnTo>
                <a:lnTo>
                  <a:pt x="1532" y="966"/>
                </a:lnTo>
                <a:lnTo>
                  <a:pt x="1552" y="1010"/>
                </a:lnTo>
                <a:lnTo>
                  <a:pt x="1556" y="1016"/>
                </a:lnTo>
                <a:lnTo>
                  <a:pt x="1558" y="1018"/>
                </a:lnTo>
                <a:lnTo>
                  <a:pt x="1562" y="1018"/>
                </a:lnTo>
                <a:lnTo>
                  <a:pt x="1566" y="1014"/>
                </a:lnTo>
                <a:lnTo>
                  <a:pt x="1570" y="1008"/>
                </a:lnTo>
                <a:lnTo>
                  <a:pt x="1586" y="907"/>
                </a:lnTo>
                <a:lnTo>
                  <a:pt x="1586" y="907"/>
                </a:lnTo>
                <a:lnTo>
                  <a:pt x="1586" y="907"/>
                </a:lnTo>
                <a:lnTo>
                  <a:pt x="1586" y="907"/>
                </a:lnTo>
                <a:lnTo>
                  <a:pt x="1586" y="907"/>
                </a:lnTo>
                <a:lnTo>
                  <a:pt x="1594" y="923"/>
                </a:lnTo>
                <a:lnTo>
                  <a:pt x="1598" y="926"/>
                </a:lnTo>
                <a:lnTo>
                  <a:pt x="1604" y="928"/>
                </a:lnTo>
                <a:lnTo>
                  <a:pt x="1618" y="926"/>
                </a:lnTo>
                <a:lnTo>
                  <a:pt x="1618" y="926"/>
                </a:lnTo>
                <a:lnTo>
                  <a:pt x="1618" y="926"/>
                </a:lnTo>
                <a:lnTo>
                  <a:pt x="1618" y="926"/>
                </a:lnTo>
                <a:lnTo>
                  <a:pt x="1618" y="926"/>
                </a:lnTo>
                <a:lnTo>
                  <a:pt x="1634" y="976"/>
                </a:lnTo>
                <a:lnTo>
                  <a:pt x="1640" y="982"/>
                </a:lnTo>
                <a:lnTo>
                  <a:pt x="1642" y="982"/>
                </a:lnTo>
                <a:lnTo>
                  <a:pt x="1646" y="982"/>
                </a:lnTo>
                <a:lnTo>
                  <a:pt x="1648" y="982"/>
                </a:lnTo>
                <a:lnTo>
                  <a:pt x="1650" y="980"/>
                </a:lnTo>
                <a:lnTo>
                  <a:pt x="1652" y="978"/>
                </a:lnTo>
                <a:lnTo>
                  <a:pt x="1654" y="974"/>
                </a:lnTo>
                <a:lnTo>
                  <a:pt x="1675" y="792"/>
                </a:lnTo>
                <a:lnTo>
                  <a:pt x="1687" y="774"/>
                </a:lnTo>
                <a:lnTo>
                  <a:pt x="1701" y="798"/>
                </a:lnTo>
                <a:lnTo>
                  <a:pt x="1703" y="800"/>
                </a:lnTo>
                <a:lnTo>
                  <a:pt x="1707" y="804"/>
                </a:lnTo>
                <a:lnTo>
                  <a:pt x="1711" y="802"/>
                </a:lnTo>
                <a:lnTo>
                  <a:pt x="1715" y="800"/>
                </a:lnTo>
                <a:lnTo>
                  <a:pt x="1737" y="776"/>
                </a:lnTo>
                <a:lnTo>
                  <a:pt x="1739" y="772"/>
                </a:lnTo>
                <a:lnTo>
                  <a:pt x="1739" y="770"/>
                </a:lnTo>
                <a:lnTo>
                  <a:pt x="1751" y="590"/>
                </a:lnTo>
                <a:lnTo>
                  <a:pt x="1763" y="766"/>
                </a:lnTo>
                <a:lnTo>
                  <a:pt x="1783" y="907"/>
                </a:lnTo>
                <a:lnTo>
                  <a:pt x="1783" y="909"/>
                </a:lnTo>
                <a:lnTo>
                  <a:pt x="1807" y="968"/>
                </a:lnTo>
                <a:lnTo>
                  <a:pt x="1809" y="974"/>
                </a:lnTo>
                <a:lnTo>
                  <a:pt x="1813" y="974"/>
                </a:lnTo>
                <a:lnTo>
                  <a:pt x="1817" y="974"/>
                </a:lnTo>
                <a:lnTo>
                  <a:pt x="1832" y="972"/>
                </a:lnTo>
                <a:lnTo>
                  <a:pt x="1850" y="992"/>
                </a:lnTo>
                <a:lnTo>
                  <a:pt x="1854" y="994"/>
                </a:lnTo>
                <a:lnTo>
                  <a:pt x="1860" y="994"/>
                </a:lnTo>
                <a:lnTo>
                  <a:pt x="1866" y="992"/>
                </a:lnTo>
                <a:lnTo>
                  <a:pt x="1866" y="988"/>
                </a:lnTo>
                <a:lnTo>
                  <a:pt x="1878" y="911"/>
                </a:lnTo>
                <a:lnTo>
                  <a:pt x="1890" y="994"/>
                </a:lnTo>
                <a:lnTo>
                  <a:pt x="1892" y="998"/>
                </a:lnTo>
                <a:lnTo>
                  <a:pt x="1894" y="1002"/>
                </a:lnTo>
                <a:lnTo>
                  <a:pt x="1896" y="1002"/>
                </a:lnTo>
                <a:lnTo>
                  <a:pt x="1900" y="1004"/>
                </a:lnTo>
                <a:lnTo>
                  <a:pt x="1902" y="1002"/>
                </a:lnTo>
                <a:lnTo>
                  <a:pt x="1906" y="1000"/>
                </a:lnTo>
                <a:lnTo>
                  <a:pt x="1908" y="998"/>
                </a:lnTo>
                <a:lnTo>
                  <a:pt x="1908" y="994"/>
                </a:lnTo>
                <a:lnTo>
                  <a:pt x="1924" y="810"/>
                </a:lnTo>
                <a:lnTo>
                  <a:pt x="1934" y="853"/>
                </a:lnTo>
                <a:lnTo>
                  <a:pt x="1936" y="857"/>
                </a:lnTo>
                <a:lnTo>
                  <a:pt x="1940" y="859"/>
                </a:lnTo>
                <a:lnTo>
                  <a:pt x="1942" y="859"/>
                </a:lnTo>
                <a:lnTo>
                  <a:pt x="1944" y="859"/>
                </a:lnTo>
                <a:lnTo>
                  <a:pt x="1948" y="857"/>
                </a:lnTo>
                <a:lnTo>
                  <a:pt x="1950" y="855"/>
                </a:lnTo>
                <a:lnTo>
                  <a:pt x="1950" y="853"/>
                </a:lnTo>
                <a:lnTo>
                  <a:pt x="1958" y="826"/>
                </a:lnTo>
                <a:lnTo>
                  <a:pt x="1976" y="1025"/>
                </a:lnTo>
                <a:lnTo>
                  <a:pt x="1976" y="1029"/>
                </a:lnTo>
                <a:lnTo>
                  <a:pt x="1997" y="1063"/>
                </a:lnTo>
                <a:lnTo>
                  <a:pt x="2003" y="1067"/>
                </a:lnTo>
                <a:lnTo>
                  <a:pt x="2007" y="1067"/>
                </a:lnTo>
                <a:lnTo>
                  <a:pt x="2009" y="1067"/>
                </a:lnTo>
                <a:lnTo>
                  <a:pt x="2031" y="1059"/>
                </a:lnTo>
                <a:lnTo>
                  <a:pt x="2033" y="1057"/>
                </a:lnTo>
                <a:lnTo>
                  <a:pt x="2035" y="1053"/>
                </a:lnTo>
                <a:lnTo>
                  <a:pt x="2057" y="972"/>
                </a:lnTo>
                <a:lnTo>
                  <a:pt x="2079" y="879"/>
                </a:lnTo>
                <a:lnTo>
                  <a:pt x="2079" y="879"/>
                </a:lnTo>
                <a:lnTo>
                  <a:pt x="2079" y="879"/>
                </a:lnTo>
                <a:lnTo>
                  <a:pt x="2079" y="879"/>
                </a:lnTo>
                <a:lnTo>
                  <a:pt x="2079" y="879"/>
                </a:lnTo>
                <a:lnTo>
                  <a:pt x="2087" y="863"/>
                </a:lnTo>
                <a:lnTo>
                  <a:pt x="2103" y="944"/>
                </a:lnTo>
                <a:lnTo>
                  <a:pt x="2103" y="948"/>
                </a:lnTo>
                <a:lnTo>
                  <a:pt x="2107" y="950"/>
                </a:lnTo>
                <a:lnTo>
                  <a:pt x="2109" y="950"/>
                </a:lnTo>
                <a:lnTo>
                  <a:pt x="2113" y="952"/>
                </a:lnTo>
                <a:lnTo>
                  <a:pt x="2117" y="950"/>
                </a:lnTo>
                <a:lnTo>
                  <a:pt x="2119" y="948"/>
                </a:lnTo>
                <a:lnTo>
                  <a:pt x="2121" y="946"/>
                </a:lnTo>
                <a:lnTo>
                  <a:pt x="2121" y="942"/>
                </a:lnTo>
                <a:lnTo>
                  <a:pt x="2135" y="651"/>
                </a:lnTo>
                <a:lnTo>
                  <a:pt x="2146" y="820"/>
                </a:lnTo>
                <a:lnTo>
                  <a:pt x="2168" y="962"/>
                </a:lnTo>
                <a:lnTo>
                  <a:pt x="2188" y="1047"/>
                </a:lnTo>
                <a:lnTo>
                  <a:pt x="2192" y="1053"/>
                </a:lnTo>
                <a:lnTo>
                  <a:pt x="2196" y="1055"/>
                </a:lnTo>
                <a:lnTo>
                  <a:pt x="2198" y="1055"/>
                </a:lnTo>
                <a:lnTo>
                  <a:pt x="2202" y="1053"/>
                </a:lnTo>
                <a:lnTo>
                  <a:pt x="2206" y="1049"/>
                </a:lnTo>
                <a:lnTo>
                  <a:pt x="2228" y="994"/>
                </a:lnTo>
                <a:lnTo>
                  <a:pt x="2228" y="992"/>
                </a:lnTo>
                <a:lnTo>
                  <a:pt x="2250" y="697"/>
                </a:lnTo>
                <a:lnTo>
                  <a:pt x="2250" y="695"/>
                </a:lnTo>
                <a:lnTo>
                  <a:pt x="2252" y="693"/>
                </a:lnTo>
                <a:lnTo>
                  <a:pt x="2252" y="693"/>
                </a:lnTo>
                <a:lnTo>
                  <a:pt x="2252" y="693"/>
                </a:lnTo>
                <a:lnTo>
                  <a:pt x="2252" y="693"/>
                </a:lnTo>
                <a:lnTo>
                  <a:pt x="2252" y="693"/>
                </a:lnTo>
                <a:lnTo>
                  <a:pt x="2274" y="976"/>
                </a:lnTo>
                <a:lnTo>
                  <a:pt x="2274" y="982"/>
                </a:lnTo>
                <a:lnTo>
                  <a:pt x="2276" y="984"/>
                </a:lnTo>
                <a:lnTo>
                  <a:pt x="2299" y="1002"/>
                </a:lnTo>
                <a:lnTo>
                  <a:pt x="2303" y="1004"/>
                </a:lnTo>
                <a:lnTo>
                  <a:pt x="2307" y="1004"/>
                </a:lnTo>
                <a:lnTo>
                  <a:pt x="2311" y="1002"/>
                </a:lnTo>
                <a:lnTo>
                  <a:pt x="2313" y="996"/>
                </a:lnTo>
                <a:lnTo>
                  <a:pt x="2335" y="867"/>
                </a:lnTo>
                <a:lnTo>
                  <a:pt x="2347" y="756"/>
                </a:lnTo>
                <a:lnTo>
                  <a:pt x="2357" y="867"/>
                </a:lnTo>
                <a:lnTo>
                  <a:pt x="2379" y="992"/>
                </a:lnTo>
                <a:lnTo>
                  <a:pt x="2383" y="996"/>
                </a:lnTo>
                <a:lnTo>
                  <a:pt x="2385" y="998"/>
                </a:lnTo>
                <a:lnTo>
                  <a:pt x="2387" y="1000"/>
                </a:lnTo>
                <a:lnTo>
                  <a:pt x="2391" y="998"/>
                </a:lnTo>
                <a:lnTo>
                  <a:pt x="2393" y="998"/>
                </a:lnTo>
                <a:lnTo>
                  <a:pt x="2397" y="994"/>
                </a:lnTo>
                <a:lnTo>
                  <a:pt x="2417" y="934"/>
                </a:lnTo>
                <a:lnTo>
                  <a:pt x="2419" y="932"/>
                </a:lnTo>
                <a:lnTo>
                  <a:pt x="2431" y="800"/>
                </a:lnTo>
                <a:lnTo>
                  <a:pt x="2443" y="909"/>
                </a:lnTo>
                <a:lnTo>
                  <a:pt x="2466" y="1089"/>
                </a:lnTo>
                <a:lnTo>
                  <a:pt x="2466" y="1091"/>
                </a:lnTo>
                <a:lnTo>
                  <a:pt x="2468" y="1095"/>
                </a:lnTo>
                <a:lnTo>
                  <a:pt x="2472" y="1095"/>
                </a:lnTo>
                <a:lnTo>
                  <a:pt x="2474" y="1097"/>
                </a:lnTo>
                <a:lnTo>
                  <a:pt x="2478" y="1095"/>
                </a:lnTo>
                <a:lnTo>
                  <a:pt x="2480" y="1093"/>
                </a:lnTo>
                <a:lnTo>
                  <a:pt x="2482" y="1091"/>
                </a:lnTo>
                <a:lnTo>
                  <a:pt x="2484" y="1089"/>
                </a:lnTo>
                <a:lnTo>
                  <a:pt x="2504" y="917"/>
                </a:lnTo>
                <a:lnTo>
                  <a:pt x="2504" y="917"/>
                </a:lnTo>
                <a:lnTo>
                  <a:pt x="2504" y="917"/>
                </a:lnTo>
                <a:lnTo>
                  <a:pt x="2504" y="917"/>
                </a:lnTo>
                <a:lnTo>
                  <a:pt x="2504" y="917"/>
                </a:lnTo>
                <a:lnTo>
                  <a:pt x="2506" y="913"/>
                </a:lnTo>
                <a:lnTo>
                  <a:pt x="2510" y="911"/>
                </a:lnTo>
                <a:lnTo>
                  <a:pt x="2528" y="988"/>
                </a:lnTo>
                <a:lnTo>
                  <a:pt x="2548" y="1077"/>
                </a:lnTo>
                <a:lnTo>
                  <a:pt x="2552" y="1081"/>
                </a:lnTo>
                <a:lnTo>
                  <a:pt x="2554" y="1083"/>
                </a:lnTo>
                <a:lnTo>
                  <a:pt x="2558" y="1083"/>
                </a:lnTo>
                <a:lnTo>
                  <a:pt x="2560" y="1083"/>
                </a:lnTo>
                <a:lnTo>
                  <a:pt x="2564" y="1081"/>
                </a:lnTo>
                <a:lnTo>
                  <a:pt x="2566" y="1077"/>
                </a:lnTo>
                <a:lnTo>
                  <a:pt x="2584" y="1025"/>
                </a:lnTo>
                <a:lnTo>
                  <a:pt x="2594" y="1035"/>
                </a:lnTo>
                <a:lnTo>
                  <a:pt x="2600" y="1037"/>
                </a:lnTo>
                <a:lnTo>
                  <a:pt x="2604" y="1037"/>
                </a:lnTo>
                <a:lnTo>
                  <a:pt x="2608" y="1035"/>
                </a:lnTo>
                <a:lnTo>
                  <a:pt x="2610" y="1029"/>
                </a:lnTo>
                <a:lnTo>
                  <a:pt x="2631" y="699"/>
                </a:lnTo>
                <a:lnTo>
                  <a:pt x="2637" y="699"/>
                </a:lnTo>
                <a:lnTo>
                  <a:pt x="2655" y="782"/>
                </a:lnTo>
                <a:lnTo>
                  <a:pt x="2655" y="780"/>
                </a:lnTo>
                <a:lnTo>
                  <a:pt x="2677" y="1107"/>
                </a:lnTo>
                <a:lnTo>
                  <a:pt x="2677" y="1111"/>
                </a:lnTo>
                <a:lnTo>
                  <a:pt x="2679" y="1113"/>
                </a:lnTo>
                <a:lnTo>
                  <a:pt x="2681" y="1115"/>
                </a:lnTo>
                <a:lnTo>
                  <a:pt x="2685" y="1115"/>
                </a:lnTo>
                <a:lnTo>
                  <a:pt x="2689" y="1115"/>
                </a:lnTo>
                <a:lnTo>
                  <a:pt x="2691" y="1113"/>
                </a:lnTo>
                <a:lnTo>
                  <a:pt x="2693" y="1113"/>
                </a:lnTo>
                <a:lnTo>
                  <a:pt x="2695" y="1109"/>
                </a:lnTo>
                <a:lnTo>
                  <a:pt x="2695" y="1105"/>
                </a:lnTo>
                <a:lnTo>
                  <a:pt x="2695" y="1105"/>
                </a:lnTo>
                <a:lnTo>
                  <a:pt x="2695" y="1105"/>
                </a:lnTo>
                <a:lnTo>
                  <a:pt x="2699" y="1091"/>
                </a:lnTo>
                <a:lnTo>
                  <a:pt x="2707" y="1053"/>
                </a:lnTo>
                <a:lnTo>
                  <a:pt x="2707" y="1053"/>
                </a:lnTo>
                <a:lnTo>
                  <a:pt x="2707" y="1053"/>
                </a:lnTo>
                <a:lnTo>
                  <a:pt x="2707" y="1053"/>
                </a:lnTo>
                <a:lnTo>
                  <a:pt x="2707" y="1053"/>
                </a:lnTo>
                <a:lnTo>
                  <a:pt x="2719" y="1093"/>
                </a:lnTo>
                <a:lnTo>
                  <a:pt x="2721" y="1095"/>
                </a:lnTo>
                <a:lnTo>
                  <a:pt x="2723" y="1099"/>
                </a:lnTo>
                <a:lnTo>
                  <a:pt x="2743" y="1111"/>
                </a:lnTo>
                <a:lnTo>
                  <a:pt x="2749" y="1113"/>
                </a:lnTo>
                <a:lnTo>
                  <a:pt x="2753" y="1111"/>
                </a:lnTo>
                <a:lnTo>
                  <a:pt x="2757" y="1107"/>
                </a:lnTo>
                <a:lnTo>
                  <a:pt x="2759" y="1103"/>
                </a:lnTo>
                <a:lnTo>
                  <a:pt x="2780" y="887"/>
                </a:lnTo>
                <a:lnTo>
                  <a:pt x="2784" y="885"/>
                </a:lnTo>
                <a:lnTo>
                  <a:pt x="2804" y="1073"/>
                </a:lnTo>
                <a:lnTo>
                  <a:pt x="2806" y="1077"/>
                </a:lnTo>
                <a:lnTo>
                  <a:pt x="2810" y="1079"/>
                </a:lnTo>
                <a:lnTo>
                  <a:pt x="2832" y="1089"/>
                </a:lnTo>
                <a:lnTo>
                  <a:pt x="2836" y="1089"/>
                </a:lnTo>
                <a:lnTo>
                  <a:pt x="2842" y="1087"/>
                </a:lnTo>
                <a:lnTo>
                  <a:pt x="2862" y="1067"/>
                </a:lnTo>
                <a:lnTo>
                  <a:pt x="2864" y="1065"/>
                </a:lnTo>
                <a:lnTo>
                  <a:pt x="2864" y="1061"/>
                </a:lnTo>
                <a:lnTo>
                  <a:pt x="2880" y="814"/>
                </a:lnTo>
                <a:lnTo>
                  <a:pt x="2890" y="905"/>
                </a:lnTo>
                <a:lnTo>
                  <a:pt x="2890" y="905"/>
                </a:lnTo>
                <a:lnTo>
                  <a:pt x="2910" y="986"/>
                </a:lnTo>
                <a:lnTo>
                  <a:pt x="2910" y="988"/>
                </a:lnTo>
                <a:lnTo>
                  <a:pt x="2912" y="992"/>
                </a:lnTo>
                <a:lnTo>
                  <a:pt x="2916" y="992"/>
                </a:lnTo>
                <a:lnTo>
                  <a:pt x="2920" y="994"/>
                </a:lnTo>
                <a:lnTo>
                  <a:pt x="2922" y="992"/>
                </a:lnTo>
                <a:lnTo>
                  <a:pt x="2926" y="992"/>
                </a:lnTo>
                <a:lnTo>
                  <a:pt x="2928" y="986"/>
                </a:lnTo>
                <a:lnTo>
                  <a:pt x="2939" y="940"/>
                </a:lnTo>
                <a:lnTo>
                  <a:pt x="2953" y="1093"/>
                </a:lnTo>
                <a:lnTo>
                  <a:pt x="2957" y="1099"/>
                </a:lnTo>
                <a:lnTo>
                  <a:pt x="2961" y="1101"/>
                </a:lnTo>
                <a:lnTo>
                  <a:pt x="2965" y="1101"/>
                </a:lnTo>
                <a:lnTo>
                  <a:pt x="2969" y="1097"/>
                </a:lnTo>
                <a:lnTo>
                  <a:pt x="2979" y="1085"/>
                </a:lnTo>
                <a:lnTo>
                  <a:pt x="2995" y="1164"/>
                </a:lnTo>
                <a:lnTo>
                  <a:pt x="2997" y="1168"/>
                </a:lnTo>
                <a:lnTo>
                  <a:pt x="2999" y="1168"/>
                </a:lnTo>
                <a:lnTo>
                  <a:pt x="3001" y="1170"/>
                </a:lnTo>
                <a:lnTo>
                  <a:pt x="3005" y="1172"/>
                </a:lnTo>
                <a:lnTo>
                  <a:pt x="3009" y="1170"/>
                </a:lnTo>
                <a:lnTo>
                  <a:pt x="3011" y="1168"/>
                </a:lnTo>
                <a:lnTo>
                  <a:pt x="3013" y="1166"/>
                </a:lnTo>
                <a:lnTo>
                  <a:pt x="3015" y="1162"/>
                </a:lnTo>
                <a:lnTo>
                  <a:pt x="3029" y="614"/>
                </a:lnTo>
                <a:lnTo>
                  <a:pt x="3037" y="784"/>
                </a:lnTo>
                <a:lnTo>
                  <a:pt x="3059" y="1000"/>
                </a:lnTo>
                <a:lnTo>
                  <a:pt x="3059" y="1002"/>
                </a:lnTo>
                <a:lnTo>
                  <a:pt x="3063" y="1004"/>
                </a:lnTo>
                <a:lnTo>
                  <a:pt x="3063" y="1006"/>
                </a:lnTo>
                <a:lnTo>
                  <a:pt x="3067" y="1008"/>
                </a:lnTo>
                <a:lnTo>
                  <a:pt x="3069" y="1006"/>
                </a:lnTo>
                <a:lnTo>
                  <a:pt x="3073" y="1006"/>
                </a:lnTo>
                <a:lnTo>
                  <a:pt x="3077" y="1000"/>
                </a:lnTo>
                <a:lnTo>
                  <a:pt x="3085" y="968"/>
                </a:lnTo>
                <a:lnTo>
                  <a:pt x="3102" y="1109"/>
                </a:lnTo>
                <a:lnTo>
                  <a:pt x="3104" y="1113"/>
                </a:lnTo>
                <a:lnTo>
                  <a:pt x="3108" y="1117"/>
                </a:lnTo>
                <a:lnTo>
                  <a:pt x="3112" y="1117"/>
                </a:lnTo>
                <a:lnTo>
                  <a:pt x="3118" y="1115"/>
                </a:lnTo>
                <a:lnTo>
                  <a:pt x="3138" y="1093"/>
                </a:lnTo>
                <a:lnTo>
                  <a:pt x="3156" y="1085"/>
                </a:lnTo>
                <a:lnTo>
                  <a:pt x="3160" y="1083"/>
                </a:lnTo>
                <a:lnTo>
                  <a:pt x="3162" y="1079"/>
                </a:lnTo>
                <a:lnTo>
                  <a:pt x="3184" y="976"/>
                </a:lnTo>
                <a:lnTo>
                  <a:pt x="3184" y="974"/>
                </a:lnTo>
                <a:lnTo>
                  <a:pt x="3194" y="687"/>
                </a:lnTo>
                <a:lnTo>
                  <a:pt x="3206" y="1148"/>
                </a:lnTo>
                <a:lnTo>
                  <a:pt x="3206" y="1150"/>
                </a:lnTo>
                <a:lnTo>
                  <a:pt x="3210" y="1154"/>
                </a:lnTo>
                <a:lnTo>
                  <a:pt x="3214" y="1156"/>
                </a:lnTo>
                <a:lnTo>
                  <a:pt x="3218" y="1156"/>
                </a:lnTo>
                <a:lnTo>
                  <a:pt x="3220" y="1156"/>
                </a:lnTo>
                <a:lnTo>
                  <a:pt x="3224" y="1152"/>
                </a:lnTo>
                <a:lnTo>
                  <a:pt x="3246" y="1107"/>
                </a:lnTo>
                <a:lnTo>
                  <a:pt x="3257" y="1081"/>
                </a:lnTo>
                <a:lnTo>
                  <a:pt x="3271" y="1130"/>
                </a:lnTo>
                <a:lnTo>
                  <a:pt x="3275" y="1134"/>
                </a:lnTo>
                <a:lnTo>
                  <a:pt x="3279" y="1136"/>
                </a:lnTo>
                <a:lnTo>
                  <a:pt x="3285" y="1136"/>
                </a:lnTo>
                <a:lnTo>
                  <a:pt x="3289" y="1132"/>
                </a:lnTo>
                <a:lnTo>
                  <a:pt x="3309" y="1089"/>
                </a:lnTo>
                <a:lnTo>
                  <a:pt x="3327" y="1079"/>
                </a:lnTo>
                <a:lnTo>
                  <a:pt x="3331" y="1075"/>
                </a:lnTo>
                <a:lnTo>
                  <a:pt x="3333" y="1071"/>
                </a:lnTo>
                <a:lnTo>
                  <a:pt x="3333" y="1069"/>
                </a:lnTo>
                <a:lnTo>
                  <a:pt x="3331" y="106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sp>
        <p:nvSpPr>
          <p:cNvPr id="140" name="Title 1"/>
          <p:cNvSpPr txBox="1">
            <a:spLocks/>
          </p:cNvSpPr>
          <p:nvPr/>
        </p:nvSpPr>
        <p:spPr>
          <a:xfrm>
            <a:off x="2051050" y="125413"/>
            <a:ext cx="6934200" cy="1000125"/>
          </a:xfrm>
          <a:prstGeom prst="rect">
            <a:avLst/>
          </a:prstGeom>
        </p:spPr>
        <p:txBody>
          <a:bodyPr anchor="b"/>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a:t>Isolating the media effect</a:t>
            </a:r>
            <a:endParaRPr lang="en-GB" dirty="0" smtClean="0">
              <a:solidFill>
                <a:srgbClr val="666666"/>
              </a:solidFill>
            </a:endParaRPr>
          </a:p>
        </p:txBody>
      </p:sp>
      <p:sp>
        <p:nvSpPr>
          <p:cNvPr id="141" name="Rectangle 140"/>
          <p:cNvSpPr/>
          <p:nvPr/>
        </p:nvSpPr>
        <p:spPr>
          <a:xfrm>
            <a:off x="1559331" y="5089299"/>
            <a:ext cx="5113908" cy="369332"/>
          </a:xfrm>
          <a:prstGeom prst="rect">
            <a:avLst/>
          </a:prstGeom>
        </p:spPr>
        <p:txBody>
          <a:bodyPr wrap="square">
            <a:spAutoFit/>
          </a:bodyPr>
          <a:lstStyle/>
          <a:p>
            <a:pPr algn="ctr"/>
            <a:r>
              <a:rPr lang="en-GB" b="1" dirty="0" smtClean="0">
                <a:latin typeface="Arial Narrow" pitchFamily="34" charset="0"/>
              </a:rPr>
              <a:t>Time</a:t>
            </a:r>
            <a:endParaRPr lang="en-GB" b="1" dirty="0">
              <a:latin typeface="Arial Narrow" pitchFamily="34" charset="0"/>
            </a:endParaRPr>
          </a:p>
        </p:txBody>
      </p:sp>
      <p:cxnSp>
        <p:nvCxnSpPr>
          <p:cNvPr id="5" name="Straight Arrow Connector 4"/>
          <p:cNvCxnSpPr/>
          <p:nvPr/>
        </p:nvCxnSpPr>
        <p:spPr>
          <a:xfrm flipV="1">
            <a:off x="1600929" y="5086489"/>
            <a:ext cx="5113909" cy="281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rot="16200000">
            <a:off x="-1230333" y="3734055"/>
            <a:ext cx="5113908" cy="369332"/>
          </a:xfrm>
          <a:prstGeom prst="rect">
            <a:avLst/>
          </a:prstGeom>
        </p:spPr>
        <p:txBody>
          <a:bodyPr wrap="square">
            <a:spAutoFit/>
          </a:bodyPr>
          <a:lstStyle/>
          <a:p>
            <a:pPr algn="ctr"/>
            <a:r>
              <a:rPr lang="en-GB" b="1" dirty="0" smtClean="0">
                <a:latin typeface="Arial Narrow" pitchFamily="34" charset="0"/>
              </a:rPr>
              <a:t>Sales</a:t>
            </a:r>
            <a:endParaRPr lang="en-GB" b="1" dirty="0">
              <a:latin typeface="Arial Narrow" pitchFamily="34" charset="0"/>
            </a:endParaRPr>
          </a:p>
        </p:txBody>
      </p:sp>
    </p:spTree>
    <p:extLst>
      <p:ext uri="{BB962C8B-B14F-4D97-AF65-F5344CB8AC3E}">
        <p14:creationId xmlns:p14="http://schemas.microsoft.com/office/powerpoint/2010/main" val="2105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wipe(up)">
                                      <p:cBhvr>
                                        <p:cTn id="11" dur="500"/>
                                        <p:tgtEl>
                                          <p:spTgt spid="137"/>
                                        </p:tgtEl>
                                      </p:cBhvr>
                                    </p:animEffect>
                                  </p:childTnLst>
                                </p:cTn>
                              </p:par>
                              <p:par>
                                <p:cTn id="12" presetID="22" presetClass="entr" presetSubtype="4"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down)">
                                      <p:cBhvr>
                                        <p:cTn id="14" dur="500"/>
                                        <p:tgtEl>
                                          <p:spTgt spid="13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fade">
                                      <p:cBhvr>
                                        <p:cTn id="17" dur="500"/>
                                        <p:tgtEl>
                                          <p:spTgt spid="1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wipe(left)">
                                      <p:cBhvr>
                                        <p:cTn id="22" dur="2500"/>
                                        <p:tgtEl>
                                          <p:spTgt spid="1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1050" y="706438"/>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3" name="Rectangle 2"/>
          <p:cNvSpPr/>
          <p:nvPr/>
        </p:nvSpPr>
        <p:spPr>
          <a:xfrm>
            <a:off x="611868" y="1706563"/>
            <a:ext cx="7598682"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Why do people read magazines?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5" name="TextBox 4"/>
          <p:cNvSpPr txBox="1">
            <a:spLocks noChangeArrowheads="1"/>
          </p:cNvSpPr>
          <p:nvPr/>
        </p:nvSpPr>
        <p:spPr bwMode="auto">
          <a:xfrm>
            <a:off x="865225" y="2765236"/>
            <a:ext cx="688566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THE ORIGINAL COMMUNITY MEDIA</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WE SERVE THEIR PASSION POINTS</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WE AID THEIR LIFESTAGE DEVELOPMENT</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WE SELECT, EDIT AND PRESENT CONTENT OF INTEREST</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WE ACT AS FRIENDS &amp; ADVISERS</a:t>
            </a:r>
          </a:p>
          <a:p>
            <a:pPr eaLnBrk="1" hangingPunct="1">
              <a:defRPr/>
            </a:pPr>
            <a:endParaRPr lang="en-US" dirty="0">
              <a:solidFill>
                <a:schemeClr val="accent4"/>
              </a:solidFill>
              <a:latin typeface="Arial" charset="0"/>
              <a:cs typeface="+mn-cs"/>
            </a:endParaRPr>
          </a:p>
        </p:txBody>
      </p:sp>
    </p:spTree>
    <p:extLst>
      <p:ext uri="{BB962C8B-B14F-4D97-AF65-F5344CB8AC3E}">
        <p14:creationId xmlns:p14="http://schemas.microsoft.com/office/powerpoint/2010/main" val="152663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left)">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712788" y="579641"/>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3801907" y="1314533"/>
            <a:ext cx="5528181" cy="5528181"/>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p:cNvGrpSpPr/>
          <p:nvPr/>
        </p:nvGrpSpPr>
        <p:grpSpPr>
          <a:xfrm>
            <a:off x="2039134" y="2726769"/>
            <a:ext cx="1713814" cy="1713812"/>
            <a:chOff x="4374761" y="960184"/>
            <a:chExt cx="1476764" cy="1476764"/>
          </a:xfrm>
        </p:grpSpPr>
        <p:sp>
          <p:nvSpPr>
            <p:cNvPr id="33"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34" name="TextBox 33"/>
            <p:cNvSpPr txBox="1"/>
            <p:nvPr/>
          </p:nvSpPr>
          <p:spPr>
            <a:xfrm>
              <a:off x="4645447" y="1579221"/>
              <a:ext cx="935404" cy="238686"/>
            </a:xfrm>
            <a:prstGeom prst="rect">
              <a:avLst/>
            </a:prstGeom>
            <a:noFill/>
          </p:spPr>
          <p:txBody>
            <a:bodyPr wrap="none" rtlCol="0" anchor="ctr">
              <a:spAutoFit/>
            </a:bodyPr>
            <a:lstStyle/>
            <a:p>
              <a:pPr algn="ctr"/>
              <a:r>
                <a:rPr lang="en-GB" sz="1200" b="1"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SALES UPLIFT</a:t>
              </a:r>
              <a:endParaRPr lang="en-GB" sz="1200" b="1"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grpSp>
        <p:nvGrpSpPr>
          <p:cNvPr id="36" name="Group 35"/>
          <p:cNvGrpSpPr/>
          <p:nvPr/>
        </p:nvGrpSpPr>
        <p:grpSpPr>
          <a:xfrm>
            <a:off x="5948294" y="2095855"/>
            <a:ext cx="2636322" cy="2954522"/>
            <a:chOff x="4374761" y="960184"/>
            <a:chExt cx="1476764" cy="1476764"/>
          </a:xfrm>
        </p:grpSpPr>
        <p:sp>
          <p:nvSpPr>
            <p:cNvPr id="37"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38" name="TextBox 37"/>
            <p:cNvSpPr txBox="1"/>
            <p:nvPr/>
          </p:nvSpPr>
          <p:spPr>
            <a:xfrm>
              <a:off x="5067527" y="1630155"/>
              <a:ext cx="91244" cy="136818"/>
            </a:xfrm>
            <a:prstGeom prst="rect">
              <a:avLst/>
            </a:prstGeom>
            <a:noFill/>
          </p:spPr>
          <p:txBody>
            <a:bodyPr wrap="none" rtlCol="0" anchor="ctr">
              <a:spAutoFit/>
            </a:bodyPr>
            <a:lstStyle/>
            <a:p>
              <a:pPr algn="ct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39" name="Rectangle 38"/>
          <p:cNvSpPr/>
          <p:nvPr/>
        </p:nvSpPr>
        <p:spPr>
          <a:xfrm>
            <a:off x="6360003" y="3805279"/>
            <a:ext cx="1834156" cy="877163"/>
          </a:xfrm>
          <a:prstGeom prst="rect">
            <a:avLst/>
          </a:prstGeom>
        </p:spPr>
        <p:txBody>
          <a:bodyPr wrap="none">
            <a:spAutoFit/>
          </a:bodyPr>
          <a:lstStyle/>
          <a:p>
            <a:pPr lvl="0">
              <a:lnSpc>
                <a:spcPct val="85000"/>
              </a:lnSpc>
            </a:pPr>
            <a:r>
              <a:rPr lang="en-GB" sz="6000" dirty="0" smtClean="0">
                <a:gradFill>
                  <a:gsLst>
                    <a:gs pos="0">
                      <a:srgbClr val="17BBFD"/>
                    </a:gs>
                    <a:gs pos="100000">
                      <a:srgbClr val="17BBFD">
                        <a:lumMod val="75000"/>
                      </a:srgbClr>
                    </a:gs>
                  </a:gsLst>
                  <a:lin ang="5400000" scaled="1"/>
                </a:gradFill>
                <a:latin typeface="Impact" pitchFamily="34" charset="0"/>
              </a:rPr>
              <a:t>+10%</a:t>
            </a:r>
            <a:endParaRPr lang="en-GB" sz="5400" dirty="0">
              <a:gradFill>
                <a:gsLst>
                  <a:gs pos="0">
                    <a:srgbClr val="17BBFD"/>
                  </a:gs>
                  <a:gs pos="100000">
                    <a:srgbClr val="17BBFD">
                      <a:lumMod val="75000"/>
                    </a:srgbClr>
                  </a:gs>
                </a:gsLst>
                <a:lin ang="5400000" scaled="1"/>
              </a:gradFill>
              <a:latin typeface="Arial Narrow" pitchFamily="34" charset="0"/>
            </a:endParaRPr>
          </a:p>
        </p:txBody>
      </p:sp>
      <p:sp>
        <p:nvSpPr>
          <p:cNvPr id="42" name="Rectangle 41"/>
          <p:cNvSpPr/>
          <p:nvPr/>
        </p:nvSpPr>
        <p:spPr>
          <a:xfrm>
            <a:off x="5754646" y="5091709"/>
            <a:ext cx="3079341" cy="369332"/>
          </a:xfrm>
          <a:prstGeom prst="rect">
            <a:avLst/>
          </a:prstGeom>
        </p:spPr>
        <p:txBody>
          <a:bodyPr wrap="square">
            <a:spAutoFit/>
          </a:bodyPr>
          <a:lstStyle/>
          <a:p>
            <a:pPr algn="ctr"/>
            <a:r>
              <a:rPr lang="en-GB" dirty="0" smtClean="0">
                <a:gradFill>
                  <a:gsLst>
                    <a:gs pos="0">
                      <a:prstClr val="black">
                        <a:lumMod val="75000"/>
                        <a:lumOff val="25000"/>
                      </a:prstClr>
                    </a:gs>
                    <a:gs pos="100000">
                      <a:prstClr val="black">
                        <a:lumMod val="65000"/>
                        <a:lumOff val="35000"/>
                      </a:prstClr>
                    </a:gs>
                  </a:gsLst>
                  <a:lin ang="5400000" scaled="1"/>
                </a:gradFill>
                <a:latin typeface="Arial Narrow" pitchFamily="34" charset="0"/>
              </a:rPr>
              <a:t>ATL Media’s contribution to sales</a:t>
            </a:r>
            <a:endParaRPr lang="en-GB" dirty="0">
              <a:gradFill>
                <a:gsLst>
                  <a:gs pos="0">
                    <a:prstClr val="black">
                      <a:lumMod val="75000"/>
                      <a:lumOff val="25000"/>
                    </a:prstClr>
                  </a:gs>
                  <a:gs pos="100000">
                    <a:prstClr val="black">
                      <a:lumMod val="65000"/>
                      <a:lumOff val="35000"/>
                    </a:prstClr>
                  </a:gs>
                </a:gsLst>
                <a:lin ang="5400000" scaled="1"/>
              </a:gradFill>
              <a:latin typeface="Arial Narrow" pitchFamily="34" charset="0"/>
            </a:endParaRPr>
          </a:p>
        </p:txBody>
      </p:sp>
      <p:grpSp>
        <p:nvGrpSpPr>
          <p:cNvPr id="8192" name="Group 8191"/>
          <p:cNvGrpSpPr/>
          <p:nvPr/>
        </p:nvGrpSpPr>
        <p:grpSpPr>
          <a:xfrm>
            <a:off x="3478490" y="4617825"/>
            <a:ext cx="1107681" cy="1107679"/>
            <a:chOff x="3478490" y="4617825"/>
            <a:chExt cx="1107681" cy="1107679"/>
          </a:xfrm>
        </p:grpSpPr>
        <p:grpSp>
          <p:nvGrpSpPr>
            <p:cNvPr id="14" name="Group 13"/>
            <p:cNvGrpSpPr/>
            <p:nvPr/>
          </p:nvGrpSpPr>
          <p:grpSpPr>
            <a:xfrm>
              <a:off x="3478490" y="4617825"/>
              <a:ext cx="1107681" cy="1107679"/>
              <a:chOff x="4184777" y="960184"/>
              <a:chExt cx="1476765" cy="1476764"/>
            </a:xfrm>
          </p:grpSpPr>
          <p:sp>
            <p:nvSpPr>
              <p:cNvPr id="15" name="Freeform 17"/>
              <p:cNvSpPr>
                <a:spLocks noEditPoints="1"/>
              </p:cNvSpPr>
              <p:nvPr/>
            </p:nvSpPr>
            <p:spPr bwMode="auto">
              <a:xfrm>
                <a:off x="4184777" y="960184"/>
                <a:ext cx="1476765"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16" name="TextBox 15"/>
              <p:cNvSpPr txBox="1"/>
              <p:nvPr/>
            </p:nvSpPr>
            <p:spPr>
              <a:xfrm>
                <a:off x="4273072" y="1872474"/>
                <a:ext cx="1331859" cy="348780"/>
              </a:xfrm>
              <a:prstGeom prst="rect">
                <a:avLst/>
              </a:prstGeom>
              <a:noFill/>
            </p:spPr>
            <p:txBody>
              <a:bodyPr wrap="none" rtlCol="0" anchor="ctr">
                <a:spAutoFit/>
              </a:bodyPr>
              <a:lstStyle/>
              <a:p>
                <a:pPr algn="ctr"/>
                <a:r>
                  <a:rPr lang="en-GB" sz="105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DISTRIBUTION</a:t>
                </a:r>
                <a:endParaRPr lang="en-GB" sz="11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49" name="Freeform 105"/>
            <p:cNvSpPr>
              <a:spLocks noEditPoints="1"/>
            </p:cNvSpPr>
            <p:nvPr/>
          </p:nvSpPr>
          <p:spPr bwMode="auto">
            <a:xfrm>
              <a:off x="3682575" y="4886499"/>
              <a:ext cx="690294" cy="368109"/>
            </a:xfrm>
            <a:custGeom>
              <a:avLst/>
              <a:gdLst>
                <a:gd name="T0" fmla="*/ 707 w 962"/>
                <a:gd name="T1" fmla="*/ 366 h 513"/>
                <a:gd name="T2" fmla="*/ 737 w 962"/>
                <a:gd name="T3" fmla="*/ 385 h 513"/>
                <a:gd name="T4" fmla="*/ 754 w 962"/>
                <a:gd name="T5" fmla="*/ 423 h 513"/>
                <a:gd name="T6" fmla="*/ 747 w 962"/>
                <a:gd name="T7" fmla="*/ 465 h 513"/>
                <a:gd name="T8" fmla="*/ 725 w 962"/>
                <a:gd name="T9" fmla="*/ 498 h 513"/>
                <a:gd name="T10" fmla="*/ 690 w 962"/>
                <a:gd name="T11" fmla="*/ 513 h 513"/>
                <a:gd name="T12" fmla="*/ 652 w 962"/>
                <a:gd name="T13" fmla="*/ 503 h 513"/>
                <a:gd name="T14" fmla="*/ 626 w 962"/>
                <a:gd name="T15" fmla="*/ 477 h 513"/>
                <a:gd name="T16" fmla="*/ 617 w 962"/>
                <a:gd name="T17" fmla="*/ 439 h 513"/>
                <a:gd name="T18" fmla="*/ 624 w 962"/>
                <a:gd name="T19" fmla="*/ 399 h 513"/>
                <a:gd name="T20" fmla="*/ 647 w 962"/>
                <a:gd name="T21" fmla="*/ 373 h 513"/>
                <a:gd name="T22" fmla="*/ 914 w 962"/>
                <a:gd name="T23" fmla="*/ 428 h 513"/>
                <a:gd name="T24" fmla="*/ 777 w 962"/>
                <a:gd name="T25" fmla="*/ 387 h 513"/>
                <a:gd name="T26" fmla="*/ 744 w 962"/>
                <a:gd name="T27" fmla="*/ 359 h 513"/>
                <a:gd name="T28" fmla="*/ 180 w 962"/>
                <a:gd name="T29" fmla="*/ 359 h 513"/>
                <a:gd name="T30" fmla="*/ 208 w 962"/>
                <a:gd name="T31" fmla="*/ 380 h 513"/>
                <a:gd name="T32" fmla="*/ 225 w 962"/>
                <a:gd name="T33" fmla="*/ 416 h 513"/>
                <a:gd name="T34" fmla="*/ 220 w 962"/>
                <a:gd name="T35" fmla="*/ 456 h 513"/>
                <a:gd name="T36" fmla="*/ 196 w 962"/>
                <a:gd name="T37" fmla="*/ 484 h 513"/>
                <a:gd name="T38" fmla="*/ 163 w 962"/>
                <a:gd name="T39" fmla="*/ 498 h 513"/>
                <a:gd name="T40" fmla="*/ 125 w 962"/>
                <a:gd name="T41" fmla="*/ 494 h 513"/>
                <a:gd name="T42" fmla="*/ 99 w 962"/>
                <a:gd name="T43" fmla="*/ 468 h 513"/>
                <a:gd name="T44" fmla="*/ 88 w 962"/>
                <a:gd name="T45" fmla="*/ 432 h 513"/>
                <a:gd name="T46" fmla="*/ 95 w 962"/>
                <a:gd name="T47" fmla="*/ 392 h 513"/>
                <a:gd name="T48" fmla="*/ 121 w 962"/>
                <a:gd name="T49" fmla="*/ 364 h 513"/>
                <a:gd name="T50" fmla="*/ 147 w 962"/>
                <a:gd name="T51" fmla="*/ 144 h 513"/>
                <a:gd name="T52" fmla="*/ 114 w 962"/>
                <a:gd name="T53" fmla="*/ 170 h 513"/>
                <a:gd name="T54" fmla="*/ 95 w 962"/>
                <a:gd name="T55" fmla="*/ 206 h 513"/>
                <a:gd name="T56" fmla="*/ 85 w 962"/>
                <a:gd name="T57" fmla="*/ 243 h 513"/>
                <a:gd name="T58" fmla="*/ 149 w 962"/>
                <a:gd name="T59" fmla="*/ 99 h 513"/>
                <a:gd name="T60" fmla="*/ 333 w 962"/>
                <a:gd name="T61" fmla="*/ 369 h 513"/>
                <a:gd name="T62" fmla="*/ 399 w 962"/>
                <a:gd name="T63" fmla="*/ 369 h 513"/>
                <a:gd name="T64" fmla="*/ 477 w 962"/>
                <a:gd name="T65" fmla="*/ 369 h 513"/>
                <a:gd name="T66" fmla="*/ 562 w 962"/>
                <a:gd name="T67" fmla="*/ 369 h 513"/>
                <a:gd name="T68" fmla="*/ 598 w 962"/>
                <a:gd name="T69" fmla="*/ 380 h 513"/>
                <a:gd name="T70" fmla="*/ 579 w 962"/>
                <a:gd name="T71" fmla="*/ 430 h 513"/>
                <a:gd name="T72" fmla="*/ 522 w 962"/>
                <a:gd name="T73" fmla="*/ 437 h 513"/>
                <a:gd name="T74" fmla="*/ 447 w 962"/>
                <a:gd name="T75" fmla="*/ 437 h 513"/>
                <a:gd name="T76" fmla="*/ 378 w 962"/>
                <a:gd name="T77" fmla="*/ 437 h 513"/>
                <a:gd name="T78" fmla="*/ 322 w 962"/>
                <a:gd name="T79" fmla="*/ 437 h 513"/>
                <a:gd name="T80" fmla="*/ 281 w 962"/>
                <a:gd name="T81" fmla="*/ 437 h 513"/>
                <a:gd name="T82" fmla="*/ 251 w 962"/>
                <a:gd name="T83" fmla="*/ 432 h 513"/>
                <a:gd name="T84" fmla="*/ 244 w 962"/>
                <a:gd name="T85" fmla="*/ 383 h 513"/>
                <a:gd name="T86" fmla="*/ 213 w 962"/>
                <a:gd name="T87" fmla="*/ 343 h 513"/>
                <a:gd name="T88" fmla="*/ 166 w 962"/>
                <a:gd name="T89" fmla="*/ 326 h 513"/>
                <a:gd name="T90" fmla="*/ 116 w 962"/>
                <a:gd name="T91" fmla="*/ 333 h 513"/>
                <a:gd name="T92" fmla="*/ 78 w 962"/>
                <a:gd name="T93" fmla="*/ 369 h 513"/>
                <a:gd name="T94" fmla="*/ 62 w 962"/>
                <a:gd name="T95" fmla="*/ 416 h 513"/>
                <a:gd name="T96" fmla="*/ 45 w 962"/>
                <a:gd name="T97" fmla="*/ 439 h 513"/>
                <a:gd name="T98" fmla="*/ 7 w 962"/>
                <a:gd name="T99" fmla="*/ 439 h 513"/>
                <a:gd name="T100" fmla="*/ 0 w 962"/>
                <a:gd name="T101" fmla="*/ 406 h 513"/>
                <a:gd name="T102" fmla="*/ 0 w 962"/>
                <a:gd name="T103" fmla="*/ 359 h 513"/>
                <a:gd name="T104" fmla="*/ 5 w 962"/>
                <a:gd name="T105" fmla="*/ 312 h 513"/>
                <a:gd name="T106" fmla="*/ 12 w 962"/>
                <a:gd name="T107" fmla="*/ 265 h 513"/>
                <a:gd name="T108" fmla="*/ 29 w 962"/>
                <a:gd name="T109" fmla="*/ 217 h 513"/>
                <a:gd name="T110" fmla="*/ 52 w 962"/>
                <a:gd name="T111" fmla="*/ 170 h 513"/>
                <a:gd name="T112" fmla="*/ 78 w 962"/>
                <a:gd name="T113" fmla="*/ 137 h 513"/>
                <a:gd name="T114" fmla="*/ 107 w 962"/>
                <a:gd name="T115" fmla="*/ 111 h 513"/>
                <a:gd name="T116" fmla="*/ 962 w 962"/>
                <a:gd name="T117"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2" h="513">
                  <a:moveTo>
                    <a:pt x="673" y="361"/>
                  </a:moveTo>
                  <a:lnTo>
                    <a:pt x="676" y="361"/>
                  </a:lnTo>
                  <a:lnTo>
                    <a:pt x="681" y="361"/>
                  </a:lnTo>
                  <a:lnTo>
                    <a:pt x="683" y="361"/>
                  </a:lnTo>
                  <a:lnTo>
                    <a:pt x="688" y="361"/>
                  </a:lnTo>
                  <a:lnTo>
                    <a:pt x="690" y="361"/>
                  </a:lnTo>
                  <a:lnTo>
                    <a:pt x="695" y="361"/>
                  </a:lnTo>
                  <a:lnTo>
                    <a:pt x="697" y="364"/>
                  </a:lnTo>
                  <a:lnTo>
                    <a:pt x="702" y="364"/>
                  </a:lnTo>
                  <a:lnTo>
                    <a:pt x="704" y="366"/>
                  </a:lnTo>
                  <a:lnTo>
                    <a:pt x="707" y="366"/>
                  </a:lnTo>
                  <a:lnTo>
                    <a:pt x="711" y="369"/>
                  </a:lnTo>
                  <a:lnTo>
                    <a:pt x="714" y="369"/>
                  </a:lnTo>
                  <a:lnTo>
                    <a:pt x="716" y="371"/>
                  </a:lnTo>
                  <a:lnTo>
                    <a:pt x="718" y="371"/>
                  </a:lnTo>
                  <a:lnTo>
                    <a:pt x="723" y="373"/>
                  </a:lnTo>
                  <a:lnTo>
                    <a:pt x="725" y="376"/>
                  </a:lnTo>
                  <a:lnTo>
                    <a:pt x="728" y="378"/>
                  </a:lnTo>
                  <a:lnTo>
                    <a:pt x="730" y="378"/>
                  </a:lnTo>
                  <a:lnTo>
                    <a:pt x="733" y="383"/>
                  </a:lnTo>
                  <a:lnTo>
                    <a:pt x="735" y="383"/>
                  </a:lnTo>
                  <a:lnTo>
                    <a:pt x="737" y="385"/>
                  </a:lnTo>
                  <a:lnTo>
                    <a:pt x="740" y="390"/>
                  </a:lnTo>
                  <a:lnTo>
                    <a:pt x="742" y="392"/>
                  </a:lnTo>
                  <a:lnTo>
                    <a:pt x="744" y="395"/>
                  </a:lnTo>
                  <a:lnTo>
                    <a:pt x="744" y="397"/>
                  </a:lnTo>
                  <a:lnTo>
                    <a:pt x="747" y="402"/>
                  </a:lnTo>
                  <a:lnTo>
                    <a:pt x="747" y="404"/>
                  </a:lnTo>
                  <a:lnTo>
                    <a:pt x="749" y="409"/>
                  </a:lnTo>
                  <a:lnTo>
                    <a:pt x="749" y="411"/>
                  </a:lnTo>
                  <a:lnTo>
                    <a:pt x="751" y="416"/>
                  </a:lnTo>
                  <a:lnTo>
                    <a:pt x="751" y="418"/>
                  </a:lnTo>
                  <a:lnTo>
                    <a:pt x="754" y="423"/>
                  </a:lnTo>
                  <a:lnTo>
                    <a:pt x="754" y="428"/>
                  </a:lnTo>
                  <a:lnTo>
                    <a:pt x="754" y="430"/>
                  </a:lnTo>
                  <a:lnTo>
                    <a:pt x="754" y="437"/>
                  </a:lnTo>
                  <a:lnTo>
                    <a:pt x="754" y="439"/>
                  </a:lnTo>
                  <a:lnTo>
                    <a:pt x="754" y="444"/>
                  </a:lnTo>
                  <a:lnTo>
                    <a:pt x="751" y="447"/>
                  </a:lnTo>
                  <a:lnTo>
                    <a:pt x="751" y="451"/>
                  </a:lnTo>
                  <a:lnTo>
                    <a:pt x="749" y="456"/>
                  </a:lnTo>
                  <a:lnTo>
                    <a:pt x="749" y="458"/>
                  </a:lnTo>
                  <a:lnTo>
                    <a:pt x="749" y="463"/>
                  </a:lnTo>
                  <a:lnTo>
                    <a:pt x="747" y="465"/>
                  </a:lnTo>
                  <a:lnTo>
                    <a:pt x="747" y="470"/>
                  </a:lnTo>
                  <a:lnTo>
                    <a:pt x="744" y="472"/>
                  </a:lnTo>
                  <a:lnTo>
                    <a:pt x="744" y="477"/>
                  </a:lnTo>
                  <a:lnTo>
                    <a:pt x="742" y="480"/>
                  </a:lnTo>
                  <a:lnTo>
                    <a:pt x="740" y="482"/>
                  </a:lnTo>
                  <a:lnTo>
                    <a:pt x="737" y="487"/>
                  </a:lnTo>
                  <a:lnTo>
                    <a:pt x="735" y="489"/>
                  </a:lnTo>
                  <a:lnTo>
                    <a:pt x="735" y="491"/>
                  </a:lnTo>
                  <a:lnTo>
                    <a:pt x="730" y="494"/>
                  </a:lnTo>
                  <a:lnTo>
                    <a:pt x="728" y="496"/>
                  </a:lnTo>
                  <a:lnTo>
                    <a:pt x="725" y="498"/>
                  </a:lnTo>
                  <a:lnTo>
                    <a:pt x="723" y="501"/>
                  </a:lnTo>
                  <a:lnTo>
                    <a:pt x="721" y="501"/>
                  </a:lnTo>
                  <a:lnTo>
                    <a:pt x="718" y="506"/>
                  </a:lnTo>
                  <a:lnTo>
                    <a:pt x="714" y="506"/>
                  </a:lnTo>
                  <a:lnTo>
                    <a:pt x="711" y="508"/>
                  </a:lnTo>
                  <a:lnTo>
                    <a:pt x="709" y="508"/>
                  </a:lnTo>
                  <a:lnTo>
                    <a:pt x="704" y="510"/>
                  </a:lnTo>
                  <a:lnTo>
                    <a:pt x="702" y="510"/>
                  </a:lnTo>
                  <a:lnTo>
                    <a:pt x="699" y="510"/>
                  </a:lnTo>
                  <a:lnTo>
                    <a:pt x="695" y="510"/>
                  </a:lnTo>
                  <a:lnTo>
                    <a:pt x="690" y="513"/>
                  </a:lnTo>
                  <a:lnTo>
                    <a:pt x="685" y="513"/>
                  </a:lnTo>
                  <a:lnTo>
                    <a:pt x="683" y="513"/>
                  </a:lnTo>
                  <a:lnTo>
                    <a:pt x="678" y="510"/>
                  </a:lnTo>
                  <a:lnTo>
                    <a:pt x="676" y="510"/>
                  </a:lnTo>
                  <a:lnTo>
                    <a:pt x="671" y="510"/>
                  </a:lnTo>
                  <a:lnTo>
                    <a:pt x="669" y="510"/>
                  </a:lnTo>
                  <a:lnTo>
                    <a:pt x="664" y="508"/>
                  </a:lnTo>
                  <a:lnTo>
                    <a:pt x="659" y="508"/>
                  </a:lnTo>
                  <a:lnTo>
                    <a:pt x="657" y="506"/>
                  </a:lnTo>
                  <a:lnTo>
                    <a:pt x="655" y="506"/>
                  </a:lnTo>
                  <a:lnTo>
                    <a:pt x="652" y="503"/>
                  </a:lnTo>
                  <a:lnTo>
                    <a:pt x="647" y="501"/>
                  </a:lnTo>
                  <a:lnTo>
                    <a:pt x="645" y="498"/>
                  </a:lnTo>
                  <a:lnTo>
                    <a:pt x="643" y="496"/>
                  </a:lnTo>
                  <a:lnTo>
                    <a:pt x="640" y="494"/>
                  </a:lnTo>
                  <a:lnTo>
                    <a:pt x="638" y="491"/>
                  </a:lnTo>
                  <a:lnTo>
                    <a:pt x="636" y="489"/>
                  </a:lnTo>
                  <a:lnTo>
                    <a:pt x="633" y="489"/>
                  </a:lnTo>
                  <a:lnTo>
                    <a:pt x="631" y="484"/>
                  </a:lnTo>
                  <a:lnTo>
                    <a:pt x="629" y="482"/>
                  </a:lnTo>
                  <a:lnTo>
                    <a:pt x="626" y="480"/>
                  </a:lnTo>
                  <a:lnTo>
                    <a:pt x="626" y="477"/>
                  </a:lnTo>
                  <a:lnTo>
                    <a:pt x="624" y="472"/>
                  </a:lnTo>
                  <a:lnTo>
                    <a:pt x="622" y="470"/>
                  </a:lnTo>
                  <a:lnTo>
                    <a:pt x="622" y="468"/>
                  </a:lnTo>
                  <a:lnTo>
                    <a:pt x="619" y="463"/>
                  </a:lnTo>
                  <a:lnTo>
                    <a:pt x="619" y="461"/>
                  </a:lnTo>
                  <a:lnTo>
                    <a:pt x="617" y="456"/>
                  </a:lnTo>
                  <a:lnTo>
                    <a:pt x="617" y="454"/>
                  </a:lnTo>
                  <a:lnTo>
                    <a:pt x="617" y="451"/>
                  </a:lnTo>
                  <a:lnTo>
                    <a:pt x="617" y="447"/>
                  </a:lnTo>
                  <a:lnTo>
                    <a:pt x="617" y="442"/>
                  </a:lnTo>
                  <a:lnTo>
                    <a:pt x="617" y="439"/>
                  </a:lnTo>
                  <a:lnTo>
                    <a:pt x="617" y="437"/>
                  </a:lnTo>
                  <a:lnTo>
                    <a:pt x="617" y="430"/>
                  </a:lnTo>
                  <a:lnTo>
                    <a:pt x="617" y="428"/>
                  </a:lnTo>
                  <a:lnTo>
                    <a:pt x="617" y="425"/>
                  </a:lnTo>
                  <a:lnTo>
                    <a:pt x="617" y="421"/>
                  </a:lnTo>
                  <a:lnTo>
                    <a:pt x="617" y="416"/>
                  </a:lnTo>
                  <a:lnTo>
                    <a:pt x="619" y="413"/>
                  </a:lnTo>
                  <a:lnTo>
                    <a:pt x="619" y="411"/>
                  </a:lnTo>
                  <a:lnTo>
                    <a:pt x="622" y="406"/>
                  </a:lnTo>
                  <a:lnTo>
                    <a:pt x="622" y="404"/>
                  </a:lnTo>
                  <a:lnTo>
                    <a:pt x="624" y="399"/>
                  </a:lnTo>
                  <a:lnTo>
                    <a:pt x="624" y="397"/>
                  </a:lnTo>
                  <a:lnTo>
                    <a:pt x="626" y="395"/>
                  </a:lnTo>
                  <a:lnTo>
                    <a:pt x="629" y="392"/>
                  </a:lnTo>
                  <a:lnTo>
                    <a:pt x="631" y="387"/>
                  </a:lnTo>
                  <a:lnTo>
                    <a:pt x="633" y="385"/>
                  </a:lnTo>
                  <a:lnTo>
                    <a:pt x="636" y="383"/>
                  </a:lnTo>
                  <a:lnTo>
                    <a:pt x="638" y="380"/>
                  </a:lnTo>
                  <a:lnTo>
                    <a:pt x="640" y="378"/>
                  </a:lnTo>
                  <a:lnTo>
                    <a:pt x="643" y="376"/>
                  </a:lnTo>
                  <a:lnTo>
                    <a:pt x="645" y="376"/>
                  </a:lnTo>
                  <a:lnTo>
                    <a:pt x="647" y="373"/>
                  </a:lnTo>
                  <a:lnTo>
                    <a:pt x="652" y="371"/>
                  </a:lnTo>
                  <a:lnTo>
                    <a:pt x="655" y="369"/>
                  </a:lnTo>
                  <a:lnTo>
                    <a:pt x="657" y="369"/>
                  </a:lnTo>
                  <a:lnTo>
                    <a:pt x="659" y="366"/>
                  </a:lnTo>
                  <a:lnTo>
                    <a:pt x="664" y="366"/>
                  </a:lnTo>
                  <a:lnTo>
                    <a:pt x="666" y="364"/>
                  </a:lnTo>
                  <a:lnTo>
                    <a:pt x="671" y="364"/>
                  </a:lnTo>
                  <a:lnTo>
                    <a:pt x="673" y="361"/>
                  </a:lnTo>
                  <a:close/>
                  <a:moveTo>
                    <a:pt x="744" y="359"/>
                  </a:moveTo>
                  <a:lnTo>
                    <a:pt x="957" y="359"/>
                  </a:lnTo>
                  <a:lnTo>
                    <a:pt x="914" y="428"/>
                  </a:lnTo>
                  <a:lnTo>
                    <a:pt x="787" y="428"/>
                  </a:lnTo>
                  <a:lnTo>
                    <a:pt x="787" y="425"/>
                  </a:lnTo>
                  <a:lnTo>
                    <a:pt x="787" y="423"/>
                  </a:lnTo>
                  <a:lnTo>
                    <a:pt x="787" y="418"/>
                  </a:lnTo>
                  <a:lnTo>
                    <a:pt x="787" y="416"/>
                  </a:lnTo>
                  <a:lnTo>
                    <a:pt x="787" y="411"/>
                  </a:lnTo>
                  <a:lnTo>
                    <a:pt x="785" y="406"/>
                  </a:lnTo>
                  <a:lnTo>
                    <a:pt x="782" y="402"/>
                  </a:lnTo>
                  <a:lnTo>
                    <a:pt x="782" y="397"/>
                  </a:lnTo>
                  <a:lnTo>
                    <a:pt x="777" y="392"/>
                  </a:lnTo>
                  <a:lnTo>
                    <a:pt x="777" y="387"/>
                  </a:lnTo>
                  <a:lnTo>
                    <a:pt x="773" y="383"/>
                  </a:lnTo>
                  <a:lnTo>
                    <a:pt x="770" y="378"/>
                  </a:lnTo>
                  <a:lnTo>
                    <a:pt x="766" y="376"/>
                  </a:lnTo>
                  <a:lnTo>
                    <a:pt x="761" y="371"/>
                  </a:lnTo>
                  <a:lnTo>
                    <a:pt x="759" y="369"/>
                  </a:lnTo>
                  <a:lnTo>
                    <a:pt x="756" y="369"/>
                  </a:lnTo>
                  <a:lnTo>
                    <a:pt x="754" y="366"/>
                  </a:lnTo>
                  <a:lnTo>
                    <a:pt x="751" y="364"/>
                  </a:lnTo>
                  <a:lnTo>
                    <a:pt x="749" y="361"/>
                  </a:lnTo>
                  <a:lnTo>
                    <a:pt x="747" y="361"/>
                  </a:lnTo>
                  <a:lnTo>
                    <a:pt x="744" y="359"/>
                  </a:lnTo>
                  <a:close/>
                  <a:moveTo>
                    <a:pt x="147" y="354"/>
                  </a:moveTo>
                  <a:lnTo>
                    <a:pt x="149" y="354"/>
                  </a:lnTo>
                  <a:lnTo>
                    <a:pt x="151" y="354"/>
                  </a:lnTo>
                  <a:lnTo>
                    <a:pt x="156" y="354"/>
                  </a:lnTo>
                  <a:lnTo>
                    <a:pt x="161" y="354"/>
                  </a:lnTo>
                  <a:lnTo>
                    <a:pt x="163" y="354"/>
                  </a:lnTo>
                  <a:lnTo>
                    <a:pt x="168" y="354"/>
                  </a:lnTo>
                  <a:lnTo>
                    <a:pt x="170" y="357"/>
                  </a:lnTo>
                  <a:lnTo>
                    <a:pt x="173" y="357"/>
                  </a:lnTo>
                  <a:lnTo>
                    <a:pt x="177" y="359"/>
                  </a:lnTo>
                  <a:lnTo>
                    <a:pt x="180" y="359"/>
                  </a:lnTo>
                  <a:lnTo>
                    <a:pt x="182" y="361"/>
                  </a:lnTo>
                  <a:lnTo>
                    <a:pt x="184" y="361"/>
                  </a:lnTo>
                  <a:lnTo>
                    <a:pt x="187" y="364"/>
                  </a:lnTo>
                  <a:lnTo>
                    <a:pt x="192" y="364"/>
                  </a:lnTo>
                  <a:lnTo>
                    <a:pt x="194" y="369"/>
                  </a:lnTo>
                  <a:lnTo>
                    <a:pt x="196" y="369"/>
                  </a:lnTo>
                  <a:lnTo>
                    <a:pt x="199" y="371"/>
                  </a:lnTo>
                  <a:lnTo>
                    <a:pt x="201" y="373"/>
                  </a:lnTo>
                  <a:lnTo>
                    <a:pt x="206" y="376"/>
                  </a:lnTo>
                  <a:lnTo>
                    <a:pt x="206" y="378"/>
                  </a:lnTo>
                  <a:lnTo>
                    <a:pt x="208" y="380"/>
                  </a:lnTo>
                  <a:lnTo>
                    <a:pt x="210" y="385"/>
                  </a:lnTo>
                  <a:lnTo>
                    <a:pt x="213" y="387"/>
                  </a:lnTo>
                  <a:lnTo>
                    <a:pt x="213" y="390"/>
                  </a:lnTo>
                  <a:lnTo>
                    <a:pt x="215" y="392"/>
                  </a:lnTo>
                  <a:lnTo>
                    <a:pt x="218" y="397"/>
                  </a:lnTo>
                  <a:lnTo>
                    <a:pt x="220" y="399"/>
                  </a:lnTo>
                  <a:lnTo>
                    <a:pt x="220" y="402"/>
                  </a:lnTo>
                  <a:lnTo>
                    <a:pt x="222" y="404"/>
                  </a:lnTo>
                  <a:lnTo>
                    <a:pt x="222" y="409"/>
                  </a:lnTo>
                  <a:lnTo>
                    <a:pt x="222" y="413"/>
                  </a:lnTo>
                  <a:lnTo>
                    <a:pt x="225" y="416"/>
                  </a:lnTo>
                  <a:lnTo>
                    <a:pt x="225" y="421"/>
                  </a:lnTo>
                  <a:lnTo>
                    <a:pt x="225" y="423"/>
                  </a:lnTo>
                  <a:lnTo>
                    <a:pt x="225" y="428"/>
                  </a:lnTo>
                  <a:lnTo>
                    <a:pt x="225" y="432"/>
                  </a:lnTo>
                  <a:lnTo>
                    <a:pt x="225" y="435"/>
                  </a:lnTo>
                  <a:lnTo>
                    <a:pt x="225" y="437"/>
                  </a:lnTo>
                  <a:lnTo>
                    <a:pt x="222" y="442"/>
                  </a:lnTo>
                  <a:lnTo>
                    <a:pt x="222" y="447"/>
                  </a:lnTo>
                  <a:lnTo>
                    <a:pt x="222" y="449"/>
                  </a:lnTo>
                  <a:lnTo>
                    <a:pt x="220" y="454"/>
                  </a:lnTo>
                  <a:lnTo>
                    <a:pt x="220" y="456"/>
                  </a:lnTo>
                  <a:lnTo>
                    <a:pt x="218" y="458"/>
                  </a:lnTo>
                  <a:lnTo>
                    <a:pt x="215" y="461"/>
                  </a:lnTo>
                  <a:lnTo>
                    <a:pt x="213" y="465"/>
                  </a:lnTo>
                  <a:lnTo>
                    <a:pt x="213" y="468"/>
                  </a:lnTo>
                  <a:lnTo>
                    <a:pt x="210" y="470"/>
                  </a:lnTo>
                  <a:lnTo>
                    <a:pt x="208" y="472"/>
                  </a:lnTo>
                  <a:lnTo>
                    <a:pt x="206" y="475"/>
                  </a:lnTo>
                  <a:lnTo>
                    <a:pt x="206" y="480"/>
                  </a:lnTo>
                  <a:lnTo>
                    <a:pt x="201" y="482"/>
                  </a:lnTo>
                  <a:lnTo>
                    <a:pt x="199" y="484"/>
                  </a:lnTo>
                  <a:lnTo>
                    <a:pt x="196" y="484"/>
                  </a:lnTo>
                  <a:lnTo>
                    <a:pt x="194" y="487"/>
                  </a:lnTo>
                  <a:lnTo>
                    <a:pt x="192" y="489"/>
                  </a:lnTo>
                  <a:lnTo>
                    <a:pt x="187" y="491"/>
                  </a:lnTo>
                  <a:lnTo>
                    <a:pt x="184" y="494"/>
                  </a:lnTo>
                  <a:lnTo>
                    <a:pt x="182" y="496"/>
                  </a:lnTo>
                  <a:lnTo>
                    <a:pt x="180" y="496"/>
                  </a:lnTo>
                  <a:lnTo>
                    <a:pt x="177" y="496"/>
                  </a:lnTo>
                  <a:lnTo>
                    <a:pt x="173" y="498"/>
                  </a:lnTo>
                  <a:lnTo>
                    <a:pt x="170" y="498"/>
                  </a:lnTo>
                  <a:lnTo>
                    <a:pt x="168" y="498"/>
                  </a:lnTo>
                  <a:lnTo>
                    <a:pt x="163" y="498"/>
                  </a:lnTo>
                  <a:lnTo>
                    <a:pt x="161" y="501"/>
                  </a:lnTo>
                  <a:lnTo>
                    <a:pt x="156" y="501"/>
                  </a:lnTo>
                  <a:lnTo>
                    <a:pt x="151" y="501"/>
                  </a:lnTo>
                  <a:lnTo>
                    <a:pt x="149" y="498"/>
                  </a:lnTo>
                  <a:lnTo>
                    <a:pt x="147" y="498"/>
                  </a:lnTo>
                  <a:lnTo>
                    <a:pt x="142" y="498"/>
                  </a:lnTo>
                  <a:lnTo>
                    <a:pt x="140" y="498"/>
                  </a:lnTo>
                  <a:lnTo>
                    <a:pt x="135" y="496"/>
                  </a:lnTo>
                  <a:lnTo>
                    <a:pt x="133" y="496"/>
                  </a:lnTo>
                  <a:lnTo>
                    <a:pt x="130" y="496"/>
                  </a:lnTo>
                  <a:lnTo>
                    <a:pt x="125" y="494"/>
                  </a:lnTo>
                  <a:lnTo>
                    <a:pt x="123" y="491"/>
                  </a:lnTo>
                  <a:lnTo>
                    <a:pt x="121" y="489"/>
                  </a:lnTo>
                  <a:lnTo>
                    <a:pt x="118" y="487"/>
                  </a:lnTo>
                  <a:lnTo>
                    <a:pt x="114" y="484"/>
                  </a:lnTo>
                  <a:lnTo>
                    <a:pt x="111" y="484"/>
                  </a:lnTo>
                  <a:lnTo>
                    <a:pt x="109" y="482"/>
                  </a:lnTo>
                  <a:lnTo>
                    <a:pt x="109" y="480"/>
                  </a:lnTo>
                  <a:lnTo>
                    <a:pt x="104" y="475"/>
                  </a:lnTo>
                  <a:lnTo>
                    <a:pt x="102" y="472"/>
                  </a:lnTo>
                  <a:lnTo>
                    <a:pt x="99" y="470"/>
                  </a:lnTo>
                  <a:lnTo>
                    <a:pt x="99" y="468"/>
                  </a:lnTo>
                  <a:lnTo>
                    <a:pt x="97" y="465"/>
                  </a:lnTo>
                  <a:lnTo>
                    <a:pt x="95" y="461"/>
                  </a:lnTo>
                  <a:lnTo>
                    <a:pt x="95" y="458"/>
                  </a:lnTo>
                  <a:lnTo>
                    <a:pt x="92" y="456"/>
                  </a:lnTo>
                  <a:lnTo>
                    <a:pt x="92" y="454"/>
                  </a:lnTo>
                  <a:lnTo>
                    <a:pt x="90" y="449"/>
                  </a:lnTo>
                  <a:lnTo>
                    <a:pt x="90" y="447"/>
                  </a:lnTo>
                  <a:lnTo>
                    <a:pt x="90" y="442"/>
                  </a:lnTo>
                  <a:lnTo>
                    <a:pt x="88" y="437"/>
                  </a:lnTo>
                  <a:lnTo>
                    <a:pt x="88" y="435"/>
                  </a:lnTo>
                  <a:lnTo>
                    <a:pt x="88" y="432"/>
                  </a:lnTo>
                  <a:lnTo>
                    <a:pt x="88" y="428"/>
                  </a:lnTo>
                  <a:lnTo>
                    <a:pt x="88" y="423"/>
                  </a:lnTo>
                  <a:lnTo>
                    <a:pt x="88" y="421"/>
                  </a:lnTo>
                  <a:lnTo>
                    <a:pt x="88" y="416"/>
                  </a:lnTo>
                  <a:lnTo>
                    <a:pt x="90" y="413"/>
                  </a:lnTo>
                  <a:lnTo>
                    <a:pt x="90" y="409"/>
                  </a:lnTo>
                  <a:lnTo>
                    <a:pt x="90" y="404"/>
                  </a:lnTo>
                  <a:lnTo>
                    <a:pt x="92" y="402"/>
                  </a:lnTo>
                  <a:lnTo>
                    <a:pt x="92" y="399"/>
                  </a:lnTo>
                  <a:lnTo>
                    <a:pt x="95" y="397"/>
                  </a:lnTo>
                  <a:lnTo>
                    <a:pt x="95" y="392"/>
                  </a:lnTo>
                  <a:lnTo>
                    <a:pt x="97" y="390"/>
                  </a:lnTo>
                  <a:lnTo>
                    <a:pt x="99" y="387"/>
                  </a:lnTo>
                  <a:lnTo>
                    <a:pt x="99" y="385"/>
                  </a:lnTo>
                  <a:lnTo>
                    <a:pt x="102" y="380"/>
                  </a:lnTo>
                  <a:lnTo>
                    <a:pt x="104" y="378"/>
                  </a:lnTo>
                  <a:lnTo>
                    <a:pt x="109" y="376"/>
                  </a:lnTo>
                  <a:lnTo>
                    <a:pt x="109" y="373"/>
                  </a:lnTo>
                  <a:lnTo>
                    <a:pt x="111" y="371"/>
                  </a:lnTo>
                  <a:lnTo>
                    <a:pt x="114" y="369"/>
                  </a:lnTo>
                  <a:lnTo>
                    <a:pt x="118" y="369"/>
                  </a:lnTo>
                  <a:lnTo>
                    <a:pt x="121" y="364"/>
                  </a:lnTo>
                  <a:lnTo>
                    <a:pt x="123" y="364"/>
                  </a:lnTo>
                  <a:lnTo>
                    <a:pt x="125" y="361"/>
                  </a:lnTo>
                  <a:lnTo>
                    <a:pt x="130" y="361"/>
                  </a:lnTo>
                  <a:lnTo>
                    <a:pt x="133" y="359"/>
                  </a:lnTo>
                  <a:lnTo>
                    <a:pt x="135" y="359"/>
                  </a:lnTo>
                  <a:lnTo>
                    <a:pt x="140" y="357"/>
                  </a:lnTo>
                  <a:lnTo>
                    <a:pt x="142" y="357"/>
                  </a:lnTo>
                  <a:lnTo>
                    <a:pt x="147" y="354"/>
                  </a:lnTo>
                  <a:close/>
                  <a:moveTo>
                    <a:pt x="156" y="139"/>
                  </a:moveTo>
                  <a:lnTo>
                    <a:pt x="151" y="142"/>
                  </a:lnTo>
                  <a:lnTo>
                    <a:pt x="147" y="144"/>
                  </a:lnTo>
                  <a:lnTo>
                    <a:pt x="144" y="144"/>
                  </a:lnTo>
                  <a:lnTo>
                    <a:pt x="142" y="146"/>
                  </a:lnTo>
                  <a:lnTo>
                    <a:pt x="137" y="149"/>
                  </a:lnTo>
                  <a:lnTo>
                    <a:pt x="133" y="149"/>
                  </a:lnTo>
                  <a:lnTo>
                    <a:pt x="130" y="151"/>
                  </a:lnTo>
                  <a:lnTo>
                    <a:pt x="128" y="154"/>
                  </a:lnTo>
                  <a:lnTo>
                    <a:pt x="125" y="156"/>
                  </a:lnTo>
                  <a:lnTo>
                    <a:pt x="121" y="161"/>
                  </a:lnTo>
                  <a:lnTo>
                    <a:pt x="118" y="163"/>
                  </a:lnTo>
                  <a:lnTo>
                    <a:pt x="116" y="165"/>
                  </a:lnTo>
                  <a:lnTo>
                    <a:pt x="114" y="170"/>
                  </a:lnTo>
                  <a:lnTo>
                    <a:pt x="111" y="172"/>
                  </a:lnTo>
                  <a:lnTo>
                    <a:pt x="109" y="175"/>
                  </a:lnTo>
                  <a:lnTo>
                    <a:pt x="107" y="180"/>
                  </a:lnTo>
                  <a:lnTo>
                    <a:pt x="107" y="182"/>
                  </a:lnTo>
                  <a:lnTo>
                    <a:pt x="104" y="184"/>
                  </a:lnTo>
                  <a:lnTo>
                    <a:pt x="102" y="189"/>
                  </a:lnTo>
                  <a:lnTo>
                    <a:pt x="102" y="191"/>
                  </a:lnTo>
                  <a:lnTo>
                    <a:pt x="99" y="196"/>
                  </a:lnTo>
                  <a:lnTo>
                    <a:pt x="97" y="198"/>
                  </a:lnTo>
                  <a:lnTo>
                    <a:pt x="97" y="203"/>
                  </a:lnTo>
                  <a:lnTo>
                    <a:pt x="95" y="206"/>
                  </a:lnTo>
                  <a:lnTo>
                    <a:pt x="95" y="210"/>
                  </a:lnTo>
                  <a:lnTo>
                    <a:pt x="92" y="213"/>
                  </a:lnTo>
                  <a:lnTo>
                    <a:pt x="92" y="215"/>
                  </a:lnTo>
                  <a:lnTo>
                    <a:pt x="92" y="220"/>
                  </a:lnTo>
                  <a:lnTo>
                    <a:pt x="90" y="222"/>
                  </a:lnTo>
                  <a:lnTo>
                    <a:pt x="88" y="224"/>
                  </a:lnTo>
                  <a:lnTo>
                    <a:pt x="88" y="229"/>
                  </a:lnTo>
                  <a:lnTo>
                    <a:pt x="88" y="232"/>
                  </a:lnTo>
                  <a:lnTo>
                    <a:pt x="88" y="234"/>
                  </a:lnTo>
                  <a:lnTo>
                    <a:pt x="85" y="239"/>
                  </a:lnTo>
                  <a:lnTo>
                    <a:pt x="85" y="243"/>
                  </a:lnTo>
                  <a:lnTo>
                    <a:pt x="83" y="246"/>
                  </a:lnTo>
                  <a:lnTo>
                    <a:pt x="83" y="248"/>
                  </a:lnTo>
                  <a:lnTo>
                    <a:pt x="83" y="250"/>
                  </a:lnTo>
                  <a:lnTo>
                    <a:pt x="83" y="250"/>
                  </a:lnTo>
                  <a:lnTo>
                    <a:pt x="239" y="248"/>
                  </a:lnTo>
                  <a:lnTo>
                    <a:pt x="239" y="139"/>
                  </a:lnTo>
                  <a:lnTo>
                    <a:pt x="159" y="139"/>
                  </a:lnTo>
                  <a:lnTo>
                    <a:pt x="156" y="139"/>
                  </a:lnTo>
                  <a:close/>
                  <a:moveTo>
                    <a:pt x="140" y="99"/>
                  </a:moveTo>
                  <a:lnTo>
                    <a:pt x="144" y="99"/>
                  </a:lnTo>
                  <a:lnTo>
                    <a:pt x="149" y="99"/>
                  </a:lnTo>
                  <a:lnTo>
                    <a:pt x="298" y="99"/>
                  </a:lnTo>
                  <a:lnTo>
                    <a:pt x="298" y="369"/>
                  </a:lnTo>
                  <a:lnTo>
                    <a:pt x="298" y="369"/>
                  </a:lnTo>
                  <a:lnTo>
                    <a:pt x="303" y="369"/>
                  </a:lnTo>
                  <a:lnTo>
                    <a:pt x="305" y="369"/>
                  </a:lnTo>
                  <a:lnTo>
                    <a:pt x="310" y="369"/>
                  </a:lnTo>
                  <a:lnTo>
                    <a:pt x="314" y="369"/>
                  </a:lnTo>
                  <a:lnTo>
                    <a:pt x="319" y="369"/>
                  </a:lnTo>
                  <a:lnTo>
                    <a:pt x="324" y="369"/>
                  </a:lnTo>
                  <a:lnTo>
                    <a:pt x="329" y="369"/>
                  </a:lnTo>
                  <a:lnTo>
                    <a:pt x="333" y="369"/>
                  </a:lnTo>
                  <a:lnTo>
                    <a:pt x="340" y="369"/>
                  </a:lnTo>
                  <a:lnTo>
                    <a:pt x="345" y="369"/>
                  </a:lnTo>
                  <a:lnTo>
                    <a:pt x="350" y="369"/>
                  </a:lnTo>
                  <a:lnTo>
                    <a:pt x="357" y="369"/>
                  </a:lnTo>
                  <a:lnTo>
                    <a:pt x="362" y="369"/>
                  </a:lnTo>
                  <a:lnTo>
                    <a:pt x="369" y="369"/>
                  </a:lnTo>
                  <a:lnTo>
                    <a:pt x="373" y="369"/>
                  </a:lnTo>
                  <a:lnTo>
                    <a:pt x="381" y="369"/>
                  </a:lnTo>
                  <a:lnTo>
                    <a:pt x="388" y="369"/>
                  </a:lnTo>
                  <a:lnTo>
                    <a:pt x="392" y="369"/>
                  </a:lnTo>
                  <a:lnTo>
                    <a:pt x="399" y="369"/>
                  </a:lnTo>
                  <a:lnTo>
                    <a:pt x="407" y="369"/>
                  </a:lnTo>
                  <a:lnTo>
                    <a:pt x="414" y="369"/>
                  </a:lnTo>
                  <a:lnTo>
                    <a:pt x="421" y="369"/>
                  </a:lnTo>
                  <a:lnTo>
                    <a:pt x="425" y="369"/>
                  </a:lnTo>
                  <a:lnTo>
                    <a:pt x="435" y="369"/>
                  </a:lnTo>
                  <a:lnTo>
                    <a:pt x="440" y="369"/>
                  </a:lnTo>
                  <a:lnTo>
                    <a:pt x="449" y="369"/>
                  </a:lnTo>
                  <a:lnTo>
                    <a:pt x="456" y="369"/>
                  </a:lnTo>
                  <a:lnTo>
                    <a:pt x="463" y="369"/>
                  </a:lnTo>
                  <a:lnTo>
                    <a:pt x="470" y="369"/>
                  </a:lnTo>
                  <a:lnTo>
                    <a:pt x="477" y="369"/>
                  </a:lnTo>
                  <a:lnTo>
                    <a:pt x="484" y="369"/>
                  </a:lnTo>
                  <a:lnTo>
                    <a:pt x="494" y="369"/>
                  </a:lnTo>
                  <a:lnTo>
                    <a:pt x="501" y="369"/>
                  </a:lnTo>
                  <a:lnTo>
                    <a:pt x="508" y="369"/>
                  </a:lnTo>
                  <a:lnTo>
                    <a:pt x="515" y="369"/>
                  </a:lnTo>
                  <a:lnTo>
                    <a:pt x="525" y="369"/>
                  </a:lnTo>
                  <a:lnTo>
                    <a:pt x="532" y="369"/>
                  </a:lnTo>
                  <a:lnTo>
                    <a:pt x="539" y="369"/>
                  </a:lnTo>
                  <a:lnTo>
                    <a:pt x="546" y="369"/>
                  </a:lnTo>
                  <a:lnTo>
                    <a:pt x="555" y="369"/>
                  </a:lnTo>
                  <a:lnTo>
                    <a:pt x="562" y="369"/>
                  </a:lnTo>
                  <a:lnTo>
                    <a:pt x="570" y="369"/>
                  </a:lnTo>
                  <a:lnTo>
                    <a:pt x="577" y="369"/>
                  </a:lnTo>
                  <a:lnTo>
                    <a:pt x="584" y="369"/>
                  </a:lnTo>
                  <a:lnTo>
                    <a:pt x="593" y="369"/>
                  </a:lnTo>
                  <a:lnTo>
                    <a:pt x="600" y="369"/>
                  </a:lnTo>
                  <a:lnTo>
                    <a:pt x="610" y="369"/>
                  </a:lnTo>
                  <a:lnTo>
                    <a:pt x="617" y="369"/>
                  </a:lnTo>
                  <a:lnTo>
                    <a:pt x="612" y="371"/>
                  </a:lnTo>
                  <a:lnTo>
                    <a:pt x="605" y="373"/>
                  </a:lnTo>
                  <a:lnTo>
                    <a:pt x="603" y="376"/>
                  </a:lnTo>
                  <a:lnTo>
                    <a:pt x="598" y="380"/>
                  </a:lnTo>
                  <a:lnTo>
                    <a:pt x="593" y="385"/>
                  </a:lnTo>
                  <a:lnTo>
                    <a:pt x="591" y="387"/>
                  </a:lnTo>
                  <a:lnTo>
                    <a:pt x="588" y="392"/>
                  </a:lnTo>
                  <a:lnTo>
                    <a:pt x="586" y="397"/>
                  </a:lnTo>
                  <a:lnTo>
                    <a:pt x="584" y="402"/>
                  </a:lnTo>
                  <a:lnTo>
                    <a:pt x="584" y="406"/>
                  </a:lnTo>
                  <a:lnTo>
                    <a:pt x="581" y="411"/>
                  </a:lnTo>
                  <a:lnTo>
                    <a:pt x="579" y="416"/>
                  </a:lnTo>
                  <a:lnTo>
                    <a:pt x="579" y="421"/>
                  </a:lnTo>
                  <a:lnTo>
                    <a:pt x="579" y="428"/>
                  </a:lnTo>
                  <a:lnTo>
                    <a:pt x="579" y="430"/>
                  </a:lnTo>
                  <a:lnTo>
                    <a:pt x="579" y="432"/>
                  </a:lnTo>
                  <a:lnTo>
                    <a:pt x="579" y="435"/>
                  </a:lnTo>
                  <a:lnTo>
                    <a:pt x="579" y="437"/>
                  </a:lnTo>
                  <a:lnTo>
                    <a:pt x="570" y="437"/>
                  </a:lnTo>
                  <a:lnTo>
                    <a:pt x="565" y="437"/>
                  </a:lnTo>
                  <a:lnTo>
                    <a:pt x="555" y="437"/>
                  </a:lnTo>
                  <a:lnTo>
                    <a:pt x="551" y="437"/>
                  </a:lnTo>
                  <a:lnTo>
                    <a:pt x="541" y="437"/>
                  </a:lnTo>
                  <a:lnTo>
                    <a:pt x="534" y="437"/>
                  </a:lnTo>
                  <a:lnTo>
                    <a:pt x="529" y="437"/>
                  </a:lnTo>
                  <a:lnTo>
                    <a:pt x="522" y="437"/>
                  </a:lnTo>
                  <a:lnTo>
                    <a:pt x="515" y="437"/>
                  </a:lnTo>
                  <a:lnTo>
                    <a:pt x="508" y="437"/>
                  </a:lnTo>
                  <a:lnTo>
                    <a:pt x="501" y="437"/>
                  </a:lnTo>
                  <a:lnTo>
                    <a:pt x="494" y="437"/>
                  </a:lnTo>
                  <a:lnTo>
                    <a:pt x="487" y="437"/>
                  </a:lnTo>
                  <a:lnTo>
                    <a:pt x="480" y="437"/>
                  </a:lnTo>
                  <a:lnTo>
                    <a:pt x="473" y="437"/>
                  </a:lnTo>
                  <a:lnTo>
                    <a:pt x="466" y="437"/>
                  </a:lnTo>
                  <a:lnTo>
                    <a:pt x="459" y="437"/>
                  </a:lnTo>
                  <a:lnTo>
                    <a:pt x="451" y="437"/>
                  </a:lnTo>
                  <a:lnTo>
                    <a:pt x="447" y="437"/>
                  </a:lnTo>
                  <a:lnTo>
                    <a:pt x="440" y="437"/>
                  </a:lnTo>
                  <a:lnTo>
                    <a:pt x="433" y="437"/>
                  </a:lnTo>
                  <a:lnTo>
                    <a:pt x="425" y="437"/>
                  </a:lnTo>
                  <a:lnTo>
                    <a:pt x="421" y="437"/>
                  </a:lnTo>
                  <a:lnTo>
                    <a:pt x="414" y="437"/>
                  </a:lnTo>
                  <a:lnTo>
                    <a:pt x="407" y="437"/>
                  </a:lnTo>
                  <a:lnTo>
                    <a:pt x="402" y="437"/>
                  </a:lnTo>
                  <a:lnTo>
                    <a:pt x="395" y="437"/>
                  </a:lnTo>
                  <a:lnTo>
                    <a:pt x="390" y="437"/>
                  </a:lnTo>
                  <a:lnTo>
                    <a:pt x="383" y="437"/>
                  </a:lnTo>
                  <a:lnTo>
                    <a:pt x="378" y="437"/>
                  </a:lnTo>
                  <a:lnTo>
                    <a:pt x="371" y="437"/>
                  </a:lnTo>
                  <a:lnTo>
                    <a:pt x="366" y="437"/>
                  </a:lnTo>
                  <a:lnTo>
                    <a:pt x="362" y="437"/>
                  </a:lnTo>
                  <a:lnTo>
                    <a:pt x="355" y="437"/>
                  </a:lnTo>
                  <a:lnTo>
                    <a:pt x="350" y="437"/>
                  </a:lnTo>
                  <a:lnTo>
                    <a:pt x="345" y="437"/>
                  </a:lnTo>
                  <a:lnTo>
                    <a:pt x="340" y="437"/>
                  </a:lnTo>
                  <a:lnTo>
                    <a:pt x="333" y="437"/>
                  </a:lnTo>
                  <a:lnTo>
                    <a:pt x="329" y="437"/>
                  </a:lnTo>
                  <a:lnTo>
                    <a:pt x="326" y="437"/>
                  </a:lnTo>
                  <a:lnTo>
                    <a:pt x="322" y="437"/>
                  </a:lnTo>
                  <a:lnTo>
                    <a:pt x="317" y="437"/>
                  </a:lnTo>
                  <a:lnTo>
                    <a:pt x="312" y="437"/>
                  </a:lnTo>
                  <a:lnTo>
                    <a:pt x="307" y="437"/>
                  </a:lnTo>
                  <a:lnTo>
                    <a:pt x="305" y="437"/>
                  </a:lnTo>
                  <a:lnTo>
                    <a:pt x="300" y="437"/>
                  </a:lnTo>
                  <a:lnTo>
                    <a:pt x="298" y="437"/>
                  </a:lnTo>
                  <a:lnTo>
                    <a:pt x="293" y="437"/>
                  </a:lnTo>
                  <a:lnTo>
                    <a:pt x="291" y="437"/>
                  </a:lnTo>
                  <a:lnTo>
                    <a:pt x="288" y="437"/>
                  </a:lnTo>
                  <a:lnTo>
                    <a:pt x="284" y="437"/>
                  </a:lnTo>
                  <a:lnTo>
                    <a:pt x="281" y="437"/>
                  </a:lnTo>
                  <a:lnTo>
                    <a:pt x="277" y="437"/>
                  </a:lnTo>
                  <a:lnTo>
                    <a:pt x="274" y="437"/>
                  </a:lnTo>
                  <a:lnTo>
                    <a:pt x="270" y="437"/>
                  </a:lnTo>
                  <a:lnTo>
                    <a:pt x="270" y="437"/>
                  </a:lnTo>
                  <a:lnTo>
                    <a:pt x="267" y="437"/>
                  </a:lnTo>
                  <a:lnTo>
                    <a:pt x="267" y="437"/>
                  </a:lnTo>
                  <a:lnTo>
                    <a:pt x="265" y="437"/>
                  </a:lnTo>
                  <a:lnTo>
                    <a:pt x="260" y="437"/>
                  </a:lnTo>
                  <a:lnTo>
                    <a:pt x="255" y="437"/>
                  </a:lnTo>
                  <a:lnTo>
                    <a:pt x="251" y="437"/>
                  </a:lnTo>
                  <a:lnTo>
                    <a:pt x="251" y="432"/>
                  </a:lnTo>
                  <a:lnTo>
                    <a:pt x="251" y="428"/>
                  </a:lnTo>
                  <a:lnTo>
                    <a:pt x="251" y="423"/>
                  </a:lnTo>
                  <a:lnTo>
                    <a:pt x="253" y="421"/>
                  </a:lnTo>
                  <a:lnTo>
                    <a:pt x="251" y="416"/>
                  </a:lnTo>
                  <a:lnTo>
                    <a:pt x="251" y="411"/>
                  </a:lnTo>
                  <a:lnTo>
                    <a:pt x="251" y="406"/>
                  </a:lnTo>
                  <a:lnTo>
                    <a:pt x="248" y="402"/>
                  </a:lnTo>
                  <a:lnTo>
                    <a:pt x="248" y="397"/>
                  </a:lnTo>
                  <a:lnTo>
                    <a:pt x="246" y="392"/>
                  </a:lnTo>
                  <a:lnTo>
                    <a:pt x="246" y="387"/>
                  </a:lnTo>
                  <a:lnTo>
                    <a:pt x="244" y="383"/>
                  </a:lnTo>
                  <a:lnTo>
                    <a:pt x="241" y="378"/>
                  </a:lnTo>
                  <a:lnTo>
                    <a:pt x="239" y="376"/>
                  </a:lnTo>
                  <a:lnTo>
                    <a:pt x="236" y="371"/>
                  </a:lnTo>
                  <a:lnTo>
                    <a:pt x="234" y="369"/>
                  </a:lnTo>
                  <a:lnTo>
                    <a:pt x="232" y="364"/>
                  </a:lnTo>
                  <a:lnTo>
                    <a:pt x="229" y="359"/>
                  </a:lnTo>
                  <a:lnTo>
                    <a:pt x="225" y="357"/>
                  </a:lnTo>
                  <a:lnTo>
                    <a:pt x="225" y="352"/>
                  </a:lnTo>
                  <a:lnTo>
                    <a:pt x="220" y="350"/>
                  </a:lnTo>
                  <a:lnTo>
                    <a:pt x="215" y="347"/>
                  </a:lnTo>
                  <a:lnTo>
                    <a:pt x="213" y="343"/>
                  </a:lnTo>
                  <a:lnTo>
                    <a:pt x="210" y="340"/>
                  </a:lnTo>
                  <a:lnTo>
                    <a:pt x="206" y="338"/>
                  </a:lnTo>
                  <a:lnTo>
                    <a:pt x="201" y="338"/>
                  </a:lnTo>
                  <a:lnTo>
                    <a:pt x="199" y="333"/>
                  </a:lnTo>
                  <a:lnTo>
                    <a:pt x="194" y="333"/>
                  </a:lnTo>
                  <a:lnTo>
                    <a:pt x="189" y="331"/>
                  </a:lnTo>
                  <a:lnTo>
                    <a:pt x="184" y="328"/>
                  </a:lnTo>
                  <a:lnTo>
                    <a:pt x="180" y="328"/>
                  </a:lnTo>
                  <a:lnTo>
                    <a:pt x="175" y="328"/>
                  </a:lnTo>
                  <a:lnTo>
                    <a:pt x="170" y="326"/>
                  </a:lnTo>
                  <a:lnTo>
                    <a:pt x="166" y="326"/>
                  </a:lnTo>
                  <a:lnTo>
                    <a:pt x="161" y="326"/>
                  </a:lnTo>
                  <a:lnTo>
                    <a:pt x="156" y="326"/>
                  </a:lnTo>
                  <a:lnTo>
                    <a:pt x="151" y="326"/>
                  </a:lnTo>
                  <a:lnTo>
                    <a:pt x="147" y="326"/>
                  </a:lnTo>
                  <a:lnTo>
                    <a:pt x="142" y="326"/>
                  </a:lnTo>
                  <a:lnTo>
                    <a:pt x="137" y="328"/>
                  </a:lnTo>
                  <a:lnTo>
                    <a:pt x="133" y="328"/>
                  </a:lnTo>
                  <a:lnTo>
                    <a:pt x="128" y="328"/>
                  </a:lnTo>
                  <a:lnTo>
                    <a:pt x="125" y="331"/>
                  </a:lnTo>
                  <a:lnTo>
                    <a:pt x="121" y="333"/>
                  </a:lnTo>
                  <a:lnTo>
                    <a:pt x="116" y="333"/>
                  </a:lnTo>
                  <a:lnTo>
                    <a:pt x="111" y="338"/>
                  </a:lnTo>
                  <a:lnTo>
                    <a:pt x="107" y="338"/>
                  </a:lnTo>
                  <a:lnTo>
                    <a:pt x="104" y="340"/>
                  </a:lnTo>
                  <a:lnTo>
                    <a:pt x="99" y="343"/>
                  </a:lnTo>
                  <a:lnTo>
                    <a:pt x="97" y="347"/>
                  </a:lnTo>
                  <a:lnTo>
                    <a:pt x="92" y="350"/>
                  </a:lnTo>
                  <a:lnTo>
                    <a:pt x="90" y="352"/>
                  </a:lnTo>
                  <a:lnTo>
                    <a:pt x="85" y="357"/>
                  </a:lnTo>
                  <a:lnTo>
                    <a:pt x="83" y="359"/>
                  </a:lnTo>
                  <a:lnTo>
                    <a:pt x="81" y="364"/>
                  </a:lnTo>
                  <a:lnTo>
                    <a:pt x="78" y="369"/>
                  </a:lnTo>
                  <a:lnTo>
                    <a:pt x="76" y="371"/>
                  </a:lnTo>
                  <a:lnTo>
                    <a:pt x="73" y="376"/>
                  </a:lnTo>
                  <a:lnTo>
                    <a:pt x="71" y="378"/>
                  </a:lnTo>
                  <a:lnTo>
                    <a:pt x="69" y="383"/>
                  </a:lnTo>
                  <a:lnTo>
                    <a:pt x="69" y="387"/>
                  </a:lnTo>
                  <a:lnTo>
                    <a:pt x="66" y="392"/>
                  </a:lnTo>
                  <a:lnTo>
                    <a:pt x="66" y="397"/>
                  </a:lnTo>
                  <a:lnTo>
                    <a:pt x="64" y="402"/>
                  </a:lnTo>
                  <a:lnTo>
                    <a:pt x="64" y="406"/>
                  </a:lnTo>
                  <a:lnTo>
                    <a:pt x="62" y="411"/>
                  </a:lnTo>
                  <a:lnTo>
                    <a:pt x="62" y="416"/>
                  </a:lnTo>
                  <a:lnTo>
                    <a:pt x="62" y="421"/>
                  </a:lnTo>
                  <a:lnTo>
                    <a:pt x="62" y="425"/>
                  </a:lnTo>
                  <a:lnTo>
                    <a:pt x="62" y="430"/>
                  </a:lnTo>
                  <a:lnTo>
                    <a:pt x="64" y="435"/>
                  </a:lnTo>
                  <a:lnTo>
                    <a:pt x="64" y="439"/>
                  </a:lnTo>
                  <a:lnTo>
                    <a:pt x="59" y="439"/>
                  </a:lnTo>
                  <a:lnTo>
                    <a:pt x="57" y="439"/>
                  </a:lnTo>
                  <a:lnTo>
                    <a:pt x="55" y="439"/>
                  </a:lnTo>
                  <a:lnTo>
                    <a:pt x="50" y="439"/>
                  </a:lnTo>
                  <a:lnTo>
                    <a:pt x="47" y="439"/>
                  </a:lnTo>
                  <a:lnTo>
                    <a:pt x="45" y="439"/>
                  </a:lnTo>
                  <a:lnTo>
                    <a:pt x="40" y="439"/>
                  </a:lnTo>
                  <a:lnTo>
                    <a:pt x="38" y="439"/>
                  </a:lnTo>
                  <a:lnTo>
                    <a:pt x="36" y="439"/>
                  </a:lnTo>
                  <a:lnTo>
                    <a:pt x="33" y="439"/>
                  </a:lnTo>
                  <a:lnTo>
                    <a:pt x="31" y="439"/>
                  </a:lnTo>
                  <a:lnTo>
                    <a:pt x="26" y="439"/>
                  </a:lnTo>
                  <a:lnTo>
                    <a:pt x="22" y="439"/>
                  </a:lnTo>
                  <a:lnTo>
                    <a:pt x="19" y="439"/>
                  </a:lnTo>
                  <a:lnTo>
                    <a:pt x="14" y="439"/>
                  </a:lnTo>
                  <a:lnTo>
                    <a:pt x="10" y="439"/>
                  </a:lnTo>
                  <a:lnTo>
                    <a:pt x="7" y="439"/>
                  </a:lnTo>
                  <a:lnTo>
                    <a:pt x="5" y="439"/>
                  </a:lnTo>
                  <a:lnTo>
                    <a:pt x="3" y="439"/>
                  </a:lnTo>
                  <a:lnTo>
                    <a:pt x="0" y="439"/>
                  </a:lnTo>
                  <a:lnTo>
                    <a:pt x="0" y="437"/>
                  </a:lnTo>
                  <a:lnTo>
                    <a:pt x="0" y="430"/>
                  </a:lnTo>
                  <a:lnTo>
                    <a:pt x="0" y="428"/>
                  </a:lnTo>
                  <a:lnTo>
                    <a:pt x="0" y="423"/>
                  </a:lnTo>
                  <a:lnTo>
                    <a:pt x="0" y="418"/>
                  </a:lnTo>
                  <a:lnTo>
                    <a:pt x="0" y="413"/>
                  </a:lnTo>
                  <a:lnTo>
                    <a:pt x="0" y="411"/>
                  </a:lnTo>
                  <a:lnTo>
                    <a:pt x="0" y="406"/>
                  </a:lnTo>
                  <a:lnTo>
                    <a:pt x="0" y="402"/>
                  </a:lnTo>
                  <a:lnTo>
                    <a:pt x="0" y="397"/>
                  </a:lnTo>
                  <a:lnTo>
                    <a:pt x="0" y="392"/>
                  </a:lnTo>
                  <a:lnTo>
                    <a:pt x="0" y="390"/>
                  </a:lnTo>
                  <a:lnTo>
                    <a:pt x="0" y="385"/>
                  </a:lnTo>
                  <a:lnTo>
                    <a:pt x="0" y="380"/>
                  </a:lnTo>
                  <a:lnTo>
                    <a:pt x="0" y="376"/>
                  </a:lnTo>
                  <a:lnTo>
                    <a:pt x="0" y="373"/>
                  </a:lnTo>
                  <a:lnTo>
                    <a:pt x="0" y="369"/>
                  </a:lnTo>
                  <a:lnTo>
                    <a:pt x="0" y="364"/>
                  </a:lnTo>
                  <a:lnTo>
                    <a:pt x="0" y="359"/>
                  </a:lnTo>
                  <a:lnTo>
                    <a:pt x="3" y="354"/>
                  </a:lnTo>
                  <a:lnTo>
                    <a:pt x="3" y="350"/>
                  </a:lnTo>
                  <a:lnTo>
                    <a:pt x="3" y="347"/>
                  </a:lnTo>
                  <a:lnTo>
                    <a:pt x="3" y="343"/>
                  </a:lnTo>
                  <a:lnTo>
                    <a:pt x="3" y="338"/>
                  </a:lnTo>
                  <a:lnTo>
                    <a:pt x="3" y="333"/>
                  </a:lnTo>
                  <a:lnTo>
                    <a:pt x="3" y="328"/>
                  </a:lnTo>
                  <a:lnTo>
                    <a:pt x="3" y="326"/>
                  </a:lnTo>
                  <a:lnTo>
                    <a:pt x="3" y="321"/>
                  </a:lnTo>
                  <a:lnTo>
                    <a:pt x="5" y="317"/>
                  </a:lnTo>
                  <a:lnTo>
                    <a:pt x="5" y="312"/>
                  </a:lnTo>
                  <a:lnTo>
                    <a:pt x="5" y="309"/>
                  </a:lnTo>
                  <a:lnTo>
                    <a:pt x="7" y="305"/>
                  </a:lnTo>
                  <a:lnTo>
                    <a:pt x="7" y="300"/>
                  </a:lnTo>
                  <a:lnTo>
                    <a:pt x="7" y="295"/>
                  </a:lnTo>
                  <a:lnTo>
                    <a:pt x="7" y="291"/>
                  </a:lnTo>
                  <a:lnTo>
                    <a:pt x="10" y="286"/>
                  </a:lnTo>
                  <a:lnTo>
                    <a:pt x="10" y="284"/>
                  </a:lnTo>
                  <a:lnTo>
                    <a:pt x="10" y="279"/>
                  </a:lnTo>
                  <a:lnTo>
                    <a:pt x="12" y="274"/>
                  </a:lnTo>
                  <a:lnTo>
                    <a:pt x="12" y="269"/>
                  </a:lnTo>
                  <a:lnTo>
                    <a:pt x="12" y="265"/>
                  </a:lnTo>
                  <a:lnTo>
                    <a:pt x="14" y="260"/>
                  </a:lnTo>
                  <a:lnTo>
                    <a:pt x="14" y="258"/>
                  </a:lnTo>
                  <a:lnTo>
                    <a:pt x="17" y="253"/>
                  </a:lnTo>
                  <a:lnTo>
                    <a:pt x="19" y="248"/>
                  </a:lnTo>
                  <a:lnTo>
                    <a:pt x="19" y="243"/>
                  </a:lnTo>
                  <a:lnTo>
                    <a:pt x="22" y="241"/>
                  </a:lnTo>
                  <a:lnTo>
                    <a:pt x="22" y="236"/>
                  </a:lnTo>
                  <a:lnTo>
                    <a:pt x="24" y="232"/>
                  </a:lnTo>
                  <a:lnTo>
                    <a:pt x="26" y="227"/>
                  </a:lnTo>
                  <a:lnTo>
                    <a:pt x="26" y="222"/>
                  </a:lnTo>
                  <a:lnTo>
                    <a:pt x="29" y="217"/>
                  </a:lnTo>
                  <a:lnTo>
                    <a:pt x="31" y="213"/>
                  </a:lnTo>
                  <a:lnTo>
                    <a:pt x="31" y="210"/>
                  </a:lnTo>
                  <a:lnTo>
                    <a:pt x="33" y="206"/>
                  </a:lnTo>
                  <a:lnTo>
                    <a:pt x="36" y="201"/>
                  </a:lnTo>
                  <a:lnTo>
                    <a:pt x="38" y="196"/>
                  </a:lnTo>
                  <a:lnTo>
                    <a:pt x="40" y="191"/>
                  </a:lnTo>
                  <a:lnTo>
                    <a:pt x="43" y="187"/>
                  </a:lnTo>
                  <a:lnTo>
                    <a:pt x="45" y="182"/>
                  </a:lnTo>
                  <a:lnTo>
                    <a:pt x="47" y="180"/>
                  </a:lnTo>
                  <a:lnTo>
                    <a:pt x="50" y="175"/>
                  </a:lnTo>
                  <a:lnTo>
                    <a:pt x="52" y="170"/>
                  </a:lnTo>
                  <a:lnTo>
                    <a:pt x="57" y="165"/>
                  </a:lnTo>
                  <a:lnTo>
                    <a:pt x="57" y="163"/>
                  </a:lnTo>
                  <a:lnTo>
                    <a:pt x="59" y="161"/>
                  </a:lnTo>
                  <a:lnTo>
                    <a:pt x="62" y="158"/>
                  </a:lnTo>
                  <a:lnTo>
                    <a:pt x="64" y="154"/>
                  </a:lnTo>
                  <a:lnTo>
                    <a:pt x="66" y="151"/>
                  </a:lnTo>
                  <a:lnTo>
                    <a:pt x="69" y="149"/>
                  </a:lnTo>
                  <a:lnTo>
                    <a:pt x="71" y="146"/>
                  </a:lnTo>
                  <a:lnTo>
                    <a:pt x="73" y="144"/>
                  </a:lnTo>
                  <a:lnTo>
                    <a:pt x="76" y="139"/>
                  </a:lnTo>
                  <a:lnTo>
                    <a:pt x="78" y="137"/>
                  </a:lnTo>
                  <a:lnTo>
                    <a:pt x="81" y="135"/>
                  </a:lnTo>
                  <a:lnTo>
                    <a:pt x="83" y="132"/>
                  </a:lnTo>
                  <a:lnTo>
                    <a:pt x="85" y="128"/>
                  </a:lnTo>
                  <a:lnTo>
                    <a:pt x="88" y="128"/>
                  </a:lnTo>
                  <a:lnTo>
                    <a:pt x="90" y="123"/>
                  </a:lnTo>
                  <a:lnTo>
                    <a:pt x="92" y="123"/>
                  </a:lnTo>
                  <a:lnTo>
                    <a:pt x="95" y="121"/>
                  </a:lnTo>
                  <a:lnTo>
                    <a:pt x="99" y="118"/>
                  </a:lnTo>
                  <a:lnTo>
                    <a:pt x="102" y="113"/>
                  </a:lnTo>
                  <a:lnTo>
                    <a:pt x="104" y="113"/>
                  </a:lnTo>
                  <a:lnTo>
                    <a:pt x="107" y="111"/>
                  </a:lnTo>
                  <a:lnTo>
                    <a:pt x="109" y="109"/>
                  </a:lnTo>
                  <a:lnTo>
                    <a:pt x="114" y="109"/>
                  </a:lnTo>
                  <a:lnTo>
                    <a:pt x="118" y="106"/>
                  </a:lnTo>
                  <a:lnTo>
                    <a:pt x="121" y="104"/>
                  </a:lnTo>
                  <a:lnTo>
                    <a:pt x="125" y="104"/>
                  </a:lnTo>
                  <a:lnTo>
                    <a:pt x="128" y="104"/>
                  </a:lnTo>
                  <a:lnTo>
                    <a:pt x="133" y="102"/>
                  </a:lnTo>
                  <a:lnTo>
                    <a:pt x="135" y="102"/>
                  </a:lnTo>
                  <a:lnTo>
                    <a:pt x="140" y="99"/>
                  </a:lnTo>
                  <a:close/>
                  <a:moveTo>
                    <a:pt x="331" y="0"/>
                  </a:moveTo>
                  <a:lnTo>
                    <a:pt x="962" y="0"/>
                  </a:lnTo>
                  <a:lnTo>
                    <a:pt x="962" y="333"/>
                  </a:lnTo>
                  <a:lnTo>
                    <a:pt x="331" y="333"/>
                  </a:lnTo>
                  <a:lnTo>
                    <a:pt x="331"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8193" name="Group 8192"/>
          <p:cNvGrpSpPr/>
          <p:nvPr/>
        </p:nvGrpSpPr>
        <p:grpSpPr>
          <a:xfrm>
            <a:off x="2361584" y="4964564"/>
            <a:ext cx="1107680" cy="1107679"/>
            <a:chOff x="2361584" y="4964564"/>
            <a:chExt cx="1107680" cy="1107679"/>
          </a:xfrm>
        </p:grpSpPr>
        <p:grpSp>
          <p:nvGrpSpPr>
            <p:cNvPr id="17" name="Group 16"/>
            <p:cNvGrpSpPr/>
            <p:nvPr/>
          </p:nvGrpSpPr>
          <p:grpSpPr>
            <a:xfrm>
              <a:off x="2361584" y="4964564"/>
              <a:ext cx="1107680" cy="1107679"/>
              <a:chOff x="4374761" y="960184"/>
              <a:chExt cx="1476764" cy="1476764"/>
            </a:xfrm>
          </p:grpSpPr>
          <p:sp>
            <p:nvSpPr>
              <p:cNvPr id="18"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19" name="TextBox 18"/>
              <p:cNvSpPr txBox="1"/>
              <p:nvPr/>
            </p:nvSpPr>
            <p:spPr>
              <a:xfrm>
                <a:off x="4716081" y="1924061"/>
                <a:ext cx="794145" cy="308933"/>
              </a:xfrm>
              <a:prstGeom prst="rect">
                <a:avLst/>
              </a:prstGeom>
              <a:noFill/>
            </p:spPr>
            <p:txBody>
              <a:bodyPr wrap="none" rtlCol="0" anchor="ctr">
                <a:spAutoFit/>
              </a:bodyPr>
              <a:lstStyle/>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PRICING</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52" name="Freeform 7"/>
            <p:cNvSpPr>
              <a:spLocks noEditPoints="1"/>
            </p:cNvSpPr>
            <p:nvPr/>
          </p:nvSpPr>
          <p:spPr bwMode="auto">
            <a:xfrm>
              <a:off x="2652721" y="5124636"/>
              <a:ext cx="535484" cy="575723"/>
            </a:xfrm>
            <a:custGeom>
              <a:avLst/>
              <a:gdLst>
                <a:gd name="T0" fmla="*/ 293 w 293"/>
                <a:gd name="T1" fmla="*/ 122 h 315"/>
                <a:gd name="T2" fmla="*/ 152 w 293"/>
                <a:gd name="T3" fmla="*/ 92 h 315"/>
                <a:gd name="T4" fmla="*/ 153 w 293"/>
                <a:gd name="T5" fmla="*/ 53 h 315"/>
                <a:gd name="T6" fmla="*/ 0 w 293"/>
                <a:gd name="T7" fmla="*/ 53 h 315"/>
                <a:gd name="T8" fmla="*/ 1 w 293"/>
                <a:gd name="T9" fmla="*/ 92 h 315"/>
                <a:gd name="T10" fmla="*/ 0 w 293"/>
                <a:gd name="T11" fmla="*/ 131 h 315"/>
                <a:gd name="T12" fmla="*/ 0 w 293"/>
                <a:gd name="T13" fmla="*/ 188 h 315"/>
                <a:gd name="T14" fmla="*/ 20 w 293"/>
                <a:gd name="T15" fmla="*/ 242 h 315"/>
                <a:gd name="T16" fmla="*/ 20 w 293"/>
                <a:gd name="T17" fmla="*/ 284 h 315"/>
                <a:gd name="T18" fmla="*/ 216 w 293"/>
                <a:gd name="T19" fmla="*/ 276 h 315"/>
                <a:gd name="T20" fmla="*/ 293 w 293"/>
                <a:gd name="T21" fmla="*/ 212 h 315"/>
                <a:gd name="T22" fmla="*/ 293 w 293"/>
                <a:gd name="T23" fmla="*/ 155 h 315"/>
                <a:gd name="T24" fmla="*/ 265 w 293"/>
                <a:gd name="T25" fmla="*/ 209 h 315"/>
                <a:gd name="T26" fmla="*/ 216 w 293"/>
                <a:gd name="T27" fmla="*/ 209 h 315"/>
                <a:gd name="T28" fmla="*/ 275 w 293"/>
                <a:gd name="T29" fmla="*/ 203 h 315"/>
                <a:gd name="T30" fmla="*/ 146 w 293"/>
                <a:gd name="T31" fmla="*/ 248 h 315"/>
                <a:gd name="T32" fmla="*/ 48 w 293"/>
                <a:gd name="T33" fmla="*/ 248 h 315"/>
                <a:gd name="T34" fmla="*/ 44 w 293"/>
                <a:gd name="T35" fmla="*/ 239 h 315"/>
                <a:gd name="T36" fmla="*/ 139 w 293"/>
                <a:gd name="T37" fmla="*/ 242 h 315"/>
                <a:gd name="T38" fmla="*/ 162 w 293"/>
                <a:gd name="T39" fmla="*/ 233 h 315"/>
                <a:gd name="T40" fmla="*/ 17 w 293"/>
                <a:gd name="T41" fmla="*/ 179 h 315"/>
                <a:gd name="T42" fmla="*/ 31 w 293"/>
                <a:gd name="T43" fmla="*/ 178 h 315"/>
                <a:gd name="T44" fmla="*/ 8 w 293"/>
                <a:gd name="T45" fmla="*/ 134 h 315"/>
                <a:gd name="T46" fmla="*/ 124 w 293"/>
                <a:gd name="T47" fmla="*/ 145 h 315"/>
                <a:gd name="T48" fmla="*/ 136 w 293"/>
                <a:gd name="T49" fmla="*/ 146 h 315"/>
                <a:gd name="T50" fmla="*/ 28 w 293"/>
                <a:gd name="T51" fmla="*/ 151 h 315"/>
                <a:gd name="T52" fmla="*/ 8 w 293"/>
                <a:gd name="T53" fmla="*/ 100 h 315"/>
                <a:gd name="T54" fmla="*/ 124 w 293"/>
                <a:gd name="T55" fmla="*/ 111 h 315"/>
                <a:gd name="T56" fmla="*/ 132 w 293"/>
                <a:gd name="T57" fmla="*/ 115 h 315"/>
                <a:gd name="T58" fmla="*/ 21 w 293"/>
                <a:gd name="T59" fmla="*/ 115 h 315"/>
                <a:gd name="T60" fmla="*/ 24 w 293"/>
                <a:gd name="T61" fmla="*/ 76 h 315"/>
                <a:gd name="T62" fmla="*/ 129 w 293"/>
                <a:gd name="T63" fmla="*/ 76 h 315"/>
                <a:gd name="T64" fmla="*/ 126 w 293"/>
                <a:gd name="T65" fmla="*/ 84 h 315"/>
                <a:gd name="T66" fmla="*/ 17 w 293"/>
                <a:gd name="T67" fmla="*/ 79 h 315"/>
                <a:gd name="T68" fmla="*/ 37 w 293"/>
                <a:gd name="T69" fmla="*/ 180 h 315"/>
                <a:gd name="T70" fmla="*/ 97 w 293"/>
                <a:gd name="T71" fmla="*/ 167 h 315"/>
                <a:gd name="T72" fmla="*/ 146 w 293"/>
                <a:gd name="T73" fmla="*/ 175 h 315"/>
                <a:gd name="T74" fmla="*/ 166 w 293"/>
                <a:gd name="T75" fmla="*/ 194 h 315"/>
                <a:gd name="T76" fmla="*/ 157 w 293"/>
                <a:gd name="T77" fmla="*/ 208 h 315"/>
                <a:gd name="T78" fmla="*/ 152 w 293"/>
                <a:gd name="T79" fmla="*/ 211 h 315"/>
                <a:gd name="T80" fmla="*/ 120 w 293"/>
                <a:gd name="T81" fmla="*/ 221 h 315"/>
                <a:gd name="T82" fmla="*/ 41 w 293"/>
                <a:gd name="T83" fmla="*/ 211 h 315"/>
                <a:gd name="T84" fmla="*/ 265 w 293"/>
                <a:gd name="T85" fmla="*/ 175 h 315"/>
                <a:gd name="T86" fmla="*/ 157 w 293"/>
                <a:gd name="T87" fmla="*/ 169 h 315"/>
                <a:gd name="T88" fmla="*/ 151 w 293"/>
                <a:gd name="T89" fmla="*/ 160 h 315"/>
                <a:gd name="T90" fmla="*/ 216 w 293"/>
                <a:gd name="T91" fmla="*/ 175 h 315"/>
                <a:gd name="T92" fmla="*/ 275 w 293"/>
                <a:gd name="T93" fmla="*/ 169 h 315"/>
                <a:gd name="T94" fmla="*/ 264 w 293"/>
                <a:gd name="T95" fmla="*/ 102 h 315"/>
                <a:gd name="T96" fmla="*/ 265 w 293"/>
                <a:gd name="T97" fmla="*/ 141 h 315"/>
                <a:gd name="T98" fmla="*/ 157 w 293"/>
                <a:gd name="T99" fmla="*/ 136 h 315"/>
                <a:gd name="T100" fmla="*/ 147 w 293"/>
                <a:gd name="T101" fmla="*/ 119 h 315"/>
                <a:gd name="T102" fmla="*/ 76 w 293"/>
                <a:gd name="T103" fmla="*/ 3 h 315"/>
                <a:gd name="T104" fmla="*/ 132 w 293"/>
                <a:gd name="T105" fmla="*/ 47 h 315"/>
                <a:gd name="T106" fmla="*/ 21 w 293"/>
                <a:gd name="T107" fmla="*/ 47 h 315"/>
                <a:gd name="T108" fmla="*/ 8 w 293"/>
                <a:gd name="T109" fmla="*/ 201 h 315"/>
                <a:gd name="T110" fmla="*/ 146 w 293"/>
                <a:gd name="T111" fmla="*/ 281 h 315"/>
                <a:gd name="T112" fmla="*/ 97 w 293"/>
                <a:gd name="T113" fmla="*/ 281 h 315"/>
                <a:gd name="T114" fmla="*/ 146 w 293"/>
                <a:gd name="T115" fmla="*/ 281 h 315"/>
                <a:gd name="T116" fmla="*/ 173 w 293"/>
                <a:gd name="T117" fmla="*/ 23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15">
                  <a:moveTo>
                    <a:pt x="293" y="155"/>
                  </a:moveTo>
                  <a:cubicBezTo>
                    <a:pt x="293" y="153"/>
                    <a:pt x="292" y="151"/>
                    <a:pt x="291" y="150"/>
                  </a:cubicBezTo>
                  <a:cubicBezTo>
                    <a:pt x="292" y="148"/>
                    <a:pt x="293" y="146"/>
                    <a:pt x="293" y="144"/>
                  </a:cubicBezTo>
                  <a:cubicBezTo>
                    <a:pt x="293" y="122"/>
                    <a:pt x="293" y="122"/>
                    <a:pt x="293" y="122"/>
                  </a:cubicBezTo>
                  <a:cubicBezTo>
                    <a:pt x="293" y="105"/>
                    <a:pt x="258" y="91"/>
                    <a:pt x="215" y="91"/>
                  </a:cubicBezTo>
                  <a:cubicBezTo>
                    <a:pt x="190" y="91"/>
                    <a:pt x="167" y="96"/>
                    <a:pt x="153" y="104"/>
                  </a:cubicBezTo>
                  <a:cubicBezTo>
                    <a:pt x="153" y="98"/>
                    <a:pt x="153" y="98"/>
                    <a:pt x="153" y="98"/>
                  </a:cubicBezTo>
                  <a:cubicBezTo>
                    <a:pt x="153" y="96"/>
                    <a:pt x="153" y="95"/>
                    <a:pt x="152" y="92"/>
                  </a:cubicBezTo>
                  <a:cubicBezTo>
                    <a:pt x="153" y="90"/>
                    <a:pt x="153" y="89"/>
                    <a:pt x="153" y="87"/>
                  </a:cubicBezTo>
                  <a:cubicBezTo>
                    <a:pt x="153" y="64"/>
                    <a:pt x="153" y="64"/>
                    <a:pt x="153" y="64"/>
                  </a:cubicBezTo>
                  <a:cubicBezTo>
                    <a:pt x="153" y="63"/>
                    <a:pt x="153" y="61"/>
                    <a:pt x="152" y="59"/>
                  </a:cubicBezTo>
                  <a:cubicBezTo>
                    <a:pt x="153" y="57"/>
                    <a:pt x="153" y="55"/>
                    <a:pt x="153" y="53"/>
                  </a:cubicBezTo>
                  <a:cubicBezTo>
                    <a:pt x="153" y="31"/>
                    <a:pt x="153" y="31"/>
                    <a:pt x="153" y="31"/>
                  </a:cubicBezTo>
                  <a:cubicBezTo>
                    <a:pt x="153" y="14"/>
                    <a:pt x="119" y="0"/>
                    <a:pt x="76" y="0"/>
                  </a:cubicBezTo>
                  <a:cubicBezTo>
                    <a:pt x="34" y="0"/>
                    <a:pt x="0" y="14"/>
                    <a:pt x="0" y="31"/>
                  </a:cubicBezTo>
                  <a:cubicBezTo>
                    <a:pt x="0" y="53"/>
                    <a:pt x="0" y="53"/>
                    <a:pt x="0" y="53"/>
                  </a:cubicBezTo>
                  <a:cubicBezTo>
                    <a:pt x="0" y="55"/>
                    <a:pt x="1" y="57"/>
                    <a:pt x="1" y="59"/>
                  </a:cubicBezTo>
                  <a:cubicBezTo>
                    <a:pt x="1" y="61"/>
                    <a:pt x="0" y="63"/>
                    <a:pt x="0" y="64"/>
                  </a:cubicBezTo>
                  <a:cubicBezTo>
                    <a:pt x="0" y="87"/>
                    <a:pt x="0" y="87"/>
                    <a:pt x="0" y="87"/>
                  </a:cubicBezTo>
                  <a:cubicBezTo>
                    <a:pt x="0" y="89"/>
                    <a:pt x="1" y="90"/>
                    <a:pt x="1" y="92"/>
                  </a:cubicBezTo>
                  <a:cubicBezTo>
                    <a:pt x="1" y="94"/>
                    <a:pt x="0" y="96"/>
                    <a:pt x="0" y="98"/>
                  </a:cubicBezTo>
                  <a:cubicBezTo>
                    <a:pt x="0" y="121"/>
                    <a:pt x="0" y="121"/>
                    <a:pt x="0" y="121"/>
                  </a:cubicBezTo>
                  <a:cubicBezTo>
                    <a:pt x="0" y="122"/>
                    <a:pt x="1" y="124"/>
                    <a:pt x="1" y="126"/>
                  </a:cubicBezTo>
                  <a:cubicBezTo>
                    <a:pt x="1" y="128"/>
                    <a:pt x="0" y="130"/>
                    <a:pt x="0" y="131"/>
                  </a:cubicBezTo>
                  <a:cubicBezTo>
                    <a:pt x="0" y="154"/>
                    <a:pt x="0" y="154"/>
                    <a:pt x="0" y="154"/>
                  </a:cubicBezTo>
                  <a:cubicBezTo>
                    <a:pt x="0" y="156"/>
                    <a:pt x="1" y="158"/>
                    <a:pt x="1" y="160"/>
                  </a:cubicBezTo>
                  <a:cubicBezTo>
                    <a:pt x="1" y="162"/>
                    <a:pt x="0" y="163"/>
                    <a:pt x="0" y="165"/>
                  </a:cubicBezTo>
                  <a:cubicBezTo>
                    <a:pt x="0" y="188"/>
                    <a:pt x="0" y="188"/>
                    <a:pt x="0" y="188"/>
                  </a:cubicBezTo>
                  <a:cubicBezTo>
                    <a:pt x="0" y="189"/>
                    <a:pt x="1" y="191"/>
                    <a:pt x="1" y="193"/>
                  </a:cubicBezTo>
                  <a:cubicBezTo>
                    <a:pt x="1" y="195"/>
                    <a:pt x="0" y="197"/>
                    <a:pt x="0" y="199"/>
                  </a:cubicBezTo>
                  <a:cubicBezTo>
                    <a:pt x="0" y="221"/>
                    <a:pt x="0" y="221"/>
                    <a:pt x="0" y="221"/>
                  </a:cubicBezTo>
                  <a:cubicBezTo>
                    <a:pt x="0" y="230"/>
                    <a:pt x="8" y="236"/>
                    <a:pt x="20" y="242"/>
                  </a:cubicBezTo>
                  <a:cubicBezTo>
                    <a:pt x="20" y="250"/>
                    <a:pt x="20" y="250"/>
                    <a:pt x="20" y="250"/>
                  </a:cubicBezTo>
                  <a:cubicBezTo>
                    <a:pt x="20" y="252"/>
                    <a:pt x="21" y="254"/>
                    <a:pt x="21" y="256"/>
                  </a:cubicBezTo>
                  <a:cubicBezTo>
                    <a:pt x="21" y="258"/>
                    <a:pt x="20" y="259"/>
                    <a:pt x="20" y="261"/>
                  </a:cubicBezTo>
                  <a:cubicBezTo>
                    <a:pt x="20" y="284"/>
                    <a:pt x="20" y="284"/>
                    <a:pt x="20" y="284"/>
                  </a:cubicBezTo>
                  <a:cubicBezTo>
                    <a:pt x="20" y="301"/>
                    <a:pt x="54" y="315"/>
                    <a:pt x="97" y="315"/>
                  </a:cubicBezTo>
                  <a:cubicBezTo>
                    <a:pt x="139" y="315"/>
                    <a:pt x="173" y="301"/>
                    <a:pt x="173" y="284"/>
                  </a:cubicBezTo>
                  <a:cubicBezTo>
                    <a:pt x="173" y="270"/>
                    <a:pt x="173" y="270"/>
                    <a:pt x="173" y="270"/>
                  </a:cubicBezTo>
                  <a:cubicBezTo>
                    <a:pt x="186" y="274"/>
                    <a:pt x="200" y="276"/>
                    <a:pt x="216" y="276"/>
                  </a:cubicBezTo>
                  <a:cubicBezTo>
                    <a:pt x="259" y="276"/>
                    <a:pt x="293" y="262"/>
                    <a:pt x="293" y="245"/>
                  </a:cubicBezTo>
                  <a:cubicBezTo>
                    <a:pt x="293" y="223"/>
                    <a:pt x="293" y="223"/>
                    <a:pt x="293" y="223"/>
                  </a:cubicBezTo>
                  <a:cubicBezTo>
                    <a:pt x="293" y="221"/>
                    <a:pt x="292" y="218"/>
                    <a:pt x="291" y="217"/>
                  </a:cubicBezTo>
                  <a:cubicBezTo>
                    <a:pt x="292" y="215"/>
                    <a:pt x="293" y="214"/>
                    <a:pt x="293" y="212"/>
                  </a:cubicBezTo>
                  <a:cubicBezTo>
                    <a:pt x="293" y="189"/>
                    <a:pt x="293" y="189"/>
                    <a:pt x="293" y="189"/>
                  </a:cubicBezTo>
                  <a:cubicBezTo>
                    <a:pt x="293" y="187"/>
                    <a:pt x="292" y="185"/>
                    <a:pt x="291" y="183"/>
                  </a:cubicBezTo>
                  <a:cubicBezTo>
                    <a:pt x="292" y="182"/>
                    <a:pt x="293" y="180"/>
                    <a:pt x="293" y="178"/>
                  </a:cubicBezTo>
                  <a:cubicBezTo>
                    <a:pt x="293" y="155"/>
                    <a:pt x="293" y="155"/>
                    <a:pt x="293" y="155"/>
                  </a:cubicBezTo>
                  <a:cubicBezTo>
                    <a:pt x="293" y="155"/>
                    <a:pt x="293" y="155"/>
                    <a:pt x="293" y="155"/>
                  </a:cubicBezTo>
                  <a:close/>
                  <a:moveTo>
                    <a:pt x="275" y="203"/>
                  </a:moveTo>
                  <a:cubicBezTo>
                    <a:pt x="274" y="204"/>
                    <a:pt x="273" y="205"/>
                    <a:pt x="271" y="206"/>
                  </a:cubicBezTo>
                  <a:cubicBezTo>
                    <a:pt x="269" y="207"/>
                    <a:pt x="267" y="207"/>
                    <a:pt x="265" y="209"/>
                  </a:cubicBezTo>
                  <a:cubicBezTo>
                    <a:pt x="253" y="214"/>
                    <a:pt x="235" y="216"/>
                    <a:pt x="216" y="216"/>
                  </a:cubicBezTo>
                  <a:cubicBezTo>
                    <a:pt x="200" y="216"/>
                    <a:pt x="185" y="214"/>
                    <a:pt x="173" y="211"/>
                  </a:cubicBezTo>
                  <a:cubicBezTo>
                    <a:pt x="173" y="203"/>
                    <a:pt x="173" y="203"/>
                    <a:pt x="173" y="203"/>
                  </a:cubicBezTo>
                  <a:cubicBezTo>
                    <a:pt x="186" y="207"/>
                    <a:pt x="200" y="209"/>
                    <a:pt x="216" y="209"/>
                  </a:cubicBezTo>
                  <a:cubicBezTo>
                    <a:pt x="234" y="209"/>
                    <a:pt x="250" y="206"/>
                    <a:pt x="263" y="202"/>
                  </a:cubicBezTo>
                  <a:cubicBezTo>
                    <a:pt x="265" y="202"/>
                    <a:pt x="266" y="201"/>
                    <a:pt x="269" y="200"/>
                  </a:cubicBezTo>
                  <a:cubicBezTo>
                    <a:pt x="275" y="198"/>
                    <a:pt x="281" y="195"/>
                    <a:pt x="285" y="191"/>
                  </a:cubicBezTo>
                  <a:cubicBezTo>
                    <a:pt x="284" y="196"/>
                    <a:pt x="281" y="200"/>
                    <a:pt x="275" y="203"/>
                  </a:cubicBezTo>
                  <a:close/>
                  <a:moveTo>
                    <a:pt x="160" y="239"/>
                  </a:moveTo>
                  <a:cubicBezTo>
                    <a:pt x="159" y="240"/>
                    <a:pt x="157" y="241"/>
                    <a:pt x="156" y="242"/>
                  </a:cubicBezTo>
                  <a:cubicBezTo>
                    <a:pt x="155" y="243"/>
                    <a:pt x="153" y="244"/>
                    <a:pt x="152" y="245"/>
                  </a:cubicBezTo>
                  <a:cubicBezTo>
                    <a:pt x="150" y="245"/>
                    <a:pt x="148" y="247"/>
                    <a:pt x="146" y="248"/>
                  </a:cubicBezTo>
                  <a:cubicBezTo>
                    <a:pt x="144" y="248"/>
                    <a:pt x="142" y="249"/>
                    <a:pt x="140" y="250"/>
                  </a:cubicBezTo>
                  <a:cubicBezTo>
                    <a:pt x="128" y="253"/>
                    <a:pt x="113" y="255"/>
                    <a:pt x="97" y="256"/>
                  </a:cubicBezTo>
                  <a:cubicBezTo>
                    <a:pt x="84" y="256"/>
                    <a:pt x="70" y="254"/>
                    <a:pt x="59" y="251"/>
                  </a:cubicBezTo>
                  <a:cubicBezTo>
                    <a:pt x="55" y="250"/>
                    <a:pt x="52" y="249"/>
                    <a:pt x="48" y="248"/>
                  </a:cubicBezTo>
                  <a:cubicBezTo>
                    <a:pt x="46" y="246"/>
                    <a:pt x="43" y="245"/>
                    <a:pt x="41" y="245"/>
                  </a:cubicBezTo>
                  <a:cubicBezTo>
                    <a:pt x="40" y="243"/>
                    <a:pt x="39" y="243"/>
                    <a:pt x="37" y="242"/>
                  </a:cubicBezTo>
                  <a:cubicBezTo>
                    <a:pt x="32" y="239"/>
                    <a:pt x="29" y="234"/>
                    <a:pt x="28" y="230"/>
                  </a:cubicBezTo>
                  <a:cubicBezTo>
                    <a:pt x="32" y="234"/>
                    <a:pt x="37" y="236"/>
                    <a:pt x="44" y="239"/>
                  </a:cubicBezTo>
                  <a:cubicBezTo>
                    <a:pt x="46" y="240"/>
                    <a:pt x="48" y="241"/>
                    <a:pt x="50" y="241"/>
                  </a:cubicBezTo>
                  <a:cubicBezTo>
                    <a:pt x="63" y="245"/>
                    <a:pt x="79" y="248"/>
                    <a:pt x="97" y="248"/>
                  </a:cubicBezTo>
                  <a:cubicBezTo>
                    <a:pt x="106" y="248"/>
                    <a:pt x="115" y="247"/>
                    <a:pt x="124" y="245"/>
                  </a:cubicBezTo>
                  <a:cubicBezTo>
                    <a:pt x="129" y="245"/>
                    <a:pt x="135" y="243"/>
                    <a:pt x="139" y="242"/>
                  </a:cubicBezTo>
                  <a:cubicBezTo>
                    <a:pt x="141" y="242"/>
                    <a:pt x="142" y="241"/>
                    <a:pt x="144" y="241"/>
                  </a:cubicBezTo>
                  <a:cubicBezTo>
                    <a:pt x="146" y="241"/>
                    <a:pt x="147" y="240"/>
                    <a:pt x="149" y="239"/>
                  </a:cubicBezTo>
                  <a:cubicBezTo>
                    <a:pt x="152" y="239"/>
                    <a:pt x="154" y="237"/>
                    <a:pt x="156" y="236"/>
                  </a:cubicBezTo>
                  <a:cubicBezTo>
                    <a:pt x="158" y="235"/>
                    <a:pt x="160" y="234"/>
                    <a:pt x="162" y="233"/>
                  </a:cubicBezTo>
                  <a:cubicBezTo>
                    <a:pt x="163" y="232"/>
                    <a:pt x="164" y="231"/>
                    <a:pt x="166" y="230"/>
                  </a:cubicBezTo>
                  <a:cubicBezTo>
                    <a:pt x="166" y="232"/>
                    <a:pt x="165" y="232"/>
                    <a:pt x="164" y="234"/>
                  </a:cubicBezTo>
                  <a:cubicBezTo>
                    <a:pt x="164" y="236"/>
                    <a:pt x="162" y="237"/>
                    <a:pt x="160" y="239"/>
                  </a:cubicBezTo>
                  <a:close/>
                  <a:moveTo>
                    <a:pt x="17" y="179"/>
                  </a:moveTo>
                  <a:cubicBezTo>
                    <a:pt x="12" y="176"/>
                    <a:pt x="8" y="171"/>
                    <a:pt x="8" y="167"/>
                  </a:cubicBezTo>
                  <a:cubicBezTo>
                    <a:pt x="12" y="171"/>
                    <a:pt x="17" y="173"/>
                    <a:pt x="24" y="176"/>
                  </a:cubicBezTo>
                  <a:cubicBezTo>
                    <a:pt x="26" y="177"/>
                    <a:pt x="28" y="178"/>
                    <a:pt x="30" y="178"/>
                  </a:cubicBezTo>
                  <a:cubicBezTo>
                    <a:pt x="30" y="178"/>
                    <a:pt x="30" y="178"/>
                    <a:pt x="31" y="178"/>
                  </a:cubicBezTo>
                  <a:cubicBezTo>
                    <a:pt x="28" y="180"/>
                    <a:pt x="26" y="182"/>
                    <a:pt x="25" y="183"/>
                  </a:cubicBezTo>
                  <a:cubicBezTo>
                    <a:pt x="23" y="183"/>
                    <a:pt x="23" y="182"/>
                    <a:pt x="21" y="182"/>
                  </a:cubicBezTo>
                  <a:cubicBezTo>
                    <a:pt x="20" y="181"/>
                    <a:pt x="19" y="180"/>
                    <a:pt x="17" y="179"/>
                  </a:cubicBezTo>
                  <a:close/>
                  <a:moveTo>
                    <a:pt x="8" y="134"/>
                  </a:moveTo>
                  <a:cubicBezTo>
                    <a:pt x="12" y="137"/>
                    <a:pt x="17" y="140"/>
                    <a:pt x="24" y="143"/>
                  </a:cubicBezTo>
                  <a:cubicBezTo>
                    <a:pt x="26" y="144"/>
                    <a:pt x="28" y="144"/>
                    <a:pt x="30" y="144"/>
                  </a:cubicBezTo>
                  <a:cubicBezTo>
                    <a:pt x="43" y="149"/>
                    <a:pt x="59" y="151"/>
                    <a:pt x="77" y="151"/>
                  </a:cubicBezTo>
                  <a:cubicBezTo>
                    <a:pt x="95" y="151"/>
                    <a:pt x="110" y="149"/>
                    <a:pt x="124" y="145"/>
                  </a:cubicBezTo>
                  <a:cubicBezTo>
                    <a:pt x="125" y="144"/>
                    <a:pt x="127" y="144"/>
                    <a:pt x="129" y="143"/>
                  </a:cubicBezTo>
                  <a:cubicBezTo>
                    <a:pt x="133" y="142"/>
                    <a:pt x="137" y="140"/>
                    <a:pt x="139" y="138"/>
                  </a:cubicBezTo>
                  <a:cubicBezTo>
                    <a:pt x="139" y="143"/>
                    <a:pt x="139" y="143"/>
                    <a:pt x="139" y="143"/>
                  </a:cubicBezTo>
                  <a:cubicBezTo>
                    <a:pt x="139" y="144"/>
                    <a:pt x="137" y="145"/>
                    <a:pt x="136" y="146"/>
                  </a:cubicBezTo>
                  <a:cubicBezTo>
                    <a:pt x="135" y="146"/>
                    <a:pt x="133" y="148"/>
                    <a:pt x="132" y="149"/>
                  </a:cubicBezTo>
                  <a:cubicBezTo>
                    <a:pt x="130" y="149"/>
                    <a:pt x="128" y="151"/>
                    <a:pt x="126" y="151"/>
                  </a:cubicBezTo>
                  <a:cubicBezTo>
                    <a:pt x="113" y="156"/>
                    <a:pt x="96" y="159"/>
                    <a:pt x="77" y="159"/>
                  </a:cubicBezTo>
                  <a:cubicBezTo>
                    <a:pt x="58" y="159"/>
                    <a:pt x="41" y="156"/>
                    <a:pt x="28" y="151"/>
                  </a:cubicBezTo>
                  <a:cubicBezTo>
                    <a:pt x="25" y="150"/>
                    <a:pt x="23" y="149"/>
                    <a:pt x="21" y="149"/>
                  </a:cubicBezTo>
                  <a:cubicBezTo>
                    <a:pt x="20" y="147"/>
                    <a:pt x="19" y="146"/>
                    <a:pt x="17" y="146"/>
                  </a:cubicBezTo>
                  <a:cubicBezTo>
                    <a:pt x="12" y="142"/>
                    <a:pt x="8" y="138"/>
                    <a:pt x="8" y="134"/>
                  </a:cubicBezTo>
                  <a:close/>
                  <a:moveTo>
                    <a:pt x="8" y="100"/>
                  </a:moveTo>
                  <a:cubicBezTo>
                    <a:pt x="12" y="104"/>
                    <a:pt x="17" y="106"/>
                    <a:pt x="24" y="109"/>
                  </a:cubicBezTo>
                  <a:cubicBezTo>
                    <a:pt x="26" y="110"/>
                    <a:pt x="28" y="110"/>
                    <a:pt x="30" y="111"/>
                  </a:cubicBezTo>
                  <a:cubicBezTo>
                    <a:pt x="43" y="115"/>
                    <a:pt x="59" y="117"/>
                    <a:pt x="77" y="117"/>
                  </a:cubicBezTo>
                  <a:cubicBezTo>
                    <a:pt x="95" y="117"/>
                    <a:pt x="110" y="115"/>
                    <a:pt x="124" y="111"/>
                  </a:cubicBezTo>
                  <a:cubicBezTo>
                    <a:pt x="125" y="110"/>
                    <a:pt x="127" y="110"/>
                    <a:pt x="129" y="109"/>
                  </a:cubicBezTo>
                  <a:cubicBezTo>
                    <a:pt x="136" y="107"/>
                    <a:pt x="142" y="104"/>
                    <a:pt x="146" y="100"/>
                  </a:cubicBezTo>
                  <a:cubicBezTo>
                    <a:pt x="145" y="105"/>
                    <a:pt x="142" y="109"/>
                    <a:pt x="136" y="113"/>
                  </a:cubicBezTo>
                  <a:cubicBezTo>
                    <a:pt x="135" y="113"/>
                    <a:pt x="133" y="114"/>
                    <a:pt x="132" y="115"/>
                  </a:cubicBezTo>
                  <a:cubicBezTo>
                    <a:pt x="130" y="116"/>
                    <a:pt x="128" y="117"/>
                    <a:pt x="126" y="117"/>
                  </a:cubicBezTo>
                  <a:cubicBezTo>
                    <a:pt x="113" y="122"/>
                    <a:pt x="96" y="126"/>
                    <a:pt x="77" y="126"/>
                  </a:cubicBezTo>
                  <a:cubicBezTo>
                    <a:pt x="58" y="126"/>
                    <a:pt x="41" y="123"/>
                    <a:pt x="28" y="117"/>
                  </a:cubicBezTo>
                  <a:cubicBezTo>
                    <a:pt x="25" y="117"/>
                    <a:pt x="23" y="116"/>
                    <a:pt x="21" y="115"/>
                  </a:cubicBezTo>
                  <a:cubicBezTo>
                    <a:pt x="20" y="114"/>
                    <a:pt x="19" y="113"/>
                    <a:pt x="17" y="112"/>
                  </a:cubicBezTo>
                  <a:cubicBezTo>
                    <a:pt x="12" y="108"/>
                    <a:pt x="8" y="104"/>
                    <a:pt x="8" y="100"/>
                  </a:cubicBezTo>
                  <a:close/>
                  <a:moveTo>
                    <a:pt x="8" y="67"/>
                  </a:moveTo>
                  <a:cubicBezTo>
                    <a:pt x="12" y="70"/>
                    <a:pt x="17" y="73"/>
                    <a:pt x="24" y="76"/>
                  </a:cubicBezTo>
                  <a:cubicBezTo>
                    <a:pt x="26" y="77"/>
                    <a:pt x="28" y="77"/>
                    <a:pt x="30" y="77"/>
                  </a:cubicBezTo>
                  <a:cubicBezTo>
                    <a:pt x="43" y="81"/>
                    <a:pt x="59" y="84"/>
                    <a:pt x="77" y="84"/>
                  </a:cubicBezTo>
                  <a:cubicBezTo>
                    <a:pt x="95" y="84"/>
                    <a:pt x="110" y="81"/>
                    <a:pt x="124" y="78"/>
                  </a:cubicBezTo>
                  <a:cubicBezTo>
                    <a:pt x="125" y="77"/>
                    <a:pt x="127" y="77"/>
                    <a:pt x="129" y="76"/>
                  </a:cubicBezTo>
                  <a:cubicBezTo>
                    <a:pt x="136" y="73"/>
                    <a:pt x="142" y="70"/>
                    <a:pt x="146" y="67"/>
                  </a:cubicBezTo>
                  <a:cubicBezTo>
                    <a:pt x="145" y="71"/>
                    <a:pt x="142" y="75"/>
                    <a:pt x="136" y="79"/>
                  </a:cubicBezTo>
                  <a:cubicBezTo>
                    <a:pt x="135" y="79"/>
                    <a:pt x="133" y="81"/>
                    <a:pt x="132" y="81"/>
                  </a:cubicBezTo>
                  <a:cubicBezTo>
                    <a:pt x="130" y="82"/>
                    <a:pt x="128" y="83"/>
                    <a:pt x="126" y="84"/>
                  </a:cubicBezTo>
                  <a:cubicBezTo>
                    <a:pt x="113" y="89"/>
                    <a:pt x="96" y="92"/>
                    <a:pt x="77" y="92"/>
                  </a:cubicBezTo>
                  <a:cubicBezTo>
                    <a:pt x="58" y="92"/>
                    <a:pt x="41" y="89"/>
                    <a:pt x="28" y="84"/>
                  </a:cubicBezTo>
                  <a:cubicBezTo>
                    <a:pt x="25" y="83"/>
                    <a:pt x="23" y="82"/>
                    <a:pt x="21" y="81"/>
                  </a:cubicBezTo>
                  <a:cubicBezTo>
                    <a:pt x="20" y="80"/>
                    <a:pt x="19" y="79"/>
                    <a:pt x="17" y="79"/>
                  </a:cubicBezTo>
                  <a:cubicBezTo>
                    <a:pt x="12" y="75"/>
                    <a:pt x="8" y="71"/>
                    <a:pt x="8" y="67"/>
                  </a:cubicBezTo>
                  <a:close/>
                  <a:moveTo>
                    <a:pt x="28" y="194"/>
                  </a:moveTo>
                  <a:cubicBezTo>
                    <a:pt x="28" y="191"/>
                    <a:pt x="28" y="189"/>
                    <a:pt x="30" y="186"/>
                  </a:cubicBezTo>
                  <a:cubicBezTo>
                    <a:pt x="32" y="184"/>
                    <a:pt x="34" y="182"/>
                    <a:pt x="37" y="180"/>
                  </a:cubicBezTo>
                  <a:cubicBezTo>
                    <a:pt x="40" y="178"/>
                    <a:pt x="43" y="176"/>
                    <a:pt x="48" y="175"/>
                  </a:cubicBezTo>
                  <a:cubicBezTo>
                    <a:pt x="49" y="174"/>
                    <a:pt x="51" y="173"/>
                    <a:pt x="53" y="173"/>
                  </a:cubicBezTo>
                  <a:cubicBezTo>
                    <a:pt x="59" y="171"/>
                    <a:pt x="66" y="169"/>
                    <a:pt x="73" y="168"/>
                  </a:cubicBezTo>
                  <a:cubicBezTo>
                    <a:pt x="81" y="167"/>
                    <a:pt x="88" y="167"/>
                    <a:pt x="97" y="167"/>
                  </a:cubicBezTo>
                  <a:cubicBezTo>
                    <a:pt x="112" y="167"/>
                    <a:pt x="127" y="169"/>
                    <a:pt x="139" y="172"/>
                  </a:cubicBezTo>
                  <a:cubicBezTo>
                    <a:pt x="139" y="172"/>
                    <a:pt x="139" y="172"/>
                    <a:pt x="139" y="173"/>
                  </a:cubicBezTo>
                  <a:cubicBezTo>
                    <a:pt x="141" y="173"/>
                    <a:pt x="142" y="173"/>
                    <a:pt x="143" y="173"/>
                  </a:cubicBezTo>
                  <a:cubicBezTo>
                    <a:pt x="144" y="174"/>
                    <a:pt x="144" y="174"/>
                    <a:pt x="146" y="175"/>
                  </a:cubicBezTo>
                  <a:cubicBezTo>
                    <a:pt x="146" y="175"/>
                    <a:pt x="146" y="175"/>
                    <a:pt x="147" y="176"/>
                  </a:cubicBezTo>
                  <a:cubicBezTo>
                    <a:pt x="149" y="176"/>
                    <a:pt x="150" y="177"/>
                    <a:pt x="153" y="178"/>
                  </a:cubicBezTo>
                  <a:cubicBezTo>
                    <a:pt x="153" y="178"/>
                    <a:pt x="153" y="178"/>
                    <a:pt x="153" y="178"/>
                  </a:cubicBezTo>
                  <a:cubicBezTo>
                    <a:pt x="161" y="182"/>
                    <a:pt x="166" y="188"/>
                    <a:pt x="166" y="194"/>
                  </a:cubicBezTo>
                  <a:cubicBezTo>
                    <a:pt x="166" y="196"/>
                    <a:pt x="166" y="198"/>
                    <a:pt x="164" y="200"/>
                  </a:cubicBezTo>
                  <a:cubicBezTo>
                    <a:pt x="164" y="200"/>
                    <a:pt x="164" y="200"/>
                    <a:pt x="164" y="200"/>
                  </a:cubicBezTo>
                  <a:cubicBezTo>
                    <a:pt x="164" y="202"/>
                    <a:pt x="162" y="204"/>
                    <a:pt x="160" y="205"/>
                  </a:cubicBezTo>
                  <a:cubicBezTo>
                    <a:pt x="159" y="206"/>
                    <a:pt x="158" y="207"/>
                    <a:pt x="157" y="208"/>
                  </a:cubicBezTo>
                  <a:cubicBezTo>
                    <a:pt x="157" y="208"/>
                    <a:pt x="156" y="208"/>
                    <a:pt x="156" y="209"/>
                  </a:cubicBezTo>
                  <a:cubicBezTo>
                    <a:pt x="156" y="209"/>
                    <a:pt x="156" y="209"/>
                    <a:pt x="156" y="209"/>
                  </a:cubicBezTo>
                  <a:cubicBezTo>
                    <a:pt x="155" y="209"/>
                    <a:pt x="154" y="209"/>
                    <a:pt x="153" y="210"/>
                  </a:cubicBezTo>
                  <a:cubicBezTo>
                    <a:pt x="153" y="211"/>
                    <a:pt x="152" y="211"/>
                    <a:pt x="152" y="211"/>
                  </a:cubicBezTo>
                  <a:cubicBezTo>
                    <a:pt x="150" y="212"/>
                    <a:pt x="148" y="213"/>
                    <a:pt x="146" y="214"/>
                  </a:cubicBezTo>
                  <a:cubicBezTo>
                    <a:pt x="144" y="214"/>
                    <a:pt x="143" y="215"/>
                    <a:pt x="142" y="216"/>
                  </a:cubicBezTo>
                  <a:cubicBezTo>
                    <a:pt x="141" y="216"/>
                    <a:pt x="141" y="216"/>
                    <a:pt x="140" y="216"/>
                  </a:cubicBezTo>
                  <a:cubicBezTo>
                    <a:pt x="135" y="218"/>
                    <a:pt x="128" y="219"/>
                    <a:pt x="120" y="221"/>
                  </a:cubicBezTo>
                  <a:cubicBezTo>
                    <a:pt x="113" y="221"/>
                    <a:pt x="105" y="222"/>
                    <a:pt x="97" y="222"/>
                  </a:cubicBezTo>
                  <a:cubicBezTo>
                    <a:pt x="84" y="222"/>
                    <a:pt x="70" y="221"/>
                    <a:pt x="59" y="218"/>
                  </a:cubicBezTo>
                  <a:cubicBezTo>
                    <a:pt x="55" y="216"/>
                    <a:pt x="52" y="215"/>
                    <a:pt x="48" y="214"/>
                  </a:cubicBezTo>
                  <a:cubicBezTo>
                    <a:pt x="46" y="213"/>
                    <a:pt x="43" y="212"/>
                    <a:pt x="41" y="211"/>
                  </a:cubicBezTo>
                  <a:cubicBezTo>
                    <a:pt x="40" y="210"/>
                    <a:pt x="39" y="209"/>
                    <a:pt x="37" y="208"/>
                  </a:cubicBezTo>
                  <a:cubicBezTo>
                    <a:pt x="31" y="204"/>
                    <a:pt x="28" y="199"/>
                    <a:pt x="28" y="194"/>
                  </a:cubicBezTo>
                  <a:close/>
                  <a:moveTo>
                    <a:pt x="271" y="172"/>
                  </a:moveTo>
                  <a:cubicBezTo>
                    <a:pt x="269" y="173"/>
                    <a:pt x="267" y="174"/>
                    <a:pt x="265" y="175"/>
                  </a:cubicBezTo>
                  <a:cubicBezTo>
                    <a:pt x="253" y="180"/>
                    <a:pt x="235" y="183"/>
                    <a:pt x="216" y="183"/>
                  </a:cubicBezTo>
                  <a:cubicBezTo>
                    <a:pt x="197" y="183"/>
                    <a:pt x="180" y="180"/>
                    <a:pt x="167" y="175"/>
                  </a:cubicBezTo>
                  <a:cubicBezTo>
                    <a:pt x="165" y="174"/>
                    <a:pt x="163" y="173"/>
                    <a:pt x="161" y="172"/>
                  </a:cubicBezTo>
                  <a:cubicBezTo>
                    <a:pt x="159" y="171"/>
                    <a:pt x="158" y="170"/>
                    <a:pt x="157" y="169"/>
                  </a:cubicBezTo>
                  <a:cubicBezTo>
                    <a:pt x="155" y="169"/>
                    <a:pt x="154" y="168"/>
                    <a:pt x="153" y="167"/>
                  </a:cubicBezTo>
                  <a:cubicBezTo>
                    <a:pt x="152" y="165"/>
                    <a:pt x="150" y="164"/>
                    <a:pt x="150" y="163"/>
                  </a:cubicBezTo>
                  <a:cubicBezTo>
                    <a:pt x="148" y="161"/>
                    <a:pt x="148" y="160"/>
                    <a:pt x="147" y="158"/>
                  </a:cubicBezTo>
                  <a:cubicBezTo>
                    <a:pt x="148" y="158"/>
                    <a:pt x="150" y="160"/>
                    <a:pt x="151" y="160"/>
                  </a:cubicBezTo>
                  <a:cubicBezTo>
                    <a:pt x="152" y="161"/>
                    <a:pt x="152" y="161"/>
                    <a:pt x="153" y="161"/>
                  </a:cubicBezTo>
                  <a:cubicBezTo>
                    <a:pt x="155" y="163"/>
                    <a:pt x="159" y="165"/>
                    <a:pt x="164" y="167"/>
                  </a:cubicBezTo>
                  <a:cubicBezTo>
                    <a:pt x="166" y="167"/>
                    <a:pt x="167" y="168"/>
                    <a:pt x="169" y="169"/>
                  </a:cubicBezTo>
                  <a:cubicBezTo>
                    <a:pt x="182" y="173"/>
                    <a:pt x="199" y="175"/>
                    <a:pt x="216" y="175"/>
                  </a:cubicBezTo>
                  <a:cubicBezTo>
                    <a:pt x="234" y="175"/>
                    <a:pt x="250" y="173"/>
                    <a:pt x="263" y="169"/>
                  </a:cubicBezTo>
                  <a:cubicBezTo>
                    <a:pt x="265" y="168"/>
                    <a:pt x="266" y="167"/>
                    <a:pt x="269" y="167"/>
                  </a:cubicBezTo>
                  <a:cubicBezTo>
                    <a:pt x="275" y="164"/>
                    <a:pt x="281" y="161"/>
                    <a:pt x="285" y="158"/>
                  </a:cubicBezTo>
                  <a:cubicBezTo>
                    <a:pt x="284" y="162"/>
                    <a:pt x="281" y="166"/>
                    <a:pt x="275" y="169"/>
                  </a:cubicBezTo>
                  <a:cubicBezTo>
                    <a:pt x="274" y="171"/>
                    <a:pt x="273" y="171"/>
                    <a:pt x="271" y="172"/>
                  </a:cubicBezTo>
                  <a:close/>
                  <a:moveTo>
                    <a:pt x="167" y="102"/>
                  </a:moveTo>
                  <a:cubicBezTo>
                    <a:pt x="179" y="97"/>
                    <a:pt x="197" y="94"/>
                    <a:pt x="215" y="94"/>
                  </a:cubicBezTo>
                  <a:cubicBezTo>
                    <a:pt x="235" y="94"/>
                    <a:pt x="252" y="97"/>
                    <a:pt x="264" y="102"/>
                  </a:cubicBezTo>
                  <a:cubicBezTo>
                    <a:pt x="278" y="107"/>
                    <a:pt x="285" y="114"/>
                    <a:pt x="285" y="122"/>
                  </a:cubicBezTo>
                  <a:cubicBezTo>
                    <a:pt x="285" y="127"/>
                    <a:pt x="282" y="132"/>
                    <a:pt x="275" y="136"/>
                  </a:cubicBezTo>
                  <a:cubicBezTo>
                    <a:pt x="274" y="137"/>
                    <a:pt x="273" y="137"/>
                    <a:pt x="271" y="139"/>
                  </a:cubicBezTo>
                  <a:cubicBezTo>
                    <a:pt x="269" y="140"/>
                    <a:pt x="267" y="140"/>
                    <a:pt x="265" y="141"/>
                  </a:cubicBezTo>
                  <a:cubicBezTo>
                    <a:pt x="253" y="146"/>
                    <a:pt x="235" y="149"/>
                    <a:pt x="216" y="149"/>
                  </a:cubicBezTo>
                  <a:cubicBezTo>
                    <a:pt x="197" y="149"/>
                    <a:pt x="180" y="146"/>
                    <a:pt x="167" y="142"/>
                  </a:cubicBezTo>
                  <a:cubicBezTo>
                    <a:pt x="165" y="140"/>
                    <a:pt x="163" y="140"/>
                    <a:pt x="161" y="138"/>
                  </a:cubicBezTo>
                  <a:cubicBezTo>
                    <a:pt x="159" y="137"/>
                    <a:pt x="158" y="137"/>
                    <a:pt x="157" y="136"/>
                  </a:cubicBezTo>
                  <a:cubicBezTo>
                    <a:pt x="155" y="135"/>
                    <a:pt x="154" y="134"/>
                    <a:pt x="153" y="133"/>
                  </a:cubicBezTo>
                  <a:cubicBezTo>
                    <a:pt x="152" y="132"/>
                    <a:pt x="150" y="131"/>
                    <a:pt x="150" y="129"/>
                  </a:cubicBezTo>
                  <a:cubicBezTo>
                    <a:pt x="148" y="127"/>
                    <a:pt x="147" y="124"/>
                    <a:pt x="147" y="122"/>
                  </a:cubicBezTo>
                  <a:cubicBezTo>
                    <a:pt x="147" y="121"/>
                    <a:pt x="147" y="120"/>
                    <a:pt x="147" y="119"/>
                  </a:cubicBezTo>
                  <a:cubicBezTo>
                    <a:pt x="148" y="116"/>
                    <a:pt x="150" y="113"/>
                    <a:pt x="153" y="110"/>
                  </a:cubicBezTo>
                  <a:cubicBezTo>
                    <a:pt x="157" y="107"/>
                    <a:pt x="161" y="104"/>
                    <a:pt x="167" y="102"/>
                  </a:cubicBezTo>
                  <a:close/>
                  <a:moveTo>
                    <a:pt x="28" y="11"/>
                  </a:moveTo>
                  <a:cubicBezTo>
                    <a:pt x="40" y="6"/>
                    <a:pt x="57" y="3"/>
                    <a:pt x="76" y="3"/>
                  </a:cubicBezTo>
                  <a:cubicBezTo>
                    <a:pt x="95" y="3"/>
                    <a:pt x="113" y="6"/>
                    <a:pt x="125" y="11"/>
                  </a:cubicBezTo>
                  <a:cubicBezTo>
                    <a:pt x="138" y="16"/>
                    <a:pt x="146" y="23"/>
                    <a:pt x="146" y="31"/>
                  </a:cubicBezTo>
                  <a:cubicBezTo>
                    <a:pt x="146" y="36"/>
                    <a:pt x="142" y="41"/>
                    <a:pt x="136" y="45"/>
                  </a:cubicBezTo>
                  <a:cubicBezTo>
                    <a:pt x="135" y="46"/>
                    <a:pt x="133" y="47"/>
                    <a:pt x="132" y="47"/>
                  </a:cubicBezTo>
                  <a:cubicBezTo>
                    <a:pt x="130" y="49"/>
                    <a:pt x="128" y="50"/>
                    <a:pt x="126" y="50"/>
                  </a:cubicBezTo>
                  <a:cubicBezTo>
                    <a:pt x="113" y="55"/>
                    <a:pt x="96" y="59"/>
                    <a:pt x="77" y="59"/>
                  </a:cubicBezTo>
                  <a:cubicBezTo>
                    <a:pt x="58" y="59"/>
                    <a:pt x="41" y="55"/>
                    <a:pt x="28" y="50"/>
                  </a:cubicBezTo>
                  <a:cubicBezTo>
                    <a:pt x="25" y="50"/>
                    <a:pt x="23" y="49"/>
                    <a:pt x="21" y="47"/>
                  </a:cubicBezTo>
                  <a:cubicBezTo>
                    <a:pt x="20" y="47"/>
                    <a:pt x="19" y="46"/>
                    <a:pt x="17" y="45"/>
                  </a:cubicBezTo>
                  <a:cubicBezTo>
                    <a:pt x="11" y="41"/>
                    <a:pt x="8" y="36"/>
                    <a:pt x="8" y="31"/>
                  </a:cubicBezTo>
                  <a:cubicBezTo>
                    <a:pt x="8" y="23"/>
                    <a:pt x="15" y="16"/>
                    <a:pt x="28" y="11"/>
                  </a:cubicBezTo>
                  <a:close/>
                  <a:moveTo>
                    <a:pt x="8" y="201"/>
                  </a:moveTo>
                  <a:cubicBezTo>
                    <a:pt x="11" y="204"/>
                    <a:pt x="15" y="206"/>
                    <a:pt x="20" y="208"/>
                  </a:cubicBezTo>
                  <a:cubicBezTo>
                    <a:pt x="20" y="215"/>
                    <a:pt x="20" y="215"/>
                    <a:pt x="20" y="215"/>
                  </a:cubicBezTo>
                  <a:cubicBezTo>
                    <a:pt x="13" y="211"/>
                    <a:pt x="9" y="206"/>
                    <a:pt x="8" y="201"/>
                  </a:cubicBezTo>
                  <a:close/>
                  <a:moveTo>
                    <a:pt x="146" y="281"/>
                  </a:moveTo>
                  <a:cubicBezTo>
                    <a:pt x="133" y="286"/>
                    <a:pt x="116" y="289"/>
                    <a:pt x="97" y="289"/>
                  </a:cubicBezTo>
                  <a:cubicBezTo>
                    <a:pt x="78" y="289"/>
                    <a:pt x="61" y="286"/>
                    <a:pt x="48" y="281"/>
                  </a:cubicBezTo>
                  <a:cubicBezTo>
                    <a:pt x="37" y="277"/>
                    <a:pt x="29" y="270"/>
                    <a:pt x="28" y="263"/>
                  </a:cubicBezTo>
                  <a:cubicBezTo>
                    <a:pt x="40" y="274"/>
                    <a:pt x="66" y="281"/>
                    <a:pt x="97" y="281"/>
                  </a:cubicBezTo>
                  <a:cubicBezTo>
                    <a:pt x="124" y="281"/>
                    <a:pt x="148" y="275"/>
                    <a:pt x="162" y="266"/>
                  </a:cubicBezTo>
                  <a:cubicBezTo>
                    <a:pt x="163" y="266"/>
                    <a:pt x="164" y="265"/>
                    <a:pt x="166" y="263"/>
                  </a:cubicBezTo>
                  <a:cubicBezTo>
                    <a:pt x="166" y="265"/>
                    <a:pt x="165" y="266"/>
                    <a:pt x="164" y="268"/>
                  </a:cubicBezTo>
                  <a:cubicBezTo>
                    <a:pt x="162" y="272"/>
                    <a:pt x="155" y="277"/>
                    <a:pt x="146" y="281"/>
                  </a:cubicBezTo>
                  <a:close/>
                  <a:moveTo>
                    <a:pt x="265" y="242"/>
                  </a:moveTo>
                  <a:cubicBezTo>
                    <a:pt x="253" y="247"/>
                    <a:pt x="235" y="250"/>
                    <a:pt x="216" y="250"/>
                  </a:cubicBezTo>
                  <a:cubicBezTo>
                    <a:pt x="200" y="250"/>
                    <a:pt x="185" y="248"/>
                    <a:pt x="173" y="244"/>
                  </a:cubicBezTo>
                  <a:cubicBezTo>
                    <a:pt x="173" y="236"/>
                    <a:pt x="173" y="236"/>
                    <a:pt x="173" y="236"/>
                  </a:cubicBezTo>
                  <a:cubicBezTo>
                    <a:pt x="186" y="240"/>
                    <a:pt x="200" y="242"/>
                    <a:pt x="216" y="242"/>
                  </a:cubicBezTo>
                  <a:cubicBezTo>
                    <a:pt x="246" y="242"/>
                    <a:pt x="273" y="235"/>
                    <a:pt x="285" y="225"/>
                  </a:cubicBezTo>
                  <a:cubicBezTo>
                    <a:pt x="284" y="232"/>
                    <a:pt x="276" y="238"/>
                    <a:pt x="265" y="242"/>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latin typeface="Vodafone Lt" pitchFamily="34" charset="0"/>
              </a:endParaRPr>
            </a:p>
          </p:txBody>
        </p:sp>
      </p:grpSp>
      <p:grpSp>
        <p:nvGrpSpPr>
          <p:cNvPr id="8195" name="Group 8194"/>
          <p:cNvGrpSpPr/>
          <p:nvPr/>
        </p:nvGrpSpPr>
        <p:grpSpPr>
          <a:xfrm>
            <a:off x="1251796" y="4617825"/>
            <a:ext cx="1107680" cy="1107679"/>
            <a:chOff x="1251796" y="4617825"/>
            <a:chExt cx="1107680" cy="1107679"/>
          </a:xfrm>
        </p:grpSpPr>
        <p:grpSp>
          <p:nvGrpSpPr>
            <p:cNvPr id="20" name="Group 19"/>
            <p:cNvGrpSpPr/>
            <p:nvPr/>
          </p:nvGrpSpPr>
          <p:grpSpPr>
            <a:xfrm>
              <a:off x="1251796" y="4617825"/>
              <a:ext cx="1107680" cy="1107679"/>
              <a:chOff x="4374761" y="960184"/>
              <a:chExt cx="1476764" cy="1476764"/>
            </a:xfrm>
          </p:grpSpPr>
          <p:sp>
            <p:nvSpPr>
              <p:cNvPr id="21" name="Freeform 20"/>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22" name="TextBox 21"/>
              <p:cNvSpPr txBox="1"/>
              <p:nvPr/>
            </p:nvSpPr>
            <p:spPr>
              <a:xfrm>
                <a:off x="4480156" y="1888306"/>
                <a:ext cx="1297667" cy="348780"/>
              </a:xfrm>
              <a:prstGeom prst="rect">
                <a:avLst/>
              </a:prstGeom>
              <a:noFill/>
            </p:spPr>
            <p:txBody>
              <a:bodyPr wrap="none" rtlCol="0" anchor="ctr">
                <a:spAutoFit/>
              </a:bodyPr>
              <a:lstStyle/>
              <a:p>
                <a:pPr algn="ctr"/>
                <a:r>
                  <a:rPr lang="en-GB" sz="105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PROMOTIONS</a:t>
                </a:r>
                <a:endParaRPr lang="en-GB" sz="105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grpSp>
          <p:nvGrpSpPr>
            <p:cNvPr id="53" name="Group 5"/>
            <p:cNvGrpSpPr>
              <a:grpSpLocks noChangeAspect="1"/>
            </p:cNvGrpSpPr>
            <p:nvPr/>
          </p:nvGrpSpPr>
          <p:grpSpPr bwMode="auto">
            <a:xfrm>
              <a:off x="1515067" y="4782398"/>
              <a:ext cx="572656" cy="560368"/>
              <a:chOff x="2534" y="157"/>
              <a:chExt cx="932" cy="912"/>
            </a:xfrm>
            <a:solidFill>
              <a:schemeClr val="accent3"/>
            </a:solidFill>
          </p:grpSpPr>
          <p:sp>
            <p:nvSpPr>
              <p:cNvPr id="55" name="Freeform 6"/>
              <p:cNvSpPr>
                <a:spLocks/>
              </p:cNvSpPr>
              <p:nvPr/>
            </p:nvSpPr>
            <p:spPr bwMode="auto">
              <a:xfrm>
                <a:off x="2534" y="525"/>
                <a:ext cx="472" cy="524"/>
              </a:xfrm>
              <a:custGeom>
                <a:avLst/>
                <a:gdLst>
                  <a:gd name="T0" fmla="*/ 286 w 472"/>
                  <a:gd name="T1" fmla="*/ 0 h 524"/>
                  <a:gd name="T2" fmla="*/ 220 w 472"/>
                  <a:gd name="T3" fmla="*/ 84 h 524"/>
                  <a:gd name="T4" fmla="*/ 0 w 472"/>
                  <a:gd name="T5" fmla="*/ 360 h 524"/>
                  <a:gd name="T6" fmla="*/ 192 w 472"/>
                  <a:gd name="T7" fmla="*/ 330 h 524"/>
                  <a:gd name="T8" fmla="*/ 206 w 472"/>
                  <a:gd name="T9" fmla="*/ 524 h 524"/>
                  <a:gd name="T10" fmla="*/ 426 w 472"/>
                  <a:gd name="T11" fmla="*/ 248 h 524"/>
                  <a:gd name="T12" fmla="*/ 472 w 472"/>
                  <a:gd name="T13" fmla="*/ 188 h 524"/>
                  <a:gd name="T14" fmla="*/ 422 w 472"/>
                  <a:gd name="T15" fmla="*/ 86 h 524"/>
                  <a:gd name="T16" fmla="*/ 422 w 472"/>
                  <a:gd name="T17" fmla="*/ 86 h 524"/>
                  <a:gd name="T18" fmla="*/ 402 w 472"/>
                  <a:gd name="T19" fmla="*/ 80 h 524"/>
                  <a:gd name="T20" fmla="*/ 384 w 472"/>
                  <a:gd name="T21" fmla="*/ 74 h 524"/>
                  <a:gd name="T22" fmla="*/ 364 w 472"/>
                  <a:gd name="T23" fmla="*/ 64 h 524"/>
                  <a:gd name="T24" fmla="*/ 346 w 472"/>
                  <a:gd name="T25" fmla="*/ 54 h 524"/>
                  <a:gd name="T26" fmla="*/ 330 w 472"/>
                  <a:gd name="T27" fmla="*/ 44 h 524"/>
                  <a:gd name="T28" fmla="*/ 314 w 472"/>
                  <a:gd name="T29" fmla="*/ 30 h 524"/>
                  <a:gd name="T30" fmla="*/ 300 w 472"/>
                  <a:gd name="T31" fmla="*/ 16 h 524"/>
                  <a:gd name="T32" fmla="*/ 286 w 472"/>
                  <a:gd name="T33" fmla="*/ 0 h 524"/>
                  <a:gd name="T34" fmla="*/ 286 w 472"/>
                  <a:gd name="T35"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524">
                    <a:moveTo>
                      <a:pt x="286" y="0"/>
                    </a:moveTo>
                    <a:lnTo>
                      <a:pt x="220" y="84"/>
                    </a:lnTo>
                    <a:lnTo>
                      <a:pt x="0" y="360"/>
                    </a:lnTo>
                    <a:lnTo>
                      <a:pt x="192" y="330"/>
                    </a:lnTo>
                    <a:lnTo>
                      <a:pt x="206" y="524"/>
                    </a:lnTo>
                    <a:lnTo>
                      <a:pt x="426" y="248"/>
                    </a:lnTo>
                    <a:lnTo>
                      <a:pt x="472" y="188"/>
                    </a:lnTo>
                    <a:lnTo>
                      <a:pt x="422" y="86"/>
                    </a:lnTo>
                    <a:lnTo>
                      <a:pt x="422" y="86"/>
                    </a:lnTo>
                    <a:lnTo>
                      <a:pt x="402" y="80"/>
                    </a:lnTo>
                    <a:lnTo>
                      <a:pt x="384" y="74"/>
                    </a:lnTo>
                    <a:lnTo>
                      <a:pt x="364" y="64"/>
                    </a:lnTo>
                    <a:lnTo>
                      <a:pt x="346" y="54"/>
                    </a:lnTo>
                    <a:lnTo>
                      <a:pt x="330" y="44"/>
                    </a:lnTo>
                    <a:lnTo>
                      <a:pt x="314" y="30"/>
                    </a:lnTo>
                    <a:lnTo>
                      <a:pt x="300" y="16"/>
                    </a:lnTo>
                    <a:lnTo>
                      <a:pt x="286" y="0"/>
                    </a:lnTo>
                    <a:lnTo>
                      <a:pt x="2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
              <p:cNvSpPr>
                <a:spLocks/>
              </p:cNvSpPr>
              <p:nvPr/>
            </p:nvSpPr>
            <p:spPr bwMode="auto">
              <a:xfrm>
                <a:off x="2974" y="495"/>
                <a:ext cx="492" cy="574"/>
              </a:xfrm>
              <a:custGeom>
                <a:avLst/>
                <a:gdLst>
                  <a:gd name="T0" fmla="*/ 312 w 492"/>
                  <a:gd name="T1" fmla="*/ 132 h 574"/>
                  <a:gd name="T2" fmla="*/ 236 w 492"/>
                  <a:gd name="T3" fmla="*/ 0 h 574"/>
                  <a:gd name="T4" fmla="*/ 236 w 492"/>
                  <a:gd name="T5" fmla="*/ 0 h 574"/>
                  <a:gd name="T6" fmla="*/ 224 w 492"/>
                  <a:gd name="T7" fmla="*/ 20 h 574"/>
                  <a:gd name="T8" fmla="*/ 210 w 492"/>
                  <a:gd name="T9" fmla="*/ 38 h 574"/>
                  <a:gd name="T10" fmla="*/ 210 w 492"/>
                  <a:gd name="T11" fmla="*/ 38 h 574"/>
                  <a:gd name="T12" fmla="*/ 194 w 492"/>
                  <a:gd name="T13" fmla="*/ 56 h 574"/>
                  <a:gd name="T14" fmla="*/ 178 w 492"/>
                  <a:gd name="T15" fmla="*/ 70 h 574"/>
                  <a:gd name="T16" fmla="*/ 160 w 492"/>
                  <a:gd name="T17" fmla="*/ 84 h 574"/>
                  <a:gd name="T18" fmla="*/ 140 w 492"/>
                  <a:gd name="T19" fmla="*/ 94 h 574"/>
                  <a:gd name="T20" fmla="*/ 140 w 492"/>
                  <a:gd name="T21" fmla="*/ 94 h 574"/>
                  <a:gd name="T22" fmla="*/ 118 w 492"/>
                  <a:gd name="T23" fmla="*/ 104 h 574"/>
                  <a:gd name="T24" fmla="*/ 96 w 492"/>
                  <a:gd name="T25" fmla="*/ 112 h 574"/>
                  <a:gd name="T26" fmla="*/ 74 w 492"/>
                  <a:gd name="T27" fmla="*/ 118 h 574"/>
                  <a:gd name="T28" fmla="*/ 48 w 492"/>
                  <a:gd name="T29" fmla="*/ 122 h 574"/>
                  <a:gd name="T30" fmla="*/ 38 w 492"/>
                  <a:gd name="T31" fmla="*/ 122 h 574"/>
                  <a:gd name="T32" fmla="*/ 38 w 492"/>
                  <a:gd name="T33" fmla="*/ 122 h 574"/>
                  <a:gd name="T34" fmla="*/ 18 w 492"/>
                  <a:gd name="T35" fmla="*/ 122 h 574"/>
                  <a:gd name="T36" fmla="*/ 0 w 492"/>
                  <a:gd name="T37" fmla="*/ 120 h 574"/>
                  <a:gd name="T38" fmla="*/ 56 w 492"/>
                  <a:gd name="T39" fmla="*/ 220 h 574"/>
                  <a:gd name="T40" fmla="*/ 84 w 492"/>
                  <a:gd name="T41" fmla="*/ 266 h 574"/>
                  <a:gd name="T42" fmla="*/ 264 w 492"/>
                  <a:gd name="T43" fmla="*/ 574 h 574"/>
                  <a:gd name="T44" fmla="*/ 306 w 492"/>
                  <a:gd name="T45" fmla="*/ 382 h 574"/>
                  <a:gd name="T46" fmla="*/ 492 w 492"/>
                  <a:gd name="T47" fmla="*/ 440 h 574"/>
                  <a:gd name="T48" fmla="*/ 312 w 492"/>
                  <a:gd name="T49" fmla="*/ 132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2" h="574">
                    <a:moveTo>
                      <a:pt x="312" y="132"/>
                    </a:moveTo>
                    <a:lnTo>
                      <a:pt x="236" y="0"/>
                    </a:lnTo>
                    <a:lnTo>
                      <a:pt x="236" y="0"/>
                    </a:lnTo>
                    <a:lnTo>
                      <a:pt x="224" y="20"/>
                    </a:lnTo>
                    <a:lnTo>
                      <a:pt x="210" y="38"/>
                    </a:lnTo>
                    <a:lnTo>
                      <a:pt x="210" y="38"/>
                    </a:lnTo>
                    <a:lnTo>
                      <a:pt x="194" y="56"/>
                    </a:lnTo>
                    <a:lnTo>
                      <a:pt x="178" y="70"/>
                    </a:lnTo>
                    <a:lnTo>
                      <a:pt x="160" y="84"/>
                    </a:lnTo>
                    <a:lnTo>
                      <a:pt x="140" y="94"/>
                    </a:lnTo>
                    <a:lnTo>
                      <a:pt x="140" y="94"/>
                    </a:lnTo>
                    <a:lnTo>
                      <a:pt x="118" y="104"/>
                    </a:lnTo>
                    <a:lnTo>
                      <a:pt x="96" y="112"/>
                    </a:lnTo>
                    <a:lnTo>
                      <a:pt x="74" y="118"/>
                    </a:lnTo>
                    <a:lnTo>
                      <a:pt x="48" y="122"/>
                    </a:lnTo>
                    <a:lnTo>
                      <a:pt x="38" y="122"/>
                    </a:lnTo>
                    <a:lnTo>
                      <a:pt x="38" y="122"/>
                    </a:lnTo>
                    <a:lnTo>
                      <a:pt x="18" y="122"/>
                    </a:lnTo>
                    <a:lnTo>
                      <a:pt x="0" y="120"/>
                    </a:lnTo>
                    <a:lnTo>
                      <a:pt x="56" y="220"/>
                    </a:lnTo>
                    <a:lnTo>
                      <a:pt x="84" y="266"/>
                    </a:lnTo>
                    <a:lnTo>
                      <a:pt x="264" y="574"/>
                    </a:lnTo>
                    <a:lnTo>
                      <a:pt x="306" y="382"/>
                    </a:lnTo>
                    <a:lnTo>
                      <a:pt x="492" y="440"/>
                    </a:lnTo>
                    <a:lnTo>
                      <a:pt x="312"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8"/>
              <p:cNvSpPr>
                <a:spLocks/>
              </p:cNvSpPr>
              <p:nvPr/>
            </p:nvSpPr>
            <p:spPr bwMode="auto">
              <a:xfrm>
                <a:off x="2794" y="157"/>
                <a:ext cx="428" cy="430"/>
              </a:xfrm>
              <a:custGeom>
                <a:avLst/>
                <a:gdLst>
                  <a:gd name="T0" fmla="*/ 428 w 428"/>
                  <a:gd name="T1" fmla="*/ 206 h 430"/>
                  <a:gd name="T2" fmla="*/ 422 w 428"/>
                  <a:gd name="T3" fmla="*/ 164 h 430"/>
                  <a:gd name="T4" fmla="*/ 408 w 428"/>
                  <a:gd name="T5" fmla="*/ 126 h 430"/>
                  <a:gd name="T6" fmla="*/ 388 w 428"/>
                  <a:gd name="T7" fmla="*/ 92 h 430"/>
                  <a:gd name="T8" fmla="*/ 362 w 428"/>
                  <a:gd name="T9" fmla="*/ 60 h 430"/>
                  <a:gd name="T10" fmla="*/ 332 w 428"/>
                  <a:gd name="T11" fmla="*/ 36 h 430"/>
                  <a:gd name="T12" fmla="*/ 296 w 428"/>
                  <a:gd name="T13" fmla="*/ 16 h 430"/>
                  <a:gd name="T14" fmla="*/ 256 w 428"/>
                  <a:gd name="T15" fmla="*/ 4 h 430"/>
                  <a:gd name="T16" fmla="*/ 216 w 428"/>
                  <a:gd name="T17" fmla="*/ 0 h 430"/>
                  <a:gd name="T18" fmla="*/ 206 w 428"/>
                  <a:gd name="T19" fmla="*/ 0 h 430"/>
                  <a:gd name="T20" fmla="*/ 162 w 428"/>
                  <a:gd name="T21" fmla="*/ 6 h 430"/>
                  <a:gd name="T22" fmla="*/ 122 w 428"/>
                  <a:gd name="T23" fmla="*/ 20 h 430"/>
                  <a:gd name="T24" fmla="*/ 86 w 428"/>
                  <a:gd name="T25" fmla="*/ 42 h 430"/>
                  <a:gd name="T26" fmla="*/ 56 w 428"/>
                  <a:gd name="T27" fmla="*/ 70 h 430"/>
                  <a:gd name="T28" fmla="*/ 32 w 428"/>
                  <a:gd name="T29" fmla="*/ 102 h 430"/>
                  <a:gd name="T30" fmla="*/ 12 w 428"/>
                  <a:gd name="T31" fmla="*/ 140 h 430"/>
                  <a:gd name="T32" fmla="*/ 2 w 428"/>
                  <a:gd name="T33" fmla="*/ 180 h 430"/>
                  <a:gd name="T34" fmla="*/ 0 w 428"/>
                  <a:gd name="T35" fmla="*/ 224 h 430"/>
                  <a:gd name="T36" fmla="*/ 0 w 428"/>
                  <a:gd name="T37" fmla="*/ 240 h 430"/>
                  <a:gd name="T38" fmla="*/ 8 w 428"/>
                  <a:gd name="T39" fmla="*/ 274 h 430"/>
                  <a:gd name="T40" fmla="*/ 18 w 428"/>
                  <a:gd name="T41" fmla="*/ 304 h 430"/>
                  <a:gd name="T42" fmla="*/ 34 w 428"/>
                  <a:gd name="T43" fmla="*/ 332 h 430"/>
                  <a:gd name="T44" fmla="*/ 44 w 428"/>
                  <a:gd name="T45" fmla="*/ 346 h 430"/>
                  <a:gd name="T46" fmla="*/ 88 w 428"/>
                  <a:gd name="T47" fmla="*/ 388 h 430"/>
                  <a:gd name="T48" fmla="*/ 144 w 428"/>
                  <a:gd name="T49" fmla="*/ 418 h 430"/>
                  <a:gd name="T50" fmla="*/ 160 w 428"/>
                  <a:gd name="T51" fmla="*/ 422 h 430"/>
                  <a:gd name="T52" fmla="*/ 194 w 428"/>
                  <a:gd name="T53" fmla="*/ 428 h 430"/>
                  <a:gd name="T54" fmla="*/ 222 w 428"/>
                  <a:gd name="T55" fmla="*/ 430 h 430"/>
                  <a:gd name="T56" fmla="*/ 248 w 428"/>
                  <a:gd name="T57" fmla="*/ 426 h 430"/>
                  <a:gd name="T58" fmla="*/ 300 w 428"/>
                  <a:gd name="T59" fmla="*/ 412 h 430"/>
                  <a:gd name="T60" fmla="*/ 344 w 428"/>
                  <a:gd name="T61" fmla="*/ 386 h 430"/>
                  <a:gd name="T62" fmla="*/ 380 w 428"/>
                  <a:gd name="T63" fmla="*/ 350 h 430"/>
                  <a:gd name="T64" fmla="*/ 396 w 428"/>
                  <a:gd name="T65" fmla="*/ 328 h 430"/>
                  <a:gd name="T66" fmla="*/ 408 w 428"/>
                  <a:gd name="T67" fmla="*/ 304 h 430"/>
                  <a:gd name="T68" fmla="*/ 424 w 428"/>
                  <a:gd name="T69" fmla="*/ 258 h 430"/>
                  <a:gd name="T70" fmla="*/ 428 w 428"/>
                  <a:gd name="T71" fmla="*/ 20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8" h="430">
                    <a:moveTo>
                      <a:pt x="428" y="206"/>
                    </a:moveTo>
                    <a:lnTo>
                      <a:pt x="428" y="206"/>
                    </a:lnTo>
                    <a:lnTo>
                      <a:pt x="426" y="186"/>
                    </a:lnTo>
                    <a:lnTo>
                      <a:pt x="422" y="164"/>
                    </a:lnTo>
                    <a:lnTo>
                      <a:pt x="416" y="144"/>
                    </a:lnTo>
                    <a:lnTo>
                      <a:pt x="408" y="126"/>
                    </a:lnTo>
                    <a:lnTo>
                      <a:pt x="400" y="108"/>
                    </a:lnTo>
                    <a:lnTo>
                      <a:pt x="388" y="92"/>
                    </a:lnTo>
                    <a:lnTo>
                      <a:pt x="376" y="76"/>
                    </a:lnTo>
                    <a:lnTo>
                      <a:pt x="362" y="60"/>
                    </a:lnTo>
                    <a:lnTo>
                      <a:pt x="348" y="48"/>
                    </a:lnTo>
                    <a:lnTo>
                      <a:pt x="332" y="36"/>
                    </a:lnTo>
                    <a:lnTo>
                      <a:pt x="314" y="26"/>
                    </a:lnTo>
                    <a:lnTo>
                      <a:pt x="296" y="16"/>
                    </a:lnTo>
                    <a:lnTo>
                      <a:pt x="276" y="10"/>
                    </a:lnTo>
                    <a:lnTo>
                      <a:pt x="256" y="4"/>
                    </a:lnTo>
                    <a:lnTo>
                      <a:pt x="236" y="2"/>
                    </a:lnTo>
                    <a:lnTo>
                      <a:pt x="216" y="0"/>
                    </a:lnTo>
                    <a:lnTo>
                      <a:pt x="206" y="0"/>
                    </a:lnTo>
                    <a:lnTo>
                      <a:pt x="206" y="0"/>
                    </a:lnTo>
                    <a:lnTo>
                      <a:pt x="184" y="2"/>
                    </a:lnTo>
                    <a:lnTo>
                      <a:pt x="162" y="6"/>
                    </a:lnTo>
                    <a:lnTo>
                      <a:pt x="142" y="12"/>
                    </a:lnTo>
                    <a:lnTo>
                      <a:pt x="122" y="20"/>
                    </a:lnTo>
                    <a:lnTo>
                      <a:pt x="104" y="30"/>
                    </a:lnTo>
                    <a:lnTo>
                      <a:pt x="86" y="42"/>
                    </a:lnTo>
                    <a:lnTo>
                      <a:pt x="70" y="54"/>
                    </a:lnTo>
                    <a:lnTo>
                      <a:pt x="56" y="70"/>
                    </a:lnTo>
                    <a:lnTo>
                      <a:pt x="44" y="84"/>
                    </a:lnTo>
                    <a:lnTo>
                      <a:pt x="32" y="102"/>
                    </a:lnTo>
                    <a:lnTo>
                      <a:pt x="22" y="120"/>
                    </a:lnTo>
                    <a:lnTo>
                      <a:pt x="12" y="140"/>
                    </a:lnTo>
                    <a:lnTo>
                      <a:pt x="6" y="160"/>
                    </a:lnTo>
                    <a:lnTo>
                      <a:pt x="2" y="180"/>
                    </a:lnTo>
                    <a:lnTo>
                      <a:pt x="0" y="202"/>
                    </a:lnTo>
                    <a:lnTo>
                      <a:pt x="0" y="224"/>
                    </a:lnTo>
                    <a:lnTo>
                      <a:pt x="0" y="224"/>
                    </a:lnTo>
                    <a:lnTo>
                      <a:pt x="0" y="240"/>
                    </a:lnTo>
                    <a:lnTo>
                      <a:pt x="4" y="258"/>
                    </a:lnTo>
                    <a:lnTo>
                      <a:pt x="8" y="274"/>
                    </a:lnTo>
                    <a:lnTo>
                      <a:pt x="12" y="290"/>
                    </a:lnTo>
                    <a:lnTo>
                      <a:pt x="18" y="304"/>
                    </a:lnTo>
                    <a:lnTo>
                      <a:pt x="26" y="318"/>
                    </a:lnTo>
                    <a:lnTo>
                      <a:pt x="34" y="332"/>
                    </a:lnTo>
                    <a:lnTo>
                      <a:pt x="44" y="346"/>
                    </a:lnTo>
                    <a:lnTo>
                      <a:pt x="44" y="346"/>
                    </a:lnTo>
                    <a:lnTo>
                      <a:pt x="66" y="370"/>
                    </a:lnTo>
                    <a:lnTo>
                      <a:pt x="88" y="388"/>
                    </a:lnTo>
                    <a:lnTo>
                      <a:pt x="116" y="406"/>
                    </a:lnTo>
                    <a:lnTo>
                      <a:pt x="144" y="418"/>
                    </a:lnTo>
                    <a:lnTo>
                      <a:pt x="144" y="418"/>
                    </a:lnTo>
                    <a:lnTo>
                      <a:pt x="160" y="422"/>
                    </a:lnTo>
                    <a:lnTo>
                      <a:pt x="176" y="426"/>
                    </a:lnTo>
                    <a:lnTo>
                      <a:pt x="194" y="428"/>
                    </a:lnTo>
                    <a:lnTo>
                      <a:pt x="212" y="430"/>
                    </a:lnTo>
                    <a:lnTo>
                      <a:pt x="222" y="430"/>
                    </a:lnTo>
                    <a:lnTo>
                      <a:pt x="222" y="430"/>
                    </a:lnTo>
                    <a:lnTo>
                      <a:pt x="248" y="426"/>
                    </a:lnTo>
                    <a:lnTo>
                      <a:pt x="274" y="420"/>
                    </a:lnTo>
                    <a:lnTo>
                      <a:pt x="300" y="412"/>
                    </a:lnTo>
                    <a:lnTo>
                      <a:pt x="322" y="400"/>
                    </a:lnTo>
                    <a:lnTo>
                      <a:pt x="344" y="386"/>
                    </a:lnTo>
                    <a:lnTo>
                      <a:pt x="364" y="368"/>
                    </a:lnTo>
                    <a:lnTo>
                      <a:pt x="380" y="350"/>
                    </a:lnTo>
                    <a:lnTo>
                      <a:pt x="396" y="328"/>
                    </a:lnTo>
                    <a:lnTo>
                      <a:pt x="396" y="328"/>
                    </a:lnTo>
                    <a:lnTo>
                      <a:pt x="408" y="304"/>
                    </a:lnTo>
                    <a:lnTo>
                      <a:pt x="408" y="304"/>
                    </a:lnTo>
                    <a:lnTo>
                      <a:pt x="416" y="282"/>
                    </a:lnTo>
                    <a:lnTo>
                      <a:pt x="424" y="258"/>
                    </a:lnTo>
                    <a:lnTo>
                      <a:pt x="428" y="232"/>
                    </a:lnTo>
                    <a:lnTo>
                      <a:pt x="428" y="206"/>
                    </a:lnTo>
                    <a:lnTo>
                      <a:pt x="428"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8196" name="Group 8195"/>
          <p:cNvGrpSpPr/>
          <p:nvPr/>
        </p:nvGrpSpPr>
        <p:grpSpPr>
          <a:xfrm>
            <a:off x="446736" y="3573116"/>
            <a:ext cx="1107680" cy="1107679"/>
            <a:chOff x="446736" y="3573116"/>
            <a:chExt cx="1107680" cy="1107679"/>
          </a:xfrm>
        </p:grpSpPr>
        <p:grpSp>
          <p:nvGrpSpPr>
            <p:cNvPr id="23" name="Group 22"/>
            <p:cNvGrpSpPr/>
            <p:nvPr/>
          </p:nvGrpSpPr>
          <p:grpSpPr>
            <a:xfrm>
              <a:off x="446736" y="3573116"/>
              <a:ext cx="1107680" cy="1107679"/>
              <a:chOff x="4374761" y="960184"/>
              <a:chExt cx="1476764" cy="1476764"/>
            </a:xfrm>
          </p:grpSpPr>
          <p:sp>
            <p:nvSpPr>
              <p:cNvPr id="24" name="Freeform 23"/>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25" name="TextBox 24"/>
              <p:cNvSpPr txBox="1"/>
              <p:nvPr/>
            </p:nvSpPr>
            <p:spPr>
              <a:xfrm>
                <a:off x="4477147" y="1712140"/>
                <a:ext cx="1272021" cy="574461"/>
              </a:xfrm>
              <a:prstGeom prst="rect">
                <a:avLst/>
              </a:prstGeom>
              <a:noFill/>
            </p:spPr>
            <p:txBody>
              <a:bodyPr wrap="none" rtlCol="0" anchor="ctr">
                <a:spAutoFit/>
              </a:bodyPr>
              <a:lstStyle/>
              <a:p>
                <a:pPr algn="ctr"/>
                <a:r>
                  <a:rPr lang="en-GB" sz="105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COMPETITOR</a:t>
                </a:r>
                <a:br>
                  <a:rPr lang="en-GB" sz="105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br>
                <a:r>
                  <a:rPr lang="en-GB" sz="105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ACTIVITIES</a:t>
                </a:r>
                <a:endParaRPr lang="en-GB" sz="105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grpSp>
          <p:nvGrpSpPr>
            <p:cNvPr id="59" name="Group 58"/>
            <p:cNvGrpSpPr/>
            <p:nvPr/>
          </p:nvGrpSpPr>
          <p:grpSpPr>
            <a:xfrm>
              <a:off x="801847" y="3703909"/>
              <a:ext cx="388927" cy="475422"/>
              <a:chOff x="11445875" y="1658937"/>
              <a:chExt cx="1020763" cy="1247775"/>
            </a:xfrm>
            <a:solidFill>
              <a:schemeClr val="accent3"/>
            </a:solidFill>
          </p:grpSpPr>
          <p:sp>
            <p:nvSpPr>
              <p:cNvPr id="60" name="Freeform 29"/>
              <p:cNvSpPr>
                <a:spLocks/>
              </p:cNvSpPr>
              <p:nvPr/>
            </p:nvSpPr>
            <p:spPr bwMode="auto">
              <a:xfrm>
                <a:off x="11869738" y="1800225"/>
                <a:ext cx="153988" cy="230188"/>
              </a:xfrm>
              <a:custGeom>
                <a:avLst/>
                <a:gdLst>
                  <a:gd name="T0" fmla="*/ 41 w 41"/>
                  <a:gd name="T1" fmla="*/ 37 h 61"/>
                  <a:gd name="T2" fmla="*/ 2 w 41"/>
                  <a:gd name="T3" fmla="*/ 61 h 61"/>
                  <a:gd name="T4" fmla="*/ 0 w 41"/>
                  <a:gd name="T5" fmla="*/ 27 h 61"/>
                  <a:gd name="T6" fmla="*/ 41 w 41"/>
                  <a:gd name="T7" fmla="*/ 0 h 61"/>
                  <a:gd name="T8" fmla="*/ 41 w 41"/>
                  <a:gd name="T9" fmla="*/ 37 h 61"/>
                </a:gdLst>
                <a:ahLst/>
                <a:cxnLst>
                  <a:cxn ang="0">
                    <a:pos x="T0" y="T1"/>
                  </a:cxn>
                  <a:cxn ang="0">
                    <a:pos x="T2" y="T3"/>
                  </a:cxn>
                  <a:cxn ang="0">
                    <a:pos x="T4" y="T5"/>
                  </a:cxn>
                  <a:cxn ang="0">
                    <a:pos x="T6" y="T7"/>
                  </a:cxn>
                  <a:cxn ang="0">
                    <a:pos x="T8" y="T9"/>
                  </a:cxn>
                </a:cxnLst>
                <a:rect l="0" t="0" r="r" b="b"/>
                <a:pathLst>
                  <a:path w="41" h="61">
                    <a:moveTo>
                      <a:pt x="41" y="37"/>
                    </a:moveTo>
                    <a:cubicBezTo>
                      <a:pt x="28" y="46"/>
                      <a:pt x="15" y="55"/>
                      <a:pt x="2" y="61"/>
                    </a:cubicBezTo>
                    <a:cubicBezTo>
                      <a:pt x="1" y="50"/>
                      <a:pt x="0" y="39"/>
                      <a:pt x="0" y="27"/>
                    </a:cubicBezTo>
                    <a:cubicBezTo>
                      <a:pt x="13" y="20"/>
                      <a:pt x="27" y="10"/>
                      <a:pt x="41" y="0"/>
                    </a:cubicBezTo>
                    <a:cubicBezTo>
                      <a:pt x="41" y="13"/>
                      <a:pt x="41" y="25"/>
                      <a:pt x="41"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30"/>
              <p:cNvSpPr>
                <a:spLocks/>
              </p:cNvSpPr>
              <p:nvPr/>
            </p:nvSpPr>
            <p:spPr bwMode="auto">
              <a:xfrm>
                <a:off x="12169775" y="1658937"/>
                <a:ext cx="165100" cy="195263"/>
              </a:xfrm>
              <a:custGeom>
                <a:avLst/>
                <a:gdLst>
                  <a:gd name="T0" fmla="*/ 40 w 44"/>
                  <a:gd name="T1" fmla="*/ 44 h 52"/>
                  <a:gd name="T2" fmla="*/ 0 w 44"/>
                  <a:gd name="T3" fmla="*/ 52 h 52"/>
                  <a:gd name="T4" fmla="*/ 3 w 44"/>
                  <a:gd name="T5" fmla="*/ 12 h 52"/>
                  <a:gd name="T6" fmla="*/ 44 w 44"/>
                  <a:gd name="T7" fmla="*/ 1 h 52"/>
                  <a:gd name="T8" fmla="*/ 40 w 44"/>
                  <a:gd name="T9" fmla="*/ 44 h 52"/>
                </a:gdLst>
                <a:ahLst/>
                <a:cxnLst>
                  <a:cxn ang="0">
                    <a:pos x="T0" y="T1"/>
                  </a:cxn>
                  <a:cxn ang="0">
                    <a:pos x="T2" y="T3"/>
                  </a:cxn>
                  <a:cxn ang="0">
                    <a:pos x="T4" y="T5"/>
                  </a:cxn>
                  <a:cxn ang="0">
                    <a:pos x="T6" y="T7"/>
                  </a:cxn>
                  <a:cxn ang="0">
                    <a:pos x="T8" y="T9"/>
                  </a:cxn>
                </a:cxnLst>
                <a:rect l="0" t="0" r="r" b="b"/>
                <a:pathLst>
                  <a:path w="44" h="52">
                    <a:moveTo>
                      <a:pt x="40" y="44"/>
                    </a:moveTo>
                    <a:cubicBezTo>
                      <a:pt x="27" y="42"/>
                      <a:pt x="14" y="46"/>
                      <a:pt x="0" y="52"/>
                    </a:cubicBezTo>
                    <a:cubicBezTo>
                      <a:pt x="1" y="38"/>
                      <a:pt x="2" y="25"/>
                      <a:pt x="3" y="12"/>
                    </a:cubicBezTo>
                    <a:cubicBezTo>
                      <a:pt x="16" y="4"/>
                      <a:pt x="30" y="0"/>
                      <a:pt x="44" y="1"/>
                    </a:cubicBezTo>
                    <a:cubicBezTo>
                      <a:pt x="43" y="16"/>
                      <a:pt x="41" y="30"/>
                      <a:pt x="40"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31"/>
              <p:cNvSpPr>
                <a:spLocks/>
              </p:cNvSpPr>
              <p:nvPr/>
            </p:nvSpPr>
            <p:spPr bwMode="auto">
              <a:xfrm>
                <a:off x="11558588" y="1857375"/>
                <a:ext cx="173038" cy="201613"/>
              </a:xfrm>
              <a:custGeom>
                <a:avLst/>
                <a:gdLst>
                  <a:gd name="T0" fmla="*/ 46 w 46"/>
                  <a:gd name="T1" fmla="*/ 54 h 54"/>
                  <a:gd name="T2" fmla="*/ 6 w 46"/>
                  <a:gd name="T3" fmla="*/ 30 h 54"/>
                  <a:gd name="T4" fmla="*/ 0 w 46"/>
                  <a:gd name="T5" fmla="*/ 0 h 54"/>
                  <a:gd name="T6" fmla="*/ 41 w 46"/>
                  <a:gd name="T7" fmla="*/ 23 h 54"/>
                  <a:gd name="T8" fmla="*/ 46 w 46"/>
                  <a:gd name="T9" fmla="*/ 54 h 54"/>
                </a:gdLst>
                <a:ahLst/>
                <a:cxnLst>
                  <a:cxn ang="0">
                    <a:pos x="T0" y="T1"/>
                  </a:cxn>
                  <a:cxn ang="0">
                    <a:pos x="T2" y="T3"/>
                  </a:cxn>
                  <a:cxn ang="0">
                    <a:pos x="T4" y="T5"/>
                  </a:cxn>
                  <a:cxn ang="0">
                    <a:pos x="T6" y="T7"/>
                  </a:cxn>
                  <a:cxn ang="0">
                    <a:pos x="T8" y="T9"/>
                  </a:cxn>
                </a:cxnLst>
                <a:rect l="0" t="0" r="r" b="b"/>
                <a:pathLst>
                  <a:path w="46" h="54">
                    <a:moveTo>
                      <a:pt x="46" y="54"/>
                    </a:moveTo>
                    <a:cubicBezTo>
                      <a:pt x="32" y="52"/>
                      <a:pt x="19" y="45"/>
                      <a:pt x="6" y="30"/>
                    </a:cubicBezTo>
                    <a:cubicBezTo>
                      <a:pt x="4" y="20"/>
                      <a:pt x="2" y="10"/>
                      <a:pt x="0" y="0"/>
                    </a:cubicBezTo>
                    <a:cubicBezTo>
                      <a:pt x="13" y="15"/>
                      <a:pt x="27" y="21"/>
                      <a:pt x="41" y="23"/>
                    </a:cubicBezTo>
                    <a:cubicBezTo>
                      <a:pt x="43" y="33"/>
                      <a:pt x="44" y="43"/>
                      <a:pt x="46"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32"/>
              <p:cNvSpPr>
                <a:spLocks/>
              </p:cNvSpPr>
              <p:nvPr/>
            </p:nvSpPr>
            <p:spPr bwMode="auto">
              <a:xfrm>
                <a:off x="12023725" y="1854200"/>
                <a:ext cx="146050" cy="228600"/>
              </a:xfrm>
              <a:custGeom>
                <a:avLst/>
                <a:gdLst>
                  <a:gd name="T0" fmla="*/ 37 w 39"/>
                  <a:gd name="T1" fmla="*/ 40 h 61"/>
                  <a:gd name="T2" fmla="*/ 0 w 39"/>
                  <a:gd name="T3" fmla="*/ 61 h 61"/>
                  <a:gd name="T4" fmla="*/ 0 w 39"/>
                  <a:gd name="T5" fmla="*/ 23 h 61"/>
                  <a:gd name="T6" fmla="*/ 39 w 39"/>
                  <a:gd name="T7" fmla="*/ 0 h 61"/>
                  <a:gd name="T8" fmla="*/ 37 w 39"/>
                  <a:gd name="T9" fmla="*/ 40 h 61"/>
                </a:gdLst>
                <a:ahLst/>
                <a:cxnLst>
                  <a:cxn ang="0">
                    <a:pos x="T0" y="T1"/>
                  </a:cxn>
                  <a:cxn ang="0">
                    <a:pos x="T2" y="T3"/>
                  </a:cxn>
                  <a:cxn ang="0">
                    <a:pos x="T4" y="T5"/>
                  </a:cxn>
                  <a:cxn ang="0">
                    <a:pos x="T6" y="T7"/>
                  </a:cxn>
                  <a:cxn ang="0">
                    <a:pos x="T8" y="T9"/>
                  </a:cxn>
                </a:cxnLst>
                <a:rect l="0" t="0" r="r" b="b"/>
                <a:pathLst>
                  <a:path w="39" h="61">
                    <a:moveTo>
                      <a:pt x="37" y="40"/>
                    </a:moveTo>
                    <a:cubicBezTo>
                      <a:pt x="25" y="45"/>
                      <a:pt x="12" y="53"/>
                      <a:pt x="0" y="61"/>
                    </a:cubicBezTo>
                    <a:cubicBezTo>
                      <a:pt x="0" y="48"/>
                      <a:pt x="0" y="36"/>
                      <a:pt x="0" y="23"/>
                    </a:cubicBezTo>
                    <a:cubicBezTo>
                      <a:pt x="13" y="15"/>
                      <a:pt x="26" y="6"/>
                      <a:pt x="39" y="0"/>
                    </a:cubicBezTo>
                    <a:cubicBezTo>
                      <a:pt x="39" y="13"/>
                      <a:pt x="38" y="27"/>
                      <a:pt x="37"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33"/>
              <p:cNvSpPr>
                <a:spLocks/>
              </p:cNvSpPr>
              <p:nvPr/>
            </p:nvSpPr>
            <p:spPr bwMode="auto">
              <a:xfrm>
                <a:off x="12301538" y="1824037"/>
                <a:ext cx="165100" cy="250825"/>
              </a:xfrm>
              <a:custGeom>
                <a:avLst/>
                <a:gdLst>
                  <a:gd name="T0" fmla="*/ 37 w 44"/>
                  <a:gd name="T1" fmla="*/ 67 h 67"/>
                  <a:gd name="T2" fmla="*/ 0 w 44"/>
                  <a:gd name="T3" fmla="*/ 43 h 67"/>
                  <a:gd name="T4" fmla="*/ 5 w 44"/>
                  <a:gd name="T5" fmla="*/ 0 h 67"/>
                  <a:gd name="T6" fmla="*/ 44 w 44"/>
                  <a:gd name="T7" fmla="*/ 24 h 67"/>
                  <a:gd name="T8" fmla="*/ 37 w 44"/>
                  <a:gd name="T9" fmla="*/ 67 h 67"/>
                </a:gdLst>
                <a:ahLst/>
                <a:cxnLst>
                  <a:cxn ang="0">
                    <a:pos x="T0" y="T1"/>
                  </a:cxn>
                  <a:cxn ang="0">
                    <a:pos x="T2" y="T3"/>
                  </a:cxn>
                  <a:cxn ang="0">
                    <a:pos x="T4" y="T5"/>
                  </a:cxn>
                  <a:cxn ang="0">
                    <a:pos x="T6" y="T7"/>
                  </a:cxn>
                  <a:cxn ang="0">
                    <a:pos x="T8" y="T9"/>
                  </a:cxn>
                </a:cxnLst>
                <a:rect l="0" t="0" r="r" b="b"/>
                <a:pathLst>
                  <a:path w="44" h="67">
                    <a:moveTo>
                      <a:pt x="37" y="67"/>
                    </a:moveTo>
                    <a:cubicBezTo>
                      <a:pt x="25" y="52"/>
                      <a:pt x="13" y="45"/>
                      <a:pt x="0" y="43"/>
                    </a:cubicBezTo>
                    <a:cubicBezTo>
                      <a:pt x="2" y="29"/>
                      <a:pt x="3" y="14"/>
                      <a:pt x="5" y="0"/>
                    </a:cubicBezTo>
                    <a:cubicBezTo>
                      <a:pt x="18" y="2"/>
                      <a:pt x="31" y="9"/>
                      <a:pt x="44" y="24"/>
                    </a:cubicBezTo>
                    <a:cubicBezTo>
                      <a:pt x="42" y="38"/>
                      <a:pt x="40" y="53"/>
                      <a:pt x="37" y="6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34"/>
              <p:cNvSpPr>
                <a:spLocks/>
              </p:cNvSpPr>
              <p:nvPr/>
            </p:nvSpPr>
            <p:spPr bwMode="auto">
              <a:xfrm>
                <a:off x="11731625" y="2030412"/>
                <a:ext cx="153988" cy="157163"/>
              </a:xfrm>
              <a:custGeom>
                <a:avLst/>
                <a:gdLst>
                  <a:gd name="T0" fmla="*/ 41 w 41"/>
                  <a:gd name="T1" fmla="*/ 34 h 42"/>
                  <a:gd name="T2" fmla="*/ 4 w 41"/>
                  <a:gd name="T3" fmla="*/ 39 h 42"/>
                  <a:gd name="T4" fmla="*/ 0 w 41"/>
                  <a:gd name="T5" fmla="*/ 8 h 42"/>
                  <a:gd name="T6" fmla="*/ 39 w 41"/>
                  <a:gd name="T7" fmla="*/ 0 h 42"/>
                  <a:gd name="T8" fmla="*/ 41 w 41"/>
                  <a:gd name="T9" fmla="*/ 34 h 42"/>
                </a:gdLst>
                <a:ahLst/>
                <a:cxnLst>
                  <a:cxn ang="0">
                    <a:pos x="T0" y="T1"/>
                  </a:cxn>
                  <a:cxn ang="0">
                    <a:pos x="T2" y="T3"/>
                  </a:cxn>
                  <a:cxn ang="0">
                    <a:pos x="T4" y="T5"/>
                  </a:cxn>
                  <a:cxn ang="0">
                    <a:pos x="T6" y="T7"/>
                  </a:cxn>
                  <a:cxn ang="0">
                    <a:pos x="T8" y="T9"/>
                  </a:cxn>
                </a:cxnLst>
                <a:rect l="0" t="0" r="r" b="b"/>
                <a:pathLst>
                  <a:path w="41" h="42">
                    <a:moveTo>
                      <a:pt x="41" y="34"/>
                    </a:moveTo>
                    <a:cubicBezTo>
                      <a:pt x="29" y="39"/>
                      <a:pt x="16" y="42"/>
                      <a:pt x="4" y="39"/>
                    </a:cubicBezTo>
                    <a:cubicBezTo>
                      <a:pt x="3" y="29"/>
                      <a:pt x="1" y="18"/>
                      <a:pt x="0" y="8"/>
                    </a:cubicBezTo>
                    <a:cubicBezTo>
                      <a:pt x="13" y="10"/>
                      <a:pt x="26" y="6"/>
                      <a:pt x="39" y="0"/>
                    </a:cubicBezTo>
                    <a:cubicBezTo>
                      <a:pt x="40" y="11"/>
                      <a:pt x="40" y="23"/>
                      <a:pt x="41"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35"/>
              <p:cNvSpPr>
                <a:spLocks/>
              </p:cNvSpPr>
              <p:nvPr/>
            </p:nvSpPr>
            <p:spPr bwMode="auto">
              <a:xfrm>
                <a:off x="11885613" y="2082800"/>
                <a:ext cx="138113" cy="201613"/>
              </a:xfrm>
              <a:custGeom>
                <a:avLst/>
                <a:gdLst>
                  <a:gd name="T0" fmla="*/ 37 w 37"/>
                  <a:gd name="T1" fmla="*/ 37 h 54"/>
                  <a:gd name="T2" fmla="*/ 2 w 37"/>
                  <a:gd name="T3" fmla="*/ 54 h 54"/>
                  <a:gd name="T4" fmla="*/ 0 w 37"/>
                  <a:gd name="T5" fmla="*/ 20 h 54"/>
                  <a:gd name="T6" fmla="*/ 37 w 37"/>
                  <a:gd name="T7" fmla="*/ 0 h 54"/>
                  <a:gd name="T8" fmla="*/ 37 w 37"/>
                  <a:gd name="T9" fmla="*/ 37 h 54"/>
                </a:gdLst>
                <a:ahLst/>
                <a:cxnLst>
                  <a:cxn ang="0">
                    <a:pos x="T0" y="T1"/>
                  </a:cxn>
                  <a:cxn ang="0">
                    <a:pos x="T2" y="T3"/>
                  </a:cxn>
                  <a:cxn ang="0">
                    <a:pos x="T4" y="T5"/>
                  </a:cxn>
                  <a:cxn ang="0">
                    <a:pos x="T6" y="T7"/>
                  </a:cxn>
                  <a:cxn ang="0">
                    <a:pos x="T8" y="T9"/>
                  </a:cxn>
                </a:cxnLst>
                <a:rect l="0" t="0" r="r" b="b"/>
                <a:pathLst>
                  <a:path w="37" h="54">
                    <a:moveTo>
                      <a:pt x="37" y="37"/>
                    </a:moveTo>
                    <a:cubicBezTo>
                      <a:pt x="26" y="43"/>
                      <a:pt x="14" y="49"/>
                      <a:pt x="2" y="54"/>
                    </a:cubicBezTo>
                    <a:cubicBezTo>
                      <a:pt x="2" y="42"/>
                      <a:pt x="1" y="31"/>
                      <a:pt x="0" y="20"/>
                    </a:cubicBezTo>
                    <a:cubicBezTo>
                      <a:pt x="12" y="15"/>
                      <a:pt x="25" y="7"/>
                      <a:pt x="37" y="0"/>
                    </a:cubicBezTo>
                    <a:cubicBezTo>
                      <a:pt x="37" y="12"/>
                      <a:pt x="37" y="24"/>
                      <a:pt x="37" y="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36"/>
              <p:cNvSpPr>
                <a:spLocks/>
              </p:cNvSpPr>
              <p:nvPr/>
            </p:nvSpPr>
            <p:spPr bwMode="auto">
              <a:xfrm>
                <a:off x="12155488" y="1976437"/>
                <a:ext cx="146050" cy="180975"/>
              </a:xfrm>
              <a:custGeom>
                <a:avLst/>
                <a:gdLst>
                  <a:gd name="T0" fmla="*/ 35 w 39"/>
                  <a:gd name="T1" fmla="*/ 45 h 48"/>
                  <a:gd name="T2" fmla="*/ 0 w 39"/>
                  <a:gd name="T3" fmla="*/ 48 h 48"/>
                  <a:gd name="T4" fmla="*/ 2 w 39"/>
                  <a:gd name="T5" fmla="*/ 7 h 48"/>
                  <a:gd name="T6" fmla="*/ 39 w 39"/>
                  <a:gd name="T7" fmla="*/ 2 h 48"/>
                  <a:gd name="T8" fmla="*/ 35 w 39"/>
                  <a:gd name="T9" fmla="*/ 45 h 48"/>
                </a:gdLst>
                <a:ahLst/>
                <a:cxnLst>
                  <a:cxn ang="0">
                    <a:pos x="T0" y="T1"/>
                  </a:cxn>
                  <a:cxn ang="0">
                    <a:pos x="T2" y="T3"/>
                  </a:cxn>
                  <a:cxn ang="0">
                    <a:pos x="T4" y="T5"/>
                  </a:cxn>
                  <a:cxn ang="0">
                    <a:pos x="T6" y="T7"/>
                  </a:cxn>
                  <a:cxn ang="0">
                    <a:pos x="T8" y="T9"/>
                  </a:cxn>
                </a:cxnLst>
                <a:rect l="0" t="0" r="r" b="b"/>
                <a:pathLst>
                  <a:path w="39" h="48">
                    <a:moveTo>
                      <a:pt x="35" y="45"/>
                    </a:moveTo>
                    <a:cubicBezTo>
                      <a:pt x="23" y="42"/>
                      <a:pt x="12" y="44"/>
                      <a:pt x="0" y="48"/>
                    </a:cubicBezTo>
                    <a:cubicBezTo>
                      <a:pt x="1" y="34"/>
                      <a:pt x="1" y="21"/>
                      <a:pt x="2" y="7"/>
                    </a:cubicBezTo>
                    <a:cubicBezTo>
                      <a:pt x="15" y="2"/>
                      <a:pt x="27" y="0"/>
                      <a:pt x="39" y="2"/>
                    </a:cubicBezTo>
                    <a:cubicBezTo>
                      <a:pt x="38" y="16"/>
                      <a:pt x="36" y="30"/>
                      <a:pt x="35"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37"/>
              <p:cNvSpPr>
                <a:spLocks/>
              </p:cNvSpPr>
              <p:nvPr/>
            </p:nvSpPr>
            <p:spPr bwMode="auto">
              <a:xfrm>
                <a:off x="11607800" y="2085975"/>
                <a:ext cx="153988" cy="209550"/>
              </a:xfrm>
              <a:custGeom>
                <a:avLst/>
                <a:gdLst>
                  <a:gd name="T0" fmla="*/ 41 w 41"/>
                  <a:gd name="T1" fmla="*/ 56 h 56"/>
                  <a:gd name="T2" fmla="*/ 7 w 41"/>
                  <a:gd name="T3" fmla="*/ 31 h 56"/>
                  <a:gd name="T4" fmla="*/ 0 w 41"/>
                  <a:gd name="T5" fmla="*/ 0 h 56"/>
                  <a:gd name="T6" fmla="*/ 37 w 41"/>
                  <a:gd name="T7" fmla="*/ 24 h 56"/>
                  <a:gd name="T8" fmla="*/ 41 w 41"/>
                  <a:gd name="T9" fmla="*/ 56 h 56"/>
                </a:gdLst>
                <a:ahLst/>
                <a:cxnLst>
                  <a:cxn ang="0">
                    <a:pos x="T0" y="T1"/>
                  </a:cxn>
                  <a:cxn ang="0">
                    <a:pos x="T2" y="T3"/>
                  </a:cxn>
                  <a:cxn ang="0">
                    <a:pos x="T4" y="T5"/>
                  </a:cxn>
                  <a:cxn ang="0">
                    <a:pos x="T6" y="T7"/>
                  </a:cxn>
                  <a:cxn ang="0">
                    <a:pos x="T8" y="T9"/>
                  </a:cxn>
                </a:cxnLst>
                <a:rect l="0" t="0" r="r" b="b"/>
                <a:pathLst>
                  <a:path w="41" h="56">
                    <a:moveTo>
                      <a:pt x="41" y="56"/>
                    </a:moveTo>
                    <a:cubicBezTo>
                      <a:pt x="30" y="53"/>
                      <a:pt x="18" y="45"/>
                      <a:pt x="7" y="31"/>
                    </a:cubicBezTo>
                    <a:cubicBezTo>
                      <a:pt x="4" y="21"/>
                      <a:pt x="2" y="10"/>
                      <a:pt x="0" y="0"/>
                    </a:cubicBezTo>
                    <a:cubicBezTo>
                      <a:pt x="12" y="15"/>
                      <a:pt x="25" y="22"/>
                      <a:pt x="37" y="24"/>
                    </a:cubicBezTo>
                    <a:cubicBezTo>
                      <a:pt x="38" y="35"/>
                      <a:pt x="40" y="45"/>
                      <a:pt x="41"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38"/>
              <p:cNvSpPr>
                <a:spLocks/>
              </p:cNvSpPr>
              <p:nvPr/>
            </p:nvSpPr>
            <p:spPr bwMode="auto">
              <a:xfrm>
                <a:off x="12023725" y="2157412"/>
                <a:ext cx="131763" cy="201613"/>
              </a:xfrm>
              <a:custGeom>
                <a:avLst/>
                <a:gdLst>
                  <a:gd name="T0" fmla="*/ 33 w 35"/>
                  <a:gd name="T1" fmla="*/ 40 h 54"/>
                  <a:gd name="T2" fmla="*/ 0 w 35"/>
                  <a:gd name="T3" fmla="*/ 54 h 54"/>
                  <a:gd name="T4" fmla="*/ 0 w 35"/>
                  <a:gd name="T5" fmla="*/ 17 h 54"/>
                  <a:gd name="T6" fmla="*/ 35 w 35"/>
                  <a:gd name="T7" fmla="*/ 0 h 54"/>
                  <a:gd name="T8" fmla="*/ 33 w 35"/>
                  <a:gd name="T9" fmla="*/ 40 h 54"/>
                </a:gdLst>
                <a:ahLst/>
                <a:cxnLst>
                  <a:cxn ang="0">
                    <a:pos x="T0" y="T1"/>
                  </a:cxn>
                  <a:cxn ang="0">
                    <a:pos x="T2" y="T3"/>
                  </a:cxn>
                  <a:cxn ang="0">
                    <a:pos x="T4" y="T5"/>
                  </a:cxn>
                  <a:cxn ang="0">
                    <a:pos x="T6" y="T7"/>
                  </a:cxn>
                  <a:cxn ang="0">
                    <a:pos x="T8" y="T9"/>
                  </a:cxn>
                </a:cxnLst>
                <a:rect l="0" t="0" r="r" b="b"/>
                <a:pathLst>
                  <a:path w="35" h="54">
                    <a:moveTo>
                      <a:pt x="33" y="40"/>
                    </a:moveTo>
                    <a:cubicBezTo>
                      <a:pt x="22" y="43"/>
                      <a:pt x="11" y="48"/>
                      <a:pt x="0" y="54"/>
                    </a:cubicBezTo>
                    <a:cubicBezTo>
                      <a:pt x="0" y="41"/>
                      <a:pt x="0" y="29"/>
                      <a:pt x="0" y="17"/>
                    </a:cubicBezTo>
                    <a:cubicBezTo>
                      <a:pt x="12" y="10"/>
                      <a:pt x="23" y="4"/>
                      <a:pt x="35" y="0"/>
                    </a:cubicBezTo>
                    <a:cubicBezTo>
                      <a:pt x="34" y="13"/>
                      <a:pt x="33" y="27"/>
                      <a:pt x="33"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39"/>
              <p:cNvSpPr>
                <a:spLocks/>
              </p:cNvSpPr>
              <p:nvPr/>
            </p:nvSpPr>
            <p:spPr bwMode="auto">
              <a:xfrm>
                <a:off x="12268200" y="2146300"/>
                <a:ext cx="149225" cy="254000"/>
              </a:xfrm>
              <a:custGeom>
                <a:avLst/>
                <a:gdLst>
                  <a:gd name="T0" fmla="*/ 33 w 40"/>
                  <a:gd name="T1" fmla="*/ 68 h 68"/>
                  <a:gd name="T2" fmla="*/ 0 w 40"/>
                  <a:gd name="T3" fmla="*/ 42 h 68"/>
                  <a:gd name="T4" fmla="*/ 5 w 40"/>
                  <a:gd name="T5" fmla="*/ 0 h 68"/>
                  <a:gd name="T6" fmla="*/ 40 w 40"/>
                  <a:gd name="T7" fmla="*/ 24 h 68"/>
                  <a:gd name="T8" fmla="*/ 33 w 40"/>
                  <a:gd name="T9" fmla="*/ 68 h 68"/>
                </a:gdLst>
                <a:ahLst/>
                <a:cxnLst>
                  <a:cxn ang="0">
                    <a:pos x="T0" y="T1"/>
                  </a:cxn>
                  <a:cxn ang="0">
                    <a:pos x="T2" y="T3"/>
                  </a:cxn>
                  <a:cxn ang="0">
                    <a:pos x="T4" y="T5"/>
                  </a:cxn>
                  <a:cxn ang="0">
                    <a:pos x="T6" y="T7"/>
                  </a:cxn>
                  <a:cxn ang="0">
                    <a:pos x="T8" y="T9"/>
                  </a:cxn>
                </a:cxnLst>
                <a:rect l="0" t="0" r="r" b="b"/>
                <a:pathLst>
                  <a:path w="40" h="68">
                    <a:moveTo>
                      <a:pt x="33" y="68"/>
                    </a:moveTo>
                    <a:cubicBezTo>
                      <a:pt x="22" y="53"/>
                      <a:pt x="11" y="46"/>
                      <a:pt x="0" y="42"/>
                    </a:cubicBezTo>
                    <a:cubicBezTo>
                      <a:pt x="2" y="28"/>
                      <a:pt x="3" y="14"/>
                      <a:pt x="5" y="0"/>
                    </a:cubicBezTo>
                    <a:cubicBezTo>
                      <a:pt x="16" y="2"/>
                      <a:pt x="28" y="10"/>
                      <a:pt x="40" y="24"/>
                    </a:cubicBezTo>
                    <a:cubicBezTo>
                      <a:pt x="37" y="39"/>
                      <a:pt x="35" y="53"/>
                      <a:pt x="33" y="6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40"/>
              <p:cNvSpPr>
                <a:spLocks/>
              </p:cNvSpPr>
              <p:nvPr/>
            </p:nvSpPr>
            <p:spPr bwMode="auto">
              <a:xfrm>
                <a:off x="11761788" y="2284412"/>
                <a:ext cx="142875" cy="139700"/>
              </a:xfrm>
              <a:custGeom>
                <a:avLst/>
                <a:gdLst>
                  <a:gd name="T0" fmla="*/ 38 w 38"/>
                  <a:gd name="T1" fmla="*/ 33 h 37"/>
                  <a:gd name="T2" fmla="*/ 5 w 38"/>
                  <a:gd name="T3" fmla="*/ 34 h 37"/>
                  <a:gd name="T4" fmla="*/ 0 w 38"/>
                  <a:gd name="T5" fmla="*/ 3 h 37"/>
                  <a:gd name="T6" fmla="*/ 35 w 38"/>
                  <a:gd name="T7" fmla="*/ 0 h 37"/>
                  <a:gd name="T8" fmla="*/ 38 w 38"/>
                  <a:gd name="T9" fmla="*/ 33 h 37"/>
                </a:gdLst>
                <a:ahLst/>
                <a:cxnLst>
                  <a:cxn ang="0">
                    <a:pos x="T0" y="T1"/>
                  </a:cxn>
                  <a:cxn ang="0">
                    <a:pos x="T2" y="T3"/>
                  </a:cxn>
                  <a:cxn ang="0">
                    <a:pos x="T4" y="T5"/>
                  </a:cxn>
                  <a:cxn ang="0">
                    <a:pos x="T6" y="T7"/>
                  </a:cxn>
                  <a:cxn ang="0">
                    <a:pos x="T8" y="T9"/>
                  </a:cxn>
                </a:cxnLst>
                <a:rect l="0" t="0" r="r" b="b"/>
                <a:pathLst>
                  <a:path w="38" h="37">
                    <a:moveTo>
                      <a:pt x="38" y="33"/>
                    </a:moveTo>
                    <a:cubicBezTo>
                      <a:pt x="27" y="36"/>
                      <a:pt x="16" y="37"/>
                      <a:pt x="5" y="34"/>
                    </a:cubicBezTo>
                    <a:cubicBezTo>
                      <a:pt x="3" y="24"/>
                      <a:pt x="2" y="13"/>
                      <a:pt x="0" y="3"/>
                    </a:cubicBezTo>
                    <a:cubicBezTo>
                      <a:pt x="12" y="6"/>
                      <a:pt x="24" y="4"/>
                      <a:pt x="35" y="0"/>
                    </a:cubicBezTo>
                    <a:cubicBezTo>
                      <a:pt x="36" y="11"/>
                      <a:pt x="37" y="22"/>
                      <a:pt x="38"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41"/>
              <p:cNvSpPr>
                <a:spLocks/>
              </p:cNvSpPr>
              <p:nvPr/>
            </p:nvSpPr>
            <p:spPr bwMode="auto">
              <a:xfrm>
                <a:off x="11445875" y="1824037"/>
                <a:ext cx="255588" cy="1082675"/>
              </a:xfrm>
              <a:custGeom>
                <a:avLst/>
                <a:gdLst>
                  <a:gd name="T0" fmla="*/ 68 w 68"/>
                  <a:gd name="T1" fmla="*/ 281 h 289"/>
                  <a:gd name="T2" fmla="*/ 62 w 68"/>
                  <a:gd name="T3" fmla="*/ 288 h 289"/>
                  <a:gd name="T4" fmla="*/ 62 w 68"/>
                  <a:gd name="T5" fmla="*/ 288 h 289"/>
                  <a:gd name="T6" fmla="*/ 55 w 68"/>
                  <a:gd name="T7" fmla="*/ 283 h 289"/>
                  <a:gd name="T8" fmla="*/ 1 w 68"/>
                  <a:gd name="T9" fmla="*/ 12 h 289"/>
                  <a:gd name="T10" fmla="*/ 10 w 68"/>
                  <a:gd name="T11" fmla="*/ 0 h 289"/>
                  <a:gd name="T12" fmla="*/ 10 w 68"/>
                  <a:gd name="T13" fmla="*/ 0 h 289"/>
                  <a:gd name="T14" fmla="*/ 22 w 68"/>
                  <a:gd name="T15" fmla="*/ 6 h 289"/>
                  <a:gd name="T16" fmla="*/ 68 w 68"/>
                  <a:gd name="T17" fmla="*/ 28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89">
                    <a:moveTo>
                      <a:pt x="68" y="281"/>
                    </a:moveTo>
                    <a:cubicBezTo>
                      <a:pt x="68" y="284"/>
                      <a:pt x="66" y="287"/>
                      <a:pt x="62" y="288"/>
                    </a:cubicBezTo>
                    <a:cubicBezTo>
                      <a:pt x="62" y="288"/>
                      <a:pt x="62" y="288"/>
                      <a:pt x="62" y="288"/>
                    </a:cubicBezTo>
                    <a:cubicBezTo>
                      <a:pt x="59" y="289"/>
                      <a:pt x="56" y="286"/>
                      <a:pt x="55" y="283"/>
                    </a:cubicBezTo>
                    <a:cubicBezTo>
                      <a:pt x="1" y="12"/>
                      <a:pt x="1" y="12"/>
                      <a:pt x="1" y="12"/>
                    </a:cubicBezTo>
                    <a:cubicBezTo>
                      <a:pt x="0" y="8"/>
                      <a:pt x="7" y="1"/>
                      <a:pt x="10" y="0"/>
                    </a:cubicBezTo>
                    <a:cubicBezTo>
                      <a:pt x="10" y="0"/>
                      <a:pt x="10" y="0"/>
                      <a:pt x="10" y="0"/>
                    </a:cubicBezTo>
                    <a:cubicBezTo>
                      <a:pt x="14" y="0"/>
                      <a:pt x="21" y="2"/>
                      <a:pt x="22" y="6"/>
                    </a:cubicBezTo>
                    <a:lnTo>
                      <a:pt x="68" y="281"/>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grpSp>
        <p:nvGrpSpPr>
          <p:cNvPr id="8197" name="Group 8196"/>
          <p:cNvGrpSpPr/>
          <p:nvPr/>
        </p:nvGrpSpPr>
        <p:grpSpPr>
          <a:xfrm>
            <a:off x="457430" y="2429363"/>
            <a:ext cx="1107679" cy="1107679"/>
            <a:chOff x="457430" y="2429363"/>
            <a:chExt cx="1107679" cy="1107679"/>
          </a:xfrm>
        </p:grpSpPr>
        <p:grpSp>
          <p:nvGrpSpPr>
            <p:cNvPr id="26" name="Group 25"/>
            <p:cNvGrpSpPr/>
            <p:nvPr/>
          </p:nvGrpSpPr>
          <p:grpSpPr>
            <a:xfrm>
              <a:off x="457430" y="2429363"/>
              <a:ext cx="1107679" cy="1107679"/>
              <a:chOff x="4374761" y="960184"/>
              <a:chExt cx="1476764" cy="1476764"/>
            </a:xfrm>
          </p:grpSpPr>
          <p:sp>
            <p:nvSpPr>
              <p:cNvPr id="27" name="Freeform 26"/>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3"/>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28" name="TextBox 27"/>
              <p:cNvSpPr txBox="1"/>
              <p:nvPr/>
            </p:nvSpPr>
            <p:spPr>
              <a:xfrm>
                <a:off x="4534855" y="1696308"/>
                <a:ext cx="1156616" cy="574461"/>
              </a:xfrm>
              <a:prstGeom prst="rect">
                <a:avLst/>
              </a:prstGeom>
              <a:noFill/>
            </p:spPr>
            <p:txBody>
              <a:bodyPr wrap="none" rtlCol="0" anchor="ctr">
                <a:spAutoFit/>
              </a:bodyPr>
              <a:lstStyle/>
              <a:p>
                <a:pPr algn="ctr"/>
                <a:r>
                  <a:rPr lang="en-GB" sz="11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PAY-DAYS +</a:t>
                </a:r>
                <a:br>
                  <a:rPr lang="en-GB" sz="11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br>
                <a:r>
                  <a:rPr lang="en-GB" sz="11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HOLIDAYS</a:t>
                </a:r>
                <a:endParaRPr lang="en-GB" sz="11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73" name="Freeform 169"/>
            <p:cNvSpPr>
              <a:spLocks/>
            </p:cNvSpPr>
            <p:nvPr/>
          </p:nvSpPr>
          <p:spPr bwMode="auto">
            <a:xfrm>
              <a:off x="770721" y="2583387"/>
              <a:ext cx="425979" cy="421792"/>
            </a:xfrm>
            <a:custGeom>
              <a:avLst/>
              <a:gdLst>
                <a:gd name="T0" fmla="*/ 516 w 517"/>
                <a:gd name="T1" fmla="*/ 39 h 512"/>
                <a:gd name="T2" fmla="*/ 495 w 517"/>
                <a:gd name="T3" fmla="*/ 16 h 512"/>
                <a:gd name="T4" fmla="*/ 436 w 517"/>
                <a:gd name="T5" fmla="*/ 30 h 512"/>
                <a:gd name="T6" fmla="*/ 448 w 517"/>
                <a:gd name="T7" fmla="*/ 0 h 512"/>
                <a:gd name="T8" fmla="*/ 359 w 517"/>
                <a:gd name="T9" fmla="*/ 22 h 512"/>
                <a:gd name="T10" fmla="*/ 357 w 517"/>
                <a:gd name="T11" fmla="*/ 21 h 512"/>
                <a:gd name="T12" fmla="*/ 273 w 517"/>
                <a:gd name="T13" fmla="*/ 104 h 512"/>
                <a:gd name="T14" fmla="*/ 135 w 517"/>
                <a:gd name="T15" fmla="*/ 73 h 512"/>
                <a:gd name="T16" fmla="*/ 41 w 517"/>
                <a:gd name="T17" fmla="*/ 105 h 512"/>
                <a:gd name="T18" fmla="*/ 39 w 517"/>
                <a:gd name="T19" fmla="*/ 109 h 512"/>
                <a:gd name="T20" fmla="*/ 5 w 517"/>
                <a:gd name="T21" fmla="*/ 153 h 512"/>
                <a:gd name="T22" fmla="*/ 32 w 517"/>
                <a:gd name="T23" fmla="*/ 162 h 512"/>
                <a:gd name="T24" fmla="*/ 0 w 517"/>
                <a:gd name="T25" fmla="*/ 193 h 512"/>
                <a:gd name="T26" fmla="*/ 43 w 517"/>
                <a:gd name="T27" fmla="*/ 229 h 512"/>
                <a:gd name="T28" fmla="*/ 46 w 517"/>
                <a:gd name="T29" fmla="*/ 230 h 512"/>
                <a:gd name="T30" fmla="*/ 77 w 517"/>
                <a:gd name="T31" fmla="*/ 212 h 512"/>
                <a:gd name="T32" fmla="*/ 126 w 517"/>
                <a:gd name="T33" fmla="*/ 155 h 512"/>
                <a:gd name="T34" fmla="*/ 135 w 517"/>
                <a:gd name="T35" fmla="*/ 176 h 512"/>
                <a:gd name="T36" fmla="*/ 180 w 517"/>
                <a:gd name="T37" fmla="*/ 153 h 512"/>
                <a:gd name="T38" fmla="*/ 261 w 517"/>
                <a:gd name="T39" fmla="*/ 126 h 512"/>
                <a:gd name="T40" fmla="*/ 176 w 517"/>
                <a:gd name="T41" fmla="*/ 190 h 512"/>
                <a:gd name="T42" fmla="*/ 154 w 517"/>
                <a:gd name="T43" fmla="*/ 265 h 512"/>
                <a:gd name="T44" fmla="*/ 156 w 517"/>
                <a:gd name="T45" fmla="*/ 268 h 512"/>
                <a:gd name="T46" fmla="*/ 181 w 517"/>
                <a:gd name="T47" fmla="*/ 318 h 512"/>
                <a:gd name="T48" fmla="*/ 225 w 517"/>
                <a:gd name="T49" fmla="*/ 274 h 512"/>
                <a:gd name="T50" fmla="*/ 258 w 517"/>
                <a:gd name="T51" fmla="*/ 262 h 512"/>
                <a:gd name="T52" fmla="*/ 255 w 517"/>
                <a:gd name="T53" fmla="*/ 244 h 512"/>
                <a:gd name="T54" fmla="*/ 262 w 517"/>
                <a:gd name="T55" fmla="*/ 216 h 512"/>
                <a:gd name="T56" fmla="*/ 264 w 517"/>
                <a:gd name="T57" fmla="*/ 202 h 512"/>
                <a:gd name="T58" fmla="*/ 326 w 517"/>
                <a:gd name="T59" fmla="*/ 481 h 512"/>
                <a:gd name="T60" fmla="*/ 174 w 517"/>
                <a:gd name="T61" fmla="*/ 478 h 512"/>
                <a:gd name="T62" fmla="*/ 50 w 517"/>
                <a:gd name="T63" fmla="*/ 506 h 512"/>
                <a:gd name="T64" fmla="*/ 165 w 517"/>
                <a:gd name="T65" fmla="*/ 506 h 512"/>
                <a:gd name="T66" fmla="*/ 232 w 517"/>
                <a:gd name="T67" fmla="*/ 494 h 512"/>
                <a:gd name="T68" fmla="*/ 290 w 517"/>
                <a:gd name="T69" fmla="*/ 512 h 512"/>
                <a:gd name="T70" fmla="*/ 419 w 517"/>
                <a:gd name="T71" fmla="*/ 481 h 512"/>
                <a:gd name="T72" fmla="*/ 286 w 517"/>
                <a:gd name="T73" fmla="*/ 132 h 512"/>
                <a:gd name="T74" fmla="*/ 323 w 517"/>
                <a:gd name="T75" fmla="*/ 167 h 512"/>
                <a:gd name="T76" fmla="*/ 369 w 517"/>
                <a:gd name="T77" fmla="*/ 204 h 512"/>
                <a:gd name="T78" fmla="*/ 399 w 517"/>
                <a:gd name="T79" fmla="*/ 250 h 512"/>
                <a:gd name="T80" fmla="*/ 420 w 517"/>
                <a:gd name="T81" fmla="*/ 268 h 512"/>
                <a:gd name="T82" fmla="*/ 465 w 517"/>
                <a:gd name="T83" fmla="*/ 245 h 512"/>
                <a:gd name="T84" fmla="*/ 468 w 517"/>
                <a:gd name="T85" fmla="*/ 242 h 512"/>
                <a:gd name="T86" fmla="*/ 479 w 517"/>
                <a:gd name="T87" fmla="*/ 203 h 512"/>
                <a:gd name="T88" fmla="*/ 437 w 517"/>
                <a:gd name="T89" fmla="*/ 170 h 512"/>
                <a:gd name="T90" fmla="*/ 433 w 517"/>
                <a:gd name="T91" fmla="*/ 119 h 512"/>
                <a:gd name="T92" fmla="*/ 433 w 517"/>
                <a:gd name="T93" fmla="*/ 116 h 512"/>
                <a:gd name="T94" fmla="*/ 361 w 517"/>
                <a:gd name="T95" fmla="*/ 98 h 512"/>
                <a:gd name="T96" fmla="*/ 375 w 517"/>
                <a:gd name="T97" fmla="*/ 96 h 512"/>
                <a:gd name="T98" fmla="*/ 408 w 517"/>
                <a:gd name="T99" fmla="*/ 89 h 512"/>
                <a:gd name="T100" fmla="*/ 427 w 517"/>
                <a:gd name="T101" fmla="*/ 91 h 512"/>
                <a:gd name="T102" fmla="*/ 451 w 517"/>
                <a:gd name="T103" fmla="*/ 67 h 512"/>
                <a:gd name="T104" fmla="*/ 501 w 517"/>
                <a:gd name="T105" fmla="*/ 84 h 512"/>
                <a:gd name="T106" fmla="*/ 516 w 517"/>
                <a:gd name="T107" fmla="*/ 4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7" h="512">
                  <a:moveTo>
                    <a:pt x="517" y="40"/>
                  </a:moveTo>
                  <a:cubicBezTo>
                    <a:pt x="517" y="40"/>
                    <a:pt x="517" y="40"/>
                    <a:pt x="517" y="40"/>
                  </a:cubicBezTo>
                  <a:cubicBezTo>
                    <a:pt x="517" y="40"/>
                    <a:pt x="516" y="39"/>
                    <a:pt x="516" y="39"/>
                  </a:cubicBezTo>
                  <a:cubicBezTo>
                    <a:pt x="516" y="39"/>
                    <a:pt x="484" y="35"/>
                    <a:pt x="478" y="34"/>
                  </a:cubicBezTo>
                  <a:cubicBezTo>
                    <a:pt x="482" y="30"/>
                    <a:pt x="495" y="17"/>
                    <a:pt x="495" y="17"/>
                  </a:cubicBezTo>
                  <a:cubicBezTo>
                    <a:pt x="495" y="17"/>
                    <a:pt x="495" y="16"/>
                    <a:pt x="495" y="16"/>
                  </a:cubicBezTo>
                  <a:cubicBezTo>
                    <a:pt x="495" y="16"/>
                    <a:pt x="495" y="16"/>
                    <a:pt x="495" y="16"/>
                  </a:cubicBezTo>
                  <a:cubicBezTo>
                    <a:pt x="495" y="15"/>
                    <a:pt x="494" y="15"/>
                    <a:pt x="493" y="15"/>
                  </a:cubicBezTo>
                  <a:cubicBezTo>
                    <a:pt x="493" y="15"/>
                    <a:pt x="442" y="28"/>
                    <a:pt x="436" y="30"/>
                  </a:cubicBezTo>
                  <a:cubicBezTo>
                    <a:pt x="438" y="25"/>
                    <a:pt x="448" y="2"/>
                    <a:pt x="448" y="2"/>
                  </a:cubicBezTo>
                  <a:cubicBezTo>
                    <a:pt x="448" y="1"/>
                    <a:pt x="448" y="1"/>
                    <a:pt x="448" y="1"/>
                  </a:cubicBezTo>
                  <a:cubicBezTo>
                    <a:pt x="448" y="1"/>
                    <a:pt x="448" y="0"/>
                    <a:pt x="448" y="0"/>
                  </a:cubicBezTo>
                  <a:cubicBezTo>
                    <a:pt x="447" y="0"/>
                    <a:pt x="447" y="0"/>
                    <a:pt x="446" y="0"/>
                  </a:cubicBezTo>
                  <a:cubicBezTo>
                    <a:pt x="446" y="0"/>
                    <a:pt x="366" y="47"/>
                    <a:pt x="361" y="50"/>
                  </a:cubicBezTo>
                  <a:cubicBezTo>
                    <a:pt x="361" y="46"/>
                    <a:pt x="359" y="22"/>
                    <a:pt x="359" y="22"/>
                  </a:cubicBezTo>
                  <a:cubicBezTo>
                    <a:pt x="359" y="22"/>
                    <a:pt x="359" y="22"/>
                    <a:pt x="359" y="22"/>
                  </a:cubicBezTo>
                  <a:cubicBezTo>
                    <a:pt x="359" y="21"/>
                    <a:pt x="359" y="21"/>
                    <a:pt x="359" y="21"/>
                  </a:cubicBezTo>
                  <a:cubicBezTo>
                    <a:pt x="358" y="21"/>
                    <a:pt x="358" y="21"/>
                    <a:pt x="357" y="21"/>
                  </a:cubicBezTo>
                  <a:cubicBezTo>
                    <a:pt x="349" y="23"/>
                    <a:pt x="341" y="52"/>
                    <a:pt x="327" y="64"/>
                  </a:cubicBezTo>
                  <a:cubicBezTo>
                    <a:pt x="314" y="75"/>
                    <a:pt x="301" y="60"/>
                    <a:pt x="301" y="60"/>
                  </a:cubicBezTo>
                  <a:cubicBezTo>
                    <a:pt x="300" y="82"/>
                    <a:pt x="281" y="96"/>
                    <a:pt x="273" y="104"/>
                  </a:cubicBezTo>
                  <a:cubicBezTo>
                    <a:pt x="256" y="88"/>
                    <a:pt x="161" y="64"/>
                    <a:pt x="136" y="71"/>
                  </a:cubicBezTo>
                  <a:cubicBezTo>
                    <a:pt x="136" y="71"/>
                    <a:pt x="135" y="71"/>
                    <a:pt x="135" y="72"/>
                  </a:cubicBezTo>
                  <a:cubicBezTo>
                    <a:pt x="135" y="72"/>
                    <a:pt x="135" y="72"/>
                    <a:pt x="135" y="73"/>
                  </a:cubicBezTo>
                  <a:cubicBezTo>
                    <a:pt x="135" y="73"/>
                    <a:pt x="135" y="73"/>
                    <a:pt x="135" y="73"/>
                  </a:cubicBezTo>
                  <a:cubicBezTo>
                    <a:pt x="135" y="73"/>
                    <a:pt x="149" y="99"/>
                    <a:pt x="151" y="104"/>
                  </a:cubicBezTo>
                  <a:cubicBezTo>
                    <a:pt x="145" y="104"/>
                    <a:pt x="41" y="105"/>
                    <a:pt x="41" y="105"/>
                  </a:cubicBezTo>
                  <a:cubicBezTo>
                    <a:pt x="40" y="105"/>
                    <a:pt x="39" y="106"/>
                    <a:pt x="39" y="107"/>
                  </a:cubicBezTo>
                  <a:cubicBezTo>
                    <a:pt x="39" y="107"/>
                    <a:pt x="39" y="107"/>
                    <a:pt x="39" y="108"/>
                  </a:cubicBezTo>
                  <a:cubicBezTo>
                    <a:pt x="39" y="108"/>
                    <a:pt x="39" y="109"/>
                    <a:pt x="39" y="109"/>
                  </a:cubicBezTo>
                  <a:cubicBezTo>
                    <a:pt x="39" y="109"/>
                    <a:pt x="64" y="127"/>
                    <a:pt x="68" y="130"/>
                  </a:cubicBezTo>
                  <a:cubicBezTo>
                    <a:pt x="62" y="132"/>
                    <a:pt x="6" y="151"/>
                    <a:pt x="6" y="151"/>
                  </a:cubicBezTo>
                  <a:cubicBezTo>
                    <a:pt x="5" y="152"/>
                    <a:pt x="5" y="152"/>
                    <a:pt x="5" y="153"/>
                  </a:cubicBezTo>
                  <a:cubicBezTo>
                    <a:pt x="5" y="153"/>
                    <a:pt x="5" y="154"/>
                    <a:pt x="5" y="154"/>
                  </a:cubicBezTo>
                  <a:cubicBezTo>
                    <a:pt x="5" y="154"/>
                    <a:pt x="6" y="155"/>
                    <a:pt x="6" y="155"/>
                  </a:cubicBezTo>
                  <a:cubicBezTo>
                    <a:pt x="6" y="155"/>
                    <a:pt x="27" y="160"/>
                    <a:pt x="32" y="162"/>
                  </a:cubicBezTo>
                  <a:cubicBezTo>
                    <a:pt x="28" y="166"/>
                    <a:pt x="1" y="191"/>
                    <a:pt x="1" y="191"/>
                  </a:cubicBezTo>
                  <a:cubicBezTo>
                    <a:pt x="0" y="192"/>
                    <a:pt x="0" y="192"/>
                    <a:pt x="0" y="193"/>
                  </a:cubicBezTo>
                  <a:cubicBezTo>
                    <a:pt x="0" y="193"/>
                    <a:pt x="0" y="193"/>
                    <a:pt x="0" y="193"/>
                  </a:cubicBezTo>
                  <a:cubicBezTo>
                    <a:pt x="1" y="194"/>
                    <a:pt x="1" y="195"/>
                    <a:pt x="2" y="194"/>
                  </a:cubicBezTo>
                  <a:cubicBezTo>
                    <a:pt x="2" y="194"/>
                    <a:pt x="38" y="191"/>
                    <a:pt x="41" y="190"/>
                  </a:cubicBezTo>
                  <a:cubicBezTo>
                    <a:pt x="41" y="194"/>
                    <a:pt x="43" y="229"/>
                    <a:pt x="43" y="229"/>
                  </a:cubicBezTo>
                  <a:cubicBezTo>
                    <a:pt x="43" y="229"/>
                    <a:pt x="43" y="229"/>
                    <a:pt x="43" y="229"/>
                  </a:cubicBezTo>
                  <a:cubicBezTo>
                    <a:pt x="43" y="230"/>
                    <a:pt x="43" y="230"/>
                    <a:pt x="44" y="231"/>
                  </a:cubicBezTo>
                  <a:cubicBezTo>
                    <a:pt x="45" y="231"/>
                    <a:pt x="46" y="231"/>
                    <a:pt x="46" y="230"/>
                  </a:cubicBezTo>
                  <a:cubicBezTo>
                    <a:pt x="46" y="230"/>
                    <a:pt x="76" y="183"/>
                    <a:pt x="78" y="180"/>
                  </a:cubicBezTo>
                  <a:cubicBezTo>
                    <a:pt x="81" y="183"/>
                    <a:pt x="75" y="212"/>
                    <a:pt x="75" y="212"/>
                  </a:cubicBezTo>
                  <a:cubicBezTo>
                    <a:pt x="75" y="212"/>
                    <a:pt x="76" y="212"/>
                    <a:pt x="77" y="212"/>
                  </a:cubicBezTo>
                  <a:cubicBezTo>
                    <a:pt x="116" y="189"/>
                    <a:pt x="116" y="189"/>
                    <a:pt x="116" y="189"/>
                  </a:cubicBezTo>
                  <a:cubicBezTo>
                    <a:pt x="116" y="189"/>
                    <a:pt x="118" y="159"/>
                    <a:pt x="118" y="156"/>
                  </a:cubicBezTo>
                  <a:cubicBezTo>
                    <a:pt x="120" y="156"/>
                    <a:pt x="124" y="155"/>
                    <a:pt x="126" y="155"/>
                  </a:cubicBezTo>
                  <a:cubicBezTo>
                    <a:pt x="126" y="158"/>
                    <a:pt x="132" y="175"/>
                    <a:pt x="132" y="175"/>
                  </a:cubicBezTo>
                  <a:cubicBezTo>
                    <a:pt x="132" y="176"/>
                    <a:pt x="132" y="176"/>
                    <a:pt x="133" y="176"/>
                  </a:cubicBezTo>
                  <a:cubicBezTo>
                    <a:pt x="133" y="177"/>
                    <a:pt x="134" y="177"/>
                    <a:pt x="135" y="176"/>
                  </a:cubicBezTo>
                  <a:cubicBezTo>
                    <a:pt x="167" y="162"/>
                    <a:pt x="167" y="162"/>
                    <a:pt x="167" y="162"/>
                  </a:cubicBezTo>
                  <a:cubicBezTo>
                    <a:pt x="168" y="146"/>
                    <a:pt x="169" y="132"/>
                    <a:pt x="182" y="127"/>
                  </a:cubicBezTo>
                  <a:cubicBezTo>
                    <a:pt x="180" y="133"/>
                    <a:pt x="176" y="137"/>
                    <a:pt x="180" y="153"/>
                  </a:cubicBezTo>
                  <a:cubicBezTo>
                    <a:pt x="180" y="154"/>
                    <a:pt x="181" y="154"/>
                    <a:pt x="182" y="154"/>
                  </a:cubicBezTo>
                  <a:cubicBezTo>
                    <a:pt x="183" y="154"/>
                    <a:pt x="184" y="153"/>
                    <a:pt x="184" y="153"/>
                  </a:cubicBezTo>
                  <a:cubicBezTo>
                    <a:pt x="190" y="140"/>
                    <a:pt x="234" y="131"/>
                    <a:pt x="261" y="126"/>
                  </a:cubicBezTo>
                  <a:cubicBezTo>
                    <a:pt x="247" y="141"/>
                    <a:pt x="224" y="175"/>
                    <a:pt x="175" y="188"/>
                  </a:cubicBezTo>
                  <a:cubicBezTo>
                    <a:pt x="174" y="188"/>
                    <a:pt x="174" y="189"/>
                    <a:pt x="175" y="189"/>
                  </a:cubicBezTo>
                  <a:cubicBezTo>
                    <a:pt x="175" y="189"/>
                    <a:pt x="175" y="190"/>
                    <a:pt x="176" y="190"/>
                  </a:cubicBezTo>
                  <a:cubicBezTo>
                    <a:pt x="176" y="190"/>
                    <a:pt x="176" y="190"/>
                    <a:pt x="176" y="190"/>
                  </a:cubicBezTo>
                  <a:cubicBezTo>
                    <a:pt x="176" y="190"/>
                    <a:pt x="204" y="195"/>
                    <a:pt x="208" y="196"/>
                  </a:cubicBezTo>
                  <a:cubicBezTo>
                    <a:pt x="205" y="199"/>
                    <a:pt x="154" y="265"/>
                    <a:pt x="154" y="265"/>
                  </a:cubicBezTo>
                  <a:cubicBezTo>
                    <a:pt x="154" y="266"/>
                    <a:pt x="154" y="267"/>
                    <a:pt x="154" y="267"/>
                  </a:cubicBezTo>
                  <a:cubicBezTo>
                    <a:pt x="155" y="267"/>
                    <a:pt x="155" y="268"/>
                    <a:pt x="155" y="268"/>
                  </a:cubicBezTo>
                  <a:cubicBezTo>
                    <a:pt x="155" y="268"/>
                    <a:pt x="156" y="268"/>
                    <a:pt x="156" y="268"/>
                  </a:cubicBezTo>
                  <a:cubicBezTo>
                    <a:pt x="156" y="268"/>
                    <a:pt x="183" y="262"/>
                    <a:pt x="188" y="261"/>
                  </a:cubicBezTo>
                  <a:cubicBezTo>
                    <a:pt x="187" y="266"/>
                    <a:pt x="181" y="316"/>
                    <a:pt x="181" y="316"/>
                  </a:cubicBezTo>
                  <a:cubicBezTo>
                    <a:pt x="180" y="317"/>
                    <a:pt x="181" y="317"/>
                    <a:pt x="181" y="318"/>
                  </a:cubicBezTo>
                  <a:cubicBezTo>
                    <a:pt x="181" y="318"/>
                    <a:pt x="182" y="318"/>
                    <a:pt x="182" y="318"/>
                  </a:cubicBezTo>
                  <a:cubicBezTo>
                    <a:pt x="182" y="318"/>
                    <a:pt x="183" y="318"/>
                    <a:pt x="183" y="318"/>
                  </a:cubicBezTo>
                  <a:cubicBezTo>
                    <a:pt x="183" y="318"/>
                    <a:pt x="224" y="277"/>
                    <a:pt x="225" y="274"/>
                  </a:cubicBezTo>
                  <a:cubicBezTo>
                    <a:pt x="228" y="276"/>
                    <a:pt x="255" y="299"/>
                    <a:pt x="255" y="299"/>
                  </a:cubicBezTo>
                  <a:cubicBezTo>
                    <a:pt x="256" y="299"/>
                    <a:pt x="257" y="298"/>
                    <a:pt x="257" y="298"/>
                  </a:cubicBezTo>
                  <a:cubicBezTo>
                    <a:pt x="258" y="262"/>
                    <a:pt x="258" y="262"/>
                    <a:pt x="258" y="262"/>
                  </a:cubicBezTo>
                  <a:cubicBezTo>
                    <a:pt x="258" y="262"/>
                    <a:pt x="235" y="245"/>
                    <a:pt x="233" y="243"/>
                  </a:cubicBezTo>
                  <a:cubicBezTo>
                    <a:pt x="234" y="242"/>
                    <a:pt x="235" y="238"/>
                    <a:pt x="236" y="237"/>
                  </a:cubicBezTo>
                  <a:cubicBezTo>
                    <a:pt x="239" y="238"/>
                    <a:pt x="255" y="244"/>
                    <a:pt x="255" y="244"/>
                  </a:cubicBezTo>
                  <a:cubicBezTo>
                    <a:pt x="256" y="245"/>
                    <a:pt x="256" y="245"/>
                    <a:pt x="257" y="244"/>
                  </a:cubicBezTo>
                  <a:cubicBezTo>
                    <a:pt x="257" y="244"/>
                    <a:pt x="258" y="244"/>
                    <a:pt x="258" y="244"/>
                  </a:cubicBezTo>
                  <a:cubicBezTo>
                    <a:pt x="262" y="216"/>
                    <a:pt x="262" y="216"/>
                    <a:pt x="262" y="216"/>
                  </a:cubicBezTo>
                  <a:cubicBezTo>
                    <a:pt x="250" y="207"/>
                    <a:pt x="240" y="201"/>
                    <a:pt x="242" y="191"/>
                  </a:cubicBezTo>
                  <a:cubicBezTo>
                    <a:pt x="246" y="195"/>
                    <a:pt x="247" y="197"/>
                    <a:pt x="262" y="203"/>
                  </a:cubicBezTo>
                  <a:cubicBezTo>
                    <a:pt x="263" y="203"/>
                    <a:pt x="264" y="203"/>
                    <a:pt x="264" y="202"/>
                  </a:cubicBezTo>
                  <a:cubicBezTo>
                    <a:pt x="264" y="202"/>
                    <a:pt x="264" y="201"/>
                    <a:pt x="264" y="200"/>
                  </a:cubicBezTo>
                  <a:cubicBezTo>
                    <a:pt x="256" y="190"/>
                    <a:pt x="268" y="158"/>
                    <a:pt x="277" y="137"/>
                  </a:cubicBezTo>
                  <a:cubicBezTo>
                    <a:pt x="309" y="207"/>
                    <a:pt x="370" y="363"/>
                    <a:pt x="326" y="481"/>
                  </a:cubicBezTo>
                  <a:cubicBezTo>
                    <a:pt x="296" y="481"/>
                    <a:pt x="296" y="481"/>
                    <a:pt x="296" y="481"/>
                  </a:cubicBezTo>
                  <a:cubicBezTo>
                    <a:pt x="282" y="470"/>
                    <a:pt x="258" y="464"/>
                    <a:pt x="232" y="464"/>
                  </a:cubicBezTo>
                  <a:cubicBezTo>
                    <a:pt x="220" y="464"/>
                    <a:pt x="194" y="466"/>
                    <a:pt x="174" y="478"/>
                  </a:cubicBezTo>
                  <a:cubicBezTo>
                    <a:pt x="160" y="469"/>
                    <a:pt x="141" y="463"/>
                    <a:pt x="118" y="463"/>
                  </a:cubicBezTo>
                  <a:cubicBezTo>
                    <a:pt x="89" y="463"/>
                    <a:pt x="64" y="471"/>
                    <a:pt x="50" y="485"/>
                  </a:cubicBezTo>
                  <a:cubicBezTo>
                    <a:pt x="44" y="491"/>
                    <a:pt x="44" y="501"/>
                    <a:pt x="50" y="506"/>
                  </a:cubicBezTo>
                  <a:cubicBezTo>
                    <a:pt x="56" y="512"/>
                    <a:pt x="66" y="512"/>
                    <a:pt x="72" y="506"/>
                  </a:cubicBezTo>
                  <a:cubicBezTo>
                    <a:pt x="79" y="499"/>
                    <a:pt x="98" y="494"/>
                    <a:pt x="118" y="494"/>
                  </a:cubicBezTo>
                  <a:cubicBezTo>
                    <a:pt x="138" y="494"/>
                    <a:pt x="157" y="499"/>
                    <a:pt x="165" y="506"/>
                  </a:cubicBezTo>
                  <a:cubicBezTo>
                    <a:pt x="167" y="509"/>
                    <a:pt x="171" y="511"/>
                    <a:pt x="175" y="511"/>
                  </a:cubicBezTo>
                  <a:cubicBezTo>
                    <a:pt x="179" y="511"/>
                    <a:pt x="183" y="509"/>
                    <a:pt x="186" y="506"/>
                  </a:cubicBezTo>
                  <a:cubicBezTo>
                    <a:pt x="193" y="499"/>
                    <a:pt x="212" y="494"/>
                    <a:pt x="232" y="494"/>
                  </a:cubicBezTo>
                  <a:cubicBezTo>
                    <a:pt x="252" y="494"/>
                    <a:pt x="272" y="500"/>
                    <a:pt x="280" y="507"/>
                  </a:cubicBezTo>
                  <a:cubicBezTo>
                    <a:pt x="281" y="508"/>
                    <a:pt x="283" y="510"/>
                    <a:pt x="285" y="510"/>
                  </a:cubicBezTo>
                  <a:cubicBezTo>
                    <a:pt x="286" y="511"/>
                    <a:pt x="288" y="512"/>
                    <a:pt x="290" y="512"/>
                  </a:cubicBezTo>
                  <a:cubicBezTo>
                    <a:pt x="419" y="512"/>
                    <a:pt x="419" y="512"/>
                    <a:pt x="419" y="512"/>
                  </a:cubicBezTo>
                  <a:cubicBezTo>
                    <a:pt x="427" y="512"/>
                    <a:pt x="434" y="505"/>
                    <a:pt x="434" y="496"/>
                  </a:cubicBezTo>
                  <a:cubicBezTo>
                    <a:pt x="434" y="488"/>
                    <a:pt x="427" y="481"/>
                    <a:pt x="419" y="481"/>
                  </a:cubicBezTo>
                  <a:cubicBezTo>
                    <a:pt x="390" y="481"/>
                    <a:pt x="390" y="481"/>
                    <a:pt x="390" y="481"/>
                  </a:cubicBezTo>
                  <a:cubicBezTo>
                    <a:pt x="391" y="477"/>
                    <a:pt x="391" y="472"/>
                    <a:pt x="391" y="466"/>
                  </a:cubicBezTo>
                  <a:cubicBezTo>
                    <a:pt x="389" y="425"/>
                    <a:pt x="392" y="349"/>
                    <a:pt x="286" y="132"/>
                  </a:cubicBezTo>
                  <a:cubicBezTo>
                    <a:pt x="305" y="134"/>
                    <a:pt x="320" y="154"/>
                    <a:pt x="320" y="166"/>
                  </a:cubicBezTo>
                  <a:cubicBezTo>
                    <a:pt x="321" y="167"/>
                    <a:pt x="321" y="168"/>
                    <a:pt x="321" y="168"/>
                  </a:cubicBezTo>
                  <a:cubicBezTo>
                    <a:pt x="322" y="169"/>
                    <a:pt x="323" y="168"/>
                    <a:pt x="323" y="167"/>
                  </a:cubicBezTo>
                  <a:cubicBezTo>
                    <a:pt x="332" y="154"/>
                    <a:pt x="327" y="143"/>
                    <a:pt x="327" y="138"/>
                  </a:cubicBezTo>
                  <a:cubicBezTo>
                    <a:pt x="335" y="144"/>
                    <a:pt x="368" y="204"/>
                    <a:pt x="368" y="204"/>
                  </a:cubicBezTo>
                  <a:cubicBezTo>
                    <a:pt x="369" y="204"/>
                    <a:pt x="369" y="204"/>
                    <a:pt x="369" y="204"/>
                  </a:cubicBezTo>
                  <a:cubicBezTo>
                    <a:pt x="370" y="204"/>
                    <a:pt x="370" y="204"/>
                    <a:pt x="371" y="203"/>
                  </a:cubicBezTo>
                  <a:cubicBezTo>
                    <a:pt x="371" y="203"/>
                    <a:pt x="380" y="189"/>
                    <a:pt x="382" y="186"/>
                  </a:cubicBezTo>
                  <a:cubicBezTo>
                    <a:pt x="383" y="178"/>
                    <a:pt x="399" y="250"/>
                    <a:pt x="399" y="250"/>
                  </a:cubicBezTo>
                  <a:cubicBezTo>
                    <a:pt x="399" y="251"/>
                    <a:pt x="403" y="247"/>
                    <a:pt x="404" y="246"/>
                  </a:cubicBezTo>
                  <a:cubicBezTo>
                    <a:pt x="404" y="246"/>
                    <a:pt x="408" y="209"/>
                    <a:pt x="411" y="207"/>
                  </a:cubicBezTo>
                  <a:cubicBezTo>
                    <a:pt x="411" y="210"/>
                    <a:pt x="420" y="268"/>
                    <a:pt x="420" y="268"/>
                  </a:cubicBezTo>
                  <a:cubicBezTo>
                    <a:pt x="420" y="269"/>
                    <a:pt x="421" y="269"/>
                    <a:pt x="422" y="269"/>
                  </a:cubicBezTo>
                  <a:cubicBezTo>
                    <a:pt x="422" y="269"/>
                    <a:pt x="435" y="237"/>
                    <a:pt x="436" y="234"/>
                  </a:cubicBezTo>
                  <a:cubicBezTo>
                    <a:pt x="439" y="235"/>
                    <a:pt x="465" y="245"/>
                    <a:pt x="465" y="245"/>
                  </a:cubicBezTo>
                  <a:cubicBezTo>
                    <a:pt x="466" y="245"/>
                    <a:pt x="467" y="245"/>
                    <a:pt x="467" y="244"/>
                  </a:cubicBezTo>
                  <a:cubicBezTo>
                    <a:pt x="467" y="244"/>
                    <a:pt x="467" y="244"/>
                    <a:pt x="467" y="244"/>
                  </a:cubicBezTo>
                  <a:cubicBezTo>
                    <a:pt x="468" y="244"/>
                    <a:pt x="468" y="243"/>
                    <a:pt x="468" y="242"/>
                  </a:cubicBezTo>
                  <a:cubicBezTo>
                    <a:pt x="468" y="242"/>
                    <a:pt x="457" y="210"/>
                    <a:pt x="455" y="205"/>
                  </a:cubicBezTo>
                  <a:cubicBezTo>
                    <a:pt x="460" y="205"/>
                    <a:pt x="477" y="204"/>
                    <a:pt x="477" y="204"/>
                  </a:cubicBezTo>
                  <a:cubicBezTo>
                    <a:pt x="478" y="204"/>
                    <a:pt x="478" y="204"/>
                    <a:pt x="479" y="203"/>
                  </a:cubicBezTo>
                  <a:cubicBezTo>
                    <a:pt x="479" y="203"/>
                    <a:pt x="479" y="203"/>
                    <a:pt x="479" y="203"/>
                  </a:cubicBezTo>
                  <a:cubicBezTo>
                    <a:pt x="479" y="202"/>
                    <a:pt x="479" y="202"/>
                    <a:pt x="479" y="201"/>
                  </a:cubicBezTo>
                  <a:cubicBezTo>
                    <a:pt x="479" y="201"/>
                    <a:pt x="441" y="173"/>
                    <a:pt x="437" y="170"/>
                  </a:cubicBezTo>
                  <a:cubicBezTo>
                    <a:pt x="442" y="168"/>
                    <a:pt x="474" y="166"/>
                    <a:pt x="473" y="166"/>
                  </a:cubicBezTo>
                  <a:cubicBezTo>
                    <a:pt x="473" y="166"/>
                    <a:pt x="385" y="132"/>
                    <a:pt x="381" y="131"/>
                  </a:cubicBezTo>
                  <a:cubicBezTo>
                    <a:pt x="384" y="128"/>
                    <a:pt x="433" y="119"/>
                    <a:pt x="433" y="119"/>
                  </a:cubicBezTo>
                  <a:cubicBezTo>
                    <a:pt x="433" y="119"/>
                    <a:pt x="433" y="118"/>
                    <a:pt x="433" y="118"/>
                  </a:cubicBezTo>
                  <a:cubicBezTo>
                    <a:pt x="433" y="118"/>
                    <a:pt x="433" y="118"/>
                    <a:pt x="433" y="117"/>
                  </a:cubicBezTo>
                  <a:cubicBezTo>
                    <a:pt x="433" y="117"/>
                    <a:pt x="433" y="116"/>
                    <a:pt x="433" y="116"/>
                  </a:cubicBezTo>
                  <a:cubicBezTo>
                    <a:pt x="369" y="108"/>
                    <a:pt x="319" y="112"/>
                    <a:pt x="291" y="115"/>
                  </a:cubicBezTo>
                  <a:cubicBezTo>
                    <a:pt x="314" y="105"/>
                    <a:pt x="349" y="93"/>
                    <a:pt x="359" y="98"/>
                  </a:cubicBezTo>
                  <a:cubicBezTo>
                    <a:pt x="359" y="98"/>
                    <a:pt x="360" y="99"/>
                    <a:pt x="361" y="98"/>
                  </a:cubicBezTo>
                  <a:cubicBezTo>
                    <a:pt x="361" y="98"/>
                    <a:pt x="362" y="97"/>
                    <a:pt x="362" y="96"/>
                  </a:cubicBezTo>
                  <a:cubicBezTo>
                    <a:pt x="357" y="83"/>
                    <a:pt x="353" y="83"/>
                    <a:pt x="349" y="80"/>
                  </a:cubicBezTo>
                  <a:cubicBezTo>
                    <a:pt x="360" y="77"/>
                    <a:pt x="368" y="86"/>
                    <a:pt x="375" y="96"/>
                  </a:cubicBezTo>
                  <a:cubicBezTo>
                    <a:pt x="407" y="91"/>
                    <a:pt x="407" y="91"/>
                    <a:pt x="407" y="91"/>
                  </a:cubicBezTo>
                  <a:cubicBezTo>
                    <a:pt x="408" y="91"/>
                    <a:pt x="408" y="91"/>
                    <a:pt x="408" y="90"/>
                  </a:cubicBezTo>
                  <a:cubicBezTo>
                    <a:pt x="409" y="90"/>
                    <a:pt x="409" y="90"/>
                    <a:pt x="408" y="89"/>
                  </a:cubicBezTo>
                  <a:cubicBezTo>
                    <a:pt x="408" y="89"/>
                    <a:pt x="405" y="75"/>
                    <a:pt x="404" y="73"/>
                  </a:cubicBezTo>
                  <a:cubicBezTo>
                    <a:pt x="406" y="72"/>
                    <a:pt x="409" y="71"/>
                    <a:pt x="410" y="70"/>
                  </a:cubicBezTo>
                  <a:cubicBezTo>
                    <a:pt x="412" y="72"/>
                    <a:pt x="427" y="91"/>
                    <a:pt x="427" y="91"/>
                  </a:cubicBezTo>
                  <a:cubicBezTo>
                    <a:pt x="467" y="88"/>
                    <a:pt x="467" y="88"/>
                    <a:pt x="467" y="88"/>
                  </a:cubicBezTo>
                  <a:cubicBezTo>
                    <a:pt x="468" y="88"/>
                    <a:pt x="469" y="88"/>
                    <a:pt x="469" y="87"/>
                  </a:cubicBezTo>
                  <a:cubicBezTo>
                    <a:pt x="469" y="87"/>
                    <a:pt x="451" y="70"/>
                    <a:pt x="451" y="67"/>
                  </a:cubicBezTo>
                  <a:cubicBezTo>
                    <a:pt x="455" y="69"/>
                    <a:pt x="499" y="86"/>
                    <a:pt x="499" y="86"/>
                  </a:cubicBezTo>
                  <a:cubicBezTo>
                    <a:pt x="500" y="86"/>
                    <a:pt x="500" y="86"/>
                    <a:pt x="501" y="86"/>
                  </a:cubicBezTo>
                  <a:cubicBezTo>
                    <a:pt x="501" y="85"/>
                    <a:pt x="501" y="85"/>
                    <a:pt x="501" y="84"/>
                  </a:cubicBezTo>
                  <a:cubicBezTo>
                    <a:pt x="501" y="84"/>
                    <a:pt x="501" y="84"/>
                    <a:pt x="501" y="84"/>
                  </a:cubicBezTo>
                  <a:cubicBezTo>
                    <a:pt x="501" y="84"/>
                    <a:pt x="486" y="60"/>
                    <a:pt x="484" y="57"/>
                  </a:cubicBezTo>
                  <a:cubicBezTo>
                    <a:pt x="487" y="56"/>
                    <a:pt x="516" y="42"/>
                    <a:pt x="516" y="42"/>
                  </a:cubicBezTo>
                  <a:cubicBezTo>
                    <a:pt x="517" y="42"/>
                    <a:pt x="517" y="41"/>
                    <a:pt x="517" y="4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91" name="Group 90"/>
          <p:cNvGrpSpPr/>
          <p:nvPr/>
        </p:nvGrpSpPr>
        <p:grpSpPr>
          <a:xfrm>
            <a:off x="1239922" y="1361390"/>
            <a:ext cx="1107679" cy="1107679"/>
            <a:chOff x="1239922" y="1361390"/>
            <a:chExt cx="1107679" cy="1107679"/>
          </a:xfrm>
        </p:grpSpPr>
        <p:grpSp>
          <p:nvGrpSpPr>
            <p:cNvPr id="29" name="Group 28"/>
            <p:cNvGrpSpPr/>
            <p:nvPr/>
          </p:nvGrpSpPr>
          <p:grpSpPr>
            <a:xfrm>
              <a:off x="1239922" y="1361390"/>
              <a:ext cx="1107679" cy="1107679"/>
              <a:chOff x="4374761" y="960184"/>
              <a:chExt cx="1476764" cy="1476764"/>
            </a:xfrm>
          </p:grpSpPr>
          <p:sp>
            <p:nvSpPr>
              <p:cNvPr id="30" name="Freeform 29"/>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31" name="TextBox 30"/>
              <p:cNvSpPr txBox="1"/>
              <p:nvPr/>
            </p:nvSpPr>
            <p:spPr>
              <a:xfrm>
                <a:off x="4678259" y="1726093"/>
                <a:ext cx="869805" cy="514889"/>
              </a:xfrm>
              <a:prstGeom prst="rect">
                <a:avLst/>
              </a:prstGeom>
              <a:noFill/>
            </p:spPr>
            <p:txBody>
              <a:bodyPr wrap="none" rtlCol="0" anchor="ctr">
                <a:spAutoFit/>
              </a:bodyPr>
              <a:lstStyle/>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CLIMATE</a:t>
                </a:r>
                <a:b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b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FACTORS</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74" name="Freeform 414"/>
            <p:cNvSpPr>
              <a:spLocks/>
            </p:cNvSpPr>
            <p:nvPr/>
          </p:nvSpPr>
          <p:spPr bwMode="auto">
            <a:xfrm>
              <a:off x="1415973" y="1599101"/>
              <a:ext cx="546863" cy="305952"/>
            </a:xfrm>
            <a:custGeom>
              <a:avLst/>
              <a:gdLst>
                <a:gd name="T0" fmla="*/ 386 w 445"/>
                <a:gd name="T1" fmla="*/ 249 h 249"/>
                <a:gd name="T2" fmla="*/ 445 w 445"/>
                <a:gd name="T3" fmla="*/ 191 h 249"/>
                <a:gd name="T4" fmla="*/ 393 w 445"/>
                <a:gd name="T5" fmla="*/ 132 h 249"/>
                <a:gd name="T6" fmla="*/ 395 w 445"/>
                <a:gd name="T7" fmla="*/ 115 h 249"/>
                <a:gd name="T8" fmla="*/ 324 w 445"/>
                <a:gd name="T9" fmla="*/ 50 h 249"/>
                <a:gd name="T10" fmla="*/ 299 w 445"/>
                <a:gd name="T11" fmla="*/ 54 h 249"/>
                <a:gd name="T12" fmla="*/ 223 w 445"/>
                <a:gd name="T13" fmla="*/ 0 h 249"/>
                <a:gd name="T14" fmla="*/ 146 w 445"/>
                <a:gd name="T15" fmla="*/ 55 h 249"/>
                <a:gd name="T16" fmla="*/ 118 w 445"/>
                <a:gd name="T17" fmla="*/ 50 h 249"/>
                <a:gd name="T18" fmla="*/ 49 w 445"/>
                <a:gd name="T19" fmla="*/ 115 h 249"/>
                <a:gd name="T20" fmla="*/ 51 w 445"/>
                <a:gd name="T21" fmla="*/ 132 h 249"/>
                <a:gd name="T22" fmla="*/ 0 w 445"/>
                <a:gd name="T23" fmla="*/ 191 h 249"/>
                <a:gd name="T24" fmla="*/ 57 w 445"/>
                <a:gd name="T25" fmla="*/ 249 h 249"/>
                <a:gd name="T26" fmla="*/ 386 w 445"/>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249">
                  <a:moveTo>
                    <a:pt x="386" y="249"/>
                  </a:moveTo>
                  <a:cubicBezTo>
                    <a:pt x="443" y="249"/>
                    <a:pt x="445" y="203"/>
                    <a:pt x="445" y="191"/>
                  </a:cubicBezTo>
                  <a:cubicBezTo>
                    <a:pt x="445" y="165"/>
                    <a:pt x="423" y="140"/>
                    <a:pt x="393" y="132"/>
                  </a:cubicBezTo>
                  <a:cubicBezTo>
                    <a:pt x="394" y="126"/>
                    <a:pt x="395" y="121"/>
                    <a:pt x="395" y="115"/>
                  </a:cubicBezTo>
                  <a:cubicBezTo>
                    <a:pt x="395" y="79"/>
                    <a:pt x="364" y="50"/>
                    <a:pt x="324" y="50"/>
                  </a:cubicBezTo>
                  <a:cubicBezTo>
                    <a:pt x="316" y="50"/>
                    <a:pt x="308" y="51"/>
                    <a:pt x="299" y="54"/>
                  </a:cubicBezTo>
                  <a:cubicBezTo>
                    <a:pt x="290" y="23"/>
                    <a:pt x="259" y="0"/>
                    <a:pt x="223" y="0"/>
                  </a:cubicBezTo>
                  <a:cubicBezTo>
                    <a:pt x="187" y="0"/>
                    <a:pt x="156" y="23"/>
                    <a:pt x="146" y="55"/>
                  </a:cubicBezTo>
                  <a:cubicBezTo>
                    <a:pt x="138" y="53"/>
                    <a:pt x="128" y="50"/>
                    <a:pt x="118" y="50"/>
                  </a:cubicBezTo>
                  <a:cubicBezTo>
                    <a:pt x="80" y="50"/>
                    <a:pt x="49" y="79"/>
                    <a:pt x="49" y="115"/>
                  </a:cubicBezTo>
                  <a:cubicBezTo>
                    <a:pt x="49" y="121"/>
                    <a:pt x="50" y="127"/>
                    <a:pt x="51" y="132"/>
                  </a:cubicBezTo>
                  <a:cubicBezTo>
                    <a:pt x="21" y="142"/>
                    <a:pt x="0" y="165"/>
                    <a:pt x="0" y="191"/>
                  </a:cubicBezTo>
                  <a:cubicBezTo>
                    <a:pt x="0" y="203"/>
                    <a:pt x="8" y="249"/>
                    <a:pt x="57" y="249"/>
                  </a:cubicBezTo>
                  <a:lnTo>
                    <a:pt x="386" y="249"/>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75" name="Freeform 414"/>
            <p:cNvSpPr>
              <a:spLocks/>
            </p:cNvSpPr>
            <p:nvPr/>
          </p:nvSpPr>
          <p:spPr bwMode="auto">
            <a:xfrm>
              <a:off x="1600992" y="1599101"/>
              <a:ext cx="546863" cy="305952"/>
            </a:xfrm>
            <a:custGeom>
              <a:avLst/>
              <a:gdLst>
                <a:gd name="T0" fmla="*/ 386 w 445"/>
                <a:gd name="T1" fmla="*/ 249 h 249"/>
                <a:gd name="T2" fmla="*/ 445 w 445"/>
                <a:gd name="T3" fmla="*/ 191 h 249"/>
                <a:gd name="T4" fmla="*/ 393 w 445"/>
                <a:gd name="T5" fmla="*/ 132 h 249"/>
                <a:gd name="T6" fmla="*/ 395 w 445"/>
                <a:gd name="T7" fmla="*/ 115 h 249"/>
                <a:gd name="T8" fmla="*/ 324 w 445"/>
                <a:gd name="T9" fmla="*/ 50 h 249"/>
                <a:gd name="T10" fmla="*/ 299 w 445"/>
                <a:gd name="T11" fmla="*/ 54 h 249"/>
                <a:gd name="T12" fmla="*/ 223 w 445"/>
                <a:gd name="T13" fmla="*/ 0 h 249"/>
                <a:gd name="T14" fmla="*/ 146 w 445"/>
                <a:gd name="T15" fmla="*/ 55 h 249"/>
                <a:gd name="T16" fmla="*/ 118 w 445"/>
                <a:gd name="T17" fmla="*/ 50 h 249"/>
                <a:gd name="T18" fmla="*/ 49 w 445"/>
                <a:gd name="T19" fmla="*/ 115 h 249"/>
                <a:gd name="T20" fmla="*/ 51 w 445"/>
                <a:gd name="T21" fmla="*/ 132 h 249"/>
                <a:gd name="T22" fmla="*/ 0 w 445"/>
                <a:gd name="T23" fmla="*/ 191 h 249"/>
                <a:gd name="T24" fmla="*/ 57 w 445"/>
                <a:gd name="T25" fmla="*/ 249 h 249"/>
                <a:gd name="T26" fmla="*/ 386 w 445"/>
                <a:gd name="T2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249">
                  <a:moveTo>
                    <a:pt x="386" y="249"/>
                  </a:moveTo>
                  <a:cubicBezTo>
                    <a:pt x="443" y="249"/>
                    <a:pt x="445" y="203"/>
                    <a:pt x="445" y="191"/>
                  </a:cubicBezTo>
                  <a:cubicBezTo>
                    <a:pt x="445" y="165"/>
                    <a:pt x="423" y="140"/>
                    <a:pt x="393" y="132"/>
                  </a:cubicBezTo>
                  <a:cubicBezTo>
                    <a:pt x="394" y="126"/>
                    <a:pt x="395" y="121"/>
                    <a:pt x="395" y="115"/>
                  </a:cubicBezTo>
                  <a:cubicBezTo>
                    <a:pt x="395" y="79"/>
                    <a:pt x="364" y="50"/>
                    <a:pt x="324" y="50"/>
                  </a:cubicBezTo>
                  <a:cubicBezTo>
                    <a:pt x="316" y="50"/>
                    <a:pt x="308" y="51"/>
                    <a:pt x="299" y="54"/>
                  </a:cubicBezTo>
                  <a:cubicBezTo>
                    <a:pt x="290" y="23"/>
                    <a:pt x="259" y="0"/>
                    <a:pt x="223" y="0"/>
                  </a:cubicBezTo>
                  <a:cubicBezTo>
                    <a:pt x="187" y="0"/>
                    <a:pt x="156" y="23"/>
                    <a:pt x="146" y="55"/>
                  </a:cubicBezTo>
                  <a:cubicBezTo>
                    <a:pt x="138" y="53"/>
                    <a:pt x="128" y="50"/>
                    <a:pt x="118" y="50"/>
                  </a:cubicBezTo>
                  <a:cubicBezTo>
                    <a:pt x="80" y="50"/>
                    <a:pt x="49" y="79"/>
                    <a:pt x="49" y="115"/>
                  </a:cubicBezTo>
                  <a:cubicBezTo>
                    <a:pt x="49" y="121"/>
                    <a:pt x="50" y="127"/>
                    <a:pt x="51" y="132"/>
                  </a:cubicBezTo>
                  <a:cubicBezTo>
                    <a:pt x="21" y="142"/>
                    <a:pt x="0" y="165"/>
                    <a:pt x="0" y="191"/>
                  </a:cubicBezTo>
                  <a:cubicBezTo>
                    <a:pt x="0" y="203"/>
                    <a:pt x="8" y="249"/>
                    <a:pt x="57" y="249"/>
                  </a:cubicBezTo>
                  <a:lnTo>
                    <a:pt x="386" y="249"/>
                  </a:lnTo>
                  <a:close/>
                </a:path>
              </a:pathLst>
            </a:custGeom>
            <a:solidFill>
              <a:schemeClr val="accent1">
                <a:alpha val="66000"/>
              </a:schemeClr>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2361585" y="1048364"/>
            <a:ext cx="1107679" cy="1107679"/>
            <a:chOff x="2361585" y="1048364"/>
            <a:chExt cx="1107679" cy="1107679"/>
          </a:xfrm>
        </p:grpSpPr>
        <p:grpSp>
          <p:nvGrpSpPr>
            <p:cNvPr id="2" name="Group 1"/>
            <p:cNvGrpSpPr/>
            <p:nvPr/>
          </p:nvGrpSpPr>
          <p:grpSpPr>
            <a:xfrm>
              <a:off x="2361585" y="1048364"/>
              <a:ext cx="1107679" cy="1107679"/>
              <a:chOff x="4374761" y="960184"/>
              <a:chExt cx="1476764" cy="1476764"/>
            </a:xfrm>
          </p:grpSpPr>
          <p:sp>
            <p:nvSpPr>
              <p:cNvPr id="3"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4" name="TextBox 3"/>
              <p:cNvSpPr txBox="1"/>
              <p:nvPr/>
            </p:nvSpPr>
            <p:spPr>
              <a:xfrm>
                <a:off x="4583610" y="1726093"/>
                <a:ext cx="1085557" cy="514889"/>
              </a:xfrm>
              <a:prstGeom prst="rect">
                <a:avLst/>
              </a:prstGeom>
              <a:noFill/>
            </p:spPr>
            <p:txBody>
              <a:bodyPr wrap="none" rtlCol="0" anchor="ctr">
                <a:spAutoFit/>
              </a:bodyPr>
              <a:lstStyle/>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BROADCAST</a:t>
                </a:r>
              </a:p>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MEDIA</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76" name="Rounded Rectangle 22"/>
            <p:cNvSpPr/>
            <p:nvPr/>
          </p:nvSpPr>
          <p:spPr>
            <a:xfrm>
              <a:off x="2676974" y="1171992"/>
              <a:ext cx="451855" cy="446805"/>
            </a:xfrm>
            <a:custGeom>
              <a:avLst/>
              <a:gdLst/>
              <a:ahLst/>
              <a:cxnLst/>
              <a:rect l="l" t="t" r="r" b="b"/>
              <a:pathLst>
                <a:path w="1106184" h="1093822">
                  <a:moveTo>
                    <a:pt x="298620" y="1032000"/>
                  </a:moveTo>
                  <a:lnTo>
                    <a:pt x="807568" y="1032000"/>
                  </a:lnTo>
                  <a:cubicBezTo>
                    <a:pt x="813259" y="1032000"/>
                    <a:pt x="817872" y="1036613"/>
                    <a:pt x="817872" y="1042304"/>
                  </a:cubicBezTo>
                  <a:lnTo>
                    <a:pt x="817872" y="1062911"/>
                  </a:lnTo>
                  <a:cubicBezTo>
                    <a:pt x="817872" y="1079983"/>
                    <a:pt x="804033" y="1093822"/>
                    <a:pt x="786961" y="1093822"/>
                  </a:cubicBezTo>
                  <a:lnTo>
                    <a:pt x="319227" y="1093822"/>
                  </a:lnTo>
                  <a:cubicBezTo>
                    <a:pt x="302155" y="1093822"/>
                    <a:pt x="288316" y="1079983"/>
                    <a:pt x="288316" y="1062911"/>
                  </a:cubicBezTo>
                  <a:lnTo>
                    <a:pt x="288316" y="1042304"/>
                  </a:lnTo>
                  <a:cubicBezTo>
                    <a:pt x="288316" y="1036613"/>
                    <a:pt x="292929" y="1032000"/>
                    <a:pt x="298620" y="1032000"/>
                  </a:cubicBezTo>
                  <a:close/>
                  <a:moveTo>
                    <a:pt x="104919" y="357660"/>
                  </a:moveTo>
                  <a:cubicBezTo>
                    <a:pt x="86339" y="357660"/>
                    <a:pt x="71276" y="372722"/>
                    <a:pt x="71276" y="391303"/>
                  </a:cubicBezTo>
                  <a:lnTo>
                    <a:pt x="71276" y="919467"/>
                  </a:lnTo>
                  <a:cubicBezTo>
                    <a:pt x="71276" y="938048"/>
                    <a:pt x="86339" y="953110"/>
                    <a:pt x="104919" y="953110"/>
                  </a:cubicBezTo>
                  <a:lnTo>
                    <a:pt x="1001263" y="953110"/>
                  </a:lnTo>
                  <a:cubicBezTo>
                    <a:pt x="1019844" y="953110"/>
                    <a:pt x="1034906" y="938048"/>
                    <a:pt x="1034906" y="919467"/>
                  </a:cubicBezTo>
                  <a:lnTo>
                    <a:pt x="1034906" y="391303"/>
                  </a:lnTo>
                  <a:cubicBezTo>
                    <a:pt x="1034906" y="372722"/>
                    <a:pt x="1019844" y="357660"/>
                    <a:pt x="1001263" y="357660"/>
                  </a:cubicBezTo>
                  <a:close/>
                  <a:moveTo>
                    <a:pt x="440866" y="962"/>
                  </a:moveTo>
                  <a:cubicBezTo>
                    <a:pt x="455824" y="-3046"/>
                    <a:pt x="471199" y="5830"/>
                    <a:pt x="475207" y="20789"/>
                  </a:cubicBezTo>
                  <a:cubicBezTo>
                    <a:pt x="478339" y="32478"/>
                    <a:pt x="473603" y="44421"/>
                    <a:pt x="464105" y="50796"/>
                  </a:cubicBezTo>
                  <a:lnTo>
                    <a:pt x="518835" y="255051"/>
                  </a:lnTo>
                  <a:cubicBezTo>
                    <a:pt x="528154" y="248878"/>
                    <a:pt x="539198" y="246875"/>
                    <a:pt x="550710" y="246875"/>
                  </a:cubicBezTo>
                  <a:lnTo>
                    <a:pt x="577882" y="253845"/>
                  </a:lnTo>
                  <a:lnTo>
                    <a:pt x="632289" y="50796"/>
                  </a:lnTo>
                  <a:cubicBezTo>
                    <a:pt x="622791" y="44421"/>
                    <a:pt x="618055" y="32478"/>
                    <a:pt x="621187" y="20789"/>
                  </a:cubicBezTo>
                  <a:cubicBezTo>
                    <a:pt x="625195" y="5830"/>
                    <a:pt x="640570" y="-3046"/>
                    <a:pt x="655529" y="962"/>
                  </a:cubicBezTo>
                  <a:cubicBezTo>
                    <a:pt x="670487" y="4970"/>
                    <a:pt x="679363" y="20345"/>
                    <a:pt x="675355" y="35303"/>
                  </a:cubicBezTo>
                  <a:cubicBezTo>
                    <a:pt x="672223" y="46992"/>
                    <a:pt x="662151" y="54967"/>
                    <a:pt x="650738" y="55739"/>
                  </a:cubicBezTo>
                  <a:lnTo>
                    <a:pt x="596384" y="258590"/>
                  </a:lnTo>
                  <a:cubicBezTo>
                    <a:pt x="610466" y="266051"/>
                    <a:pt x="622274" y="277121"/>
                    <a:pt x="630710" y="290621"/>
                  </a:cubicBezTo>
                  <a:lnTo>
                    <a:pt x="1049771" y="290621"/>
                  </a:lnTo>
                  <a:cubicBezTo>
                    <a:pt x="1080927" y="290621"/>
                    <a:pt x="1106184" y="315878"/>
                    <a:pt x="1106184" y="347034"/>
                  </a:cubicBezTo>
                  <a:lnTo>
                    <a:pt x="1106184" y="963814"/>
                  </a:lnTo>
                  <a:cubicBezTo>
                    <a:pt x="1106184" y="994970"/>
                    <a:pt x="1080927" y="1020227"/>
                    <a:pt x="1049771" y="1020227"/>
                  </a:cubicBezTo>
                  <a:lnTo>
                    <a:pt x="56413" y="1020227"/>
                  </a:lnTo>
                  <a:cubicBezTo>
                    <a:pt x="25257" y="1020227"/>
                    <a:pt x="0" y="994970"/>
                    <a:pt x="0" y="963814"/>
                  </a:cubicBezTo>
                  <a:lnTo>
                    <a:pt x="0" y="347034"/>
                  </a:lnTo>
                  <a:cubicBezTo>
                    <a:pt x="0" y="315878"/>
                    <a:pt x="25257" y="290621"/>
                    <a:pt x="56413" y="290621"/>
                  </a:cubicBezTo>
                  <a:lnTo>
                    <a:pt x="470711" y="290621"/>
                  </a:lnTo>
                  <a:lnTo>
                    <a:pt x="500920" y="261986"/>
                  </a:lnTo>
                  <a:lnTo>
                    <a:pt x="445657" y="55739"/>
                  </a:lnTo>
                  <a:cubicBezTo>
                    <a:pt x="434244" y="54967"/>
                    <a:pt x="424171" y="46992"/>
                    <a:pt x="421039" y="35303"/>
                  </a:cubicBezTo>
                  <a:cubicBezTo>
                    <a:pt x="417031" y="20345"/>
                    <a:pt x="425907" y="4970"/>
                    <a:pt x="440866" y="962"/>
                  </a:cubicBezTo>
                  <a:close/>
                </a:path>
              </a:pathLst>
            </a:custGeom>
            <a:solidFill>
              <a:schemeClr val="accent5"/>
            </a:solidFill>
            <a:ln w="19050">
              <a:noFill/>
              <a:round/>
              <a:headEnd/>
              <a:tailEnd/>
            </a:ln>
          </p:spPr>
          <p:txBody>
            <a:bodyPr/>
            <a:lstStyle/>
            <a:p>
              <a:endParaRPr lang="en-GB">
                <a:solidFill>
                  <a:schemeClr val="tx1"/>
                </a:solidFill>
                <a:latin typeface="Arial" charset="0"/>
                <a:cs typeface="Arial" charset="0"/>
              </a:endParaRPr>
            </a:p>
          </p:txBody>
        </p:sp>
      </p:grpSp>
      <p:grpSp>
        <p:nvGrpSpPr>
          <p:cNvPr id="93" name="Group 92"/>
          <p:cNvGrpSpPr/>
          <p:nvPr/>
        </p:nvGrpSpPr>
        <p:grpSpPr>
          <a:xfrm>
            <a:off x="3490363" y="1361390"/>
            <a:ext cx="1107679" cy="1107679"/>
            <a:chOff x="3490363" y="1361390"/>
            <a:chExt cx="1107679" cy="1107679"/>
          </a:xfrm>
        </p:grpSpPr>
        <p:grpSp>
          <p:nvGrpSpPr>
            <p:cNvPr id="5" name="Group 4"/>
            <p:cNvGrpSpPr/>
            <p:nvPr/>
          </p:nvGrpSpPr>
          <p:grpSpPr>
            <a:xfrm>
              <a:off x="3490363" y="1361390"/>
              <a:ext cx="1107679" cy="1107679"/>
              <a:chOff x="4374761" y="960184"/>
              <a:chExt cx="1476764" cy="1476764"/>
            </a:xfrm>
          </p:grpSpPr>
          <p:sp>
            <p:nvSpPr>
              <p:cNvPr id="6"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7" name="TextBox 6"/>
              <p:cNvSpPr txBox="1"/>
              <p:nvPr/>
            </p:nvSpPr>
            <p:spPr>
              <a:xfrm>
                <a:off x="4785800" y="1741925"/>
                <a:ext cx="654695" cy="514889"/>
              </a:xfrm>
              <a:prstGeom prst="rect">
                <a:avLst/>
              </a:prstGeom>
              <a:noFill/>
            </p:spPr>
            <p:txBody>
              <a:bodyPr wrap="none" rtlCol="0" anchor="ctr">
                <a:spAutoFit/>
              </a:bodyPr>
              <a:lstStyle/>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PRINT</a:t>
                </a:r>
                <a:b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b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MEDIA</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grpSp>
          <p:nvGrpSpPr>
            <p:cNvPr id="77" name="Group 76"/>
            <p:cNvGrpSpPr/>
            <p:nvPr/>
          </p:nvGrpSpPr>
          <p:grpSpPr>
            <a:xfrm>
              <a:off x="3759793" y="1494704"/>
              <a:ext cx="584927" cy="445974"/>
              <a:chOff x="166687" y="1551137"/>
              <a:chExt cx="2869636" cy="2198538"/>
            </a:xfrm>
            <a:solidFill>
              <a:schemeClr val="accent5"/>
            </a:solidFill>
          </p:grpSpPr>
          <p:grpSp>
            <p:nvGrpSpPr>
              <p:cNvPr id="78" name="Group 77"/>
              <p:cNvGrpSpPr/>
              <p:nvPr/>
            </p:nvGrpSpPr>
            <p:grpSpPr>
              <a:xfrm>
                <a:off x="1562633" y="1551137"/>
                <a:ext cx="1473690" cy="2198538"/>
                <a:chOff x="166687" y="1551137"/>
                <a:chExt cx="1576388" cy="2198538"/>
              </a:xfrm>
              <a:grpFill/>
            </p:grpSpPr>
            <p:sp>
              <p:nvSpPr>
                <p:cNvPr id="83" name="Rectangle 25"/>
                <p:cNvSpPr/>
                <p:nvPr/>
              </p:nvSpPr>
              <p:spPr>
                <a:xfrm>
                  <a:off x="279400" y="1622812"/>
                  <a:ext cx="1463675" cy="2126863"/>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635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84" name="Rectangle 25"/>
                <p:cNvSpPr/>
                <p:nvPr/>
              </p:nvSpPr>
              <p:spPr>
                <a:xfrm>
                  <a:off x="252412" y="1560469"/>
                  <a:ext cx="1397000" cy="2170322"/>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97000"/>
                    <a:gd name="connsiteY0" fmla="*/ 30855 h 2170322"/>
                    <a:gd name="connsiteX1" fmla="*/ 1377950 w 1397000"/>
                    <a:gd name="connsiteY1" fmla="*/ 30855 h 2170322"/>
                    <a:gd name="connsiteX2" fmla="*/ 1397000 w 1397000"/>
                    <a:gd name="connsiteY2" fmla="*/ 2072164 h 2170322"/>
                    <a:gd name="connsiteX3" fmla="*/ 0 w 1397000"/>
                    <a:gd name="connsiteY3" fmla="*/ 2157889 h 2170322"/>
                    <a:gd name="connsiteX4" fmla="*/ 0 w 1397000"/>
                    <a:gd name="connsiteY4" fmla="*/ 30855 h 217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635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85" name="Rectangle 25"/>
                <p:cNvSpPr/>
                <p:nvPr/>
              </p:nvSpPr>
              <p:spPr>
                <a:xfrm>
                  <a:off x="166687" y="1551137"/>
                  <a:ext cx="1387475" cy="2168075"/>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77950"/>
                    <a:gd name="connsiteY0" fmla="*/ 30855 h 2167850"/>
                    <a:gd name="connsiteX1" fmla="*/ 1377950 w 1377950"/>
                    <a:gd name="connsiteY1" fmla="*/ 30855 h 2167850"/>
                    <a:gd name="connsiteX2" fmla="*/ 1358900 w 1377950"/>
                    <a:gd name="connsiteY2" fmla="*/ 1986439 h 2167850"/>
                    <a:gd name="connsiteX3" fmla="*/ 0 w 1377950"/>
                    <a:gd name="connsiteY3" fmla="*/ 2157889 h 2167850"/>
                    <a:gd name="connsiteX4" fmla="*/ 0 w 1377950"/>
                    <a:gd name="connsiteY4" fmla="*/ 30855 h 2167850"/>
                    <a:gd name="connsiteX0" fmla="*/ 0 w 1387475"/>
                    <a:gd name="connsiteY0" fmla="*/ 30855 h 2168075"/>
                    <a:gd name="connsiteX1" fmla="*/ 1377950 w 1387475"/>
                    <a:gd name="connsiteY1" fmla="*/ 30855 h 2168075"/>
                    <a:gd name="connsiteX2" fmla="*/ 1387475 w 1387475"/>
                    <a:gd name="connsiteY2" fmla="*/ 1995964 h 2168075"/>
                    <a:gd name="connsiteX3" fmla="*/ 0 w 1387475"/>
                    <a:gd name="connsiteY3" fmla="*/ 2157889 h 2168075"/>
                    <a:gd name="connsiteX4" fmla="*/ 0 w 1387475"/>
                    <a:gd name="connsiteY4" fmla="*/ 30855 h 216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635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grpSp>
          <p:grpSp>
            <p:nvGrpSpPr>
              <p:cNvPr id="79" name="Group 78"/>
              <p:cNvGrpSpPr/>
              <p:nvPr/>
            </p:nvGrpSpPr>
            <p:grpSpPr>
              <a:xfrm flipH="1">
                <a:off x="166687" y="1551137"/>
                <a:ext cx="1400175" cy="2198538"/>
                <a:chOff x="166687" y="1551137"/>
                <a:chExt cx="1576388" cy="2198538"/>
              </a:xfrm>
              <a:grpFill/>
            </p:grpSpPr>
            <p:sp>
              <p:nvSpPr>
                <p:cNvPr id="80" name="Rectangle 25"/>
                <p:cNvSpPr/>
                <p:nvPr/>
              </p:nvSpPr>
              <p:spPr>
                <a:xfrm>
                  <a:off x="279400" y="1622812"/>
                  <a:ext cx="1463675" cy="2126863"/>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635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81" name="Rectangle 25"/>
                <p:cNvSpPr/>
                <p:nvPr/>
              </p:nvSpPr>
              <p:spPr>
                <a:xfrm>
                  <a:off x="252412" y="1560469"/>
                  <a:ext cx="1397000" cy="2170322"/>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97000"/>
                    <a:gd name="connsiteY0" fmla="*/ 30855 h 2170322"/>
                    <a:gd name="connsiteX1" fmla="*/ 1377950 w 1397000"/>
                    <a:gd name="connsiteY1" fmla="*/ 30855 h 2170322"/>
                    <a:gd name="connsiteX2" fmla="*/ 1397000 w 1397000"/>
                    <a:gd name="connsiteY2" fmla="*/ 2072164 h 2170322"/>
                    <a:gd name="connsiteX3" fmla="*/ 0 w 1397000"/>
                    <a:gd name="connsiteY3" fmla="*/ 2157889 h 2170322"/>
                    <a:gd name="connsiteX4" fmla="*/ 0 w 1397000"/>
                    <a:gd name="connsiteY4" fmla="*/ 30855 h 217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635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82" name="Rectangle 25"/>
                <p:cNvSpPr/>
                <p:nvPr/>
              </p:nvSpPr>
              <p:spPr>
                <a:xfrm>
                  <a:off x="166687" y="1551137"/>
                  <a:ext cx="1387475" cy="2168075"/>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77950"/>
                    <a:gd name="connsiteY0" fmla="*/ 30855 h 2167850"/>
                    <a:gd name="connsiteX1" fmla="*/ 1377950 w 1377950"/>
                    <a:gd name="connsiteY1" fmla="*/ 30855 h 2167850"/>
                    <a:gd name="connsiteX2" fmla="*/ 1358900 w 1377950"/>
                    <a:gd name="connsiteY2" fmla="*/ 1986439 h 2167850"/>
                    <a:gd name="connsiteX3" fmla="*/ 0 w 1377950"/>
                    <a:gd name="connsiteY3" fmla="*/ 2157889 h 2167850"/>
                    <a:gd name="connsiteX4" fmla="*/ 0 w 1377950"/>
                    <a:gd name="connsiteY4" fmla="*/ 30855 h 2167850"/>
                    <a:gd name="connsiteX0" fmla="*/ 0 w 1387475"/>
                    <a:gd name="connsiteY0" fmla="*/ 30855 h 2168075"/>
                    <a:gd name="connsiteX1" fmla="*/ 1377950 w 1387475"/>
                    <a:gd name="connsiteY1" fmla="*/ 30855 h 2168075"/>
                    <a:gd name="connsiteX2" fmla="*/ 1387475 w 1387475"/>
                    <a:gd name="connsiteY2" fmla="*/ 1995964 h 2168075"/>
                    <a:gd name="connsiteX3" fmla="*/ 0 w 1387475"/>
                    <a:gd name="connsiteY3" fmla="*/ 2157889 h 2168075"/>
                    <a:gd name="connsiteX4" fmla="*/ 0 w 1387475"/>
                    <a:gd name="connsiteY4" fmla="*/ 30855 h 216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6350"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grpSp>
        </p:grpSp>
      </p:grpSp>
      <p:grpSp>
        <p:nvGrpSpPr>
          <p:cNvPr id="95" name="Group 94"/>
          <p:cNvGrpSpPr/>
          <p:nvPr/>
        </p:nvGrpSpPr>
        <p:grpSpPr>
          <a:xfrm>
            <a:off x="4313494" y="3573116"/>
            <a:ext cx="1107680" cy="1107679"/>
            <a:chOff x="4313494" y="3573116"/>
            <a:chExt cx="1107680" cy="1107679"/>
          </a:xfrm>
        </p:grpSpPr>
        <p:grpSp>
          <p:nvGrpSpPr>
            <p:cNvPr id="11" name="Group 10"/>
            <p:cNvGrpSpPr/>
            <p:nvPr/>
          </p:nvGrpSpPr>
          <p:grpSpPr>
            <a:xfrm>
              <a:off x="4313494" y="3573116"/>
              <a:ext cx="1107680" cy="1107679"/>
              <a:chOff x="4374761" y="960184"/>
              <a:chExt cx="1476764" cy="1476764"/>
            </a:xfrm>
          </p:grpSpPr>
          <p:sp>
            <p:nvSpPr>
              <p:cNvPr id="12"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13" name="TextBox 12"/>
              <p:cNvSpPr txBox="1"/>
              <p:nvPr/>
            </p:nvSpPr>
            <p:spPr>
              <a:xfrm>
                <a:off x="4731535" y="1924061"/>
                <a:ext cx="731571" cy="308933"/>
              </a:xfrm>
              <a:prstGeom prst="rect">
                <a:avLst/>
              </a:prstGeom>
              <a:noFill/>
            </p:spPr>
            <p:txBody>
              <a:bodyPr wrap="none" rtlCol="0" anchor="ctr">
                <a:spAutoFit/>
              </a:bodyPr>
              <a:lstStyle/>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ONLINE</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grpSp>
          <p:nvGrpSpPr>
            <p:cNvPr id="86" name="Group 85"/>
            <p:cNvGrpSpPr/>
            <p:nvPr/>
          </p:nvGrpSpPr>
          <p:grpSpPr>
            <a:xfrm>
              <a:off x="4622805" y="3801594"/>
              <a:ext cx="512827" cy="389429"/>
              <a:chOff x="3490553" y="4004875"/>
              <a:chExt cx="1183708" cy="898880"/>
            </a:xfrm>
            <a:solidFill>
              <a:schemeClr val="accent5"/>
            </a:solidFill>
          </p:grpSpPr>
          <p:sp>
            <p:nvSpPr>
              <p:cNvPr id="87" name="Rounded Rectangle 2"/>
              <p:cNvSpPr/>
              <p:nvPr/>
            </p:nvSpPr>
            <p:spPr>
              <a:xfrm>
                <a:off x="3490553" y="4004875"/>
                <a:ext cx="1183708" cy="898880"/>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a:solidFill>
                    <a:srgbClr val="CF142B">
                      <a:lumMod val="60000"/>
                      <a:lumOff val="40000"/>
                    </a:srgbClr>
                  </a:solidFill>
                  <a:latin typeface="+mn-lt"/>
                  <a:cs typeface="+mn-cs"/>
                </a:endParaRPr>
              </a:p>
            </p:txBody>
          </p:sp>
          <p:sp>
            <p:nvSpPr>
              <p:cNvPr id="88" name="Freeform 46"/>
              <p:cNvSpPr>
                <a:spLocks noEditPoints="1"/>
              </p:cNvSpPr>
              <p:nvPr/>
            </p:nvSpPr>
            <p:spPr bwMode="auto">
              <a:xfrm>
                <a:off x="3823917" y="4085920"/>
                <a:ext cx="560634" cy="558396"/>
              </a:xfrm>
              <a:custGeom>
                <a:avLst/>
                <a:gdLst>
                  <a:gd name="T0" fmla="*/ 0 w 318"/>
                  <a:gd name="T1" fmla="*/ 159 h 317"/>
                  <a:gd name="T2" fmla="*/ 318 w 318"/>
                  <a:gd name="T3" fmla="*/ 159 h 317"/>
                  <a:gd name="T4" fmla="*/ 131 w 318"/>
                  <a:gd name="T5" fmla="*/ 303 h 317"/>
                  <a:gd name="T6" fmla="*/ 153 w 318"/>
                  <a:gd name="T7" fmla="*/ 241 h 317"/>
                  <a:gd name="T8" fmla="*/ 131 w 318"/>
                  <a:gd name="T9" fmla="*/ 303 h 317"/>
                  <a:gd name="T10" fmla="*/ 73 w 318"/>
                  <a:gd name="T11" fmla="*/ 164 h 317"/>
                  <a:gd name="T12" fmla="*/ 30 w 318"/>
                  <a:gd name="T13" fmla="*/ 231 h 317"/>
                  <a:gd name="T14" fmla="*/ 165 w 318"/>
                  <a:gd name="T15" fmla="*/ 76 h 317"/>
                  <a:gd name="T16" fmla="*/ 183 w 318"/>
                  <a:gd name="T17" fmla="*/ 13 h 317"/>
                  <a:gd name="T18" fmla="*/ 165 w 318"/>
                  <a:gd name="T19" fmla="*/ 76 h 317"/>
                  <a:gd name="T20" fmla="*/ 231 w 318"/>
                  <a:gd name="T21" fmla="*/ 153 h 317"/>
                  <a:gd name="T22" fmla="*/ 165 w 318"/>
                  <a:gd name="T23" fmla="*/ 86 h 317"/>
                  <a:gd name="T24" fmla="*/ 153 w 318"/>
                  <a:gd name="T25" fmla="*/ 76 h 317"/>
                  <a:gd name="T26" fmla="*/ 131 w 318"/>
                  <a:gd name="T27" fmla="*/ 14 h 317"/>
                  <a:gd name="T28" fmla="*/ 153 w 318"/>
                  <a:gd name="T29" fmla="*/ 76 h 317"/>
                  <a:gd name="T30" fmla="*/ 153 w 318"/>
                  <a:gd name="T31" fmla="*/ 153 h 317"/>
                  <a:gd name="T32" fmla="*/ 94 w 318"/>
                  <a:gd name="T33" fmla="*/ 86 h 317"/>
                  <a:gd name="T34" fmla="*/ 73 w 318"/>
                  <a:gd name="T35" fmla="*/ 153 h 317"/>
                  <a:gd name="T36" fmla="*/ 30 w 318"/>
                  <a:gd name="T37" fmla="*/ 86 h 317"/>
                  <a:gd name="T38" fmla="*/ 73 w 318"/>
                  <a:gd name="T39" fmla="*/ 153 h 317"/>
                  <a:gd name="T40" fmla="*/ 153 w 318"/>
                  <a:gd name="T41" fmla="*/ 164 h 317"/>
                  <a:gd name="T42" fmla="*/ 94 w 318"/>
                  <a:gd name="T43" fmla="*/ 231 h 317"/>
                  <a:gd name="T44" fmla="*/ 165 w 318"/>
                  <a:gd name="T45" fmla="*/ 241 h 317"/>
                  <a:gd name="T46" fmla="*/ 183 w 318"/>
                  <a:gd name="T47" fmla="*/ 304 h 317"/>
                  <a:gd name="T48" fmla="*/ 165 w 318"/>
                  <a:gd name="T49" fmla="*/ 241 h 317"/>
                  <a:gd name="T50" fmla="*/ 165 w 318"/>
                  <a:gd name="T51" fmla="*/ 164 h 317"/>
                  <a:gd name="T52" fmla="*/ 221 w 318"/>
                  <a:gd name="T53" fmla="*/ 231 h 317"/>
                  <a:gd name="T54" fmla="*/ 242 w 318"/>
                  <a:gd name="T55" fmla="*/ 164 h 317"/>
                  <a:gd name="T56" fmla="*/ 287 w 318"/>
                  <a:gd name="T57" fmla="*/ 231 h 317"/>
                  <a:gd name="T58" fmla="*/ 232 w 318"/>
                  <a:gd name="T59" fmla="*/ 231 h 317"/>
                  <a:gd name="T60" fmla="*/ 242 w 318"/>
                  <a:gd name="T61" fmla="*/ 153 h 317"/>
                  <a:gd name="T62" fmla="*/ 288 w 318"/>
                  <a:gd name="T63" fmla="*/ 86 h 317"/>
                  <a:gd name="T64" fmla="*/ 242 w 318"/>
                  <a:gd name="T65" fmla="*/ 153 h 317"/>
                  <a:gd name="T66" fmla="*/ 229 w 318"/>
                  <a:gd name="T67" fmla="*/ 76 h 317"/>
                  <a:gd name="T68" fmla="*/ 263 w 318"/>
                  <a:gd name="T69" fmla="*/ 54 h 317"/>
                  <a:gd name="T70" fmla="*/ 55 w 318"/>
                  <a:gd name="T71" fmla="*/ 54 h 317"/>
                  <a:gd name="T72" fmla="*/ 86 w 318"/>
                  <a:gd name="T73" fmla="*/ 76 h 317"/>
                  <a:gd name="T74" fmla="*/ 55 w 318"/>
                  <a:gd name="T75" fmla="*/ 54 h 317"/>
                  <a:gd name="T76" fmla="*/ 86 w 318"/>
                  <a:gd name="T77" fmla="*/ 241 h 317"/>
                  <a:gd name="T78" fmla="*/ 55 w 318"/>
                  <a:gd name="T79" fmla="*/ 263 h 317"/>
                  <a:gd name="T80" fmla="*/ 263 w 318"/>
                  <a:gd name="T81" fmla="*/ 263 h 317"/>
                  <a:gd name="T82" fmla="*/ 229 w 318"/>
                  <a:gd name="T83" fmla="*/ 241 h 317"/>
                  <a:gd name="T84" fmla="*/ 263 w 318"/>
                  <a:gd name="T85" fmla="*/ 2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131" y="303"/>
                    </a:moveTo>
                    <a:cubicBezTo>
                      <a:pt x="117" y="286"/>
                      <a:pt x="105" y="265"/>
                      <a:pt x="97" y="241"/>
                    </a:cubicBezTo>
                    <a:cubicBezTo>
                      <a:pt x="153" y="241"/>
                      <a:pt x="153" y="241"/>
                      <a:pt x="153" y="241"/>
                    </a:cubicBezTo>
                    <a:cubicBezTo>
                      <a:pt x="153" y="306"/>
                      <a:pt x="153" y="306"/>
                      <a:pt x="153" y="306"/>
                    </a:cubicBezTo>
                    <a:cubicBezTo>
                      <a:pt x="146" y="306"/>
                      <a:pt x="138" y="305"/>
                      <a:pt x="131" y="303"/>
                    </a:cubicBezTo>
                    <a:close/>
                    <a:moveTo>
                      <a:pt x="12" y="164"/>
                    </a:moveTo>
                    <a:cubicBezTo>
                      <a:pt x="73" y="164"/>
                      <a:pt x="73" y="164"/>
                      <a:pt x="73" y="164"/>
                    </a:cubicBezTo>
                    <a:cubicBezTo>
                      <a:pt x="73" y="187"/>
                      <a:pt x="76" y="210"/>
                      <a:pt x="82" y="231"/>
                    </a:cubicBezTo>
                    <a:cubicBezTo>
                      <a:pt x="30" y="231"/>
                      <a:pt x="30" y="231"/>
                      <a:pt x="30" y="231"/>
                    </a:cubicBezTo>
                    <a:cubicBezTo>
                      <a:pt x="19" y="211"/>
                      <a:pt x="13" y="188"/>
                      <a:pt x="12" y="164"/>
                    </a:cubicBezTo>
                    <a:close/>
                    <a:moveTo>
                      <a:pt x="165" y="76"/>
                    </a:moveTo>
                    <a:cubicBezTo>
                      <a:pt x="165" y="11"/>
                      <a:pt x="165" y="11"/>
                      <a:pt x="165" y="11"/>
                    </a:cubicBezTo>
                    <a:cubicBezTo>
                      <a:pt x="171" y="11"/>
                      <a:pt x="177" y="12"/>
                      <a:pt x="183" y="13"/>
                    </a:cubicBezTo>
                    <a:cubicBezTo>
                      <a:pt x="197" y="31"/>
                      <a:pt x="209" y="52"/>
                      <a:pt x="217" y="76"/>
                    </a:cubicBezTo>
                    <a:lnTo>
                      <a:pt x="165" y="76"/>
                    </a:lnTo>
                    <a:close/>
                    <a:moveTo>
                      <a:pt x="221" y="86"/>
                    </a:moveTo>
                    <a:cubicBezTo>
                      <a:pt x="227" y="107"/>
                      <a:pt x="231" y="130"/>
                      <a:pt x="231" y="153"/>
                    </a:cubicBezTo>
                    <a:cubicBezTo>
                      <a:pt x="165" y="153"/>
                      <a:pt x="165" y="153"/>
                      <a:pt x="165" y="153"/>
                    </a:cubicBezTo>
                    <a:cubicBezTo>
                      <a:pt x="165" y="86"/>
                      <a:pt x="165" y="86"/>
                      <a:pt x="165" y="86"/>
                    </a:cubicBezTo>
                    <a:lnTo>
                      <a:pt x="221" y="86"/>
                    </a:lnTo>
                    <a:close/>
                    <a:moveTo>
                      <a:pt x="153" y="76"/>
                    </a:moveTo>
                    <a:cubicBezTo>
                      <a:pt x="97" y="76"/>
                      <a:pt x="97" y="76"/>
                      <a:pt x="97" y="76"/>
                    </a:cubicBezTo>
                    <a:cubicBezTo>
                      <a:pt x="106" y="52"/>
                      <a:pt x="117" y="31"/>
                      <a:pt x="131" y="14"/>
                    </a:cubicBezTo>
                    <a:cubicBezTo>
                      <a:pt x="138" y="12"/>
                      <a:pt x="146" y="12"/>
                      <a:pt x="153" y="11"/>
                    </a:cubicBezTo>
                    <a:lnTo>
                      <a:pt x="153" y="76"/>
                    </a:lnTo>
                    <a:close/>
                    <a:moveTo>
                      <a:pt x="153" y="86"/>
                    </a:moveTo>
                    <a:cubicBezTo>
                      <a:pt x="153" y="153"/>
                      <a:pt x="153" y="153"/>
                      <a:pt x="153" y="153"/>
                    </a:cubicBezTo>
                    <a:cubicBezTo>
                      <a:pt x="83" y="153"/>
                      <a:pt x="83" y="153"/>
                      <a:pt x="83" y="153"/>
                    </a:cubicBezTo>
                    <a:cubicBezTo>
                      <a:pt x="84" y="130"/>
                      <a:pt x="88" y="107"/>
                      <a:pt x="94" y="86"/>
                    </a:cubicBezTo>
                    <a:lnTo>
                      <a:pt x="153" y="86"/>
                    </a:lnTo>
                    <a:close/>
                    <a:moveTo>
                      <a:pt x="73" y="153"/>
                    </a:moveTo>
                    <a:cubicBezTo>
                      <a:pt x="12" y="153"/>
                      <a:pt x="12" y="153"/>
                      <a:pt x="12" y="153"/>
                    </a:cubicBezTo>
                    <a:cubicBezTo>
                      <a:pt x="13" y="129"/>
                      <a:pt x="19" y="106"/>
                      <a:pt x="30" y="86"/>
                    </a:cubicBezTo>
                    <a:cubicBezTo>
                      <a:pt x="82" y="86"/>
                      <a:pt x="82" y="86"/>
                      <a:pt x="82" y="86"/>
                    </a:cubicBezTo>
                    <a:cubicBezTo>
                      <a:pt x="76" y="107"/>
                      <a:pt x="73" y="130"/>
                      <a:pt x="73" y="153"/>
                    </a:cubicBezTo>
                    <a:close/>
                    <a:moveTo>
                      <a:pt x="83" y="164"/>
                    </a:moveTo>
                    <a:cubicBezTo>
                      <a:pt x="153" y="164"/>
                      <a:pt x="153" y="164"/>
                      <a:pt x="153" y="164"/>
                    </a:cubicBezTo>
                    <a:cubicBezTo>
                      <a:pt x="153" y="231"/>
                      <a:pt x="153" y="231"/>
                      <a:pt x="153" y="231"/>
                    </a:cubicBezTo>
                    <a:cubicBezTo>
                      <a:pt x="94" y="231"/>
                      <a:pt x="94" y="231"/>
                      <a:pt x="94" y="231"/>
                    </a:cubicBezTo>
                    <a:cubicBezTo>
                      <a:pt x="87" y="210"/>
                      <a:pt x="84" y="187"/>
                      <a:pt x="83" y="164"/>
                    </a:cubicBezTo>
                    <a:close/>
                    <a:moveTo>
                      <a:pt x="165" y="241"/>
                    </a:moveTo>
                    <a:cubicBezTo>
                      <a:pt x="217" y="241"/>
                      <a:pt x="217" y="241"/>
                      <a:pt x="217" y="241"/>
                    </a:cubicBezTo>
                    <a:cubicBezTo>
                      <a:pt x="209" y="265"/>
                      <a:pt x="197" y="286"/>
                      <a:pt x="183" y="304"/>
                    </a:cubicBezTo>
                    <a:cubicBezTo>
                      <a:pt x="177" y="305"/>
                      <a:pt x="171" y="306"/>
                      <a:pt x="165" y="306"/>
                    </a:cubicBezTo>
                    <a:lnTo>
                      <a:pt x="165" y="241"/>
                    </a:lnTo>
                    <a:close/>
                    <a:moveTo>
                      <a:pt x="165" y="231"/>
                    </a:moveTo>
                    <a:cubicBezTo>
                      <a:pt x="165" y="164"/>
                      <a:pt x="165" y="164"/>
                      <a:pt x="165" y="164"/>
                    </a:cubicBezTo>
                    <a:cubicBezTo>
                      <a:pt x="231" y="164"/>
                      <a:pt x="231" y="164"/>
                      <a:pt x="231" y="164"/>
                    </a:cubicBezTo>
                    <a:cubicBezTo>
                      <a:pt x="231" y="187"/>
                      <a:pt x="227" y="210"/>
                      <a:pt x="221" y="231"/>
                    </a:cubicBezTo>
                    <a:lnTo>
                      <a:pt x="165" y="231"/>
                    </a:lnTo>
                    <a:close/>
                    <a:moveTo>
                      <a:pt x="242" y="164"/>
                    </a:moveTo>
                    <a:cubicBezTo>
                      <a:pt x="306" y="164"/>
                      <a:pt x="306" y="164"/>
                      <a:pt x="306" y="164"/>
                    </a:cubicBezTo>
                    <a:cubicBezTo>
                      <a:pt x="305" y="188"/>
                      <a:pt x="299" y="211"/>
                      <a:pt x="287" y="231"/>
                    </a:cubicBezTo>
                    <a:cubicBezTo>
                      <a:pt x="287" y="231"/>
                      <a:pt x="287" y="231"/>
                      <a:pt x="287" y="231"/>
                    </a:cubicBezTo>
                    <a:cubicBezTo>
                      <a:pt x="232" y="231"/>
                      <a:pt x="232" y="231"/>
                      <a:pt x="232" y="231"/>
                    </a:cubicBezTo>
                    <a:cubicBezTo>
                      <a:pt x="238" y="210"/>
                      <a:pt x="242" y="187"/>
                      <a:pt x="242" y="164"/>
                    </a:cubicBezTo>
                    <a:close/>
                    <a:moveTo>
                      <a:pt x="242" y="153"/>
                    </a:moveTo>
                    <a:cubicBezTo>
                      <a:pt x="242" y="130"/>
                      <a:pt x="238" y="107"/>
                      <a:pt x="232" y="86"/>
                    </a:cubicBezTo>
                    <a:cubicBezTo>
                      <a:pt x="288" y="86"/>
                      <a:pt x="288" y="86"/>
                      <a:pt x="288" y="86"/>
                    </a:cubicBezTo>
                    <a:cubicBezTo>
                      <a:pt x="299" y="106"/>
                      <a:pt x="305" y="129"/>
                      <a:pt x="306" y="153"/>
                    </a:cubicBezTo>
                    <a:lnTo>
                      <a:pt x="242" y="153"/>
                    </a:lnTo>
                    <a:close/>
                    <a:moveTo>
                      <a:pt x="281" y="76"/>
                    </a:moveTo>
                    <a:cubicBezTo>
                      <a:pt x="229" y="76"/>
                      <a:pt x="229" y="76"/>
                      <a:pt x="229" y="76"/>
                    </a:cubicBezTo>
                    <a:cubicBezTo>
                      <a:pt x="221" y="54"/>
                      <a:pt x="211" y="34"/>
                      <a:pt x="199" y="17"/>
                    </a:cubicBezTo>
                    <a:cubicBezTo>
                      <a:pt x="224" y="24"/>
                      <a:pt x="246" y="37"/>
                      <a:pt x="263" y="54"/>
                    </a:cubicBezTo>
                    <a:cubicBezTo>
                      <a:pt x="270" y="61"/>
                      <a:pt x="276" y="68"/>
                      <a:pt x="281" y="76"/>
                    </a:cubicBezTo>
                    <a:close/>
                    <a:moveTo>
                      <a:pt x="55" y="54"/>
                    </a:moveTo>
                    <a:cubicBezTo>
                      <a:pt x="71" y="38"/>
                      <a:pt x="92" y="25"/>
                      <a:pt x="115" y="18"/>
                    </a:cubicBezTo>
                    <a:cubicBezTo>
                      <a:pt x="103" y="35"/>
                      <a:pt x="93" y="55"/>
                      <a:pt x="86" y="76"/>
                    </a:cubicBezTo>
                    <a:cubicBezTo>
                      <a:pt x="37" y="76"/>
                      <a:pt x="37" y="76"/>
                      <a:pt x="37" y="76"/>
                    </a:cubicBezTo>
                    <a:cubicBezTo>
                      <a:pt x="42" y="68"/>
                      <a:pt x="48" y="61"/>
                      <a:pt x="55" y="54"/>
                    </a:cubicBezTo>
                    <a:close/>
                    <a:moveTo>
                      <a:pt x="37" y="241"/>
                    </a:moveTo>
                    <a:cubicBezTo>
                      <a:pt x="86" y="241"/>
                      <a:pt x="86" y="241"/>
                      <a:pt x="86" y="241"/>
                    </a:cubicBezTo>
                    <a:cubicBezTo>
                      <a:pt x="93" y="263"/>
                      <a:pt x="103" y="282"/>
                      <a:pt x="115" y="299"/>
                    </a:cubicBezTo>
                    <a:cubicBezTo>
                      <a:pt x="92" y="292"/>
                      <a:pt x="71" y="279"/>
                      <a:pt x="55" y="263"/>
                    </a:cubicBezTo>
                    <a:cubicBezTo>
                      <a:pt x="48" y="256"/>
                      <a:pt x="42" y="249"/>
                      <a:pt x="37" y="241"/>
                    </a:cubicBezTo>
                    <a:close/>
                    <a:moveTo>
                      <a:pt x="263" y="263"/>
                    </a:moveTo>
                    <a:cubicBezTo>
                      <a:pt x="246" y="280"/>
                      <a:pt x="224" y="294"/>
                      <a:pt x="199" y="300"/>
                    </a:cubicBezTo>
                    <a:cubicBezTo>
                      <a:pt x="211" y="283"/>
                      <a:pt x="222" y="263"/>
                      <a:pt x="229" y="241"/>
                    </a:cubicBezTo>
                    <a:cubicBezTo>
                      <a:pt x="281" y="241"/>
                      <a:pt x="281" y="241"/>
                      <a:pt x="281" y="241"/>
                    </a:cubicBezTo>
                    <a:cubicBezTo>
                      <a:pt x="276" y="249"/>
                      <a:pt x="270" y="256"/>
                      <a:pt x="263" y="2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Vodafone Lt" pitchFamily="34" charset="0"/>
                </a:endParaRPr>
              </a:p>
            </p:txBody>
          </p:sp>
        </p:grpSp>
      </p:grpSp>
      <p:grpSp>
        <p:nvGrpSpPr>
          <p:cNvPr id="94" name="Group 93"/>
          <p:cNvGrpSpPr/>
          <p:nvPr/>
        </p:nvGrpSpPr>
        <p:grpSpPr>
          <a:xfrm>
            <a:off x="4337250" y="2441238"/>
            <a:ext cx="1107680" cy="1107679"/>
            <a:chOff x="4337250" y="2441238"/>
            <a:chExt cx="1107680" cy="1107679"/>
          </a:xfrm>
        </p:grpSpPr>
        <p:grpSp>
          <p:nvGrpSpPr>
            <p:cNvPr id="8" name="Group 7"/>
            <p:cNvGrpSpPr/>
            <p:nvPr/>
          </p:nvGrpSpPr>
          <p:grpSpPr>
            <a:xfrm>
              <a:off x="4337250" y="2441238"/>
              <a:ext cx="1107680" cy="1107679"/>
              <a:chOff x="4374761" y="960184"/>
              <a:chExt cx="1476764" cy="1476764"/>
            </a:xfrm>
          </p:grpSpPr>
          <p:sp>
            <p:nvSpPr>
              <p:cNvPr id="9" name="Freeform 17"/>
              <p:cNvSpPr>
                <a:spLocks noEditPoints="1"/>
              </p:cNvSpPr>
              <p:nvPr/>
            </p:nvSpPr>
            <p:spPr bwMode="auto">
              <a:xfrm>
                <a:off x="4374761" y="960184"/>
                <a:ext cx="1476764" cy="147676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5"/>
              </a:solidFill>
              <a:ln>
                <a:noFill/>
              </a:ln>
            </p:spPr>
            <p:txBody>
              <a:bodyPr vert="horz" wrap="square" lIns="91440" tIns="45720" rIns="91440" bIns="45720" numCol="1" anchor="ctr" anchorCtr="0" compatLnSpc="1">
                <a:prstTxWarp prst="textNoShape">
                  <a:avLst/>
                </a:prstTxWarp>
              </a:bodyPr>
              <a:lstStyle/>
              <a:p>
                <a:pPr algn="ctr"/>
                <a:endParaRPr lang="en-GB" sz="1200"/>
              </a:p>
            </p:txBody>
          </p:sp>
          <p:sp>
            <p:nvSpPr>
              <p:cNvPr id="10" name="TextBox 9"/>
              <p:cNvSpPr txBox="1"/>
              <p:nvPr/>
            </p:nvSpPr>
            <p:spPr>
              <a:xfrm>
                <a:off x="4650822" y="1726093"/>
                <a:ext cx="924653" cy="514889"/>
              </a:xfrm>
              <a:prstGeom prst="rect">
                <a:avLst/>
              </a:prstGeom>
              <a:noFill/>
            </p:spPr>
            <p:txBody>
              <a:bodyPr wrap="none" rtlCol="0" anchor="ctr">
                <a:spAutoFit/>
              </a:bodyPr>
              <a:lstStyle/>
              <a:p>
                <a:pPr algn="ct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OUTDOOR</a:t>
                </a:r>
                <a:b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br>
                <a:r>
                  <a:rPr lang="en-GB" sz="1200" dirty="0" smtClean="0">
                    <a:gradFill>
                      <a:gsLst>
                        <a:gs pos="0">
                          <a:schemeClr val="tx1">
                            <a:lumMod val="75000"/>
                            <a:lumOff val="25000"/>
                          </a:schemeClr>
                        </a:gs>
                        <a:gs pos="100000">
                          <a:schemeClr val="tx1">
                            <a:lumMod val="65000"/>
                            <a:lumOff val="35000"/>
                          </a:schemeClr>
                        </a:gs>
                      </a:gsLst>
                      <a:lin ang="5400000" scaled="1"/>
                    </a:gradFill>
                    <a:latin typeface="Arial Narrow" pitchFamily="34" charset="0"/>
                  </a:rPr>
                  <a:t>&amp; CINEMA</a:t>
                </a:r>
                <a:endParaRPr lang="en-GB" sz="1200" dirty="0">
                  <a:gradFill>
                    <a:gsLst>
                      <a:gs pos="0">
                        <a:schemeClr val="tx1">
                          <a:lumMod val="75000"/>
                          <a:lumOff val="25000"/>
                        </a:schemeClr>
                      </a:gs>
                      <a:gs pos="100000">
                        <a:schemeClr val="tx1">
                          <a:lumMod val="65000"/>
                          <a:lumOff val="35000"/>
                        </a:schemeClr>
                      </a:gs>
                    </a:gsLst>
                    <a:lin ang="5400000" scaled="1"/>
                  </a:gradFill>
                  <a:latin typeface="Arial Narrow" pitchFamily="34" charset="0"/>
                </a:endParaRPr>
              </a:p>
            </p:txBody>
          </p:sp>
        </p:grpSp>
        <p:sp>
          <p:nvSpPr>
            <p:cNvPr id="90" name="Freeform 13"/>
            <p:cNvSpPr>
              <a:spLocks noEditPoints="1"/>
            </p:cNvSpPr>
            <p:nvPr/>
          </p:nvSpPr>
          <p:spPr bwMode="auto">
            <a:xfrm>
              <a:off x="4551427" y="2698392"/>
              <a:ext cx="686446" cy="279408"/>
            </a:xfrm>
            <a:custGeom>
              <a:avLst/>
              <a:gdLst>
                <a:gd name="T0" fmla="*/ 576 w 796"/>
                <a:gd name="T1" fmla="*/ 170 h 324"/>
                <a:gd name="T2" fmla="*/ 602 w 796"/>
                <a:gd name="T3" fmla="*/ 196 h 324"/>
                <a:gd name="T4" fmla="*/ 632 w 796"/>
                <a:gd name="T5" fmla="*/ 198 h 324"/>
                <a:gd name="T6" fmla="*/ 664 w 796"/>
                <a:gd name="T7" fmla="*/ 178 h 324"/>
                <a:gd name="T8" fmla="*/ 672 w 796"/>
                <a:gd name="T9" fmla="*/ 150 h 324"/>
                <a:gd name="T10" fmla="*/ 658 w 796"/>
                <a:gd name="T11" fmla="*/ 114 h 324"/>
                <a:gd name="T12" fmla="*/ 622 w 796"/>
                <a:gd name="T13" fmla="*/ 100 h 324"/>
                <a:gd name="T14" fmla="*/ 594 w 796"/>
                <a:gd name="T15" fmla="*/ 108 h 324"/>
                <a:gd name="T16" fmla="*/ 574 w 796"/>
                <a:gd name="T17" fmla="*/ 140 h 324"/>
                <a:gd name="T18" fmla="*/ 60 w 796"/>
                <a:gd name="T19" fmla="*/ 0 h 324"/>
                <a:gd name="T20" fmla="*/ 18 w 796"/>
                <a:gd name="T21" fmla="*/ 18 h 324"/>
                <a:gd name="T22" fmla="*/ 0 w 796"/>
                <a:gd name="T23" fmla="*/ 60 h 324"/>
                <a:gd name="T24" fmla="*/ 4 w 796"/>
                <a:gd name="T25" fmla="*/ 260 h 324"/>
                <a:gd name="T26" fmla="*/ 30 w 796"/>
                <a:gd name="T27" fmla="*/ 292 h 324"/>
                <a:gd name="T28" fmla="*/ 50 w 796"/>
                <a:gd name="T29" fmla="*/ 300 h 324"/>
                <a:gd name="T30" fmla="*/ 74 w 796"/>
                <a:gd name="T31" fmla="*/ 324 h 324"/>
                <a:gd name="T32" fmla="*/ 118 w 796"/>
                <a:gd name="T33" fmla="*/ 316 h 324"/>
                <a:gd name="T34" fmla="*/ 672 w 796"/>
                <a:gd name="T35" fmla="*/ 300 h 324"/>
                <a:gd name="T36" fmla="*/ 696 w 796"/>
                <a:gd name="T37" fmla="*/ 324 h 324"/>
                <a:gd name="T38" fmla="*/ 738 w 796"/>
                <a:gd name="T39" fmla="*/ 316 h 324"/>
                <a:gd name="T40" fmla="*/ 746 w 796"/>
                <a:gd name="T41" fmla="*/ 298 h 324"/>
                <a:gd name="T42" fmla="*/ 782 w 796"/>
                <a:gd name="T43" fmla="*/ 278 h 324"/>
                <a:gd name="T44" fmla="*/ 796 w 796"/>
                <a:gd name="T45" fmla="*/ 240 h 324"/>
                <a:gd name="T46" fmla="*/ 792 w 796"/>
                <a:gd name="T47" fmla="*/ 38 h 324"/>
                <a:gd name="T48" fmla="*/ 760 w 796"/>
                <a:gd name="T49" fmla="*/ 6 h 324"/>
                <a:gd name="T50" fmla="*/ 60 w 796"/>
                <a:gd name="T51" fmla="*/ 0 h 324"/>
                <a:gd name="T52" fmla="*/ 70 w 796"/>
                <a:gd name="T53" fmla="*/ 54 h 324"/>
                <a:gd name="T54" fmla="*/ 74 w 796"/>
                <a:gd name="T55" fmla="*/ 236 h 324"/>
                <a:gd name="T56" fmla="*/ 62 w 796"/>
                <a:gd name="T57" fmla="*/ 250 h 324"/>
                <a:gd name="T58" fmla="*/ 50 w 796"/>
                <a:gd name="T59" fmla="*/ 242 h 324"/>
                <a:gd name="T60" fmla="*/ 50 w 796"/>
                <a:gd name="T61" fmla="*/ 58 h 324"/>
                <a:gd name="T62" fmla="*/ 62 w 796"/>
                <a:gd name="T63" fmla="*/ 50 h 324"/>
                <a:gd name="T64" fmla="*/ 120 w 796"/>
                <a:gd name="T65" fmla="*/ 54 h 324"/>
                <a:gd name="T66" fmla="*/ 124 w 796"/>
                <a:gd name="T67" fmla="*/ 236 h 324"/>
                <a:gd name="T68" fmla="*/ 112 w 796"/>
                <a:gd name="T69" fmla="*/ 250 h 324"/>
                <a:gd name="T70" fmla="*/ 100 w 796"/>
                <a:gd name="T71" fmla="*/ 242 h 324"/>
                <a:gd name="T72" fmla="*/ 100 w 796"/>
                <a:gd name="T73" fmla="*/ 58 h 324"/>
                <a:gd name="T74" fmla="*/ 112 w 796"/>
                <a:gd name="T75" fmla="*/ 50 h 324"/>
                <a:gd name="T76" fmla="*/ 170 w 796"/>
                <a:gd name="T77" fmla="*/ 54 h 324"/>
                <a:gd name="T78" fmla="*/ 174 w 796"/>
                <a:gd name="T79" fmla="*/ 236 h 324"/>
                <a:gd name="T80" fmla="*/ 162 w 796"/>
                <a:gd name="T81" fmla="*/ 250 h 324"/>
                <a:gd name="T82" fmla="*/ 150 w 796"/>
                <a:gd name="T83" fmla="*/ 242 h 324"/>
                <a:gd name="T84" fmla="*/ 150 w 796"/>
                <a:gd name="T85" fmla="*/ 58 h 324"/>
                <a:gd name="T86" fmla="*/ 162 w 796"/>
                <a:gd name="T87" fmla="*/ 50 h 324"/>
                <a:gd name="T88" fmla="*/ 530 w 796"/>
                <a:gd name="T89" fmla="*/ 112 h 324"/>
                <a:gd name="T90" fmla="*/ 584 w 796"/>
                <a:gd name="T91" fmla="*/ 58 h 324"/>
                <a:gd name="T92" fmla="*/ 642 w 796"/>
                <a:gd name="T93" fmla="*/ 52 h 324"/>
                <a:gd name="T94" fmla="*/ 704 w 796"/>
                <a:gd name="T95" fmla="*/ 94 h 324"/>
                <a:gd name="T96" fmla="*/ 722 w 796"/>
                <a:gd name="T97" fmla="*/ 150 h 324"/>
                <a:gd name="T98" fmla="*/ 692 w 796"/>
                <a:gd name="T99" fmla="*/ 220 h 324"/>
                <a:gd name="T100" fmla="*/ 622 w 796"/>
                <a:gd name="T101" fmla="*/ 250 h 324"/>
                <a:gd name="T102" fmla="*/ 566 w 796"/>
                <a:gd name="T103" fmla="*/ 232 h 324"/>
                <a:gd name="T104" fmla="*/ 524 w 796"/>
                <a:gd name="T105" fmla="*/ 1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96" h="324">
                  <a:moveTo>
                    <a:pt x="572" y="150"/>
                  </a:moveTo>
                  <a:lnTo>
                    <a:pt x="572" y="150"/>
                  </a:lnTo>
                  <a:lnTo>
                    <a:pt x="574" y="160"/>
                  </a:lnTo>
                  <a:lnTo>
                    <a:pt x="576" y="170"/>
                  </a:lnTo>
                  <a:lnTo>
                    <a:pt x="580" y="178"/>
                  </a:lnTo>
                  <a:lnTo>
                    <a:pt x="586" y="186"/>
                  </a:lnTo>
                  <a:lnTo>
                    <a:pt x="594" y="192"/>
                  </a:lnTo>
                  <a:lnTo>
                    <a:pt x="602" y="196"/>
                  </a:lnTo>
                  <a:lnTo>
                    <a:pt x="612" y="198"/>
                  </a:lnTo>
                  <a:lnTo>
                    <a:pt x="622" y="200"/>
                  </a:lnTo>
                  <a:lnTo>
                    <a:pt x="622" y="200"/>
                  </a:lnTo>
                  <a:lnTo>
                    <a:pt x="632" y="198"/>
                  </a:lnTo>
                  <a:lnTo>
                    <a:pt x="642" y="196"/>
                  </a:lnTo>
                  <a:lnTo>
                    <a:pt x="650" y="192"/>
                  </a:lnTo>
                  <a:lnTo>
                    <a:pt x="658" y="186"/>
                  </a:lnTo>
                  <a:lnTo>
                    <a:pt x="664" y="178"/>
                  </a:lnTo>
                  <a:lnTo>
                    <a:pt x="668" y="170"/>
                  </a:lnTo>
                  <a:lnTo>
                    <a:pt x="670" y="160"/>
                  </a:lnTo>
                  <a:lnTo>
                    <a:pt x="672" y="150"/>
                  </a:lnTo>
                  <a:lnTo>
                    <a:pt x="672" y="150"/>
                  </a:lnTo>
                  <a:lnTo>
                    <a:pt x="670" y="140"/>
                  </a:lnTo>
                  <a:lnTo>
                    <a:pt x="668" y="130"/>
                  </a:lnTo>
                  <a:lnTo>
                    <a:pt x="664" y="122"/>
                  </a:lnTo>
                  <a:lnTo>
                    <a:pt x="658" y="114"/>
                  </a:lnTo>
                  <a:lnTo>
                    <a:pt x="650" y="108"/>
                  </a:lnTo>
                  <a:lnTo>
                    <a:pt x="642" y="104"/>
                  </a:lnTo>
                  <a:lnTo>
                    <a:pt x="632" y="102"/>
                  </a:lnTo>
                  <a:lnTo>
                    <a:pt x="622" y="100"/>
                  </a:lnTo>
                  <a:lnTo>
                    <a:pt x="622" y="100"/>
                  </a:lnTo>
                  <a:lnTo>
                    <a:pt x="612" y="102"/>
                  </a:lnTo>
                  <a:lnTo>
                    <a:pt x="602" y="104"/>
                  </a:lnTo>
                  <a:lnTo>
                    <a:pt x="594" y="108"/>
                  </a:lnTo>
                  <a:lnTo>
                    <a:pt x="586" y="114"/>
                  </a:lnTo>
                  <a:lnTo>
                    <a:pt x="580" y="122"/>
                  </a:lnTo>
                  <a:lnTo>
                    <a:pt x="576" y="130"/>
                  </a:lnTo>
                  <a:lnTo>
                    <a:pt x="574" y="140"/>
                  </a:lnTo>
                  <a:lnTo>
                    <a:pt x="572" y="150"/>
                  </a:lnTo>
                  <a:lnTo>
                    <a:pt x="572" y="150"/>
                  </a:lnTo>
                  <a:close/>
                  <a:moveTo>
                    <a:pt x="60" y="0"/>
                  </a:moveTo>
                  <a:lnTo>
                    <a:pt x="60" y="0"/>
                  </a:lnTo>
                  <a:lnTo>
                    <a:pt x="48" y="2"/>
                  </a:lnTo>
                  <a:lnTo>
                    <a:pt x="36" y="6"/>
                  </a:lnTo>
                  <a:lnTo>
                    <a:pt x="26" y="10"/>
                  </a:lnTo>
                  <a:lnTo>
                    <a:pt x="18" y="18"/>
                  </a:lnTo>
                  <a:lnTo>
                    <a:pt x="10" y="26"/>
                  </a:lnTo>
                  <a:lnTo>
                    <a:pt x="4" y="38"/>
                  </a:lnTo>
                  <a:lnTo>
                    <a:pt x="2" y="48"/>
                  </a:lnTo>
                  <a:lnTo>
                    <a:pt x="0" y="60"/>
                  </a:lnTo>
                  <a:lnTo>
                    <a:pt x="0" y="240"/>
                  </a:lnTo>
                  <a:lnTo>
                    <a:pt x="0" y="240"/>
                  </a:lnTo>
                  <a:lnTo>
                    <a:pt x="0" y="250"/>
                  </a:lnTo>
                  <a:lnTo>
                    <a:pt x="4" y="260"/>
                  </a:lnTo>
                  <a:lnTo>
                    <a:pt x="8" y="270"/>
                  </a:lnTo>
                  <a:lnTo>
                    <a:pt x="14" y="278"/>
                  </a:lnTo>
                  <a:lnTo>
                    <a:pt x="22" y="286"/>
                  </a:lnTo>
                  <a:lnTo>
                    <a:pt x="30" y="292"/>
                  </a:lnTo>
                  <a:lnTo>
                    <a:pt x="40" y="296"/>
                  </a:lnTo>
                  <a:lnTo>
                    <a:pt x="50" y="298"/>
                  </a:lnTo>
                  <a:lnTo>
                    <a:pt x="50" y="300"/>
                  </a:lnTo>
                  <a:lnTo>
                    <a:pt x="50" y="300"/>
                  </a:lnTo>
                  <a:lnTo>
                    <a:pt x="52" y="308"/>
                  </a:lnTo>
                  <a:lnTo>
                    <a:pt x="58" y="316"/>
                  </a:lnTo>
                  <a:lnTo>
                    <a:pt x="64" y="322"/>
                  </a:lnTo>
                  <a:lnTo>
                    <a:pt x="74" y="324"/>
                  </a:lnTo>
                  <a:lnTo>
                    <a:pt x="100" y="324"/>
                  </a:lnTo>
                  <a:lnTo>
                    <a:pt x="100" y="324"/>
                  </a:lnTo>
                  <a:lnTo>
                    <a:pt x="110" y="322"/>
                  </a:lnTo>
                  <a:lnTo>
                    <a:pt x="118" y="316"/>
                  </a:lnTo>
                  <a:lnTo>
                    <a:pt x="122" y="308"/>
                  </a:lnTo>
                  <a:lnTo>
                    <a:pt x="124" y="300"/>
                  </a:lnTo>
                  <a:lnTo>
                    <a:pt x="672" y="300"/>
                  </a:lnTo>
                  <a:lnTo>
                    <a:pt x="672" y="300"/>
                  </a:lnTo>
                  <a:lnTo>
                    <a:pt x="674" y="308"/>
                  </a:lnTo>
                  <a:lnTo>
                    <a:pt x="678" y="316"/>
                  </a:lnTo>
                  <a:lnTo>
                    <a:pt x="686" y="322"/>
                  </a:lnTo>
                  <a:lnTo>
                    <a:pt x="696" y="324"/>
                  </a:lnTo>
                  <a:lnTo>
                    <a:pt x="722" y="324"/>
                  </a:lnTo>
                  <a:lnTo>
                    <a:pt x="722" y="324"/>
                  </a:lnTo>
                  <a:lnTo>
                    <a:pt x="732" y="322"/>
                  </a:lnTo>
                  <a:lnTo>
                    <a:pt x="738" y="316"/>
                  </a:lnTo>
                  <a:lnTo>
                    <a:pt x="744" y="308"/>
                  </a:lnTo>
                  <a:lnTo>
                    <a:pt x="746" y="300"/>
                  </a:lnTo>
                  <a:lnTo>
                    <a:pt x="746" y="298"/>
                  </a:lnTo>
                  <a:lnTo>
                    <a:pt x="746" y="298"/>
                  </a:lnTo>
                  <a:lnTo>
                    <a:pt x="756" y="296"/>
                  </a:lnTo>
                  <a:lnTo>
                    <a:pt x="766" y="292"/>
                  </a:lnTo>
                  <a:lnTo>
                    <a:pt x="774" y="286"/>
                  </a:lnTo>
                  <a:lnTo>
                    <a:pt x="782" y="278"/>
                  </a:lnTo>
                  <a:lnTo>
                    <a:pt x="788" y="270"/>
                  </a:lnTo>
                  <a:lnTo>
                    <a:pt x="792" y="260"/>
                  </a:lnTo>
                  <a:lnTo>
                    <a:pt x="796" y="250"/>
                  </a:lnTo>
                  <a:lnTo>
                    <a:pt x="796" y="240"/>
                  </a:lnTo>
                  <a:lnTo>
                    <a:pt x="796" y="60"/>
                  </a:lnTo>
                  <a:lnTo>
                    <a:pt x="796" y="60"/>
                  </a:lnTo>
                  <a:lnTo>
                    <a:pt x="794" y="48"/>
                  </a:lnTo>
                  <a:lnTo>
                    <a:pt x="792" y="38"/>
                  </a:lnTo>
                  <a:lnTo>
                    <a:pt x="786" y="26"/>
                  </a:lnTo>
                  <a:lnTo>
                    <a:pt x="778" y="18"/>
                  </a:lnTo>
                  <a:lnTo>
                    <a:pt x="770" y="10"/>
                  </a:lnTo>
                  <a:lnTo>
                    <a:pt x="760" y="6"/>
                  </a:lnTo>
                  <a:lnTo>
                    <a:pt x="748" y="2"/>
                  </a:lnTo>
                  <a:lnTo>
                    <a:pt x="736" y="0"/>
                  </a:lnTo>
                  <a:lnTo>
                    <a:pt x="60" y="0"/>
                  </a:lnTo>
                  <a:lnTo>
                    <a:pt x="60" y="0"/>
                  </a:lnTo>
                  <a:close/>
                  <a:moveTo>
                    <a:pt x="62" y="50"/>
                  </a:moveTo>
                  <a:lnTo>
                    <a:pt x="62" y="50"/>
                  </a:lnTo>
                  <a:lnTo>
                    <a:pt x="68" y="52"/>
                  </a:lnTo>
                  <a:lnTo>
                    <a:pt x="70" y="54"/>
                  </a:lnTo>
                  <a:lnTo>
                    <a:pt x="74" y="58"/>
                  </a:lnTo>
                  <a:lnTo>
                    <a:pt x="74" y="62"/>
                  </a:lnTo>
                  <a:lnTo>
                    <a:pt x="74" y="236"/>
                  </a:lnTo>
                  <a:lnTo>
                    <a:pt x="74" y="236"/>
                  </a:lnTo>
                  <a:lnTo>
                    <a:pt x="74" y="242"/>
                  </a:lnTo>
                  <a:lnTo>
                    <a:pt x="70" y="246"/>
                  </a:lnTo>
                  <a:lnTo>
                    <a:pt x="68" y="248"/>
                  </a:lnTo>
                  <a:lnTo>
                    <a:pt x="62" y="250"/>
                  </a:lnTo>
                  <a:lnTo>
                    <a:pt x="62" y="250"/>
                  </a:lnTo>
                  <a:lnTo>
                    <a:pt x="58" y="248"/>
                  </a:lnTo>
                  <a:lnTo>
                    <a:pt x="54" y="246"/>
                  </a:lnTo>
                  <a:lnTo>
                    <a:pt x="50" y="242"/>
                  </a:lnTo>
                  <a:lnTo>
                    <a:pt x="50" y="236"/>
                  </a:lnTo>
                  <a:lnTo>
                    <a:pt x="50" y="62"/>
                  </a:lnTo>
                  <a:lnTo>
                    <a:pt x="50" y="62"/>
                  </a:lnTo>
                  <a:lnTo>
                    <a:pt x="50" y="58"/>
                  </a:lnTo>
                  <a:lnTo>
                    <a:pt x="54" y="54"/>
                  </a:lnTo>
                  <a:lnTo>
                    <a:pt x="58" y="52"/>
                  </a:lnTo>
                  <a:lnTo>
                    <a:pt x="62" y="50"/>
                  </a:lnTo>
                  <a:lnTo>
                    <a:pt x="62" y="50"/>
                  </a:lnTo>
                  <a:close/>
                  <a:moveTo>
                    <a:pt x="112" y="50"/>
                  </a:moveTo>
                  <a:lnTo>
                    <a:pt x="112" y="50"/>
                  </a:lnTo>
                  <a:lnTo>
                    <a:pt x="116" y="52"/>
                  </a:lnTo>
                  <a:lnTo>
                    <a:pt x="120" y="54"/>
                  </a:lnTo>
                  <a:lnTo>
                    <a:pt x="124" y="58"/>
                  </a:lnTo>
                  <a:lnTo>
                    <a:pt x="124" y="62"/>
                  </a:lnTo>
                  <a:lnTo>
                    <a:pt x="124" y="236"/>
                  </a:lnTo>
                  <a:lnTo>
                    <a:pt x="124" y="236"/>
                  </a:lnTo>
                  <a:lnTo>
                    <a:pt x="124" y="242"/>
                  </a:lnTo>
                  <a:lnTo>
                    <a:pt x="120" y="246"/>
                  </a:lnTo>
                  <a:lnTo>
                    <a:pt x="116" y="248"/>
                  </a:lnTo>
                  <a:lnTo>
                    <a:pt x="112" y="250"/>
                  </a:lnTo>
                  <a:lnTo>
                    <a:pt x="112" y="250"/>
                  </a:lnTo>
                  <a:lnTo>
                    <a:pt x="108" y="248"/>
                  </a:lnTo>
                  <a:lnTo>
                    <a:pt x="104" y="246"/>
                  </a:lnTo>
                  <a:lnTo>
                    <a:pt x="100" y="242"/>
                  </a:lnTo>
                  <a:lnTo>
                    <a:pt x="100" y="236"/>
                  </a:lnTo>
                  <a:lnTo>
                    <a:pt x="100" y="62"/>
                  </a:lnTo>
                  <a:lnTo>
                    <a:pt x="100" y="62"/>
                  </a:lnTo>
                  <a:lnTo>
                    <a:pt x="100" y="58"/>
                  </a:lnTo>
                  <a:lnTo>
                    <a:pt x="104" y="54"/>
                  </a:lnTo>
                  <a:lnTo>
                    <a:pt x="108" y="52"/>
                  </a:lnTo>
                  <a:lnTo>
                    <a:pt x="112" y="50"/>
                  </a:lnTo>
                  <a:lnTo>
                    <a:pt x="112" y="50"/>
                  </a:lnTo>
                  <a:close/>
                  <a:moveTo>
                    <a:pt x="162" y="50"/>
                  </a:moveTo>
                  <a:lnTo>
                    <a:pt x="162" y="50"/>
                  </a:lnTo>
                  <a:lnTo>
                    <a:pt x="166" y="52"/>
                  </a:lnTo>
                  <a:lnTo>
                    <a:pt x="170" y="54"/>
                  </a:lnTo>
                  <a:lnTo>
                    <a:pt x="174" y="58"/>
                  </a:lnTo>
                  <a:lnTo>
                    <a:pt x="174" y="62"/>
                  </a:lnTo>
                  <a:lnTo>
                    <a:pt x="174" y="236"/>
                  </a:lnTo>
                  <a:lnTo>
                    <a:pt x="174" y="236"/>
                  </a:lnTo>
                  <a:lnTo>
                    <a:pt x="174" y="242"/>
                  </a:lnTo>
                  <a:lnTo>
                    <a:pt x="170" y="246"/>
                  </a:lnTo>
                  <a:lnTo>
                    <a:pt x="166" y="248"/>
                  </a:lnTo>
                  <a:lnTo>
                    <a:pt x="162" y="250"/>
                  </a:lnTo>
                  <a:lnTo>
                    <a:pt x="162" y="250"/>
                  </a:lnTo>
                  <a:lnTo>
                    <a:pt x="156" y="248"/>
                  </a:lnTo>
                  <a:lnTo>
                    <a:pt x="152" y="246"/>
                  </a:lnTo>
                  <a:lnTo>
                    <a:pt x="150" y="242"/>
                  </a:lnTo>
                  <a:lnTo>
                    <a:pt x="150" y="236"/>
                  </a:lnTo>
                  <a:lnTo>
                    <a:pt x="150" y="62"/>
                  </a:lnTo>
                  <a:lnTo>
                    <a:pt x="150" y="62"/>
                  </a:lnTo>
                  <a:lnTo>
                    <a:pt x="150" y="58"/>
                  </a:lnTo>
                  <a:lnTo>
                    <a:pt x="152" y="54"/>
                  </a:lnTo>
                  <a:lnTo>
                    <a:pt x="156" y="52"/>
                  </a:lnTo>
                  <a:lnTo>
                    <a:pt x="162" y="50"/>
                  </a:lnTo>
                  <a:lnTo>
                    <a:pt x="162" y="50"/>
                  </a:lnTo>
                  <a:close/>
                  <a:moveTo>
                    <a:pt x="522" y="150"/>
                  </a:moveTo>
                  <a:lnTo>
                    <a:pt x="522" y="150"/>
                  </a:lnTo>
                  <a:lnTo>
                    <a:pt x="524" y="130"/>
                  </a:lnTo>
                  <a:lnTo>
                    <a:pt x="530" y="112"/>
                  </a:lnTo>
                  <a:lnTo>
                    <a:pt x="540" y="94"/>
                  </a:lnTo>
                  <a:lnTo>
                    <a:pt x="552" y="80"/>
                  </a:lnTo>
                  <a:lnTo>
                    <a:pt x="566" y="68"/>
                  </a:lnTo>
                  <a:lnTo>
                    <a:pt x="584" y="58"/>
                  </a:lnTo>
                  <a:lnTo>
                    <a:pt x="602" y="52"/>
                  </a:lnTo>
                  <a:lnTo>
                    <a:pt x="622" y="50"/>
                  </a:lnTo>
                  <a:lnTo>
                    <a:pt x="622" y="50"/>
                  </a:lnTo>
                  <a:lnTo>
                    <a:pt x="642" y="52"/>
                  </a:lnTo>
                  <a:lnTo>
                    <a:pt x="660" y="58"/>
                  </a:lnTo>
                  <a:lnTo>
                    <a:pt x="678" y="68"/>
                  </a:lnTo>
                  <a:lnTo>
                    <a:pt x="692" y="80"/>
                  </a:lnTo>
                  <a:lnTo>
                    <a:pt x="704" y="94"/>
                  </a:lnTo>
                  <a:lnTo>
                    <a:pt x="714" y="112"/>
                  </a:lnTo>
                  <a:lnTo>
                    <a:pt x="720" y="130"/>
                  </a:lnTo>
                  <a:lnTo>
                    <a:pt x="722" y="150"/>
                  </a:lnTo>
                  <a:lnTo>
                    <a:pt x="722" y="150"/>
                  </a:lnTo>
                  <a:lnTo>
                    <a:pt x="720" y="170"/>
                  </a:lnTo>
                  <a:lnTo>
                    <a:pt x="714" y="188"/>
                  </a:lnTo>
                  <a:lnTo>
                    <a:pt x="704" y="206"/>
                  </a:lnTo>
                  <a:lnTo>
                    <a:pt x="692" y="220"/>
                  </a:lnTo>
                  <a:lnTo>
                    <a:pt x="678" y="232"/>
                  </a:lnTo>
                  <a:lnTo>
                    <a:pt x="660" y="242"/>
                  </a:lnTo>
                  <a:lnTo>
                    <a:pt x="642" y="248"/>
                  </a:lnTo>
                  <a:lnTo>
                    <a:pt x="622" y="250"/>
                  </a:lnTo>
                  <a:lnTo>
                    <a:pt x="622" y="250"/>
                  </a:lnTo>
                  <a:lnTo>
                    <a:pt x="602" y="248"/>
                  </a:lnTo>
                  <a:lnTo>
                    <a:pt x="584" y="242"/>
                  </a:lnTo>
                  <a:lnTo>
                    <a:pt x="566" y="232"/>
                  </a:lnTo>
                  <a:lnTo>
                    <a:pt x="552" y="220"/>
                  </a:lnTo>
                  <a:lnTo>
                    <a:pt x="540" y="206"/>
                  </a:lnTo>
                  <a:lnTo>
                    <a:pt x="530" y="188"/>
                  </a:lnTo>
                  <a:lnTo>
                    <a:pt x="524" y="170"/>
                  </a:lnTo>
                  <a:lnTo>
                    <a:pt x="522" y="150"/>
                  </a:lnTo>
                  <a:lnTo>
                    <a:pt x="522" y="15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8198" name="Group 17"/>
          <p:cNvGrpSpPr>
            <a:grpSpLocks noChangeAspect="1"/>
          </p:cNvGrpSpPr>
          <p:nvPr/>
        </p:nvGrpSpPr>
        <p:grpSpPr bwMode="auto">
          <a:xfrm>
            <a:off x="6628914" y="2696713"/>
            <a:ext cx="1270000" cy="866775"/>
            <a:chOff x="4321" y="991"/>
            <a:chExt cx="800" cy="546"/>
          </a:xfrm>
          <a:solidFill>
            <a:schemeClr val="accent5"/>
          </a:solidFill>
        </p:grpSpPr>
        <p:sp>
          <p:nvSpPr>
            <p:cNvPr id="8200" name="Rectangle 18"/>
            <p:cNvSpPr>
              <a:spLocks noChangeArrowheads="1"/>
            </p:cNvSpPr>
            <p:nvPr/>
          </p:nvSpPr>
          <p:spPr bwMode="auto">
            <a:xfrm>
              <a:off x="4537" y="1201"/>
              <a:ext cx="96" cy="3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2" name="Rectangle 19"/>
            <p:cNvSpPr>
              <a:spLocks noChangeArrowheads="1"/>
            </p:cNvSpPr>
            <p:nvPr/>
          </p:nvSpPr>
          <p:spPr bwMode="auto">
            <a:xfrm>
              <a:off x="4681" y="1297"/>
              <a:ext cx="96" cy="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3" name="Rectangle 20"/>
            <p:cNvSpPr>
              <a:spLocks noChangeArrowheads="1"/>
            </p:cNvSpPr>
            <p:nvPr/>
          </p:nvSpPr>
          <p:spPr bwMode="auto">
            <a:xfrm>
              <a:off x="4385" y="1385"/>
              <a:ext cx="104" cy="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4" name="Rectangle 21"/>
            <p:cNvSpPr>
              <a:spLocks noChangeArrowheads="1"/>
            </p:cNvSpPr>
            <p:nvPr/>
          </p:nvSpPr>
          <p:spPr bwMode="auto">
            <a:xfrm>
              <a:off x="4969" y="1233"/>
              <a:ext cx="104" cy="3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5" name="Freeform 22"/>
            <p:cNvSpPr>
              <a:spLocks/>
            </p:cNvSpPr>
            <p:nvPr/>
          </p:nvSpPr>
          <p:spPr bwMode="auto">
            <a:xfrm>
              <a:off x="4321" y="991"/>
              <a:ext cx="800" cy="546"/>
            </a:xfrm>
            <a:custGeom>
              <a:avLst/>
              <a:gdLst>
                <a:gd name="T0" fmla="*/ 800 w 800"/>
                <a:gd name="T1" fmla="*/ 98 h 546"/>
                <a:gd name="T2" fmla="*/ 800 w 800"/>
                <a:gd name="T3" fmla="*/ 0 h 546"/>
                <a:gd name="T4" fmla="*/ 700 w 800"/>
                <a:gd name="T5" fmla="*/ 0 h 546"/>
                <a:gd name="T6" fmla="*/ 700 w 800"/>
                <a:gd name="T7" fmla="*/ 34 h 546"/>
                <a:gd name="T8" fmla="*/ 700 w 800"/>
                <a:gd name="T9" fmla="*/ 34 h 546"/>
                <a:gd name="T10" fmla="*/ 738 w 800"/>
                <a:gd name="T11" fmla="*/ 34 h 546"/>
                <a:gd name="T12" fmla="*/ 608 w 800"/>
                <a:gd name="T13" fmla="*/ 172 h 546"/>
                <a:gd name="T14" fmla="*/ 608 w 800"/>
                <a:gd name="T15" fmla="*/ 2 h 546"/>
                <a:gd name="T16" fmla="*/ 504 w 800"/>
                <a:gd name="T17" fmla="*/ 2 h 546"/>
                <a:gd name="T18" fmla="*/ 504 w 800"/>
                <a:gd name="T19" fmla="*/ 234 h 546"/>
                <a:gd name="T20" fmla="*/ 238 w 800"/>
                <a:gd name="T21" fmla="*/ 32 h 546"/>
                <a:gd name="T22" fmla="*/ 0 w 800"/>
                <a:gd name="T23" fmla="*/ 346 h 546"/>
                <a:gd name="T24" fmla="*/ 28 w 800"/>
                <a:gd name="T25" fmla="*/ 368 h 546"/>
                <a:gd name="T26" fmla="*/ 246 w 800"/>
                <a:gd name="T27" fmla="*/ 82 h 546"/>
                <a:gd name="T28" fmla="*/ 504 w 800"/>
                <a:gd name="T29" fmla="*/ 280 h 546"/>
                <a:gd name="T30" fmla="*/ 504 w 800"/>
                <a:gd name="T31" fmla="*/ 546 h 546"/>
                <a:gd name="T32" fmla="*/ 608 w 800"/>
                <a:gd name="T33" fmla="*/ 546 h 546"/>
                <a:gd name="T34" fmla="*/ 608 w 800"/>
                <a:gd name="T35" fmla="*/ 222 h 546"/>
                <a:gd name="T36" fmla="*/ 768 w 800"/>
                <a:gd name="T37" fmla="*/ 62 h 546"/>
                <a:gd name="T38" fmla="*/ 768 w 800"/>
                <a:gd name="T39" fmla="*/ 98 h 546"/>
                <a:gd name="T40" fmla="*/ 800 w 800"/>
                <a:gd name="T41" fmla="*/ 9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0" h="546">
                  <a:moveTo>
                    <a:pt x="800" y="98"/>
                  </a:moveTo>
                  <a:lnTo>
                    <a:pt x="800" y="0"/>
                  </a:lnTo>
                  <a:lnTo>
                    <a:pt x="700" y="0"/>
                  </a:lnTo>
                  <a:lnTo>
                    <a:pt x="700" y="34"/>
                  </a:lnTo>
                  <a:lnTo>
                    <a:pt x="700" y="34"/>
                  </a:lnTo>
                  <a:lnTo>
                    <a:pt x="738" y="34"/>
                  </a:lnTo>
                  <a:lnTo>
                    <a:pt x="608" y="172"/>
                  </a:lnTo>
                  <a:lnTo>
                    <a:pt x="608" y="2"/>
                  </a:lnTo>
                  <a:lnTo>
                    <a:pt x="504" y="2"/>
                  </a:lnTo>
                  <a:lnTo>
                    <a:pt x="504" y="234"/>
                  </a:lnTo>
                  <a:lnTo>
                    <a:pt x="238" y="32"/>
                  </a:lnTo>
                  <a:lnTo>
                    <a:pt x="0" y="346"/>
                  </a:lnTo>
                  <a:lnTo>
                    <a:pt x="28" y="368"/>
                  </a:lnTo>
                  <a:lnTo>
                    <a:pt x="246" y="82"/>
                  </a:lnTo>
                  <a:lnTo>
                    <a:pt x="504" y="280"/>
                  </a:lnTo>
                  <a:lnTo>
                    <a:pt x="504" y="546"/>
                  </a:lnTo>
                  <a:lnTo>
                    <a:pt x="608" y="546"/>
                  </a:lnTo>
                  <a:lnTo>
                    <a:pt x="608" y="222"/>
                  </a:lnTo>
                  <a:lnTo>
                    <a:pt x="768" y="62"/>
                  </a:lnTo>
                  <a:lnTo>
                    <a:pt x="768" y="98"/>
                  </a:lnTo>
                  <a:lnTo>
                    <a:pt x="80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1" name="Title 1"/>
          <p:cNvSpPr txBox="1">
            <a:spLocks/>
          </p:cNvSpPr>
          <p:nvPr/>
        </p:nvSpPr>
        <p:spPr>
          <a:xfrm>
            <a:off x="2051050" y="125413"/>
            <a:ext cx="6934200" cy="1000125"/>
          </a:xfrm>
          <a:prstGeom prst="rect">
            <a:avLst/>
          </a:prstGeom>
        </p:spPr>
        <p:txBody>
          <a:bodyPr anchor="b"/>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a:t>Isolating the media effect</a:t>
            </a:r>
            <a:endParaRPr lang="en-GB" dirty="0" smtClean="0">
              <a:solidFill>
                <a:srgbClr val="666666"/>
              </a:solidFill>
            </a:endParaRPr>
          </a:p>
        </p:txBody>
      </p:sp>
      <p:sp>
        <p:nvSpPr>
          <p:cNvPr id="100" name="TextBox 41"/>
          <p:cNvSpPr txBox="1">
            <a:spLocks noChangeArrowheads="1"/>
          </p:cNvSpPr>
          <p:nvPr/>
        </p:nvSpPr>
        <p:spPr bwMode="auto">
          <a:xfrm>
            <a:off x="3081204" y="6613525"/>
            <a:ext cx="27876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dirty="0">
                <a:solidFill>
                  <a:schemeClr val="tx1">
                    <a:lumMod val="65000"/>
                    <a:lumOff val="35000"/>
                  </a:schemeClr>
                </a:solidFill>
              </a:rPr>
              <a:t>SOURCE: MINDSHARE/OHAL</a:t>
            </a:r>
            <a:endParaRPr lang="en-US" sz="1100" dirty="0">
              <a:solidFill>
                <a:schemeClr val="tx1">
                  <a:lumMod val="65000"/>
                  <a:lumOff val="35000"/>
                </a:schemeClr>
              </a:solidFill>
            </a:endParaRPr>
          </a:p>
        </p:txBody>
      </p:sp>
      <p:sp>
        <p:nvSpPr>
          <p:cNvPr id="101" name="Rectangle 100"/>
          <p:cNvSpPr/>
          <p:nvPr/>
        </p:nvSpPr>
        <p:spPr>
          <a:xfrm>
            <a:off x="8686824" y="0"/>
            <a:ext cx="457176" cy="707886"/>
          </a:xfrm>
          <a:prstGeom prst="rect">
            <a:avLst/>
          </a:prstGeom>
        </p:spPr>
        <p:txBody>
          <a:bodyPr wrap="none">
            <a:spAutoFit/>
          </a:bodyPr>
          <a:lstStyle/>
          <a:p>
            <a:pPr lvl="0"/>
            <a:r>
              <a:rPr lang="en-GB" sz="4000" dirty="0" smtClean="0">
                <a:solidFill>
                  <a:srgbClr val="AD61B3"/>
                </a:solidFill>
                <a:latin typeface="Impact" pitchFamily="34" charset="0"/>
              </a:rPr>
              <a:t>3</a:t>
            </a:r>
            <a:endParaRPr lang="en-GB" sz="4000" dirty="0">
              <a:solidFill>
                <a:srgbClr val="AD61B3"/>
              </a:solidFill>
              <a:latin typeface="Impact" pitchFamily="34" charset="0"/>
            </a:endParaRPr>
          </a:p>
        </p:txBody>
      </p:sp>
    </p:spTree>
    <p:extLst>
      <p:ext uri="{BB962C8B-B14F-4D97-AF65-F5344CB8AC3E}">
        <p14:creationId xmlns:p14="http://schemas.microsoft.com/office/powerpoint/2010/main" val="27382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autoRev="1" fill="hold" nodeType="afterEffect">
                                  <p:stCondLst>
                                    <p:cond delay="0"/>
                                  </p:stCondLst>
                                  <p:childTnLst>
                                    <p:animScale>
                                      <p:cBhvr>
                                        <p:cTn id="11" dur="150" fill="hold"/>
                                        <p:tgtEl>
                                          <p:spTgt spid="32"/>
                                        </p:tgtEl>
                                      </p:cBhvr>
                                      <p:by x="87000" y="87000"/>
                                    </p:animScale>
                                  </p:childTnLst>
                                </p:cTn>
                              </p:par>
                              <p:par>
                                <p:cTn id="12" presetID="23" presetClass="entr" presetSubtype="16" fill="hold" nodeType="withEffect">
                                  <p:stCondLst>
                                    <p:cond delay="0"/>
                                  </p:stCondLst>
                                  <p:childTnLst>
                                    <p:set>
                                      <p:cBhvr>
                                        <p:cTn id="13" dur="1" fill="hold">
                                          <p:stCondLst>
                                            <p:cond delay="0"/>
                                          </p:stCondLst>
                                        </p:cTn>
                                        <p:tgtEl>
                                          <p:spTgt spid="92"/>
                                        </p:tgtEl>
                                        <p:attrNameLst>
                                          <p:attrName>style.visibility</p:attrName>
                                        </p:attrNameLst>
                                      </p:cBhvr>
                                      <p:to>
                                        <p:strVal val="visible"/>
                                      </p:to>
                                    </p:set>
                                    <p:anim calcmode="lin" valueType="num">
                                      <p:cBhvr>
                                        <p:cTn id="14" dur="250" fill="hold"/>
                                        <p:tgtEl>
                                          <p:spTgt spid="92"/>
                                        </p:tgtEl>
                                        <p:attrNameLst>
                                          <p:attrName>ppt_w</p:attrName>
                                        </p:attrNameLst>
                                      </p:cBhvr>
                                      <p:tavLst>
                                        <p:tav tm="0">
                                          <p:val>
                                            <p:fltVal val="0"/>
                                          </p:val>
                                        </p:tav>
                                        <p:tav tm="100000">
                                          <p:val>
                                            <p:strVal val="#ppt_w"/>
                                          </p:val>
                                        </p:tav>
                                      </p:tavLst>
                                    </p:anim>
                                    <p:anim calcmode="lin" valueType="num">
                                      <p:cBhvr>
                                        <p:cTn id="15" dur="250" fill="hold"/>
                                        <p:tgtEl>
                                          <p:spTgt spid="92"/>
                                        </p:tgtEl>
                                        <p:attrNameLst>
                                          <p:attrName>ppt_h</p:attrName>
                                        </p:attrNameLst>
                                      </p:cBhvr>
                                      <p:tavLst>
                                        <p:tav tm="0">
                                          <p:val>
                                            <p:fltVal val="0"/>
                                          </p:val>
                                        </p:tav>
                                        <p:tav tm="100000">
                                          <p:val>
                                            <p:strVal val="#ppt_h"/>
                                          </p:val>
                                        </p:tav>
                                      </p:tavLst>
                                    </p:anim>
                                  </p:childTnLst>
                                </p:cTn>
                              </p:par>
                            </p:childTnLst>
                          </p:cTn>
                        </p:par>
                        <p:par>
                          <p:cTn id="16" fill="hold">
                            <p:stCondLst>
                              <p:cond delay="800"/>
                            </p:stCondLst>
                            <p:childTnLst>
                              <p:par>
                                <p:cTn id="17" presetID="6" presetClass="emph" presetSubtype="0" autoRev="1" fill="hold" nodeType="afterEffect">
                                  <p:stCondLst>
                                    <p:cond delay="0"/>
                                  </p:stCondLst>
                                  <p:childTnLst>
                                    <p:animScale>
                                      <p:cBhvr>
                                        <p:cTn id="18" dur="150" fill="hold"/>
                                        <p:tgtEl>
                                          <p:spTgt spid="92"/>
                                        </p:tgtEl>
                                      </p:cBhvr>
                                      <p:by x="87000" y="87000"/>
                                    </p:animScale>
                                  </p:childTnLst>
                                </p:cTn>
                              </p:par>
                              <p:par>
                                <p:cTn id="19" presetID="23" presetClass="entr" presetSubtype="16"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 calcmode="lin" valueType="num">
                                      <p:cBhvr>
                                        <p:cTn id="21" dur="250" fill="hold"/>
                                        <p:tgtEl>
                                          <p:spTgt spid="93"/>
                                        </p:tgtEl>
                                        <p:attrNameLst>
                                          <p:attrName>ppt_w</p:attrName>
                                        </p:attrNameLst>
                                      </p:cBhvr>
                                      <p:tavLst>
                                        <p:tav tm="0">
                                          <p:val>
                                            <p:fltVal val="0"/>
                                          </p:val>
                                        </p:tav>
                                        <p:tav tm="100000">
                                          <p:val>
                                            <p:strVal val="#ppt_w"/>
                                          </p:val>
                                        </p:tav>
                                      </p:tavLst>
                                    </p:anim>
                                    <p:anim calcmode="lin" valueType="num">
                                      <p:cBhvr>
                                        <p:cTn id="22" dur="250" fill="hold"/>
                                        <p:tgtEl>
                                          <p:spTgt spid="93"/>
                                        </p:tgtEl>
                                        <p:attrNameLst>
                                          <p:attrName>ppt_h</p:attrName>
                                        </p:attrNameLst>
                                      </p:cBhvr>
                                      <p:tavLst>
                                        <p:tav tm="0">
                                          <p:val>
                                            <p:fltVal val="0"/>
                                          </p:val>
                                        </p:tav>
                                        <p:tav tm="100000">
                                          <p:val>
                                            <p:strVal val="#ppt_h"/>
                                          </p:val>
                                        </p:tav>
                                      </p:tavLst>
                                    </p:anim>
                                  </p:childTnLst>
                                </p:cTn>
                              </p:par>
                            </p:childTnLst>
                          </p:cTn>
                        </p:par>
                        <p:par>
                          <p:cTn id="23" fill="hold">
                            <p:stCondLst>
                              <p:cond delay="1100"/>
                            </p:stCondLst>
                            <p:childTnLst>
                              <p:par>
                                <p:cTn id="24" presetID="6" presetClass="emph" presetSubtype="0" autoRev="1" fill="hold" nodeType="afterEffect">
                                  <p:stCondLst>
                                    <p:cond delay="0"/>
                                  </p:stCondLst>
                                  <p:childTnLst>
                                    <p:animScale>
                                      <p:cBhvr>
                                        <p:cTn id="25" dur="150" fill="hold"/>
                                        <p:tgtEl>
                                          <p:spTgt spid="93"/>
                                        </p:tgtEl>
                                      </p:cBhvr>
                                      <p:by x="87000" y="87000"/>
                                    </p:animScale>
                                  </p:childTnLst>
                                </p:cTn>
                              </p:par>
                              <p:par>
                                <p:cTn id="26" presetID="23" presetClass="entr" presetSubtype="16"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 calcmode="lin" valueType="num">
                                      <p:cBhvr>
                                        <p:cTn id="28" dur="250" fill="hold"/>
                                        <p:tgtEl>
                                          <p:spTgt spid="94"/>
                                        </p:tgtEl>
                                        <p:attrNameLst>
                                          <p:attrName>ppt_w</p:attrName>
                                        </p:attrNameLst>
                                      </p:cBhvr>
                                      <p:tavLst>
                                        <p:tav tm="0">
                                          <p:val>
                                            <p:fltVal val="0"/>
                                          </p:val>
                                        </p:tav>
                                        <p:tav tm="100000">
                                          <p:val>
                                            <p:strVal val="#ppt_w"/>
                                          </p:val>
                                        </p:tav>
                                      </p:tavLst>
                                    </p:anim>
                                    <p:anim calcmode="lin" valueType="num">
                                      <p:cBhvr>
                                        <p:cTn id="29" dur="250" fill="hold"/>
                                        <p:tgtEl>
                                          <p:spTgt spid="94"/>
                                        </p:tgtEl>
                                        <p:attrNameLst>
                                          <p:attrName>ppt_h</p:attrName>
                                        </p:attrNameLst>
                                      </p:cBhvr>
                                      <p:tavLst>
                                        <p:tav tm="0">
                                          <p:val>
                                            <p:fltVal val="0"/>
                                          </p:val>
                                        </p:tav>
                                        <p:tav tm="100000">
                                          <p:val>
                                            <p:strVal val="#ppt_h"/>
                                          </p:val>
                                        </p:tav>
                                      </p:tavLst>
                                    </p:anim>
                                  </p:childTnLst>
                                </p:cTn>
                              </p:par>
                            </p:childTnLst>
                          </p:cTn>
                        </p:par>
                        <p:par>
                          <p:cTn id="30" fill="hold">
                            <p:stCondLst>
                              <p:cond delay="1400"/>
                            </p:stCondLst>
                            <p:childTnLst>
                              <p:par>
                                <p:cTn id="31" presetID="6" presetClass="emph" presetSubtype="0" autoRev="1" fill="hold" nodeType="afterEffect">
                                  <p:stCondLst>
                                    <p:cond delay="0"/>
                                  </p:stCondLst>
                                  <p:childTnLst>
                                    <p:animScale>
                                      <p:cBhvr>
                                        <p:cTn id="32" dur="150" fill="hold"/>
                                        <p:tgtEl>
                                          <p:spTgt spid="94"/>
                                        </p:tgtEl>
                                      </p:cBhvr>
                                      <p:by x="87000" y="87000"/>
                                    </p:animScale>
                                  </p:childTnLst>
                                </p:cTn>
                              </p:par>
                              <p:par>
                                <p:cTn id="33" presetID="23" presetClass="entr" presetSubtype="16"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250" fill="hold"/>
                                        <p:tgtEl>
                                          <p:spTgt spid="95"/>
                                        </p:tgtEl>
                                        <p:attrNameLst>
                                          <p:attrName>ppt_w</p:attrName>
                                        </p:attrNameLst>
                                      </p:cBhvr>
                                      <p:tavLst>
                                        <p:tav tm="0">
                                          <p:val>
                                            <p:fltVal val="0"/>
                                          </p:val>
                                        </p:tav>
                                        <p:tav tm="100000">
                                          <p:val>
                                            <p:strVal val="#ppt_w"/>
                                          </p:val>
                                        </p:tav>
                                      </p:tavLst>
                                    </p:anim>
                                    <p:anim calcmode="lin" valueType="num">
                                      <p:cBhvr>
                                        <p:cTn id="36" dur="250" fill="hold"/>
                                        <p:tgtEl>
                                          <p:spTgt spid="95"/>
                                        </p:tgtEl>
                                        <p:attrNameLst>
                                          <p:attrName>ppt_h</p:attrName>
                                        </p:attrNameLst>
                                      </p:cBhvr>
                                      <p:tavLst>
                                        <p:tav tm="0">
                                          <p:val>
                                            <p:fltVal val="0"/>
                                          </p:val>
                                        </p:tav>
                                        <p:tav tm="100000">
                                          <p:val>
                                            <p:strVal val="#ppt_h"/>
                                          </p:val>
                                        </p:tav>
                                      </p:tavLst>
                                    </p:anim>
                                  </p:childTnLst>
                                </p:cTn>
                              </p:par>
                            </p:childTnLst>
                          </p:cTn>
                        </p:par>
                        <p:par>
                          <p:cTn id="37" fill="hold">
                            <p:stCondLst>
                              <p:cond delay="1700"/>
                            </p:stCondLst>
                            <p:childTnLst>
                              <p:par>
                                <p:cTn id="38" presetID="6" presetClass="emph" presetSubtype="0" autoRev="1" fill="hold" nodeType="afterEffect">
                                  <p:stCondLst>
                                    <p:cond delay="0"/>
                                  </p:stCondLst>
                                  <p:childTnLst>
                                    <p:animScale>
                                      <p:cBhvr>
                                        <p:cTn id="39" dur="150" fill="hold"/>
                                        <p:tgtEl>
                                          <p:spTgt spid="95"/>
                                        </p:tgtEl>
                                      </p:cBhvr>
                                      <p:by x="87000" y="87000"/>
                                    </p:animScale>
                                  </p:childTnLst>
                                </p:cTn>
                              </p:par>
                              <p:par>
                                <p:cTn id="40" presetID="23" presetClass="entr" presetSubtype="16" fill="hold" nodeType="withEffect">
                                  <p:stCondLst>
                                    <p:cond delay="0"/>
                                  </p:stCondLst>
                                  <p:childTnLst>
                                    <p:set>
                                      <p:cBhvr>
                                        <p:cTn id="41" dur="1" fill="hold">
                                          <p:stCondLst>
                                            <p:cond delay="0"/>
                                          </p:stCondLst>
                                        </p:cTn>
                                        <p:tgtEl>
                                          <p:spTgt spid="8192"/>
                                        </p:tgtEl>
                                        <p:attrNameLst>
                                          <p:attrName>style.visibility</p:attrName>
                                        </p:attrNameLst>
                                      </p:cBhvr>
                                      <p:to>
                                        <p:strVal val="visible"/>
                                      </p:to>
                                    </p:set>
                                    <p:anim calcmode="lin" valueType="num">
                                      <p:cBhvr>
                                        <p:cTn id="42" dur="250" fill="hold"/>
                                        <p:tgtEl>
                                          <p:spTgt spid="8192"/>
                                        </p:tgtEl>
                                        <p:attrNameLst>
                                          <p:attrName>ppt_w</p:attrName>
                                        </p:attrNameLst>
                                      </p:cBhvr>
                                      <p:tavLst>
                                        <p:tav tm="0">
                                          <p:val>
                                            <p:fltVal val="0"/>
                                          </p:val>
                                        </p:tav>
                                        <p:tav tm="100000">
                                          <p:val>
                                            <p:strVal val="#ppt_w"/>
                                          </p:val>
                                        </p:tav>
                                      </p:tavLst>
                                    </p:anim>
                                    <p:anim calcmode="lin" valueType="num">
                                      <p:cBhvr>
                                        <p:cTn id="43" dur="250" fill="hold"/>
                                        <p:tgtEl>
                                          <p:spTgt spid="8192"/>
                                        </p:tgtEl>
                                        <p:attrNameLst>
                                          <p:attrName>ppt_h</p:attrName>
                                        </p:attrNameLst>
                                      </p:cBhvr>
                                      <p:tavLst>
                                        <p:tav tm="0">
                                          <p:val>
                                            <p:fltVal val="0"/>
                                          </p:val>
                                        </p:tav>
                                        <p:tav tm="100000">
                                          <p:val>
                                            <p:strVal val="#ppt_h"/>
                                          </p:val>
                                        </p:tav>
                                      </p:tavLst>
                                    </p:anim>
                                  </p:childTnLst>
                                </p:cTn>
                              </p:par>
                            </p:childTnLst>
                          </p:cTn>
                        </p:par>
                        <p:par>
                          <p:cTn id="44" fill="hold">
                            <p:stCondLst>
                              <p:cond delay="2000"/>
                            </p:stCondLst>
                            <p:childTnLst>
                              <p:par>
                                <p:cTn id="45" presetID="6" presetClass="emph" presetSubtype="0" autoRev="1" fill="hold" nodeType="afterEffect">
                                  <p:stCondLst>
                                    <p:cond delay="0"/>
                                  </p:stCondLst>
                                  <p:childTnLst>
                                    <p:animScale>
                                      <p:cBhvr>
                                        <p:cTn id="46" dur="150" fill="hold"/>
                                        <p:tgtEl>
                                          <p:spTgt spid="8192"/>
                                        </p:tgtEl>
                                      </p:cBhvr>
                                      <p:by x="87000" y="87000"/>
                                    </p:animScale>
                                  </p:childTnLst>
                                </p:cTn>
                              </p:par>
                              <p:par>
                                <p:cTn id="47" presetID="23" presetClass="entr" presetSubtype="16" fill="hold" nodeType="withEffect">
                                  <p:stCondLst>
                                    <p:cond delay="0"/>
                                  </p:stCondLst>
                                  <p:childTnLst>
                                    <p:set>
                                      <p:cBhvr>
                                        <p:cTn id="48" dur="1" fill="hold">
                                          <p:stCondLst>
                                            <p:cond delay="0"/>
                                          </p:stCondLst>
                                        </p:cTn>
                                        <p:tgtEl>
                                          <p:spTgt spid="8193"/>
                                        </p:tgtEl>
                                        <p:attrNameLst>
                                          <p:attrName>style.visibility</p:attrName>
                                        </p:attrNameLst>
                                      </p:cBhvr>
                                      <p:to>
                                        <p:strVal val="visible"/>
                                      </p:to>
                                    </p:set>
                                    <p:anim calcmode="lin" valueType="num">
                                      <p:cBhvr>
                                        <p:cTn id="49" dur="250" fill="hold"/>
                                        <p:tgtEl>
                                          <p:spTgt spid="8193"/>
                                        </p:tgtEl>
                                        <p:attrNameLst>
                                          <p:attrName>ppt_w</p:attrName>
                                        </p:attrNameLst>
                                      </p:cBhvr>
                                      <p:tavLst>
                                        <p:tav tm="0">
                                          <p:val>
                                            <p:fltVal val="0"/>
                                          </p:val>
                                        </p:tav>
                                        <p:tav tm="100000">
                                          <p:val>
                                            <p:strVal val="#ppt_w"/>
                                          </p:val>
                                        </p:tav>
                                      </p:tavLst>
                                    </p:anim>
                                    <p:anim calcmode="lin" valueType="num">
                                      <p:cBhvr>
                                        <p:cTn id="50" dur="250" fill="hold"/>
                                        <p:tgtEl>
                                          <p:spTgt spid="8193"/>
                                        </p:tgtEl>
                                        <p:attrNameLst>
                                          <p:attrName>ppt_h</p:attrName>
                                        </p:attrNameLst>
                                      </p:cBhvr>
                                      <p:tavLst>
                                        <p:tav tm="0">
                                          <p:val>
                                            <p:fltVal val="0"/>
                                          </p:val>
                                        </p:tav>
                                        <p:tav tm="100000">
                                          <p:val>
                                            <p:strVal val="#ppt_h"/>
                                          </p:val>
                                        </p:tav>
                                      </p:tavLst>
                                    </p:anim>
                                  </p:childTnLst>
                                </p:cTn>
                              </p:par>
                            </p:childTnLst>
                          </p:cTn>
                        </p:par>
                        <p:par>
                          <p:cTn id="51" fill="hold">
                            <p:stCondLst>
                              <p:cond delay="2300"/>
                            </p:stCondLst>
                            <p:childTnLst>
                              <p:par>
                                <p:cTn id="52" presetID="6" presetClass="emph" presetSubtype="0" autoRev="1" fill="hold" nodeType="afterEffect">
                                  <p:stCondLst>
                                    <p:cond delay="0"/>
                                  </p:stCondLst>
                                  <p:childTnLst>
                                    <p:animScale>
                                      <p:cBhvr>
                                        <p:cTn id="53" dur="150" fill="hold"/>
                                        <p:tgtEl>
                                          <p:spTgt spid="8193"/>
                                        </p:tgtEl>
                                      </p:cBhvr>
                                      <p:by x="87000" y="87000"/>
                                    </p:animScale>
                                  </p:childTnLst>
                                </p:cTn>
                              </p:par>
                              <p:par>
                                <p:cTn id="54" presetID="23" presetClass="entr" presetSubtype="16" fill="hold" nodeType="withEffect">
                                  <p:stCondLst>
                                    <p:cond delay="0"/>
                                  </p:stCondLst>
                                  <p:childTnLst>
                                    <p:set>
                                      <p:cBhvr>
                                        <p:cTn id="55" dur="1" fill="hold">
                                          <p:stCondLst>
                                            <p:cond delay="0"/>
                                          </p:stCondLst>
                                        </p:cTn>
                                        <p:tgtEl>
                                          <p:spTgt spid="8195"/>
                                        </p:tgtEl>
                                        <p:attrNameLst>
                                          <p:attrName>style.visibility</p:attrName>
                                        </p:attrNameLst>
                                      </p:cBhvr>
                                      <p:to>
                                        <p:strVal val="visible"/>
                                      </p:to>
                                    </p:set>
                                    <p:anim calcmode="lin" valueType="num">
                                      <p:cBhvr>
                                        <p:cTn id="56" dur="250" fill="hold"/>
                                        <p:tgtEl>
                                          <p:spTgt spid="8195"/>
                                        </p:tgtEl>
                                        <p:attrNameLst>
                                          <p:attrName>ppt_w</p:attrName>
                                        </p:attrNameLst>
                                      </p:cBhvr>
                                      <p:tavLst>
                                        <p:tav tm="0">
                                          <p:val>
                                            <p:fltVal val="0"/>
                                          </p:val>
                                        </p:tav>
                                        <p:tav tm="100000">
                                          <p:val>
                                            <p:strVal val="#ppt_w"/>
                                          </p:val>
                                        </p:tav>
                                      </p:tavLst>
                                    </p:anim>
                                    <p:anim calcmode="lin" valueType="num">
                                      <p:cBhvr>
                                        <p:cTn id="57" dur="250" fill="hold"/>
                                        <p:tgtEl>
                                          <p:spTgt spid="8195"/>
                                        </p:tgtEl>
                                        <p:attrNameLst>
                                          <p:attrName>ppt_h</p:attrName>
                                        </p:attrNameLst>
                                      </p:cBhvr>
                                      <p:tavLst>
                                        <p:tav tm="0">
                                          <p:val>
                                            <p:fltVal val="0"/>
                                          </p:val>
                                        </p:tav>
                                        <p:tav tm="100000">
                                          <p:val>
                                            <p:strVal val="#ppt_h"/>
                                          </p:val>
                                        </p:tav>
                                      </p:tavLst>
                                    </p:anim>
                                  </p:childTnLst>
                                </p:cTn>
                              </p:par>
                            </p:childTnLst>
                          </p:cTn>
                        </p:par>
                        <p:par>
                          <p:cTn id="58" fill="hold">
                            <p:stCondLst>
                              <p:cond delay="2600"/>
                            </p:stCondLst>
                            <p:childTnLst>
                              <p:par>
                                <p:cTn id="59" presetID="6" presetClass="emph" presetSubtype="0" autoRev="1" fill="hold" nodeType="afterEffect">
                                  <p:stCondLst>
                                    <p:cond delay="0"/>
                                  </p:stCondLst>
                                  <p:childTnLst>
                                    <p:animScale>
                                      <p:cBhvr>
                                        <p:cTn id="60" dur="150" fill="hold"/>
                                        <p:tgtEl>
                                          <p:spTgt spid="8195"/>
                                        </p:tgtEl>
                                      </p:cBhvr>
                                      <p:by x="87000" y="87000"/>
                                    </p:animScale>
                                  </p:childTnLst>
                                </p:cTn>
                              </p:par>
                              <p:par>
                                <p:cTn id="61" presetID="23" presetClass="entr" presetSubtype="16" fill="hold" nodeType="withEffect">
                                  <p:stCondLst>
                                    <p:cond delay="0"/>
                                  </p:stCondLst>
                                  <p:childTnLst>
                                    <p:set>
                                      <p:cBhvr>
                                        <p:cTn id="62" dur="1" fill="hold">
                                          <p:stCondLst>
                                            <p:cond delay="0"/>
                                          </p:stCondLst>
                                        </p:cTn>
                                        <p:tgtEl>
                                          <p:spTgt spid="8196"/>
                                        </p:tgtEl>
                                        <p:attrNameLst>
                                          <p:attrName>style.visibility</p:attrName>
                                        </p:attrNameLst>
                                      </p:cBhvr>
                                      <p:to>
                                        <p:strVal val="visible"/>
                                      </p:to>
                                    </p:set>
                                    <p:anim calcmode="lin" valueType="num">
                                      <p:cBhvr>
                                        <p:cTn id="63" dur="250" fill="hold"/>
                                        <p:tgtEl>
                                          <p:spTgt spid="8196"/>
                                        </p:tgtEl>
                                        <p:attrNameLst>
                                          <p:attrName>ppt_w</p:attrName>
                                        </p:attrNameLst>
                                      </p:cBhvr>
                                      <p:tavLst>
                                        <p:tav tm="0">
                                          <p:val>
                                            <p:fltVal val="0"/>
                                          </p:val>
                                        </p:tav>
                                        <p:tav tm="100000">
                                          <p:val>
                                            <p:strVal val="#ppt_w"/>
                                          </p:val>
                                        </p:tav>
                                      </p:tavLst>
                                    </p:anim>
                                    <p:anim calcmode="lin" valueType="num">
                                      <p:cBhvr>
                                        <p:cTn id="64" dur="250" fill="hold"/>
                                        <p:tgtEl>
                                          <p:spTgt spid="8196"/>
                                        </p:tgtEl>
                                        <p:attrNameLst>
                                          <p:attrName>ppt_h</p:attrName>
                                        </p:attrNameLst>
                                      </p:cBhvr>
                                      <p:tavLst>
                                        <p:tav tm="0">
                                          <p:val>
                                            <p:fltVal val="0"/>
                                          </p:val>
                                        </p:tav>
                                        <p:tav tm="100000">
                                          <p:val>
                                            <p:strVal val="#ppt_h"/>
                                          </p:val>
                                        </p:tav>
                                      </p:tavLst>
                                    </p:anim>
                                  </p:childTnLst>
                                </p:cTn>
                              </p:par>
                            </p:childTnLst>
                          </p:cTn>
                        </p:par>
                        <p:par>
                          <p:cTn id="65" fill="hold">
                            <p:stCondLst>
                              <p:cond delay="2900"/>
                            </p:stCondLst>
                            <p:childTnLst>
                              <p:par>
                                <p:cTn id="66" presetID="6" presetClass="emph" presetSubtype="0" autoRev="1" fill="hold" nodeType="afterEffect">
                                  <p:stCondLst>
                                    <p:cond delay="0"/>
                                  </p:stCondLst>
                                  <p:childTnLst>
                                    <p:animScale>
                                      <p:cBhvr>
                                        <p:cTn id="67" dur="150" fill="hold"/>
                                        <p:tgtEl>
                                          <p:spTgt spid="8196"/>
                                        </p:tgtEl>
                                      </p:cBhvr>
                                      <p:by x="87000" y="87000"/>
                                    </p:animScale>
                                  </p:childTnLst>
                                </p:cTn>
                              </p:par>
                              <p:par>
                                <p:cTn id="68" presetID="23" presetClass="entr" presetSubtype="16" fill="hold" nodeType="withEffect">
                                  <p:stCondLst>
                                    <p:cond delay="0"/>
                                  </p:stCondLst>
                                  <p:childTnLst>
                                    <p:set>
                                      <p:cBhvr>
                                        <p:cTn id="69" dur="1" fill="hold">
                                          <p:stCondLst>
                                            <p:cond delay="0"/>
                                          </p:stCondLst>
                                        </p:cTn>
                                        <p:tgtEl>
                                          <p:spTgt spid="8197"/>
                                        </p:tgtEl>
                                        <p:attrNameLst>
                                          <p:attrName>style.visibility</p:attrName>
                                        </p:attrNameLst>
                                      </p:cBhvr>
                                      <p:to>
                                        <p:strVal val="visible"/>
                                      </p:to>
                                    </p:set>
                                    <p:anim calcmode="lin" valueType="num">
                                      <p:cBhvr>
                                        <p:cTn id="70" dur="250" fill="hold"/>
                                        <p:tgtEl>
                                          <p:spTgt spid="8197"/>
                                        </p:tgtEl>
                                        <p:attrNameLst>
                                          <p:attrName>ppt_w</p:attrName>
                                        </p:attrNameLst>
                                      </p:cBhvr>
                                      <p:tavLst>
                                        <p:tav tm="0">
                                          <p:val>
                                            <p:fltVal val="0"/>
                                          </p:val>
                                        </p:tav>
                                        <p:tav tm="100000">
                                          <p:val>
                                            <p:strVal val="#ppt_w"/>
                                          </p:val>
                                        </p:tav>
                                      </p:tavLst>
                                    </p:anim>
                                    <p:anim calcmode="lin" valueType="num">
                                      <p:cBhvr>
                                        <p:cTn id="71" dur="250" fill="hold"/>
                                        <p:tgtEl>
                                          <p:spTgt spid="8197"/>
                                        </p:tgtEl>
                                        <p:attrNameLst>
                                          <p:attrName>ppt_h</p:attrName>
                                        </p:attrNameLst>
                                      </p:cBhvr>
                                      <p:tavLst>
                                        <p:tav tm="0">
                                          <p:val>
                                            <p:fltVal val="0"/>
                                          </p:val>
                                        </p:tav>
                                        <p:tav tm="100000">
                                          <p:val>
                                            <p:strVal val="#ppt_h"/>
                                          </p:val>
                                        </p:tav>
                                      </p:tavLst>
                                    </p:anim>
                                  </p:childTnLst>
                                </p:cTn>
                              </p:par>
                            </p:childTnLst>
                          </p:cTn>
                        </p:par>
                        <p:par>
                          <p:cTn id="72" fill="hold">
                            <p:stCondLst>
                              <p:cond delay="3200"/>
                            </p:stCondLst>
                            <p:childTnLst>
                              <p:par>
                                <p:cTn id="73" presetID="6" presetClass="emph" presetSubtype="0" autoRev="1" fill="hold" nodeType="afterEffect">
                                  <p:stCondLst>
                                    <p:cond delay="0"/>
                                  </p:stCondLst>
                                  <p:childTnLst>
                                    <p:animScale>
                                      <p:cBhvr>
                                        <p:cTn id="74" dur="150" fill="hold"/>
                                        <p:tgtEl>
                                          <p:spTgt spid="8197"/>
                                        </p:tgtEl>
                                      </p:cBhvr>
                                      <p:by x="87000" y="87000"/>
                                    </p:animScale>
                                  </p:childTnLst>
                                </p:cTn>
                              </p:par>
                              <p:par>
                                <p:cTn id="75" presetID="23" presetClass="entr" presetSubtype="16"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anim calcmode="lin" valueType="num">
                                      <p:cBhvr>
                                        <p:cTn id="77" dur="250" fill="hold"/>
                                        <p:tgtEl>
                                          <p:spTgt spid="91"/>
                                        </p:tgtEl>
                                        <p:attrNameLst>
                                          <p:attrName>ppt_w</p:attrName>
                                        </p:attrNameLst>
                                      </p:cBhvr>
                                      <p:tavLst>
                                        <p:tav tm="0">
                                          <p:val>
                                            <p:fltVal val="0"/>
                                          </p:val>
                                        </p:tav>
                                        <p:tav tm="100000">
                                          <p:val>
                                            <p:strVal val="#ppt_w"/>
                                          </p:val>
                                        </p:tav>
                                      </p:tavLst>
                                    </p:anim>
                                    <p:anim calcmode="lin" valueType="num">
                                      <p:cBhvr>
                                        <p:cTn id="78" dur="250" fill="hold"/>
                                        <p:tgtEl>
                                          <p:spTgt spid="91"/>
                                        </p:tgtEl>
                                        <p:attrNameLst>
                                          <p:attrName>ppt_h</p:attrName>
                                        </p:attrNameLst>
                                      </p:cBhvr>
                                      <p:tavLst>
                                        <p:tav tm="0">
                                          <p:val>
                                            <p:fltVal val="0"/>
                                          </p:val>
                                        </p:tav>
                                        <p:tav tm="100000">
                                          <p:val>
                                            <p:strVal val="#ppt_h"/>
                                          </p:val>
                                        </p:tav>
                                      </p:tavLst>
                                    </p:anim>
                                  </p:childTnLst>
                                </p:cTn>
                              </p:par>
                            </p:childTnLst>
                          </p:cTn>
                        </p:par>
                        <p:par>
                          <p:cTn id="79" fill="hold">
                            <p:stCondLst>
                              <p:cond delay="3500"/>
                            </p:stCondLst>
                            <p:childTnLst>
                              <p:par>
                                <p:cTn id="80" presetID="6" presetClass="emph" presetSubtype="0" autoRev="1" fill="hold" nodeType="afterEffect">
                                  <p:stCondLst>
                                    <p:cond delay="0"/>
                                  </p:stCondLst>
                                  <p:childTnLst>
                                    <p:animScale>
                                      <p:cBhvr>
                                        <p:cTn id="81" dur="150" fill="hold"/>
                                        <p:tgtEl>
                                          <p:spTgt spid="91"/>
                                        </p:tgtEl>
                                      </p:cBhvr>
                                      <p:by x="87000" y="87000"/>
                                    </p:animScale>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ppt_w</p:attrName>
                                        </p:attrNameLst>
                                      </p:cBhvr>
                                      <p:tavLst>
                                        <p:tav tm="0">
                                          <p:val>
                                            <p:fltVal val="0"/>
                                          </p:val>
                                        </p:tav>
                                        <p:tav tm="100000">
                                          <p:val>
                                            <p:strVal val="#ppt_w"/>
                                          </p:val>
                                        </p:tav>
                                      </p:tavLst>
                                    </p:anim>
                                    <p:anim calcmode="lin" valueType="num">
                                      <p:cBhvr>
                                        <p:cTn id="87" dur="500" fill="hold"/>
                                        <p:tgtEl>
                                          <p:spTgt spid="36"/>
                                        </p:tgtEl>
                                        <p:attrNameLst>
                                          <p:attrName>ppt_h</p:attrName>
                                        </p:attrNameLst>
                                      </p:cBhvr>
                                      <p:tavLst>
                                        <p:tav tm="0">
                                          <p:val>
                                            <p:fltVal val="0"/>
                                          </p:val>
                                        </p:tav>
                                        <p:tav tm="100000">
                                          <p:val>
                                            <p:strVal val="#ppt_h"/>
                                          </p:val>
                                        </p:tav>
                                      </p:tavLst>
                                    </p:anim>
                                  </p:childTnLst>
                                </p:cTn>
                              </p:par>
                            </p:childTnLst>
                          </p:cTn>
                        </p:par>
                        <p:par>
                          <p:cTn id="88" fill="hold">
                            <p:stCondLst>
                              <p:cond delay="500"/>
                            </p:stCondLst>
                            <p:childTnLst>
                              <p:par>
                                <p:cTn id="89" presetID="6" presetClass="emph" presetSubtype="0" autoRev="1" fill="hold" nodeType="afterEffect">
                                  <p:stCondLst>
                                    <p:cond delay="0"/>
                                  </p:stCondLst>
                                  <p:childTnLst>
                                    <p:animScale>
                                      <p:cBhvr>
                                        <p:cTn id="90" dur="250" fill="hold"/>
                                        <p:tgtEl>
                                          <p:spTgt spid="36"/>
                                        </p:tgtEl>
                                      </p:cBhvr>
                                      <p:by x="87000" y="87000"/>
                                    </p:animScale>
                                  </p:childTnLst>
                                </p:cTn>
                              </p:par>
                              <p:par>
                                <p:cTn id="91" presetID="10" presetClass="entr" presetSubtype="0" fill="hold" nodeType="withEffect">
                                  <p:stCondLst>
                                    <p:cond delay="0"/>
                                  </p:stCondLst>
                                  <p:childTnLst>
                                    <p:set>
                                      <p:cBhvr>
                                        <p:cTn id="92" dur="1" fill="hold">
                                          <p:stCondLst>
                                            <p:cond delay="0"/>
                                          </p:stCondLst>
                                        </p:cTn>
                                        <p:tgtEl>
                                          <p:spTgt spid="8198"/>
                                        </p:tgtEl>
                                        <p:attrNameLst>
                                          <p:attrName>style.visibility</p:attrName>
                                        </p:attrNameLst>
                                      </p:cBhvr>
                                      <p:to>
                                        <p:strVal val="visible"/>
                                      </p:to>
                                    </p:set>
                                    <p:animEffect transition="in" filter="fade">
                                      <p:cBhvr>
                                        <p:cTn id="93" dur="500"/>
                                        <p:tgtEl>
                                          <p:spTgt spid="819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Oval 179"/>
          <p:cNvSpPr/>
          <p:nvPr/>
        </p:nvSpPr>
        <p:spPr>
          <a:xfrm>
            <a:off x="3801907" y="472721"/>
            <a:ext cx="5528181" cy="5528181"/>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2051050" y="125413"/>
            <a:ext cx="6934200" cy="1000125"/>
          </a:xfrm>
          <a:prstGeom prst="rect">
            <a:avLst/>
          </a:prstGeom>
        </p:spPr>
        <p:txBody>
          <a:bodyPr anchor="b"/>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The ROI challenges for magazines</a:t>
            </a:r>
            <a:endParaRPr lang="en-GB" dirty="0" smtClean="0">
              <a:solidFill>
                <a:srgbClr val="666666"/>
              </a:solidFill>
            </a:endParaRPr>
          </a:p>
        </p:txBody>
      </p:sp>
      <p:grpSp>
        <p:nvGrpSpPr>
          <p:cNvPr id="4" name="Group 3"/>
          <p:cNvGrpSpPr/>
          <p:nvPr/>
        </p:nvGrpSpPr>
        <p:grpSpPr>
          <a:xfrm>
            <a:off x="3665027" y="1908372"/>
            <a:ext cx="5190870" cy="4005508"/>
            <a:chOff x="2583772" y="1612362"/>
            <a:chExt cx="4888052" cy="3771841"/>
          </a:xfrm>
        </p:grpSpPr>
        <p:sp>
          <p:nvSpPr>
            <p:cNvPr id="5"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3" name="Oval 32"/>
          <p:cNvSpPr/>
          <p:nvPr/>
        </p:nvSpPr>
        <p:spPr>
          <a:xfrm>
            <a:off x="-1118800" y="81111"/>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827153" y="1446576"/>
            <a:ext cx="3756889" cy="2898984"/>
            <a:chOff x="2583772" y="1612362"/>
            <a:chExt cx="4888052" cy="3771841"/>
          </a:xfrm>
        </p:grpSpPr>
        <p:sp>
          <p:nvSpPr>
            <p:cNvPr id="35"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1140743" y="1569398"/>
            <a:ext cx="2059767" cy="1446658"/>
            <a:chOff x="7131212" y="2286010"/>
            <a:chExt cx="6497637" cy="4227513"/>
          </a:xfrm>
        </p:grpSpPr>
        <p:sp>
          <p:nvSpPr>
            <p:cNvPr id="91" name="Freeform 90"/>
            <p:cNvSpPr/>
            <p:nvPr/>
          </p:nvSpPr>
          <p:spPr>
            <a:xfrm>
              <a:off x="8380128" y="2565070"/>
              <a:ext cx="5058888" cy="3740727"/>
            </a:xfrm>
            <a:custGeom>
              <a:avLst/>
              <a:gdLst>
                <a:gd name="connsiteX0" fmla="*/ 0 w 5058888"/>
                <a:gd name="connsiteY0" fmla="*/ 403761 h 3740727"/>
                <a:gd name="connsiteX1" fmla="*/ 1923802 w 5058888"/>
                <a:gd name="connsiteY1" fmla="*/ 285008 h 3740727"/>
                <a:gd name="connsiteX2" fmla="*/ 3669475 w 5058888"/>
                <a:gd name="connsiteY2" fmla="*/ 0 h 3740727"/>
                <a:gd name="connsiteX3" fmla="*/ 4785756 w 5058888"/>
                <a:gd name="connsiteY3" fmla="*/ 2030681 h 3740727"/>
                <a:gd name="connsiteX4" fmla="*/ 5058888 w 5058888"/>
                <a:gd name="connsiteY4" fmla="*/ 2980707 h 3740727"/>
                <a:gd name="connsiteX5" fmla="*/ 4833257 w 5058888"/>
                <a:gd name="connsiteY5" fmla="*/ 3087585 h 3740727"/>
                <a:gd name="connsiteX6" fmla="*/ 2280062 w 5058888"/>
                <a:gd name="connsiteY6" fmla="*/ 3562598 h 3740727"/>
                <a:gd name="connsiteX7" fmla="*/ 1009402 w 5058888"/>
                <a:gd name="connsiteY7" fmla="*/ 3740727 h 3740727"/>
                <a:gd name="connsiteX8" fmla="*/ 1080654 w 5058888"/>
                <a:gd name="connsiteY8" fmla="*/ 3194462 h 3740727"/>
                <a:gd name="connsiteX9" fmla="*/ 855023 w 5058888"/>
                <a:gd name="connsiteY9" fmla="*/ 2517569 h 3740727"/>
                <a:gd name="connsiteX10" fmla="*/ 178130 w 5058888"/>
                <a:gd name="connsiteY10" fmla="*/ 1353787 h 3740727"/>
                <a:gd name="connsiteX11" fmla="*/ 0 w 5058888"/>
                <a:gd name="connsiteY11" fmla="*/ 403761 h 374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888" h="3740727">
                  <a:moveTo>
                    <a:pt x="0" y="403761"/>
                  </a:moveTo>
                  <a:lnTo>
                    <a:pt x="1923802" y="285008"/>
                  </a:lnTo>
                  <a:lnTo>
                    <a:pt x="3669475" y="0"/>
                  </a:lnTo>
                  <a:lnTo>
                    <a:pt x="4785756" y="2030681"/>
                  </a:lnTo>
                  <a:lnTo>
                    <a:pt x="5058888" y="2980707"/>
                  </a:lnTo>
                  <a:lnTo>
                    <a:pt x="4833257" y="3087585"/>
                  </a:lnTo>
                  <a:lnTo>
                    <a:pt x="2280062" y="3562598"/>
                  </a:lnTo>
                  <a:lnTo>
                    <a:pt x="1009402" y="3740727"/>
                  </a:lnTo>
                  <a:lnTo>
                    <a:pt x="1080654" y="3194462"/>
                  </a:lnTo>
                  <a:lnTo>
                    <a:pt x="855023" y="2517569"/>
                  </a:lnTo>
                  <a:lnTo>
                    <a:pt x="178130" y="1353787"/>
                  </a:lnTo>
                  <a:lnTo>
                    <a:pt x="0" y="4037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19" name="Freeform 6"/>
            <p:cNvSpPr>
              <a:spLocks/>
            </p:cNvSpPr>
            <p:nvPr/>
          </p:nvSpPr>
          <p:spPr bwMode="auto">
            <a:xfrm>
              <a:off x="10228425" y="2884498"/>
              <a:ext cx="927100" cy="747713"/>
            </a:xfrm>
            <a:custGeom>
              <a:avLst/>
              <a:gdLst>
                <a:gd name="T0" fmla="*/ 401 w 406"/>
                <a:gd name="T1" fmla="*/ 3 h 327"/>
                <a:gd name="T2" fmla="*/ 392 w 406"/>
                <a:gd name="T3" fmla="*/ 302 h 327"/>
                <a:gd name="T4" fmla="*/ 256 w 406"/>
                <a:gd name="T5" fmla="*/ 139 h 327"/>
                <a:gd name="T6" fmla="*/ 256 w 406"/>
                <a:gd name="T7" fmla="*/ 327 h 327"/>
                <a:gd name="T8" fmla="*/ 0 w 406"/>
                <a:gd name="T9" fmla="*/ 71 h 327"/>
                <a:gd name="T10" fmla="*/ 102 w 406"/>
                <a:gd name="T11" fmla="*/ 46 h 327"/>
                <a:gd name="T12" fmla="*/ 239 w 406"/>
                <a:gd name="T13" fmla="*/ 250 h 327"/>
                <a:gd name="T14" fmla="*/ 136 w 406"/>
                <a:gd name="T15" fmla="*/ 54 h 327"/>
                <a:gd name="T16" fmla="*/ 247 w 406"/>
                <a:gd name="T17" fmla="*/ 29 h 327"/>
                <a:gd name="T18" fmla="*/ 367 w 406"/>
                <a:gd name="T19" fmla="*/ 225 h 327"/>
                <a:gd name="T20" fmla="*/ 358 w 406"/>
                <a:gd name="T21" fmla="*/ 37 h 327"/>
                <a:gd name="T22" fmla="*/ 315 w 406"/>
                <a:gd name="T23" fmla="*/ 11 h 327"/>
                <a:gd name="T24" fmla="*/ 401 w 406"/>
                <a:gd name="T25" fmla="*/ 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327">
                  <a:moveTo>
                    <a:pt x="401" y="3"/>
                  </a:moveTo>
                  <a:cubicBezTo>
                    <a:pt x="348" y="78"/>
                    <a:pt x="406" y="198"/>
                    <a:pt x="392" y="302"/>
                  </a:cubicBezTo>
                  <a:cubicBezTo>
                    <a:pt x="341" y="254"/>
                    <a:pt x="295" y="200"/>
                    <a:pt x="256" y="139"/>
                  </a:cubicBezTo>
                  <a:cubicBezTo>
                    <a:pt x="232" y="208"/>
                    <a:pt x="266" y="242"/>
                    <a:pt x="256" y="327"/>
                  </a:cubicBezTo>
                  <a:cubicBezTo>
                    <a:pt x="162" y="250"/>
                    <a:pt x="119" y="122"/>
                    <a:pt x="0" y="71"/>
                  </a:cubicBezTo>
                  <a:cubicBezTo>
                    <a:pt x="24" y="53"/>
                    <a:pt x="81" y="67"/>
                    <a:pt x="102" y="46"/>
                  </a:cubicBezTo>
                  <a:cubicBezTo>
                    <a:pt x="72" y="103"/>
                    <a:pt x="190" y="191"/>
                    <a:pt x="239" y="250"/>
                  </a:cubicBezTo>
                  <a:cubicBezTo>
                    <a:pt x="225" y="164"/>
                    <a:pt x="241" y="49"/>
                    <a:pt x="136" y="54"/>
                  </a:cubicBezTo>
                  <a:cubicBezTo>
                    <a:pt x="156" y="29"/>
                    <a:pt x="211" y="38"/>
                    <a:pt x="247" y="29"/>
                  </a:cubicBezTo>
                  <a:cubicBezTo>
                    <a:pt x="200" y="88"/>
                    <a:pt x="335" y="162"/>
                    <a:pt x="367" y="225"/>
                  </a:cubicBezTo>
                  <a:cubicBezTo>
                    <a:pt x="377" y="198"/>
                    <a:pt x="362" y="99"/>
                    <a:pt x="358" y="37"/>
                  </a:cubicBezTo>
                  <a:cubicBezTo>
                    <a:pt x="350" y="4"/>
                    <a:pt x="310" y="44"/>
                    <a:pt x="315" y="11"/>
                  </a:cubicBezTo>
                  <a:cubicBezTo>
                    <a:pt x="353" y="18"/>
                    <a:pt x="367" y="0"/>
                    <a:pt x="401" y="3"/>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0" name="Freeform 7"/>
            <p:cNvSpPr>
              <a:spLocks/>
            </p:cNvSpPr>
            <p:nvPr/>
          </p:nvSpPr>
          <p:spPr bwMode="auto">
            <a:xfrm>
              <a:off x="7620162" y="3068648"/>
              <a:ext cx="1557337" cy="2905125"/>
            </a:xfrm>
            <a:custGeom>
              <a:avLst/>
              <a:gdLst>
                <a:gd name="T0" fmla="*/ 0 w 683"/>
                <a:gd name="T1" fmla="*/ 8 h 1271"/>
                <a:gd name="T2" fmla="*/ 17 w 683"/>
                <a:gd name="T3" fmla="*/ 0 h 1271"/>
                <a:gd name="T4" fmla="*/ 136 w 683"/>
                <a:gd name="T5" fmla="*/ 128 h 1271"/>
                <a:gd name="T6" fmla="*/ 683 w 683"/>
                <a:gd name="T7" fmla="*/ 1271 h 1271"/>
                <a:gd name="T8" fmla="*/ 0 w 683"/>
                <a:gd name="T9" fmla="*/ 8 h 1271"/>
              </a:gdLst>
              <a:ahLst/>
              <a:cxnLst>
                <a:cxn ang="0">
                  <a:pos x="T0" y="T1"/>
                </a:cxn>
                <a:cxn ang="0">
                  <a:pos x="T2" y="T3"/>
                </a:cxn>
                <a:cxn ang="0">
                  <a:pos x="T4" y="T5"/>
                </a:cxn>
                <a:cxn ang="0">
                  <a:pos x="T6" y="T7"/>
                </a:cxn>
                <a:cxn ang="0">
                  <a:pos x="T8" y="T9"/>
                </a:cxn>
              </a:cxnLst>
              <a:rect l="0" t="0" r="r" b="b"/>
              <a:pathLst>
                <a:path w="683" h="1271">
                  <a:moveTo>
                    <a:pt x="0" y="8"/>
                  </a:moveTo>
                  <a:cubicBezTo>
                    <a:pt x="0" y="0"/>
                    <a:pt x="10" y="2"/>
                    <a:pt x="17" y="0"/>
                  </a:cubicBezTo>
                  <a:cubicBezTo>
                    <a:pt x="82" y="11"/>
                    <a:pt x="103" y="82"/>
                    <a:pt x="136" y="128"/>
                  </a:cubicBezTo>
                  <a:cubicBezTo>
                    <a:pt x="365" y="443"/>
                    <a:pt x="600" y="805"/>
                    <a:pt x="683" y="1271"/>
                  </a:cubicBezTo>
                  <a:cubicBezTo>
                    <a:pt x="541" y="764"/>
                    <a:pt x="297" y="359"/>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21" name="Freeform 8"/>
            <p:cNvSpPr>
              <a:spLocks/>
            </p:cNvSpPr>
            <p:nvPr/>
          </p:nvSpPr>
          <p:spPr bwMode="auto">
            <a:xfrm>
              <a:off x="8901275" y="3146435"/>
              <a:ext cx="877887" cy="739775"/>
            </a:xfrm>
            <a:custGeom>
              <a:avLst/>
              <a:gdLst>
                <a:gd name="T0" fmla="*/ 308 w 385"/>
                <a:gd name="T1" fmla="*/ 0 h 324"/>
                <a:gd name="T2" fmla="*/ 385 w 385"/>
                <a:gd name="T3" fmla="*/ 282 h 324"/>
                <a:gd name="T4" fmla="*/ 112 w 385"/>
                <a:gd name="T5" fmla="*/ 102 h 324"/>
                <a:gd name="T6" fmla="*/ 223 w 385"/>
                <a:gd name="T7" fmla="*/ 299 h 324"/>
                <a:gd name="T8" fmla="*/ 138 w 385"/>
                <a:gd name="T9" fmla="*/ 324 h 324"/>
                <a:gd name="T10" fmla="*/ 163 w 385"/>
                <a:gd name="T11" fmla="*/ 299 h 324"/>
                <a:gd name="T12" fmla="*/ 69 w 385"/>
                <a:gd name="T13" fmla="*/ 68 h 324"/>
                <a:gd name="T14" fmla="*/ 1 w 385"/>
                <a:gd name="T15" fmla="*/ 43 h 324"/>
                <a:gd name="T16" fmla="*/ 325 w 385"/>
                <a:gd name="T17" fmla="*/ 205 h 324"/>
                <a:gd name="T18" fmla="*/ 232 w 385"/>
                <a:gd name="T19" fmla="*/ 17 h 324"/>
                <a:gd name="T20" fmla="*/ 223 w 385"/>
                <a:gd name="T21" fmla="*/ 25 h 324"/>
                <a:gd name="T22" fmla="*/ 308 w 385"/>
                <a:gd name="T2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 h="324">
                  <a:moveTo>
                    <a:pt x="308" y="0"/>
                  </a:moveTo>
                  <a:cubicBezTo>
                    <a:pt x="252" y="81"/>
                    <a:pt x="374" y="185"/>
                    <a:pt x="385" y="282"/>
                  </a:cubicBezTo>
                  <a:cubicBezTo>
                    <a:pt x="290" y="226"/>
                    <a:pt x="204" y="161"/>
                    <a:pt x="112" y="102"/>
                  </a:cubicBezTo>
                  <a:cubicBezTo>
                    <a:pt x="131" y="152"/>
                    <a:pt x="144" y="281"/>
                    <a:pt x="223" y="299"/>
                  </a:cubicBezTo>
                  <a:cubicBezTo>
                    <a:pt x="236" y="315"/>
                    <a:pt x="150" y="305"/>
                    <a:pt x="138" y="324"/>
                  </a:cubicBezTo>
                  <a:cubicBezTo>
                    <a:pt x="108" y="310"/>
                    <a:pt x="158" y="305"/>
                    <a:pt x="163" y="299"/>
                  </a:cubicBezTo>
                  <a:cubicBezTo>
                    <a:pt x="138" y="216"/>
                    <a:pt x="99" y="147"/>
                    <a:pt x="69" y="68"/>
                  </a:cubicBezTo>
                  <a:cubicBezTo>
                    <a:pt x="55" y="52"/>
                    <a:pt x="0" y="75"/>
                    <a:pt x="1" y="43"/>
                  </a:cubicBezTo>
                  <a:cubicBezTo>
                    <a:pt x="154" y="28"/>
                    <a:pt x="213" y="153"/>
                    <a:pt x="325" y="205"/>
                  </a:cubicBezTo>
                  <a:cubicBezTo>
                    <a:pt x="316" y="155"/>
                    <a:pt x="289" y="48"/>
                    <a:pt x="232" y="17"/>
                  </a:cubicBezTo>
                  <a:cubicBezTo>
                    <a:pt x="224" y="15"/>
                    <a:pt x="224" y="20"/>
                    <a:pt x="223" y="25"/>
                  </a:cubicBezTo>
                  <a:cubicBezTo>
                    <a:pt x="201" y="0"/>
                    <a:pt x="285" y="8"/>
                    <a:pt x="308"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2" name="Freeform 9"/>
            <p:cNvSpPr>
              <a:spLocks/>
            </p:cNvSpPr>
            <p:nvPr/>
          </p:nvSpPr>
          <p:spPr bwMode="auto">
            <a:xfrm>
              <a:off x="9139400" y="3586173"/>
              <a:ext cx="2979737" cy="574675"/>
            </a:xfrm>
            <a:custGeom>
              <a:avLst/>
              <a:gdLst>
                <a:gd name="T0" fmla="*/ 1280 w 1307"/>
                <a:gd name="T1" fmla="*/ 3 h 251"/>
                <a:gd name="T2" fmla="*/ 1305 w 1307"/>
                <a:gd name="T3" fmla="*/ 20 h 251"/>
                <a:gd name="T4" fmla="*/ 1169 w 1307"/>
                <a:gd name="T5" fmla="*/ 63 h 251"/>
                <a:gd name="T6" fmla="*/ 0 w 1307"/>
                <a:gd name="T7" fmla="*/ 251 h 251"/>
                <a:gd name="T8" fmla="*/ 145 w 1307"/>
                <a:gd name="T9" fmla="*/ 199 h 251"/>
                <a:gd name="T10" fmla="*/ 1280 w 1307"/>
                <a:gd name="T11" fmla="*/ 3 h 251"/>
              </a:gdLst>
              <a:ahLst/>
              <a:cxnLst>
                <a:cxn ang="0">
                  <a:pos x="T0" y="T1"/>
                </a:cxn>
                <a:cxn ang="0">
                  <a:pos x="T2" y="T3"/>
                </a:cxn>
                <a:cxn ang="0">
                  <a:pos x="T4" y="T5"/>
                </a:cxn>
                <a:cxn ang="0">
                  <a:pos x="T6" y="T7"/>
                </a:cxn>
                <a:cxn ang="0">
                  <a:pos x="T8" y="T9"/>
                </a:cxn>
                <a:cxn ang="0">
                  <a:pos x="T10" y="T11"/>
                </a:cxn>
              </a:cxnLst>
              <a:rect l="0" t="0" r="r" b="b"/>
              <a:pathLst>
                <a:path w="1307" h="251">
                  <a:moveTo>
                    <a:pt x="1280" y="3"/>
                  </a:moveTo>
                  <a:cubicBezTo>
                    <a:pt x="1297" y="0"/>
                    <a:pt x="1307" y="5"/>
                    <a:pt x="1305" y="20"/>
                  </a:cubicBezTo>
                  <a:cubicBezTo>
                    <a:pt x="1294" y="55"/>
                    <a:pt x="1221" y="54"/>
                    <a:pt x="1169" y="63"/>
                  </a:cubicBezTo>
                  <a:cubicBezTo>
                    <a:pt x="793" y="126"/>
                    <a:pt x="372" y="211"/>
                    <a:pt x="0" y="251"/>
                  </a:cubicBezTo>
                  <a:cubicBezTo>
                    <a:pt x="28" y="205"/>
                    <a:pt x="98" y="207"/>
                    <a:pt x="145" y="199"/>
                  </a:cubicBezTo>
                  <a:cubicBezTo>
                    <a:pt x="514" y="137"/>
                    <a:pt x="912" y="71"/>
                    <a:pt x="1280" y="3"/>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3" name="Freeform 10"/>
            <p:cNvSpPr>
              <a:spLocks/>
            </p:cNvSpPr>
            <p:nvPr/>
          </p:nvSpPr>
          <p:spPr bwMode="auto">
            <a:xfrm>
              <a:off x="11903237" y="3808423"/>
              <a:ext cx="660400" cy="190500"/>
            </a:xfrm>
            <a:custGeom>
              <a:avLst/>
              <a:gdLst>
                <a:gd name="T0" fmla="*/ 273 w 290"/>
                <a:gd name="T1" fmla="*/ 0 h 83"/>
                <a:gd name="T2" fmla="*/ 290 w 290"/>
                <a:gd name="T3" fmla="*/ 17 h 83"/>
                <a:gd name="T4" fmla="*/ 0 w 290"/>
                <a:gd name="T5" fmla="*/ 68 h 83"/>
                <a:gd name="T6" fmla="*/ 273 w 290"/>
                <a:gd name="T7" fmla="*/ 0 h 83"/>
              </a:gdLst>
              <a:ahLst/>
              <a:cxnLst>
                <a:cxn ang="0">
                  <a:pos x="T0" y="T1"/>
                </a:cxn>
                <a:cxn ang="0">
                  <a:pos x="T2" y="T3"/>
                </a:cxn>
                <a:cxn ang="0">
                  <a:pos x="T4" y="T5"/>
                </a:cxn>
                <a:cxn ang="0">
                  <a:pos x="T6" y="T7"/>
                </a:cxn>
              </a:cxnLst>
              <a:rect l="0" t="0" r="r" b="b"/>
              <a:pathLst>
                <a:path w="290" h="83">
                  <a:moveTo>
                    <a:pt x="273" y="0"/>
                  </a:moveTo>
                  <a:cubicBezTo>
                    <a:pt x="282" y="2"/>
                    <a:pt x="278" y="17"/>
                    <a:pt x="290" y="17"/>
                  </a:cubicBezTo>
                  <a:cubicBezTo>
                    <a:pt x="228" y="59"/>
                    <a:pt x="62" y="83"/>
                    <a:pt x="0" y="68"/>
                  </a:cubicBezTo>
                  <a:cubicBezTo>
                    <a:pt x="64" y="19"/>
                    <a:pt x="194" y="35"/>
                    <a:pt x="273"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4" name="Freeform 11"/>
            <p:cNvSpPr>
              <a:spLocks/>
            </p:cNvSpPr>
            <p:nvPr/>
          </p:nvSpPr>
          <p:spPr bwMode="auto">
            <a:xfrm>
              <a:off x="10907875" y="3968760"/>
              <a:ext cx="688975" cy="239713"/>
            </a:xfrm>
            <a:custGeom>
              <a:avLst/>
              <a:gdLst>
                <a:gd name="T0" fmla="*/ 299 w 302"/>
                <a:gd name="T1" fmla="*/ 41 h 105"/>
                <a:gd name="T2" fmla="*/ 0 w 302"/>
                <a:gd name="T3" fmla="*/ 67 h 105"/>
                <a:gd name="T4" fmla="*/ 256 w 302"/>
                <a:gd name="T5" fmla="*/ 7 h 105"/>
                <a:gd name="T6" fmla="*/ 299 w 302"/>
                <a:gd name="T7" fmla="*/ 41 h 105"/>
              </a:gdLst>
              <a:ahLst/>
              <a:cxnLst>
                <a:cxn ang="0">
                  <a:pos x="T0" y="T1"/>
                </a:cxn>
                <a:cxn ang="0">
                  <a:pos x="T2" y="T3"/>
                </a:cxn>
                <a:cxn ang="0">
                  <a:pos x="T4" y="T5"/>
                </a:cxn>
                <a:cxn ang="0">
                  <a:pos x="T6" y="T7"/>
                </a:cxn>
              </a:cxnLst>
              <a:rect l="0" t="0" r="r" b="b"/>
              <a:pathLst>
                <a:path w="302" h="105">
                  <a:moveTo>
                    <a:pt x="299" y="41"/>
                  </a:moveTo>
                  <a:cubicBezTo>
                    <a:pt x="194" y="35"/>
                    <a:pt x="81" y="105"/>
                    <a:pt x="0" y="67"/>
                  </a:cubicBezTo>
                  <a:cubicBezTo>
                    <a:pt x="53" y="57"/>
                    <a:pt x="193" y="0"/>
                    <a:pt x="256" y="7"/>
                  </a:cubicBezTo>
                  <a:cubicBezTo>
                    <a:pt x="282" y="10"/>
                    <a:pt x="302" y="10"/>
                    <a:pt x="299" y="4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5" name="Freeform 12"/>
            <p:cNvSpPr>
              <a:spLocks/>
            </p:cNvSpPr>
            <p:nvPr/>
          </p:nvSpPr>
          <p:spPr bwMode="auto">
            <a:xfrm>
              <a:off x="12019125" y="3998923"/>
              <a:ext cx="682625" cy="217488"/>
            </a:xfrm>
            <a:custGeom>
              <a:avLst/>
              <a:gdLst>
                <a:gd name="T0" fmla="*/ 299 w 299"/>
                <a:gd name="T1" fmla="*/ 28 h 95"/>
                <a:gd name="T2" fmla="*/ 0 w 299"/>
                <a:gd name="T3" fmla="*/ 71 h 95"/>
                <a:gd name="T4" fmla="*/ 273 w 299"/>
                <a:gd name="T5" fmla="*/ 2 h 95"/>
                <a:gd name="T6" fmla="*/ 299 w 299"/>
                <a:gd name="T7" fmla="*/ 28 h 95"/>
              </a:gdLst>
              <a:ahLst/>
              <a:cxnLst>
                <a:cxn ang="0">
                  <a:pos x="T0" y="T1"/>
                </a:cxn>
                <a:cxn ang="0">
                  <a:pos x="T2" y="T3"/>
                </a:cxn>
                <a:cxn ang="0">
                  <a:pos x="T4" y="T5"/>
                </a:cxn>
                <a:cxn ang="0">
                  <a:pos x="T6" y="T7"/>
                </a:cxn>
              </a:cxnLst>
              <a:rect l="0" t="0" r="r" b="b"/>
              <a:pathLst>
                <a:path w="299" h="95">
                  <a:moveTo>
                    <a:pt x="299" y="28"/>
                  </a:moveTo>
                  <a:cubicBezTo>
                    <a:pt x="216" y="50"/>
                    <a:pt x="72" y="95"/>
                    <a:pt x="0" y="71"/>
                  </a:cubicBezTo>
                  <a:cubicBezTo>
                    <a:pt x="64" y="21"/>
                    <a:pt x="196" y="40"/>
                    <a:pt x="273" y="2"/>
                  </a:cubicBezTo>
                  <a:cubicBezTo>
                    <a:pt x="293" y="0"/>
                    <a:pt x="282" y="27"/>
                    <a:pt x="299" y="2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6" name="Freeform 13"/>
            <p:cNvSpPr>
              <a:spLocks noEditPoints="1"/>
            </p:cNvSpPr>
            <p:nvPr/>
          </p:nvSpPr>
          <p:spPr bwMode="auto">
            <a:xfrm>
              <a:off x="9761700" y="4121160"/>
              <a:ext cx="1438275" cy="995363"/>
            </a:xfrm>
            <a:custGeom>
              <a:avLst/>
              <a:gdLst>
                <a:gd name="T0" fmla="*/ 631 w 631"/>
                <a:gd name="T1" fmla="*/ 358 h 435"/>
                <a:gd name="T2" fmla="*/ 205 w 631"/>
                <a:gd name="T3" fmla="*/ 435 h 435"/>
                <a:gd name="T4" fmla="*/ 0 w 631"/>
                <a:gd name="T5" fmla="*/ 76 h 435"/>
                <a:gd name="T6" fmla="*/ 401 w 631"/>
                <a:gd name="T7" fmla="*/ 0 h 435"/>
                <a:gd name="T8" fmla="*/ 631 w 631"/>
                <a:gd name="T9" fmla="*/ 358 h 435"/>
                <a:gd name="T10" fmla="*/ 42 w 631"/>
                <a:gd name="T11" fmla="*/ 76 h 435"/>
                <a:gd name="T12" fmla="*/ 222 w 631"/>
                <a:gd name="T13" fmla="*/ 409 h 435"/>
                <a:gd name="T14" fmla="*/ 606 w 631"/>
                <a:gd name="T15" fmla="*/ 333 h 435"/>
                <a:gd name="T16" fmla="*/ 409 w 631"/>
                <a:gd name="T17" fmla="*/ 25 h 435"/>
                <a:gd name="T18" fmla="*/ 42 w 631"/>
                <a:gd name="T19" fmla="*/ 7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435">
                  <a:moveTo>
                    <a:pt x="631" y="358"/>
                  </a:moveTo>
                  <a:cubicBezTo>
                    <a:pt x="484" y="379"/>
                    <a:pt x="348" y="411"/>
                    <a:pt x="205" y="435"/>
                  </a:cubicBezTo>
                  <a:cubicBezTo>
                    <a:pt x="156" y="296"/>
                    <a:pt x="75" y="188"/>
                    <a:pt x="0" y="76"/>
                  </a:cubicBezTo>
                  <a:cubicBezTo>
                    <a:pt x="122" y="39"/>
                    <a:pt x="270" y="28"/>
                    <a:pt x="401" y="0"/>
                  </a:cubicBezTo>
                  <a:cubicBezTo>
                    <a:pt x="496" y="100"/>
                    <a:pt x="566" y="227"/>
                    <a:pt x="631" y="358"/>
                  </a:cubicBezTo>
                  <a:close/>
                  <a:moveTo>
                    <a:pt x="42" y="76"/>
                  </a:moveTo>
                  <a:cubicBezTo>
                    <a:pt x="78" y="178"/>
                    <a:pt x="174" y="291"/>
                    <a:pt x="222" y="409"/>
                  </a:cubicBezTo>
                  <a:cubicBezTo>
                    <a:pt x="351" y="385"/>
                    <a:pt x="488" y="368"/>
                    <a:pt x="606" y="333"/>
                  </a:cubicBezTo>
                  <a:cubicBezTo>
                    <a:pt x="538" y="232"/>
                    <a:pt x="476" y="127"/>
                    <a:pt x="409" y="25"/>
                  </a:cubicBezTo>
                  <a:cubicBezTo>
                    <a:pt x="275" y="31"/>
                    <a:pt x="177" y="72"/>
                    <a:pt x="42" y="76"/>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8" name="Freeform 15"/>
            <p:cNvSpPr>
              <a:spLocks/>
            </p:cNvSpPr>
            <p:nvPr/>
          </p:nvSpPr>
          <p:spPr bwMode="auto">
            <a:xfrm>
              <a:off x="11045987" y="4162435"/>
              <a:ext cx="685800" cy="238125"/>
            </a:xfrm>
            <a:custGeom>
              <a:avLst/>
              <a:gdLst>
                <a:gd name="T0" fmla="*/ 299 w 301"/>
                <a:gd name="T1" fmla="*/ 41 h 104"/>
                <a:gd name="T2" fmla="*/ 0 w 301"/>
                <a:gd name="T3" fmla="*/ 67 h 104"/>
                <a:gd name="T4" fmla="*/ 256 w 301"/>
                <a:gd name="T5" fmla="*/ 7 h 104"/>
                <a:gd name="T6" fmla="*/ 299 w 301"/>
                <a:gd name="T7" fmla="*/ 41 h 104"/>
              </a:gdLst>
              <a:ahLst/>
              <a:cxnLst>
                <a:cxn ang="0">
                  <a:pos x="T0" y="T1"/>
                </a:cxn>
                <a:cxn ang="0">
                  <a:pos x="T2" y="T3"/>
                </a:cxn>
                <a:cxn ang="0">
                  <a:pos x="T4" y="T5"/>
                </a:cxn>
                <a:cxn ang="0">
                  <a:pos x="T6" y="T7"/>
                </a:cxn>
              </a:cxnLst>
              <a:rect l="0" t="0" r="r" b="b"/>
              <a:pathLst>
                <a:path w="301" h="104">
                  <a:moveTo>
                    <a:pt x="299" y="41"/>
                  </a:moveTo>
                  <a:cubicBezTo>
                    <a:pt x="195" y="37"/>
                    <a:pt x="80" y="104"/>
                    <a:pt x="0" y="67"/>
                  </a:cubicBezTo>
                  <a:cubicBezTo>
                    <a:pt x="54" y="56"/>
                    <a:pt x="192" y="0"/>
                    <a:pt x="256" y="7"/>
                  </a:cubicBezTo>
                  <a:cubicBezTo>
                    <a:pt x="281" y="10"/>
                    <a:pt x="301" y="10"/>
                    <a:pt x="299" y="4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29" name="Freeform 16"/>
            <p:cNvSpPr>
              <a:spLocks/>
            </p:cNvSpPr>
            <p:nvPr/>
          </p:nvSpPr>
          <p:spPr bwMode="auto">
            <a:xfrm>
              <a:off x="12155650" y="4192598"/>
              <a:ext cx="663575" cy="228600"/>
            </a:xfrm>
            <a:custGeom>
              <a:avLst/>
              <a:gdLst>
                <a:gd name="T0" fmla="*/ 290 w 291"/>
                <a:gd name="T1" fmla="*/ 37 h 100"/>
                <a:gd name="T2" fmla="*/ 0 w 291"/>
                <a:gd name="T3" fmla="*/ 71 h 100"/>
                <a:gd name="T4" fmla="*/ 230 w 291"/>
                <a:gd name="T5" fmla="*/ 11 h 100"/>
                <a:gd name="T6" fmla="*/ 290 w 291"/>
                <a:gd name="T7" fmla="*/ 37 h 100"/>
              </a:gdLst>
              <a:ahLst/>
              <a:cxnLst>
                <a:cxn ang="0">
                  <a:pos x="T0" y="T1"/>
                </a:cxn>
                <a:cxn ang="0">
                  <a:pos x="T2" y="T3"/>
                </a:cxn>
                <a:cxn ang="0">
                  <a:pos x="T4" y="T5"/>
                </a:cxn>
                <a:cxn ang="0">
                  <a:pos x="T6" y="T7"/>
                </a:cxn>
              </a:cxnLst>
              <a:rect l="0" t="0" r="r" b="b"/>
              <a:pathLst>
                <a:path w="291" h="100">
                  <a:moveTo>
                    <a:pt x="290" y="37"/>
                  </a:moveTo>
                  <a:cubicBezTo>
                    <a:pt x="199" y="44"/>
                    <a:pt x="70" y="100"/>
                    <a:pt x="0" y="71"/>
                  </a:cubicBezTo>
                  <a:cubicBezTo>
                    <a:pt x="46" y="52"/>
                    <a:pt x="160" y="12"/>
                    <a:pt x="230" y="11"/>
                  </a:cubicBezTo>
                  <a:cubicBezTo>
                    <a:pt x="249" y="11"/>
                    <a:pt x="291" y="0"/>
                    <a:pt x="290" y="37"/>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0" name="Freeform 17"/>
            <p:cNvSpPr>
              <a:spLocks/>
            </p:cNvSpPr>
            <p:nvPr/>
          </p:nvSpPr>
          <p:spPr bwMode="auto">
            <a:xfrm>
              <a:off x="8980650" y="4249748"/>
              <a:ext cx="682625" cy="295275"/>
            </a:xfrm>
            <a:custGeom>
              <a:avLst/>
              <a:gdLst>
                <a:gd name="T0" fmla="*/ 299 w 299"/>
                <a:gd name="T1" fmla="*/ 55 h 129"/>
                <a:gd name="T2" fmla="*/ 0 w 299"/>
                <a:gd name="T3" fmla="*/ 80 h 129"/>
                <a:gd name="T4" fmla="*/ 299 w 299"/>
                <a:gd name="T5" fmla="*/ 55 h 129"/>
              </a:gdLst>
              <a:ahLst/>
              <a:cxnLst>
                <a:cxn ang="0">
                  <a:pos x="T0" y="T1"/>
                </a:cxn>
                <a:cxn ang="0">
                  <a:pos x="T2" y="T3"/>
                </a:cxn>
                <a:cxn ang="0">
                  <a:pos x="T4" y="T5"/>
                </a:cxn>
              </a:cxnLst>
              <a:rect l="0" t="0" r="r" b="b"/>
              <a:pathLst>
                <a:path w="299" h="129">
                  <a:moveTo>
                    <a:pt x="299" y="55"/>
                  </a:moveTo>
                  <a:cubicBezTo>
                    <a:pt x="204" y="56"/>
                    <a:pt x="63" y="129"/>
                    <a:pt x="0" y="80"/>
                  </a:cubicBezTo>
                  <a:cubicBezTo>
                    <a:pt x="87" y="73"/>
                    <a:pt x="234" y="0"/>
                    <a:pt x="299" y="55"/>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1" name="Freeform 18"/>
            <p:cNvSpPr>
              <a:spLocks/>
            </p:cNvSpPr>
            <p:nvPr/>
          </p:nvSpPr>
          <p:spPr bwMode="auto">
            <a:xfrm>
              <a:off x="11161875" y="4352935"/>
              <a:ext cx="681037" cy="227013"/>
            </a:xfrm>
            <a:custGeom>
              <a:avLst/>
              <a:gdLst>
                <a:gd name="T0" fmla="*/ 299 w 299"/>
                <a:gd name="T1" fmla="*/ 27 h 99"/>
                <a:gd name="T2" fmla="*/ 0 w 299"/>
                <a:gd name="T3" fmla="*/ 69 h 99"/>
                <a:gd name="T4" fmla="*/ 299 w 299"/>
                <a:gd name="T5" fmla="*/ 27 h 99"/>
              </a:gdLst>
              <a:ahLst/>
              <a:cxnLst>
                <a:cxn ang="0">
                  <a:pos x="T0" y="T1"/>
                </a:cxn>
                <a:cxn ang="0">
                  <a:pos x="T2" y="T3"/>
                </a:cxn>
                <a:cxn ang="0">
                  <a:pos x="T4" y="T5"/>
                </a:cxn>
              </a:cxnLst>
              <a:rect l="0" t="0" r="r" b="b"/>
              <a:pathLst>
                <a:path w="299" h="99">
                  <a:moveTo>
                    <a:pt x="299" y="27"/>
                  </a:moveTo>
                  <a:cubicBezTo>
                    <a:pt x="225" y="57"/>
                    <a:pt x="78" y="99"/>
                    <a:pt x="0" y="69"/>
                  </a:cubicBezTo>
                  <a:cubicBezTo>
                    <a:pt x="82" y="48"/>
                    <a:pt x="224" y="0"/>
                    <a:pt x="299" y="27"/>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2" name="Freeform 19"/>
            <p:cNvSpPr>
              <a:spLocks/>
            </p:cNvSpPr>
            <p:nvPr/>
          </p:nvSpPr>
          <p:spPr bwMode="auto">
            <a:xfrm>
              <a:off x="12271537" y="4367223"/>
              <a:ext cx="681037" cy="266700"/>
            </a:xfrm>
            <a:custGeom>
              <a:avLst/>
              <a:gdLst>
                <a:gd name="T0" fmla="*/ 298 w 298"/>
                <a:gd name="T1" fmla="*/ 38 h 117"/>
                <a:gd name="T2" fmla="*/ 145 w 298"/>
                <a:gd name="T3" fmla="*/ 80 h 117"/>
                <a:gd name="T4" fmla="*/ 0 w 298"/>
                <a:gd name="T5" fmla="*/ 63 h 117"/>
                <a:gd name="T6" fmla="*/ 298 w 298"/>
                <a:gd name="T7" fmla="*/ 38 h 117"/>
              </a:gdLst>
              <a:ahLst/>
              <a:cxnLst>
                <a:cxn ang="0">
                  <a:pos x="T0" y="T1"/>
                </a:cxn>
                <a:cxn ang="0">
                  <a:pos x="T2" y="T3"/>
                </a:cxn>
                <a:cxn ang="0">
                  <a:pos x="T4" y="T5"/>
                </a:cxn>
                <a:cxn ang="0">
                  <a:pos x="T6" y="T7"/>
                </a:cxn>
              </a:cxnLst>
              <a:rect l="0" t="0" r="r" b="b"/>
              <a:pathLst>
                <a:path w="298" h="117">
                  <a:moveTo>
                    <a:pt x="298" y="38"/>
                  </a:moveTo>
                  <a:cubicBezTo>
                    <a:pt x="266" y="58"/>
                    <a:pt x="201" y="70"/>
                    <a:pt x="145" y="80"/>
                  </a:cubicBezTo>
                  <a:cubicBezTo>
                    <a:pt x="94" y="89"/>
                    <a:pt x="8" y="117"/>
                    <a:pt x="0" y="63"/>
                  </a:cubicBezTo>
                  <a:cubicBezTo>
                    <a:pt x="105" y="70"/>
                    <a:pt x="218" y="0"/>
                    <a:pt x="298" y="3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3" name="Freeform 20"/>
            <p:cNvSpPr>
              <a:spLocks/>
            </p:cNvSpPr>
            <p:nvPr/>
          </p:nvSpPr>
          <p:spPr bwMode="auto">
            <a:xfrm>
              <a:off x="9118762" y="4498985"/>
              <a:ext cx="681037" cy="195263"/>
            </a:xfrm>
            <a:custGeom>
              <a:avLst/>
              <a:gdLst>
                <a:gd name="T0" fmla="*/ 299 w 299"/>
                <a:gd name="T1" fmla="*/ 31 h 85"/>
                <a:gd name="T2" fmla="*/ 0 w 299"/>
                <a:gd name="T3" fmla="*/ 74 h 85"/>
                <a:gd name="T4" fmla="*/ 256 w 299"/>
                <a:gd name="T5" fmla="*/ 5 h 85"/>
                <a:gd name="T6" fmla="*/ 299 w 299"/>
                <a:gd name="T7" fmla="*/ 31 h 85"/>
              </a:gdLst>
              <a:ahLst/>
              <a:cxnLst>
                <a:cxn ang="0">
                  <a:pos x="T0" y="T1"/>
                </a:cxn>
                <a:cxn ang="0">
                  <a:pos x="T2" y="T3"/>
                </a:cxn>
                <a:cxn ang="0">
                  <a:pos x="T4" y="T5"/>
                </a:cxn>
                <a:cxn ang="0">
                  <a:pos x="T6" y="T7"/>
                </a:cxn>
              </a:cxnLst>
              <a:rect l="0" t="0" r="r" b="b"/>
              <a:pathLst>
                <a:path w="299" h="85">
                  <a:moveTo>
                    <a:pt x="299" y="31"/>
                  </a:moveTo>
                  <a:cubicBezTo>
                    <a:pt x="206" y="47"/>
                    <a:pt x="92" y="85"/>
                    <a:pt x="0" y="74"/>
                  </a:cubicBezTo>
                  <a:cubicBezTo>
                    <a:pt x="43" y="51"/>
                    <a:pt x="187" y="0"/>
                    <a:pt x="256" y="5"/>
                  </a:cubicBezTo>
                  <a:cubicBezTo>
                    <a:pt x="280" y="7"/>
                    <a:pt x="291" y="10"/>
                    <a:pt x="299" y="3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4" name="Freeform 21"/>
            <p:cNvSpPr>
              <a:spLocks/>
            </p:cNvSpPr>
            <p:nvPr/>
          </p:nvSpPr>
          <p:spPr bwMode="auto">
            <a:xfrm>
              <a:off x="11298400" y="4556135"/>
              <a:ext cx="682625" cy="211138"/>
            </a:xfrm>
            <a:custGeom>
              <a:avLst/>
              <a:gdLst>
                <a:gd name="T0" fmla="*/ 299 w 299"/>
                <a:gd name="T1" fmla="*/ 40 h 92"/>
                <a:gd name="T2" fmla="*/ 0 w 299"/>
                <a:gd name="T3" fmla="*/ 74 h 92"/>
                <a:gd name="T4" fmla="*/ 265 w 299"/>
                <a:gd name="T5" fmla="*/ 6 h 92"/>
                <a:gd name="T6" fmla="*/ 299 w 299"/>
                <a:gd name="T7" fmla="*/ 40 h 92"/>
              </a:gdLst>
              <a:ahLst/>
              <a:cxnLst>
                <a:cxn ang="0">
                  <a:pos x="T0" y="T1"/>
                </a:cxn>
                <a:cxn ang="0">
                  <a:pos x="T2" y="T3"/>
                </a:cxn>
                <a:cxn ang="0">
                  <a:pos x="T4" y="T5"/>
                </a:cxn>
                <a:cxn ang="0">
                  <a:pos x="T6" y="T7"/>
                </a:cxn>
              </a:cxnLst>
              <a:rect l="0" t="0" r="r" b="b"/>
              <a:pathLst>
                <a:path w="299" h="92">
                  <a:moveTo>
                    <a:pt x="299" y="40"/>
                  </a:moveTo>
                  <a:cubicBezTo>
                    <a:pt x="198" y="45"/>
                    <a:pt x="95" y="92"/>
                    <a:pt x="0" y="74"/>
                  </a:cubicBezTo>
                  <a:cubicBezTo>
                    <a:pt x="57" y="20"/>
                    <a:pt x="190" y="42"/>
                    <a:pt x="265" y="6"/>
                  </a:cubicBezTo>
                  <a:cubicBezTo>
                    <a:pt x="293" y="0"/>
                    <a:pt x="296" y="20"/>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5" name="Freeform 22"/>
            <p:cNvSpPr>
              <a:spLocks/>
            </p:cNvSpPr>
            <p:nvPr/>
          </p:nvSpPr>
          <p:spPr bwMode="auto">
            <a:xfrm>
              <a:off x="12389012" y="4602173"/>
              <a:ext cx="681037" cy="249238"/>
            </a:xfrm>
            <a:custGeom>
              <a:avLst/>
              <a:gdLst>
                <a:gd name="T0" fmla="*/ 299 w 299"/>
                <a:gd name="T1" fmla="*/ 37 h 109"/>
                <a:gd name="T2" fmla="*/ 0 w 299"/>
                <a:gd name="T3" fmla="*/ 63 h 109"/>
                <a:gd name="T4" fmla="*/ 273 w 299"/>
                <a:gd name="T5" fmla="*/ 3 h 109"/>
                <a:gd name="T6" fmla="*/ 299 w 299"/>
                <a:gd name="T7" fmla="*/ 37 h 109"/>
              </a:gdLst>
              <a:ahLst/>
              <a:cxnLst>
                <a:cxn ang="0">
                  <a:pos x="T0" y="T1"/>
                </a:cxn>
                <a:cxn ang="0">
                  <a:pos x="T2" y="T3"/>
                </a:cxn>
                <a:cxn ang="0">
                  <a:pos x="T4" y="T5"/>
                </a:cxn>
                <a:cxn ang="0">
                  <a:pos x="T6" y="T7"/>
                </a:cxn>
              </a:cxnLst>
              <a:rect l="0" t="0" r="r" b="b"/>
              <a:pathLst>
                <a:path w="299" h="109">
                  <a:moveTo>
                    <a:pt x="299" y="37"/>
                  </a:moveTo>
                  <a:cubicBezTo>
                    <a:pt x="199" y="35"/>
                    <a:pt x="61" y="109"/>
                    <a:pt x="0" y="63"/>
                  </a:cubicBezTo>
                  <a:cubicBezTo>
                    <a:pt x="77" y="28"/>
                    <a:pt x="191" y="32"/>
                    <a:pt x="273" y="3"/>
                  </a:cubicBezTo>
                  <a:cubicBezTo>
                    <a:pt x="296" y="0"/>
                    <a:pt x="295" y="21"/>
                    <a:pt x="299" y="37"/>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6" name="Freeform 23"/>
            <p:cNvSpPr>
              <a:spLocks/>
            </p:cNvSpPr>
            <p:nvPr/>
          </p:nvSpPr>
          <p:spPr bwMode="auto">
            <a:xfrm>
              <a:off x="9234650" y="4691073"/>
              <a:ext cx="661987" cy="211138"/>
            </a:xfrm>
            <a:custGeom>
              <a:avLst/>
              <a:gdLst>
                <a:gd name="T0" fmla="*/ 290 w 290"/>
                <a:gd name="T1" fmla="*/ 24 h 92"/>
                <a:gd name="T2" fmla="*/ 0 w 290"/>
                <a:gd name="T3" fmla="*/ 66 h 92"/>
                <a:gd name="T4" fmla="*/ 290 w 290"/>
                <a:gd name="T5" fmla="*/ 24 h 92"/>
              </a:gdLst>
              <a:ahLst/>
              <a:cxnLst>
                <a:cxn ang="0">
                  <a:pos x="T0" y="T1"/>
                </a:cxn>
                <a:cxn ang="0">
                  <a:pos x="T2" y="T3"/>
                </a:cxn>
                <a:cxn ang="0">
                  <a:pos x="T4" y="T5"/>
                </a:cxn>
              </a:cxnLst>
              <a:rect l="0" t="0" r="r" b="b"/>
              <a:pathLst>
                <a:path w="290" h="92">
                  <a:moveTo>
                    <a:pt x="290" y="24"/>
                  </a:moveTo>
                  <a:cubicBezTo>
                    <a:pt x="220" y="54"/>
                    <a:pt x="71" y="92"/>
                    <a:pt x="0" y="66"/>
                  </a:cubicBezTo>
                  <a:cubicBezTo>
                    <a:pt x="72" y="37"/>
                    <a:pt x="222" y="0"/>
                    <a:pt x="290" y="24"/>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7" name="Freeform 24"/>
            <p:cNvSpPr>
              <a:spLocks/>
            </p:cNvSpPr>
            <p:nvPr/>
          </p:nvSpPr>
          <p:spPr bwMode="auto">
            <a:xfrm>
              <a:off x="11414287" y="4757748"/>
              <a:ext cx="682625" cy="219075"/>
            </a:xfrm>
            <a:custGeom>
              <a:avLst/>
              <a:gdLst>
                <a:gd name="T0" fmla="*/ 299 w 299"/>
                <a:gd name="T1" fmla="*/ 29 h 96"/>
                <a:gd name="T2" fmla="*/ 0 w 299"/>
                <a:gd name="T3" fmla="*/ 72 h 96"/>
                <a:gd name="T4" fmla="*/ 299 w 299"/>
                <a:gd name="T5" fmla="*/ 29 h 96"/>
              </a:gdLst>
              <a:ahLst/>
              <a:cxnLst>
                <a:cxn ang="0">
                  <a:pos x="T0" y="T1"/>
                </a:cxn>
                <a:cxn ang="0">
                  <a:pos x="T2" y="T3"/>
                </a:cxn>
                <a:cxn ang="0">
                  <a:pos x="T4" y="T5"/>
                </a:cxn>
              </a:cxnLst>
              <a:rect l="0" t="0" r="r" b="b"/>
              <a:pathLst>
                <a:path w="299" h="96">
                  <a:moveTo>
                    <a:pt x="299" y="29"/>
                  </a:moveTo>
                  <a:cubicBezTo>
                    <a:pt x="221" y="55"/>
                    <a:pt x="73" y="96"/>
                    <a:pt x="0" y="72"/>
                  </a:cubicBezTo>
                  <a:cubicBezTo>
                    <a:pt x="75" y="42"/>
                    <a:pt x="222" y="0"/>
                    <a:pt x="299" y="2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8" name="Freeform 25"/>
            <p:cNvSpPr>
              <a:spLocks/>
            </p:cNvSpPr>
            <p:nvPr/>
          </p:nvSpPr>
          <p:spPr bwMode="auto">
            <a:xfrm>
              <a:off x="12504900" y="4791085"/>
              <a:ext cx="682625" cy="233363"/>
            </a:xfrm>
            <a:custGeom>
              <a:avLst/>
              <a:gdLst>
                <a:gd name="T0" fmla="*/ 299 w 299"/>
                <a:gd name="T1" fmla="*/ 40 h 102"/>
                <a:gd name="T2" fmla="*/ 0 w 299"/>
                <a:gd name="T3" fmla="*/ 82 h 102"/>
                <a:gd name="T4" fmla="*/ 299 w 299"/>
                <a:gd name="T5" fmla="*/ 40 h 102"/>
              </a:gdLst>
              <a:ahLst/>
              <a:cxnLst>
                <a:cxn ang="0">
                  <a:pos x="T0" y="T1"/>
                </a:cxn>
                <a:cxn ang="0">
                  <a:pos x="T2" y="T3"/>
                </a:cxn>
                <a:cxn ang="0">
                  <a:pos x="T4" y="T5"/>
                </a:cxn>
              </a:cxnLst>
              <a:rect l="0" t="0" r="r" b="b"/>
              <a:pathLst>
                <a:path w="299" h="102">
                  <a:moveTo>
                    <a:pt x="299" y="40"/>
                  </a:moveTo>
                  <a:cubicBezTo>
                    <a:pt x="212" y="57"/>
                    <a:pt x="68" y="102"/>
                    <a:pt x="0" y="82"/>
                  </a:cubicBezTo>
                  <a:cubicBezTo>
                    <a:pt x="66" y="45"/>
                    <a:pt x="241" y="0"/>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39" name="Freeform 26"/>
            <p:cNvSpPr>
              <a:spLocks/>
            </p:cNvSpPr>
            <p:nvPr/>
          </p:nvSpPr>
          <p:spPr bwMode="auto">
            <a:xfrm>
              <a:off x="9333075" y="4887923"/>
              <a:ext cx="681037" cy="242888"/>
            </a:xfrm>
            <a:custGeom>
              <a:avLst/>
              <a:gdLst>
                <a:gd name="T0" fmla="*/ 299 w 299"/>
                <a:gd name="T1" fmla="*/ 40 h 106"/>
                <a:gd name="T2" fmla="*/ 136 w 299"/>
                <a:gd name="T3" fmla="*/ 66 h 106"/>
                <a:gd name="T4" fmla="*/ 0 w 299"/>
                <a:gd name="T5" fmla="*/ 49 h 106"/>
                <a:gd name="T6" fmla="*/ 256 w 299"/>
                <a:gd name="T7" fmla="*/ 6 h 106"/>
                <a:gd name="T8" fmla="*/ 299 w 299"/>
                <a:gd name="T9" fmla="*/ 40 h 106"/>
              </a:gdLst>
              <a:ahLst/>
              <a:cxnLst>
                <a:cxn ang="0">
                  <a:pos x="T0" y="T1"/>
                </a:cxn>
                <a:cxn ang="0">
                  <a:pos x="T2" y="T3"/>
                </a:cxn>
                <a:cxn ang="0">
                  <a:pos x="T4" y="T5"/>
                </a:cxn>
                <a:cxn ang="0">
                  <a:pos x="T6" y="T7"/>
                </a:cxn>
                <a:cxn ang="0">
                  <a:pos x="T8" y="T9"/>
                </a:cxn>
              </a:cxnLst>
              <a:rect l="0" t="0" r="r" b="b"/>
              <a:pathLst>
                <a:path w="299" h="106">
                  <a:moveTo>
                    <a:pt x="299" y="40"/>
                  </a:moveTo>
                  <a:cubicBezTo>
                    <a:pt x="249" y="35"/>
                    <a:pt x="190" y="56"/>
                    <a:pt x="136" y="66"/>
                  </a:cubicBezTo>
                  <a:cubicBezTo>
                    <a:pt x="88" y="75"/>
                    <a:pt x="12" y="106"/>
                    <a:pt x="0" y="49"/>
                  </a:cubicBezTo>
                  <a:cubicBezTo>
                    <a:pt x="93" y="43"/>
                    <a:pt x="176" y="25"/>
                    <a:pt x="256" y="6"/>
                  </a:cubicBezTo>
                  <a:cubicBezTo>
                    <a:pt x="288" y="0"/>
                    <a:pt x="298" y="16"/>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40" name="Freeform 27"/>
            <p:cNvSpPr>
              <a:spLocks/>
            </p:cNvSpPr>
            <p:nvPr/>
          </p:nvSpPr>
          <p:spPr bwMode="auto">
            <a:xfrm>
              <a:off x="11531762" y="4997460"/>
              <a:ext cx="663575" cy="182563"/>
            </a:xfrm>
            <a:custGeom>
              <a:avLst/>
              <a:gdLst>
                <a:gd name="T0" fmla="*/ 291 w 291"/>
                <a:gd name="T1" fmla="*/ 9 h 80"/>
                <a:gd name="T2" fmla="*/ 0 w 291"/>
                <a:gd name="T3" fmla="*/ 60 h 80"/>
                <a:gd name="T4" fmla="*/ 291 w 291"/>
                <a:gd name="T5" fmla="*/ 9 h 80"/>
              </a:gdLst>
              <a:ahLst/>
              <a:cxnLst>
                <a:cxn ang="0">
                  <a:pos x="T0" y="T1"/>
                </a:cxn>
                <a:cxn ang="0">
                  <a:pos x="T2" y="T3"/>
                </a:cxn>
                <a:cxn ang="0">
                  <a:pos x="T4" y="T5"/>
                </a:cxn>
              </a:cxnLst>
              <a:rect l="0" t="0" r="r" b="b"/>
              <a:pathLst>
                <a:path w="291" h="80">
                  <a:moveTo>
                    <a:pt x="291" y="9"/>
                  </a:moveTo>
                  <a:cubicBezTo>
                    <a:pt x="229" y="51"/>
                    <a:pt x="67" y="80"/>
                    <a:pt x="0" y="60"/>
                  </a:cubicBezTo>
                  <a:cubicBezTo>
                    <a:pt x="73" y="25"/>
                    <a:pt x="201" y="0"/>
                    <a:pt x="291" y="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41" name="Freeform 28"/>
            <p:cNvSpPr>
              <a:spLocks/>
            </p:cNvSpPr>
            <p:nvPr/>
          </p:nvSpPr>
          <p:spPr bwMode="auto">
            <a:xfrm>
              <a:off x="12582687" y="5032385"/>
              <a:ext cx="681037" cy="214313"/>
            </a:xfrm>
            <a:custGeom>
              <a:avLst/>
              <a:gdLst>
                <a:gd name="T0" fmla="*/ 299 w 299"/>
                <a:gd name="T1" fmla="*/ 28 h 94"/>
                <a:gd name="T2" fmla="*/ 0 w 299"/>
                <a:gd name="T3" fmla="*/ 71 h 94"/>
                <a:gd name="T4" fmla="*/ 273 w 299"/>
                <a:gd name="T5" fmla="*/ 3 h 94"/>
                <a:gd name="T6" fmla="*/ 299 w 299"/>
                <a:gd name="T7" fmla="*/ 28 h 94"/>
              </a:gdLst>
              <a:ahLst/>
              <a:cxnLst>
                <a:cxn ang="0">
                  <a:pos x="T0" y="T1"/>
                </a:cxn>
                <a:cxn ang="0">
                  <a:pos x="T2" y="T3"/>
                </a:cxn>
                <a:cxn ang="0">
                  <a:pos x="T4" y="T5"/>
                </a:cxn>
                <a:cxn ang="0">
                  <a:pos x="T6" y="T7"/>
                </a:cxn>
              </a:cxnLst>
              <a:rect l="0" t="0" r="r" b="b"/>
              <a:pathLst>
                <a:path w="299" h="94">
                  <a:moveTo>
                    <a:pt x="299" y="28"/>
                  </a:moveTo>
                  <a:cubicBezTo>
                    <a:pt x="218" y="51"/>
                    <a:pt x="71" y="94"/>
                    <a:pt x="0" y="71"/>
                  </a:cubicBezTo>
                  <a:cubicBezTo>
                    <a:pt x="64" y="21"/>
                    <a:pt x="195" y="38"/>
                    <a:pt x="273" y="3"/>
                  </a:cubicBezTo>
                  <a:cubicBezTo>
                    <a:pt x="293" y="0"/>
                    <a:pt x="283" y="27"/>
                    <a:pt x="299" y="2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42" name="Freeform 29"/>
            <p:cNvSpPr>
              <a:spLocks/>
            </p:cNvSpPr>
            <p:nvPr/>
          </p:nvSpPr>
          <p:spPr bwMode="auto">
            <a:xfrm>
              <a:off x="9429912" y="5095885"/>
              <a:ext cx="681037" cy="227013"/>
            </a:xfrm>
            <a:custGeom>
              <a:avLst/>
              <a:gdLst>
                <a:gd name="T0" fmla="*/ 281 w 298"/>
                <a:gd name="T1" fmla="*/ 0 h 99"/>
                <a:gd name="T2" fmla="*/ 298 w 298"/>
                <a:gd name="T3" fmla="*/ 17 h 99"/>
                <a:gd name="T4" fmla="*/ 0 w 298"/>
                <a:gd name="T5" fmla="*/ 60 h 99"/>
                <a:gd name="T6" fmla="*/ 281 w 298"/>
                <a:gd name="T7" fmla="*/ 0 h 99"/>
              </a:gdLst>
              <a:ahLst/>
              <a:cxnLst>
                <a:cxn ang="0">
                  <a:pos x="T0" y="T1"/>
                </a:cxn>
                <a:cxn ang="0">
                  <a:pos x="T2" y="T3"/>
                </a:cxn>
                <a:cxn ang="0">
                  <a:pos x="T4" y="T5"/>
                </a:cxn>
                <a:cxn ang="0">
                  <a:pos x="T6" y="T7"/>
                </a:cxn>
              </a:cxnLst>
              <a:rect l="0" t="0" r="r" b="b"/>
              <a:pathLst>
                <a:path w="298" h="99">
                  <a:moveTo>
                    <a:pt x="281" y="0"/>
                  </a:moveTo>
                  <a:cubicBezTo>
                    <a:pt x="291" y="3"/>
                    <a:pt x="287" y="17"/>
                    <a:pt x="298" y="17"/>
                  </a:cubicBezTo>
                  <a:cubicBezTo>
                    <a:pt x="230" y="51"/>
                    <a:pt x="57" y="99"/>
                    <a:pt x="0" y="60"/>
                  </a:cubicBezTo>
                  <a:cubicBezTo>
                    <a:pt x="83" y="29"/>
                    <a:pt x="197" y="29"/>
                    <a:pt x="281"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43" name="Freeform 30"/>
            <p:cNvSpPr>
              <a:spLocks/>
            </p:cNvSpPr>
            <p:nvPr/>
          </p:nvSpPr>
          <p:spPr bwMode="auto">
            <a:xfrm>
              <a:off x="11611137" y="5203835"/>
              <a:ext cx="690562" cy="239713"/>
            </a:xfrm>
            <a:custGeom>
              <a:avLst/>
              <a:gdLst>
                <a:gd name="T0" fmla="*/ 298 w 303"/>
                <a:gd name="T1" fmla="*/ 39 h 105"/>
                <a:gd name="T2" fmla="*/ 136 w 303"/>
                <a:gd name="T3" fmla="*/ 64 h 105"/>
                <a:gd name="T4" fmla="*/ 0 w 303"/>
                <a:gd name="T5" fmla="*/ 47 h 105"/>
                <a:gd name="T6" fmla="*/ 247 w 303"/>
                <a:gd name="T7" fmla="*/ 5 h 105"/>
                <a:gd name="T8" fmla="*/ 298 w 303"/>
                <a:gd name="T9" fmla="*/ 39 h 105"/>
              </a:gdLst>
              <a:ahLst/>
              <a:cxnLst>
                <a:cxn ang="0">
                  <a:pos x="T0" y="T1"/>
                </a:cxn>
                <a:cxn ang="0">
                  <a:pos x="T2" y="T3"/>
                </a:cxn>
                <a:cxn ang="0">
                  <a:pos x="T4" y="T5"/>
                </a:cxn>
                <a:cxn ang="0">
                  <a:pos x="T6" y="T7"/>
                </a:cxn>
                <a:cxn ang="0">
                  <a:pos x="T8" y="T9"/>
                </a:cxn>
              </a:cxnLst>
              <a:rect l="0" t="0" r="r" b="b"/>
              <a:pathLst>
                <a:path w="303" h="105">
                  <a:moveTo>
                    <a:pt x="298" y="39"/>
                  </a:moveTo>
                  <a:cubicBezTo>
                    <a:pt x="250" y="36"/>
                    <a:pt x="190" y="55"/>
                    <a:pt x="136" y="64"/>
                  </a:cubicBezTo>
                  <a:cubicBezTo>
                    <a:pt x="88" y="73"/>
                    <a:pt x="10" y="105"/>
                    <a:pt x="0" y="47"/>
                  </a:cubicBezTo>
                  <a:cubicBezTo>
                    <a:pt x="74" y="59"/>
                    <a:pt x="185" y="0"/>
                    <a:pt x="247" y="5"/>
                  </a:cubicBezTo>
                  <a:cubicBezTo>
                    <a:pt x="269" y="6"/>
                    <a:pt x="303" y="1"/>
                    <a:pt x="298" y="3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45" name="Freeform 32"/>
            <p:cNvSpPr>
              <a:spLocks/>
            </p:cNvSpPr>
            <p:nvPr/>
          </p:nvSpPr>
          <p:spPr bwMode="auto">
            <a:xfrm>
              <a:off x="12620787" y="5267335"/>
              <a:ext cx="682625" cy="249238"/>
            </a:xfrm>
            <a:custGeom>
              <a:avLst/>
              <a:gdLst>
                <a:gd name="T0" fmla="*/ 299 w 299"/>
                <a:gd name="T1" fmla="*/ 36 h 109"/>
                <a:gd name="T2" fmla="*/ 0 w 299"/>
                <a:gd name="T3" fmla="*/ 62 h 109"/>
                <a:gd name="T4" fmla="*/ 274 w 299"/>
                <a:gd name="T5" fmla="*/ 2 h 109"/>
                <a:gd name="T6" fmla="*/ 299 w 299"/>
                <a:gd name="T7" fmla="*/ 36 h 109"/>
              </a:gdLst>
              <a:ahLst/>
              <a:cxnLst>
                <a:cxn ang="0">
                  <a:pos x="T0" y="T1"/>
                </a:cxn>
                <a:cxn ang="0">
                  <a:pos x="T2" y="T3"/>
                </a:cxn>
                <a:cxn ang="0">
                  <a:pos x="T4" y="T5"/>
                </a:cxn>
                <a:cxn ang="0">
                  <a:pos x="T6" y="T7"/>
                </a:cxn>
              </a:cxnLst>
              <a:rect l="0" t="0" r="r" b="b"/>
              <a:pathLst>
                <a:path w="299" h="109">
                  <a:moveTo>
                    <a:pt x="299" y="36"/>
                  </a:moveTo>
                  <a:cubicBezTo>
                    <a:pt x="199" y="34"/>
                    <a:pt x="61" y="109"/>
                    <a:pt x="0" y="62"/>
                  </a:cubicBezTo>
                  <a:cubicBezTo>
                    <a:pt x="77" y="28"/>
                    <a:pt x="191" y="31"/>
                    <a:pt x="274" y="2"/>
                  </a:cubicBezTo>
                  <a:cubicBezTo>
                    <a:pt x="296" y="0"/>
                    <a:pt x="296" y="20"/>
                    <a:pt x="299" y="36"/>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46" name="Freeform 33"/>
            <p:cNvSpPr>
              <a:spLocks/>
            </p:cNvSpPr>
            <p:nvPr/>
          </p:nvSpPr>
          <p:spPr bwMode="auto">
            <a:xfrm>
              <a:off x="9526750" y="5310198"/>
              <a:ext cx="681037" cy="223838"/>
            </a:xfrm>
            <a:custGeom>
              <a:avLst/>
              <a:gdLst>
                <a:gd name="T0" fmla="*/ 282 w 299"/>
                <a:gd name="T1" fmla="*/ 0 h 98"/>
                <a:gd name="T2" fmla="*/ 299 w 299"/>
                <a:gd name="T3" fmla="*/ 17 h 98"/>
                <a:gd name="T4" fmla="*/ 0 w 299"/>
                <a:gd name="T5" fmla="*/ 60 h 98"/>
                <a:gd name="T6" fmla="*/ 282 w 299"/>
                <a:gd name="T7" fmla="*/ 0 h 98"/>
              </a:gdLst>
              <a:ahLst/>
              <a:cxnLst>
                <a:cxn ang="0">
                  <a:pos x="T0" y="T1"/>
                </a:cxn>
                <a:cxn ang="0">
                  <a:pos x="T2" y="T3"/>
                </a:cxn>
                <a:cxn ang="0">
                  <a:pos x="T4" y="T5"/>
                </a:cxn>
                <a:cxn ang="0">
                  <a:pos x="T6" y="T7"/>
                </a:cxn>
              </a:cxnLst>
              <a:rect l="0" t="0" r="r" b="b"/>
              <a:pathLst>
                <a:path w="299" h="98">
                  <a:moveTo>
                    <a:pt x="282" y="0"/>
                  </a:moveTo>
                  <a:cubicBezTo>
                    <a:pt x="291" y="2"/>
                    <a:pt x="288" y="17"/>
                    <a:pt x="299" y="17"/>
                  </a:cubicBezTo>
                  <a:cubicBezTo>
                    <a:pt x="236" y="57"/>
                    <a:pt x="57" y="98"/>
                    <a:pt x="0" y="60"/>
                  </a:cubicBezTo>
                  <a:cubicBezTo>
                    <a:pt x="86" y="32"/>
                    <a:pt x="200" y="32"/>
                    <a:pt x="282"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35"/>
            <p:cNvSpPr>
              <a:spLocks/>
            </p:cNvSpPr>
            <p:nvPr/>
          </p:nvSpPr>
          <p:spPr bwMode="auto">
            <a:xfrm>
              <a:off x="11649237" y="5422910"/>
              <a:ext cx="679450" cy="222250"/>
            </a:xfrm>
            <a:custGeom>
              <a:avLst/>
              <a:gdLst>
                <a:gd name="T0" fmla="*/ 298 w 298"/>
                <a:gd name="T1" fmla="*/ 28 h 97"/>
                <a:gd name="T2" fmla="*/ 0 w 298"/>
                <a:gd name="T3" fmla="*/ 71 h 97"/>
                <a:gd name="T4" fmla="*/ 298 w 298"/>
                <a:gd name="T5" fmla="*/ 28 h 97"/>
              </a:gdLst>
              <a:ahLst/>
              <a:cxnLst>
                <a:cxn ang="0">
                  <a:pos x="T0" y="T1"/>
                </a:cxn>
                <a:cxn ang="0">
                  <a:pos x="T2" y="T3"/>
                </a:cxn>
                <a:cxn ang="0">
                  <a:pos x="T4" y="T5"/>
                </a:cxn>
              </a:cxnLst>
              <a:rect l="0" t="0" r="r" b="b"/>
              <a:pathLst>
                <a:path w="298" h="97">
                  <a:moveTo>
                    <a:pt x="298" y="28"/>
                  </a:moveTo>
                  <a:cubicBezTo>
                    <a:pt x="220" y="55"/>
                    <a:pt x="74" y="97"/>
                    <a:pt x="0" y="71"/>
                  </a:cubicBezTo>
                  <a:cubicBezTo>
                    <a:pt x="73" y="40"/>
                    <a:pt x="222" y="0"/>
                    <a:pt x="298" y="2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36"/>
            <p:cNvSpPr>
              <a:spLocks/>
            </p:cNvSpPr>
            <p:nvPr/>
          </p:nvSpPr>
          <p:spPr bwMode="auto">
            <a:xfrm>
              <a:off x="12620787" y="5507048"/>
              <a:ext cx="663575" cy="195263"/>
            </a:xfrm>
            <a:custGeom>
              <a:avLst/>
              <a:gdLst>
                <a:gd name="T0" fmla="*/ 274 w 291"/>
                <a:gd name="T1" fmla="*/ 0 h 85"/>
                <a:gd name="T2" fmla="*/ 291 w 291"/>
                <a:gd name="T3" fmla="*/ 17 h 85"/>
                <a:gd name="T4" fmla="*/ 0 w 291"/>
                <a:gd name="T5" fmla="*/ 68 h 85"/>
                <a:gd name="T6" fmla="*/ 274 w 291"/>
                <a:gd name="T7" fmla="*/ 0 h 85"/>
              </a:gdLst>
              <a:ahLst/>
              <a:cxnLst>
                <a:cxn ang="0">
                  <a:pos x="T0" y="T1"/>
                </a:cxn>
                <a:cxn ang="0">
                  <a:pos x="T2" y="T3"/>
                </a:cxn>
                <a:cxn ang="0">
                  <a:pos x="T4" y="T5"/>
                </a:cxn>
                <a:cxn ang="0">
                  <a:pos x="T6" y="T7"/>
                </a:cxn>
              </a:cxnLst>
              <a:rect l="0" t="0" r="r" b="b"/>
              <a:pathLst>
                <a:path w="291" h="85">
                  <a:moveTo>
                    <a:pt x="274" y="0"/>
                  </a:moveTo>
                  <a:cubicBezTo>
                    <a:pt x="283" y="2"/>
                    <a:pt x="279" y="17"/>
                    <a:pt x="291" y="17"/>
                  </a:cubicBezTo>
                  <a:cubicBezTo>
                    <a:pt x="227" y="57"/>
                    <a:pt x="65" y="85"/>
                    <a:pt x="0" y="68"/>
                  </a:cubicBezTo>
                  <a:cubicBezTo>
                    <a:pt x="64" y="18"/>
                    <a:pt x="194" y="34"/>
                    <a:pt x="274"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37"/>
            <p:cNvSpPr>
              <a:spLocks/>
            </p:cNvSpPr>
            <p:nvPr/>
          </p:nvSpPr>
          <p:spPr bwMode="auto">
            <a:xfrm>
              <a:off x="9585487" y="5530860"/>
              <a:ext cx="687387" cy="230188"/>
            </a:xfrm>
            <a:custGeom>
              <a:avLst/>
              <a:gdLst>
                <a:gd name="T0" fmla="*/ 299 w 301"/>
                <a:gd name="T1" fmla="*/ 41 h 101"/>
                <a:gd name="T2" fmla="*/ 0 w 301"/>
                <a:gd name="T3" fmla="*/ 66 h 101"/>
                <a:gd name="T4" fmla="*/ 256 w 301"/>
                <a:gd name="T5" fmla="*/ 7 h 101"/>
                <a:gd name="T6" fmla="*/ 299 w 301"/>
                <a:gd name="T7" fmla="*/ 41 h 101"/>
              </a:gdLst>
              <a:ahLst/>
              <a:cxnLst>
                <a:cxn ang="0">
                  <a:pos x="T0" y="T1"/>
                </a:cxn>
                <a:cxn ang="0">
                  <a:pos x="T2" y="T3"/>
                </a:cxn>
                <a:cxn ang="0">
                  <a:pos x="T4" y="T5"/>
                </a:cxn>
                <a:cxn ang="0">
                  <a:pos x="T6" y="T7"/>
                </a:cxn>
              </a:cxnLst>
              <a:rect l="0" t="0" r="r" b="b"/>
              <a:pathLst>
                <a:path w="301" h="101">
                  <a:moveTo>
                    <a:pt x="299" y="41"/>
                  </a:moveTo>
                  <a:cubicBezTo>
                    <a:pt x="195" y="36"/>
                    <a:pt x="78" y="101"/>
                    <a:pt x="0" y="66"/>
                  </a:cubicBezTo>
                  <a:cubicBezTo>
                    <a:pt x="53" y="56"/>
                    <a:pt x="192" y="0"/>
                    <a:pt x="256" y="7"/>
                  </a:cubicBezTo>
                  <a:cubicBezTo>
                    <a:pt x="281" y="9"/>
                    <a:pt x="301" y="10"/>
                    <a:pt x="299" y="4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38"/>
            <p:cNvSpPr>
              <a:spLocks/>
            </p:cNvSpPr>
            <p:nvPr/>
          </p:nvSpPr>
          <p:spPr bwMode="auto">
            <a:xfrm>
              <a:off x="11649237" y="5656273"/>
              <a:ext cx="661987" cy="193675"/>
            </a:xfrm>
            <a:custGeom>
              <a:avLst/>
              <a:gdLst>
                <a:gd name="T0" fmla="*/ 290 w 290"/>
                <a:gd name="T1" fmla="*/ 29 h 85"/>
                <a:gd name="T2" fmla="*/ 0 w 290"/>
                <a:gd name="T3" fmla="*/ 80 h 85"/>
                <a:gd name="T4" fmla="*/ 119 w 290"/>
                <a:gd name="T5" fmla="*/ 37 h 85"/>
                <a:gd name="T6" fmla="*/ 290 w 290"/>
                <a:gd name="T7" fmla="*/ 29 h 85"/>
              </a:gdLst>
              <a:ahLst/>
              <a:cxnLst>
                <a:cxn ang="0">
                  <a:pos x="T0" y="T1"/>
                </a:cxn>
                <a:cxn ang="0">
                  <a:pos x="T2" y="T3"/>
                </a:cxn>
                <a:cxn ang="0">
                  <a:pos x="T4" y="T5"/>
                </a:cxn>
                <a:cxn ang="0">
                  <a:pos x="T6" y="T7"/>
                </a:cxn>
              </a:cxnLst>
              <a:rect l="0" t="0" r="r" b="b"/>
              <a:pathLst>
                <a:path w="290" h="85">
                  <a:moveTo>
                    <a:pt x="290" y="29"/>
                  </a:moveTo>
                  <a:cubicBezTo>
                    <a:pt x="216" y="63"/>
                    <a:pt x="84" y="85"/>
                    <a:pt x="0" y="80"/>
                  </a:cubicBezTo>
                  <a:cubicBezTo>
                    <a:pt x="6" y="41"/>
                    <a:pt x="73" y="45"/>
                    <a:pt x="119" y="37"/>
                  </a:cubicBezTo>
                  <a:cubicBezTo>
                    <a:pt x="180" y="27"/>
                    <a:pt x="246" y="0"/>
                    <a:pt x="290" y="2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39"/>
            <p:cNvSpPr>
              <a:spLocks/>
            </p:cNvSpPr>
            <p:nvPr/>
          </p:nvSpPr>
          <p:spPr bwMode="auto">
            <a:xfrm>
              <a:off x="9604537" y="5765810"/>
              <a:ext cx="681037" cy="244475"/>
            </a:xfrm>
            <a:custGeom>
              <a:avLst/>
              <a:gdLst>
                <a:gd name="T0" fmla="*/ 299 w 299"/>
                <a:gd name="T1" fmla="*/ 40 h 107"/>
                <a:gd name="T2" fmla="*/ 0 w 299"/>
                <a:gd name="T3" fmla="*/ 66 h 107"/>
                <a:gd name="T4" fmla="*/ 265 w 299"/>
                <a:gd name="T5" fmla="*/ 6 h 107"/>
                <a:gd name="T6" fmla="*/ 299 w 299"/>
                <a:gd name="T7" fmla="*/ 40 h 107"/>
              </a:gdLst>
              <a:ahLst/>
              <a:cxnLst>
                <a:cxn ang="0">
                  <a:pos x="T0" y="T1"/>
                </a:cxn>
                <a:cxn ang="0">
                  <a:pos x="T2" y="T3"/>
                </a:cxn>
                <a:cxn ang="0">
                  <a:pos x="T4" y="T5"/>
                </a:cxn>
                <a:cxn ang="0">
                  <a:pos x="T6" y="T7"/>
                </a:cxn>
              </a:cxnLst>
              <a:rect l="0" t="0" r="r" b="b"/>
              <a:pathLst>
                <a:path w="299" h="107">
                  <a:moveTo>
                    <a:pt x="299" y="40"/>
                  </a:moveTo>
                  <a:cubicBezTo>
                    <a:pt x="195" y="35"/>
                    <a:pt x="84" y="107"/>
                    <a:pt x="0" y="66"/>
                  </a:cubicBezTo>
                  <a:cubicBezTo>
                    <a:pt x="72" y="29"/>
                    <a:pt x="186" y="35"/>
                    <a:pt x="265" y="6"/>
                  </a:cubicBezTo>
                  <a:cubicBezTo>
                    <a:pt x="294" y="0"/>
                    <a:pt x="296" y="20"/>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40"/>
            <p:cNvSpPr>
              <a:spLocks/>
            </p:cNvSpPr>
            <p:nvPr/>
          </p:nvSpPr>
          <p:spPr bwMode="auto">
            <a:xfrm>
              <a:off x="9604537" y="6005523"/>
              <a:ext cx="663575" cy="180975"/>
            </a:xfrm>
            <a:custGeom>
              <a:avLst/>
              <a:gdLst>
                <a:gd name="T0" fmla="*/ 291 w 291"/>
                <a:gd name="T1" fmla="*/ 21 h 79"/>
                <a:gd name="T2" fmla="*/ 0 w 291"/>
                <a:gd name="T3" fmla="*/ 72 h 79"/>
                <a:gd name="T4" fmla="*/ 291 w 291"/>
                <a:gd name="T5" fmla="*/ 21 h 79"/>
              </a:gdLst>
              <a:ahLst/>
              <a:cxnLst>
                <a:cxn ang="0">
                  <a:pos x="T0" y="T1"/>
                </a:cxn>
                <a:cxn ang="0">
                  <a:pos x="T2" y="T3"/>
                </a:cxn>
                <a:cxn ang="0">
                  <a:pos x="T4" y="T5"/>
                </a:cxn>
              </a:cxnLst>
              <a:rect l="0" t="0" r="r" b="b"/>
              <a:pathLst>
                <a:path w="291" h="79">
                  <a:moveTo>
                    <a:pt x="291" y="21"/>
                  </a:moveTo>
                  <a:cubicBezTo>
                    <a:pt x="218" y="57"/>
                    <a:pt x="88" y="79"/>
                    <a:pt x="0" y="72"/>
                  </a:cubicBezTo>
                  <a:cubicBezTo>
                    <a:pt x="64" y="31"/>
                    <a:pt x="223" y="0"/>
                    <a:pt x="291" y="2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41"/>
            <p:cNvSpPr>
              <a:spLocks/>
            </p:cNvSpPr>
            <p:nvPr/>
          </p:nvSpPr>
          <p:spPr bwMode="auto">
            <a:xfrm>
              <a:off x="11207912" y="2749560"/>
              <a:ext cx="754062" cy="808038"/>
            </a:xfrm>
            <a:custGeom>
              <a:avLst/>
              <a:gdLst>
                <a:gd name="T0" fmla="*/ 83 w 331"/>
                <a:gd name="T1" fmla="*/ 250 h 353"/>
                <a:gd name="T2" fmla="*/ 253 w 331"/>
                <a:gd name="T3" fmla="*/ 275 h 353"/>
                <a:gd name="T4" fmla="*/ 23 w 331"/>
                <a:gd name="T5" fmla="*/ 88 h 353"/>
                <a:gd name="T6" fmla="*/ 159 w 331"/>
                <a:gd name="T7" fmla="*/ 19 h 353"/>
                <a:gd name="T8" fmla="*/ 211 w 331"/>
                <a:gd name="T9" fmla="*/ 105 h 353"/>
                <a:gd name="T10" fmla="*/ 49 w 331"/>
                <a:gd name="T11" fmla="*/ 79 h 353"/>
                <a:gd name="T12" fmla="*/ 270 w 331"/>
                <a:gd name="T13" fmla="*/ 301 h 353"/>
                <a:gd name="T14" fmla="*/ 117 w 331"/>
                <a:gd name="T15" fmla="*/ 335 h 353"/>
                <a:gd name="T16" fmla="*/ 83 w 331"/>
                <a:gd name="T17" fmla="*/ 25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353">
                  <a:moveTo>
                    <a:pt x="83" y="250"/>
                  </a:moveTo>
                  <a:cubicBezTo>
                    <a:pt x="108" y="263"/>
                    <a:pt x="207" y="353"/>
                    <a:pt x="253" y="275"/>
                  </a:cubicBezTo>
                  <a:cubicBezTo>
                    <a:pt x="234" y="160"/>
                    <a:pt x="0" y="213"/>
                    <a:pt x="23" y="88"/>
                  </a:cubicBezTo>
                  <a:cubicBezTo>
                    <a:pt x="39" y="0"/>
                    <a:pt x="138" y="71"/>
                    <a:pt x="159" y="19"/>
                  </a:cubicBezTo>
                  <a:cubicBezTo>
                    <a:pt x="186" y="38"/>
                    <a:pt x="182" y="88"/>
                    <a:pt x="211" y="105"/>
                  </a:cubicBezTo>
                  <a:cubicBezTo>
                    <a:pt x="188" y="103"/>
                    <a:pt x="95" y="4"/>
                    <a:pt x="49" y="79"/>
                  </a:cubicBezTo>
                  <a:cubicBezTo>
                    <a:pt x="76" y="194"/>
                    <a:pt x="331" y="125"/>
                    <a:pt x="270" y="301"/>
                  </a:cubicBezTo>
                  <a:cubicBezTo>
                    <a:pt x="236" y="329"/>
                    <a:pt x="149" y="304"/>
                    <a:pt x="117" y="335"/>
                  </a:cubicBezTo>
                  <a:cubicBezTo>
                    <a:pt x="112" y="300"/>
                    <a:pt x="100" y="272"/>
                    <a:pt x="83" y="25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42"/>
            <p:cNvSpPr>
              <a:spLocks/>
            </p:cNvSpPr>
            <p:nvPr/>
          </p:nvSpPr>
          <p:spPr bwMode="auto">
            <a:xfrm>
              <a:off x="7677312" y="2919423"/>
              <a:ext cx="1646237" cy="3313113"/>
            </a:xfrm>
            <a:custGeom>
              <a:avLst/>
              <a:gdLst>
                <a:gd name="T0" fmla="*/ 0 w 722"/>
                <a:gd name="T1" fmla="*/ 5 h 1449"/>
                <a:gd name="T2" fmla="*/ 163 w 722"/>
                <a:gd name="T3" fmla="*/ 14 h 1449"/>
                <a:gd name="T4" fmla="*/ 709 w 722"/>
                <a:gd name="T5" fmla="*/ 1447 h 1449"/>
                <a:gd name="T6" fmla="*/ 700 w 722"/>
                <a:gd name="T7" fmla="*/ 1405 h 1449"/>
                <a:gd name="T8" fmla="*/ 683 w 722"/>
                <a:gd name="T9" fmla="*/ 1447 h 1449"/>
                <a:gd name="T10" fmla="*/ 393 w 722"/>
                <a:gd name="T11" fmla="*/ 585 h 1449"/>
                <a:gd name="T12" fmla="*/ 0 w 722"/>
                <a:gd name="T13" fmla="*/ 5 h 1449"/>
              </a:gdLst>
              <a:ahLst/>
              <a:cxnLst>
                <a:cxn ang="0">
                  <a:pos x="T0" y="T1"/>
                </a:cxn>
                <a:cxn ang="0">
                  <a:pos x="T2" y="T3"/>
                </a:cxn>
                <a:cxn ang="0">
                  <a:pos x="T4" y="T5"/>
                </a:cxn>
                <a:cxn ang="0">
                  <a:pos x="T6" y="T7"/>
                </a:cxn>
                <a:cxn ang="0">
                  <a:pos x="T8" y="T9"/>
                </a:cxn>
                <a:cxn ang="0">
                  <a:pos x="T10" y="T11"/>
                </a:cxn>
                <a:cxn ang="0">
                  <a:pos x="T12" y="T13"/>
                </a:cxn>
              </a:cxnLst>
              <a:rect l="0" t="0" r="r" b="b"/>
              <a:pathLst>
                <a:path w="722" h="1449">
                  <a:moveTo>
                    <a:pt x="0" y="5"/>
                  </a:moveTo>
                  <a:cubicBezTo>
                    <a:pt x="63" y="0"/>
                    <a:pt x="108" y="12"/>
                    <a:pt x="163" y="14"/>
                  </a:cubicBezTo>
                  <a:cubicBezTo>
                    <a:pt x="247" y="584"/>
                    <a:pt x="722" y="808"/>
                    <a:pt x="709" y="1447"/>
                  </a:cubicBezTo>
                  <a:cubicBezTo>
                    <a:pt x="690" y="1449"/>
                    <a:pt x="705" y="1417"/>
                    <a:pt x="700" y="1405"/>
                  </a:cubicBezTo>
                  <a:cubicBezTo>
                    <a:pt x="688" y="1412"/>
                    <a:pt x="688" y="1432"/>
                    <a:pt x="683" y="1447"/>
                  </a:cubicBezTo>
                  <a:cubicBezTo>
                    <a:pt x="695" y="1148"/>
                    <a:pt x="537" y="838"/>
                    <a:pt x="393" y="585"/>
                  </a:cubicBezTo>
                  <a:cubicBezTo>
                    <a:pt x="267" y="363"/>
                    <a:pt x="119" y="16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43"/>
            <p:cNvSpPr>
              <a:spLocks/>
            </p:cNvSpPr>
            <p:nvPr/>
          </p:nvSpPr>
          <p:spPr bwMode="auto">
            <a:xfrm>
              <a:off x="9663275" y="3048010"/>
              <a:ext cx="758825" cy="722313"/>
            </a:xfrm>
            <a:custGeom>
              <a:avLst/>
              <a:gdLst>
                <a:gd name="T0" fmla="*/ 128 w 333"/>
                <a:gd name="T1" fmla="*/ 162 h 316"/>
                <a:gd name="T2" fmla="*/ 188 w 333"/>
                <a:gd name="T3" fmla="*/ 282 h 316"/>
                <a:gd name="T4" fmla="*/ 316 w 333"/>
                <a:gd name="T5" fmla="*/ 205 h 316"/>
                <a:gd name="T6" fmla="*/ 316 w 333"/>
                <a:gd name="T7" fmla="*/ 282 h 316"/>
                <a:gd name="T8" fmla="*/ 120 w 333"/>
                <a:gd name="T9" fmla="*/ 316 h 316"/>
                <a:gd name="T10" fmla="*/ 137 w 333"/>
                <a:gd name="T11" fmla="*/ 299 h 316"/>
                <a:gd name="T12" fmla="*/ 0 w 333"/>
                <a:gd name="T13" fmla="*/ 43 h 316"/>
                <a:gd name="T14" fmla="*/ 213 w 333"/>
                <a:gd name="T15" fmla="*/ 0 h 316"/>
                <a:gd name="T16" fmla="*/ 239 w 333"/>
                <a:gd name="T17" fmla="*/ 51 h 316"/>
                <a:gd name="T18" fmla="*/ 77 w 333"/>
                <a:gd name="T19" fmla="*/ 43 h 316"/>
                <a:gd name="T20" fmla="*/ 120 w 333"/>
                <a:gd name="T21" fmla="*/ 145 h 316"/>
                <a:gd name="T22" fmla="*/ 230 w 333"/>
                <a:gd name="T23" fmla="*/ 94 h 316"/>
                <a:gd name="T24" fmla="*/ 265 w 333"/>
                <a:gd name="T25" fmla="*/ 188 h 316"/>
                <a:gd name="T26" fmla="*/ 128 w 333"/>
                <a:gd name="T27" fmla="*/ 16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16">
                  <a:moveTo>
                    <a:pt x="128" y="162"/>
                  </a:moveTo>
                  <a:cubicBezTo>
                    <a:pt x="151" y="199"/>
                    <a:pt x="162" y="248"/>
                    <a:pt x="188" y="282"/>
                  </a:cubicBezTo>
                  <a:cubicBezTo>
                    <a:pt x="250" y="276"/>
                    <a:pt x="315" y="273"/>
                    <a:pt x="316" y="205"/>
                  </a:cubicBezTo>
                  <a:cubicBezTo>
                    <a:pt x="333" y="215"/>
                    <a:pt x="326" y="271"/>
                    <a:pt x="316" y="282"/>
                  </a:cubicBezTo>
                  <a:cubicBezTo>
                    <a:pt x="244" y="287"/>
                    <a:pt x="177" y="296"/>
                    <a:pt x="120" y="316"/>
                  </a:cubicBezTo>
                  <a:cubicBezTo>
                    <a:pt x="96" y="312"/>
                    <a:pt x="119" y="289"/>
                    <a:pt x="137" y="299"/>
                  </a:cubicBezTo>
                  <a:cubicBezTo>
                    <a:pt x="113" y="237"/>
                    <a:pt x="74" y="50"/>
                    <a:pt x="0" y="43"/>
                  </a:cubicBezTo>
                  <a:cubicBezTo>
                    <a:pt x="30" y="22"/>
                    <a:pt x="154" y="20"/>
                    <a:pt x="213" y="0"/>
                  </a:cubicBezTo>
                  <a:cubicBezTo>
                    <a:pt x="217" y="22"/>
                    <a:pt x="225" y="39"/>
                    <a:pt x="239" y="51"/>
                  </a:cubicBezTo>
                  <a:cubicBezTo>
                    <a:pt x="222" y="34"/>
                    <a:pt x="129" y="12"/>
                    <a:pt x="77" y="43"/>
                  </a:cubicBezTo>
                  <a:cubicBezTo>
                    <a:pt x="93" y="75"/>
                    <a:pt x="109" y="108"/>
                    <a:pt x="120" y="145"/>
                  </a:cubicBezTo>
                  <a:cubicBezTo>
                    <a:pt x="187" y="155"/>
                    <a:pt x="225" y="122"/>
                    <a:pt x="230" y="94"/>
                  </a:cubicBezTo>
                  <a:cubicBezTo>
                    <a:pt x="232" y="136"/>
                    <a:pt x="256" y="153"/>
                    <a:pt x="265" y="188"/>
                  </a:cubicBezTo>
                  <a:cubicBezTo>
                    <a:pt x="250" y="145"/>
                    <a:pt x="175" y="149"/>
                    <a:pt x="128" y="162"/>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44"/>
            <p:cNvSpPr>
              <a:spLocks/>
            </p:cNvSpPr>
            <p:nvPr/>
          </p:nvSpPr>
          <p:spPr bwMode="auto">
            <a:xfrm>
              <a:off x="7423312" y="3262323"/>
              <a:ext cx="1655762" cy="2616200"/>
            </a:xfrm>
            <a:custGeom>
              <a:avLst/>
              <a:gdLst>
                <a:gd name="T0" fmla="*/ 658 w 726"/>
                <a:gd name="T1" fmla="*/ 1110 h 1144"/>
                <a:gd name="T2" fmla="*/ 615 w 726"/>
                <a:gd name="T3" fmla="*/ 999 h 1144"/>
                <a:gd name="T4" fmla="*/ 572 w 726"/>
                <a:gd name="T5" fmla="*/ 982 h 1144"/>
                <a:gd name="T6" fmla="*/ 581 w 726"/>
                <a:gd name="T7" fmla="*/ 1016 h 1144"/>
                <a:gd name="T8" fmla="*/ 598 w 726"/>
                <a:gd name="T9" fmla="*/ 1093 h 1144"/>
                <a:gd name="T10" fmla="*/ 589 w 726"/>
                <a:gd name="T11" fmla="*/ 1084 h 1144"/>
                <a:gd name="T12" fmla="*/ 0 w 726"/>
                <a:gd name="T13" fmla="*/ 34 h 1144"/>
                <a:gd name="T14" fmla="*/ 128 w 726"/>
                <a:gd name="T15" fmla="*/ 0 h 1144"/>
                <a:gd name="T16" fmla="*/ 726 w 726"/>
                <a:gd name="T17" fmla="*/ 1144 h 1144"/>
                <a:gd name="T18" fmla="*/ 658 w 726"/>
                <a:gd name="T19" fmla="*/ 111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6" h="1144">
                  <a:moveTo>
                    <a:pt x="658" y="1110"/>
                  </a:moveTo>
                  <a:cubicBezTo>
                    <a:pt x="636" y="1080"/>
                    <a:pt x="626" y="1039"/>
                    <a:pt x="615" y="999"/>
                  </a:cubicBezTo>
                  <a:cubicBezTo>
                    <a:pt x="603" y="991"/>
                    <a:pt x="585" y="1016"/>
                    <a:pt x="572" y="982"/>
                  </a:cubicBezTo>
                  <a:cubicBezTo>
                    <a:pt x="562" y="997"/>
                    <a:pt x="570" y="1032"/>
                    <a:pt x="581" y="1016"/>
                  </a:cubicBezTo>
                  <a:cubicBezTo>
                    <a:pt x="573" y="1030"/>
                    <a:pt x="592" y="1048"/>
                    <a:pt x="598" y="1093"/>
                  </a:cubicBezTo>
                  <a:cubicBezTo>
                    <a:pt x="605" y="1143"/>
                    <a:pt x="596" y="1100"/>
                    <a:pt x="589" y="1084"/>
                  </a:cubicBezTo>
                  <a:cubicBezTo>
                    <a:pt x="430" y="731"/>
                    <a:pt x="361" y="177"/>
                    <a:pt x="0" y="34"/>
                  </a:cubicBezTo>
                  <a:cubicBezTo>
                    <a:pt x="31" y="11"/>
                    <a:pt x="94" y="19"/>
                    <a:pt x="128" y="0"/>
                  </a:cubicBezTo>
                  <a:cubicBezTo>
                    <a:pt x="379" y="330"/>
                    <a:pt x="608" y="681"/>
                    <a:pt x="726" y="1144"/>
                  </a:cubicBezTo>
                  <a:cubicBezTo>
                    <a:pt x="723" y="1135"/>
                    <a:pt x="671" y="1019"/>
                    <a:pt x="658" y="1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5"/>
            <p:cNvSpPr>
              <a:spLocks/>
            </p:cNvSpPr>
            <p:nvPr/>
          </p:nvSpPr>
          <p:spPr bwMode="auto">
            <a:xfrm>
              <a:off x="7366162" y="3386148"/>
              <a:ext cx="1362075" cy="2432050"/>
            </a:xfrm>
            <a:custGeom>
              <a:avLst/>
              <a:gdLst>
                <a:gd name="T0" fmla="*/ 0 w 597"/>
                <a:gd name="T1" fmla="*/ 40 h 1064"/>
                <a:gd name="T2" fmla="*/ 145 w 597"/>
                <a:gd name="T3" fmla="*/ 66 h 1064"/>
                <a:gd name="T4" fmla="*/ 597 w 597"/>
                <a:gd name="T5" fmla="*/ 1064 h 1064"/>
                <a:gd name="T6" fmla="*/ 0 w 597"/>
                <a:gd name="T7" fmla="*/ 40 h 1064"/>
              </a:gdLst>
              <a:ahLst/>
              <a:cxnLst>
                <a:cxn ang="0">
                  <a:pos x="T0" y="T1"/>
                </a:cxn>
                <a:cxn ang="0">
                  <a:pos x="T2" y="T3"/>
                </a:cxn>
                <a:cxn ang="0">
                  <a:pos x="T4" y="T5"/>
                </a:cxn>
                <a:cxn ang="0">
                  <a:pos x="T6" y="T7"/>
                </a:cxn>
              </a:cxnLst>
              <a:rect l="0" t="0" r="r" b="b"/>
              <a:pathLst>
                <a:path w="597" h="1064">
                  <a:moveTo>
                    <a:pt x="0" y="40"/>
                  </a:moveTo>
                  <a:cubicBezTo>
                    <a:pt x="55" y="0"/>
                    <a:pt x="111" y="38"/>
                    <a:pt x="145" y="66"/>
                  </a:cubicBezTo>
                  <a:cubicBezTo>
                    <a:pt x="393" y="268"/>
                    <a:pt x="461" y="741"/>
                    <a:pt x="597" y="1064"/>
                  </a:cubicBezTo>
                  <a:cubicBezTo>
                    <a:pt x="428" y="727"/>
                    <a:pt x="378" y="197"/>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46"/>
            <p:cNvSpPr>
              <a:spLocks/>
            </p:cNvSpPr>
            <p:nvPr/>
          </p:nvSpPr>
          <p:spPr bwMode="auto">
            <a:xfrm>
              <a:off x="7269325" y="3381385"/>
              <a:ext cx="1557337" cy="2789238"/>
            </a:xfrm>
            <a:custGeom>
              <a:avLst/>
              <a:gdLst>
                <a:gd name="T0" fmla="*/ 0 w 683"/>
                <a:gd name="T1" fmla="*/ 119 h 1220"/>
                <a:gd name="T2" fmla="*/ 299 w 683"/>
                <a:gd name="T3" fmla="*/ 298 h 1220"/>
                <a:gd name="T4" fmla="*/ 683 w 683"/>
                <a:gd name="T5" fmla="*/ 1220 h 1220"/>
                <a:gd name="T6" fmla="*/ 0 w 683"/>
                <a:gd name="T7" fmla="*/ 119 h 1220"/>
              </a:gdLst>
              <a:ahLst/>
              <a:cxnLst>
                <a:cxn ang="0">
                  <a:pos x="T0" y="T1"/>
                </a:cxn>
                <a:cxn ang="0">
                  <a:pos x="T2" y="T3"/>
                </a:cxn>
                <a:cxn ang="0">
                  <a:pos x="T4" y="T5"/>
                </a:cxn>
                <a:cxn ang="0">
                  <a:pos x="T6" y="T7"/>
                </a:cxn>
              </a:cxnLst>
              <a:rect l="0" t="0" r="r" b="b"/>
              <a:pathLst>
                <a:path w="683" h="1220">
                  <a:moveTo>
                    <a:pt x="0" y="119"/>
                  </a:moveTo>
                  <a:cubicBezTo>
                    <a:pt x="100" y="0"/>
                    <a:pt x="241" y="203"/>
                    <a:pt x="299" y="298"/>
                  </a:cubicBezTo>
                  <a:cubicBezTo>
                    <a:pt x="457" y="559"/>
                    <a:pt x="553" y="974"/>
                    <a:pt x="683" y="1220"/>
                  </a:cubicBezTo>
                  <a:cubicBezTo>
                    <a:pt x="455" y="887"/>
                    <a:pt x="466" y="242"/>
                    <a:pt x="0"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50"/>
            <p:cNvSpPr>
              <a:spLocks noEditPoints="1"/>
            </p:cNvSpPr>
            <p:nvPr/>
          </p:nvSpPr>
          <p:spPr bwMode="auto">
            <a:xfrm>
              <a:off x="7131212" y="2286010"/>
              <a:ext cx="6497637" cy="4227513"/>
            </a:xfrm>
            <a:custGeom>
              <a:avLst/>
              <a:gdLst>
                <a:gd name="T0" fmla="*/ 2228 w 2849"/>
                <a:gd name="T1" fmla="*/ 0 h 1849"/>
                <a:gd name="T2" fmla="*/ 2518 w 2849"/>
                <a:gd name="T3" fmla="*/ 632 h 1849"/>
                <a:gd name="T4" fmla="*/ 2834 w 2849"/>
                <a:gd name="T5" fmla="*/ 1238 h 1849"/>
                <a:gd name="T6" fmla="*/ 2766 w 2849"/>
                <a:gd name="T7" fmla="*/ 1485 h 1849"/>
                <a:gd name="T8" fmla="*/ 1084 w 2849"/>
                <a:gd name="T9" fmla="*/ 1776 h 1849"/>
                <a:gd name="T10" fmla="*/ 769 w 2849"/>
                <a:gd name="T11" fmla="*/ 1784 h 1849"/>
                <a:gd name="T12" fmla="*/ 530 w 2849"/>
                <a:gd name="T13" fmla="*/ 1221 h 1849"/>
                <a:gd name="T14" fmla="*/ 0 w 2849"/>
                <a:gd name="T15" fmla="*/ 606 h 1849"/>
                <a:gd name="T16" fmla="*/ 111 w 2849"/>
                <a:gd name="T17" fmla="*/ 547 h 1849"/>
                <a:gd name="T18" fmla="*/ 9 w 2849"/>
                <a:gd name="T19" fmla="*/ 530 h 1849"/>
                <a:gd name="T20" fmla="*/ 137 w 2849"/>
                <a:gd name="T21" fmla="*/ 495 h 1849"/>
                <a:gd name="T22" fmla="*/ 60 w 2849"/>
                <a:gd name="T23" fmla="*/ 461 h 1849"/>
                <a:gd name="T24" fmla="*/ 239 w 2849"/>
                <a:gd name="T25" fmla="*/ 419 h 1849"/>
                <a:gd name="T26" fmla="*/ 171 w 2849"/>
                <a:gd name="T27" fmla="*/ 342 h 1849"/>
                <a:gd name="T28" fmla="*/ 231 w 2849"/>
                <a:gd name="T29" fmla="*/ 325 h 1849"/>
                <a:gd name="T30" fmla="*/ 197 w 2849"/>
                <a:gd name="T31" fmla="*/ 265 h 1849"/>
                <a:gd name="T32" fmla="*/ 402 w 2849"/>
                <a:gd name="T33" fmla="*/ 282 h 1849"/>
                <a:gd name="T34" fmla="*/ 419 w 2849"/>
                <a:gd name="T35" fmla="*/ 205 h 1849"/>
                <a:gd name="T36" fmla="*/ 2228 w 2849"/>
                <a:gd name="T37" fmla="*/ 0 h 1849"/>
                <a:gd name="T38" fmla="*/ 2800 w 2849"/>
                <a:gd name="T39" fmla="*/ 1170 h 1849"/>
                <a:gd name="T40" fmla="*/ 2211 w 2849"/>
                <a:gd name="T41" fmla="*/ 26 h 1849"/>
                <a:gd name="T42" fmla="*/ 436 w 2849"/>
                <a:gd name="T43" fmla="*/ 222 h 1849"/>
                <a:gd name="T44" fmla="*/ 948 w 2849"/>
                <a:gd name="T45" fmla="*/ 1784 h 1849"/>
                <a:gd name="T46" fmla="*/ 2757 w 2849"/>
                <a:gd name="T47" fmla="*/ 1468 h 1849"/>
                <a:gd name="T48" fmla="*/ 2800 w 2849"/>
                <a:gd name="T49" fmla="*/ 1170 h 1849"/>
                <a:gd name="T50" fmla="*/ 948 w 2849"/>
                <a:gd name="T51" fmla="*/ 1724 h 1849"/>
                <a:gd name="T52" fmla="*/ 402 w 2849"/>
                <a:gd name="T53" fmla="*/ 291 h 1849"/>
                <a:gd name="T54" fmla="*/ 239 w 2849"/>
                <a:gd name="T55" fmla="*/ 282 h 1849"/>
                <a:gd name="T56" fmla="*/ 632 w 2849"/>
                <a:gd name="T57" fmla="*/ 862 h 1849"/>
                <a:gd name="T58" fmla="*/ 922 w 2849"/>
                <a:gd name="T59" fmla="*/ 1724 h 1849"/>
                <a:gd name="T60" fmla="*/ 897 w 2849"/>
                <a:gd name="T61" fmla="*/ 1613 h 1849"/>
                <a:gd name="T62" fmla="*/ 350 w 2849"/>
                <a:gd name="T63" fmla="*/ 470 h 1849"/>
                <a:gd name="T64" fmla="*/ 231 w 2849"/>
                <a:gd name="T65" fmla="*/ 342 h 1849"/>
                <a:gd name="T66" fmla="*/ 214 w 2849"/>
                <a:gd name="T67" fmla="*/ 350 h 1849"/>
                <a:gd name="T68" fmla="*/ 897 w 2849"/>
                <a:gd name="T69" fmla="*/ 1613 h 1849"/>
                <a:gd name="T70" fmla="*/ 794 w 2849"/>
                <a:gd name="T71" fmla="*/ 1699 h 1849"/>
                <a:gd name="T72" fmla="*/ 884 w 2849"/>
                <a:gd name="T73" fmla="*/ 1677 h 1849"/>
                <a:gd name="T74" fmla="*/ 256 w 2849"/>
                <a:gd name="T75" fmla="*/ 427 h 1849"/>
                <a:gd name="T76" fmla="*/ 128 w 2849"/>
                <a:gd name="T77" fmla="*/ 461 h 1849"/>
                <a:gd name="T78" fmla="*/ 717 w 2849"/>
                <a:gd name="T79" fmla="*/ 1511 h 1849"/>
                <a:gd name="T80" fmla="*/ 700 w 2849"/>
                <a:gd name="T81" fmla="*/ 1545 h 1849"/>
                <a:gd name="T82" fmla="*/ 248 w 2849"/>
                <a:gd name="T83" fmla="*/ 547 h 1849"/>
                <a:gd name="T84" fmla="*/ 103 w 2849"/>
                <a:gd name="T85" fmla="*/ 521 h 1849"/>
                <a:gd name="T86" fmla="*/ 700 w 2849"/>
                <a:gd name="T87" fmla="*/ 1545 h 1849"/>
                <a:gd name="T88" fmla="*/ 743 w 2849"/>
                <a:gd name="T89" fmla="*/ 1699 h 1849"/>
                <a:gd name="T90" fmla="*/ 359 w 2849"/>
                <a:gd name="T91" fmla="*/ 777 h 1849"/>
                <a:gd name="T92" fmla="*/ 60 w 2849"/>
                <a:gd name="T93" fmla="*/ 598 h 1849"/>
                <a:gd name="T94" fmla="*/ 743 w 2849"/>
                <a:gd name="T95" fmla="*/ 1699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9" h="1849">
                  <a:moveTo>
                    <a:pt x="2228" y="0"/>
                  </a:moveTo>
                  <a:cubicBezTo>
                    <a:pt x="2260" y="235"/>
                    <a:pt x="2388" y="432"/>
                    <a:pt x="2518" y="632"/>
                  </a:cubicBezTo>
                  <a:cubicBezTo>
                    <a:pt x="2643" y="824"/>
                    <a:pt x="2809" y="1022"/>
                    <a:pt x="2834" y="1238"/>
                  </a:cubicBezTo>
                  <a:cubicBezTo>
                    <a:pt x="2849" y="1361"/>
                    <a:pt x="2817" y="1413"/>
                    <a:pt x="2766" y="1485"/>
                  </a:cubicBezTo>
                  <a:cubicBezTo>
                    <a:pt x="2213" y="1588"/>
                    <a:pt x="1666" y="1671"/>
                    <a:pt x="1084" y="1776"/>
                  </a:cubicBezTo>
                  <a:cubicBezTo>
                    <a:pt x="963" y="1797"/>
                    <a:pt x="847" y="1849"/>
                    <a:pt x="769" y="1784"/>
                  </a:cubicBezTo>
                  <a:cubicBezTo>
                    <a:pt x="651" y="1687"/>
                    <a:pt x="594" y="1409"/>
                    <a:pt x="530" y="1221"/>
                  </a:cubicBezTo>
                  <a:cubicBezTo>
                    <a:pt x="433" y="939"/>
                    <a:pt x="316" y="650"/>
                    <a:pt x="0" y="606"/>
                  </a:cubicBezTo>
                  <a:cubicBezTo>
                    <a:pt x="29" y="578"/>
                    <a:pt x="71" y="563"/>
                    <a:pt x="111" y="547"/>
                  </a:cubicBezTo>
                  <a:cubicBezTo>
                    <a:pt x="93" y="525"/>
                    <a:pt x="48" y="530"/>
                    <a:pt x="9" y="530"/>
                  </a:cubicBezTo>
                  <a:cubicBezTo>
                    <a:pt x="38" y="504"/>
                    <a:pt x="85" y="498"/>
                    <a:pt x="137" y="495"/>
                  </a:cubicBezTo>
                  <a:cubicBezTo>
                    <a:pt x="132" y="463"/>
                    <a:pt x="84" y="474"/>
                    <a:pt x="60" y="461"/>
                  </a:cubicBezTo>
                  <a:cubicBezTo>
                    <a:pt x="112" y="439"/>
                    <a:pt x="170" y="423"/>
                    <a:pt x="239" y="419"/>
                  </a:cubicBezTo>
                  <a:cubicBezTo>
                    <a:pt x="255" y="388"/>
                    <a:pt x="195" y="361"/>
                    <a:pt x="171" y="342"/>
                  </a:cubicBezTo>
                  <a:cubicBezTo>
                    <a:pt x="184" y="329"/>
                    <a:pt x="209" y="328"/>
                    <a:pt x="231" y="325"/>
                  </a:cubicBezTo>
                  <a:cubicBezTo>
                    <a:pt x="253" y="310"/>
                    <a:pt x="174" y="280"/>
                    <a:pt x="197" y="265"/>
                  </a:cubicBezTo>
                  <a:cubicBezTo>
                    <a:pt x="268" y="268"/>
                    <a:pt x="355" y="255"/>
                    <a:pt x="402" y="282"/>
                  </a:cubicBezTo>
                  <a:cubicBezTo>
                    <a:pt x="414" y="263"/>
                    <a:pt x="416" y="234"/>
                    <a:pt x="419" y="205"/>
                  </a:cubicBezTo>
                  <a:cubicBezTo>
                    <a:pt x="1077" y="287"/>
                    <a:pt x="1695" y="143"/>
                    <a:pt x="2228" y="0"/>
                  </a:cubicBezTo>
                  <a:close/>
                  <a:moveTo>
                    <a:pt x="2800" y="1170"/>
                  </a:moveTo>
                  <a:cubicBezTo>
                    <a:pt x="2683" y="779"/>
                    <a:pt x="2272" y="438"/>
                    <a:pt x="2211" y="26"/>
                  </a:cubicBezTo>
                  <a:cubicBezTo>
                    <a:pt x="1710" y="151"/>
                    <a:pt x="1076" y="309"/>
                    <a:pt x="436" y="222"/>
                  </a:cubicBezTo>
                  <a:cubicBezTo>
                    <a:pt x="425" y="831"/>
                    <a:pt x="1088" y="1174"/>
                    <a:pt x="948" y="1784"/>
                  </a:cubicBezTo>
                  <a:cubicBezTo>
                    <a:pt x="1556" y="1684"/>
                    <a:pt x="2152" y="1572"/>
                    <a:pt x="2757" y="1468"/>
                  </a:cubicBezTo>
                  <a:cubicBezTo>
                    <a:pt x="2831" y="1380"/>
                    <a:pt x="2829" y="1265"/>
                    <a:pt x="2800" y="1170"/>
                  </a:cubicBezTo>
                  <a:close/>
                  <a:moveTo>
                    <a:pt x="948" y="1724"/>
                  </a:moveTo>
                  <a:cubicBezTo>
                    <a:pt x="961" y="1085"/>
                    <a:pt x="486" y="861"/>
                    <a:pt x="402" y="291"/>
                  </a:cubicBezTo>
                  <a:cubicBezTo>
                    <a:pt x="347" y="289"/>
                    <a:pt x="302" y="277"/>
                    <a:pt x="239" y="282"/>
                  </a:cubicBezTo>
                  <a:cubicBezTo>
                    <a:pt x="358" y="442"/>
                    <a:pt x="506" y="640"/>
                    <a:pt x="632" y="862"/>
                  </a:cubicBezTo>
                  <a:cubicBezTo>
                    <a:pt x="776" y="1115"/>
                    <a:pt x="934" y="1425"/>
                    <a:pt x="922" y="1724"/>
                  </a:cubicBezTo>
                  <a:moveTo>
                    <a:pt x="897" y="1613"/>
                  </a:moveTo>
                  <a:cubicBezTo>
                    <a:pt x="814" y="1147"/>
                    <a:pt x="579" y="785"/>
                    <a:pt x="350" y="470"/>
                  </a:cubicBezTo>
                  <a:cubicBezTo>
                    <a:pt x="317" y="424"/>
                    <a:pt x="296" y="353"/>
                    <a:pt x="231" y="342"/>
                  </a:cubicBezTo>
                  <a:cubicBezTo>
                    <a:pt x="224" y="344"/>
                    <a:pt x="214" y="342"/>
                    <a:pt x="214" y="350"/>
                  </a:cubicBezTo>
                  <a:cubicBezTo>
                    <a:pt x="511" y="701"/>
                    <a:pt x="755" y="1106"/>
                    <a:pt x="897" y="1613"/>
                  </a:cubicBezTo>
                  <a:close/>
                  <a:moveTo>
                    <a:pt x="794" y="1699"/>
                  </a:moveTo>
                  <a:cubicBezTo>
                    <a:pt x="807" y="1608"/>
                    <a:pt x="881" y="1668"/>
                    <a:pt x="884" y="1677"/>
                  </a:cubicBezTo>
                  <a:cubicBezTo>
                    <a:pt x="766" y="1215"/>
                    <a:pt x="507" y="757"/>
                    <a:pt x="256" y="427"/>
                  </a:cubicBezTo>
                  <a:cubicBezTo>
                    <a:pt x="222" y="446"/>
                    <a:pt x="159" y="438"/>
                    <a:pt x="128" y="461"/>
                  </a:cubicBezTo>
                  <a:cubicBezTo>
                    <a:pt x="489" y="604"/>
                    <a:pt x="558" y="1158"/>
                    <a:pt x="717" y="1511"/>
                  </a:cubicBezTo>
                  <a:moveTo>
                    <a:pt x="700" y="1545"/>
                  </a:moveTo>
                  <a:cubicBezTo>
                    <a:pt x="564" y="1222"/>
                    <a:pt x="496" y="749"/>
                    <a:pt x="248" y="547"/>
                  </a:cubicBezTo>
                  <a:cubicBezTo>
                    <a:pt x="214" y="519"/>
                    <a:pt x="158" y="481"/>
                    <a:pt x="103" y="521"/>
                  </a:cubicBezTo>
                  <a:cubicBezTo>
                    <a:pt x="481" y="678"/>
                    <a:pt x="531" y="1208"/>
                    <a:pt x="700" y="1545"/>
                  </a:cubicBezTo>
                  <a:close/>
                  <a:moveTo>
                    <a:pt x="743" y="1699"/>
                  </a:moveTo>
                  <a:cubicBezTo>
                    <a:pt x="613" y="1453"/>
                    <a:pt x="517" y="1038"/>
                    <a:pt x="359" y="777"/>
                  </a:cubicBezTo>
                  <a:cubicBezTo>
                    <a:pt x="301" y="682"/>
                    <a:pt x="160" y="479"/>
                    <a:pt x="60" y="598"/>
                  </a:cubicBezTo>
                  <a:cubicBezTo>
                    <a:pt x="526" y="721"/>
                    <a:pt x="515" y="1366"/>
                    <a:pt x="743" y="16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54"/>
            <p:cNvSpPr>
              <a:spLocks noEditPoints="1"/>
            </p:cNvSpPr>
            <p:nvPr/>
          </p:nvSpPr>
          <p:spPr bwMode="auto">
            <a:xfrm>
              <a:off x="8106525" y="2341008"/>
              <a:ext cx="5486400" cy="4019550"/>
            </a:xfrm>
            <a:custGeom>
              <a:avLst/>
              <a:gdLst>
                <a:gd name="T0" fmla="*/ 1786 w 2406"/>
                <a:gd name="T1" fmla="*/ 0 h 1758"/>
                <a:gd name="T2" fmla="*/ 1632 w 2406"/>
                <a:gd name="T3" fmla="*/ 478 h 1758"/>
                <a:gd name="T4" fmla="*/ 1385 w 2406"/>
                <a:gd name="T5" fmla="*/ 265 h 1758"/>
                <a:gd name="T6" fmla="*/ 1248 w 2406"/>
                <a:gd name="T7" fmla="*/ 247 h 1758"/>
                <a:gd name="T8" fmla="*/ 1069 w 2406"/>
                <a:gd name="T9" fmla="*/ 290 h 1758"/>
                <a:gd name="T10" fmla="*/ 1189 w 2406"/>
                <a:gd name="T11" fmla="*/ 563 h 1758"/>
                <a:gd name="T12" fmla="*/ 1248 w 2406"/>
                <a:gd name="T13" fmla="*/ 247 h 1758"/>
                <a:gd name="T14" fmla="*/ 762 w 2406"/>
                <a:gd name="T15" fmla="*/ 350 h 1758"/>
                <a:gd name="T16" fmla="*/ 822 w 2406"/>
                <a:gd name="T17" fmla="*/ 606 h 1758"/>
                <a:gd name="T18" fmla="*/ 873 w 2406"/>
                <a:gd name="T19" fmla="*/ 589 h 1758"/>
                <a:gd name="T20" fmla="*/ 583 w 2406"/>
                <a:gd name="T21" fmla="*/ 367 h 1758"/>
                <a:gd name="T22" fmla="*/ 514 w 2406"/>
                <a:gd name="T23" fmla="*/ 649 h 1758"/>
                <a:gd name="T24" fmla="*/ 736 w 2406"/>
                <a:gd name="T25" fmla="*/ 632 h 1758"/>
                <a:gd name="T26" fmla="*/ 455 w 2406"/>
                <a:gd name="T27" fmla="*/ 794 h 1758"/>
                <a:gd name="T28" fmla="*/ 600 w 2406"/>
                <a:gd name="T29" fmla="*/ 742 h 1758"/>
                <a:gd name="T30" fmla="*/ 1667 w 2406"/>
                <a:gd name="T31" fmla="*/ 708 h 1758"/>
                <a:gd name="T32" fmla="*/ 1487 w 2406"/>
                <a:gd name="T33" fmla="*/ 717 h 1758"/>
                <a:gd name="T34" fmla="*/ 1991 w 2406"/>
                <a:gd name="T35" fmla="*/ 725 h 1758"/>
                <a:gd name="T36" fmla="*/ 1359 w 2406"/>
                <a:gd name="T37" fmla="*/ 1135 h 1758"/>
                <a:gd name="T38" fmla="*/ 1590 w 2406"/>
                <a:gd name="T39" fmla="*/ 836 h 1758"/>
                <a:gd name="T40" fmla="*/ 2068 w 2406"/>
                <a:gd name="T41" fmla="*/ 845 h 1758"/>
                <a:gd name="T42" fmla="*/ 386 w 2406"/>
                <a:gd name="T43" fmla="*/ 913 h 1758"/>
                <a:gd name="T44" fmla="*/ 1829 w 2406"/>
                <a:gd name="T45" fmla="*/ 947 h 1758"/>
                <a:gd name="T46" fmla="*/ 702 w 2406"/>
                <a:gd name="T47" fmla="*/ 947 h 1758"/>
                <a:gd name="T48" fmla="*/ 1667 w 2406"/>
                <a:gd name="T49" fmla="*/ 973 h 1758"/>
                <a:gd name="T50" fmla="*/ 2153 w 2406"/>
                <a:gd name="T51" fmla="*/ 990 h 1758"/>
                <a:gd name="T52" fmla="*/ 497 w 2406"/>
                <a:gd name="T53" fmla="*/ 1092 h 1758"/>
                <a:gd name="T54" fmla="*/ 1752 w 2406"/>
                <a:gd name="T55" fmla="*/ 1084 h 1758"/>
                <a:gd name="T56" fmla="*/ 1931 w 2406"/>
                <a:gd name="T57" fmla="*/ 1152 h 1758"/>
                <a:gd name="T58" fmla="*/ 839 w 2406"/>
                <a:gd name="T59" fmla="*/ 1152 h 1758"/>
                <a:gd name="T60" fmla="*/ 1504 w 2406"/>
                <a:gd name="T61" fmla="*/ 1220 h 1758"/>
                <a:gd name="T62" fmla="*/ 2238 w 2406"/>
                <a:gd name="T63" fmla="*/ 1178 h 1758"/>
                <a:gd name="T64" fmla="*/ 583 w 2406"/>
                <a:gd name="T65" fmla="*/ 1263 h 1758"/>
                <a:gd name="T66" fmla="*/ 1837 w 2406"/>
                <a:gd name="T67" fmla="*/ 1289 h 1758"/>
                <a:gd name="T68" fmla="*/ 1189 w 2406"/>
                <a:gd name="T69" fmla="*/ 1272 h 1758"/>
                <a:gd name="T70" fmla="*/ 1982 w 2406"/>
                <a:gd name="T71" fmla="*/ 1340 h 1758"/>
                <a:gd name="T72" fmla="*/ 924 w 2406"/>
                <a:gd name="T73" fmla="*/ 1314 h 1758"/>
                <a:gd name="T74" fmla="*/ 1368 w 2406"/>
                <a:gd name="T75" fmla="*/ 1357 h 1758"/>
                <a:gd name="T76" fmla="*/ 1556 w 2406"/>
                <a:gd name="T77" fmla="*/ 1417 h 1758"/>
                <a:gd name="T78" fmla="*/ 1086 w 2406"/>
                <a:gd name="T79" fmla="*/ 1400 h 1758"/>
                <a:gd name="T80" fmla="*/ 1982 w 2406"/>
                <a:gd name="T81" fmla="*/ 1451 h 1758"/>
                <a:gd name="T82" fmla="*/ 907 w 2406"/>
                <a:gd name="T83" fmla="*/ 1400 h 1758"/>
                <a:gd name="T84" fmla="*/ 1334 w 2406"/>
                <a:gd name="T85" fmla="*/ 1451 h 1758"/>
                <a:gd name="T86" fmla="*/ 1376 w 2406"/>
                <a:gd name="T87" fmla="*/ 1434 h 1758"/>
                <a:gd name="T88" fmla="*/ 1846 w 2406"/>
                <a:gd name="T89" fmla="*/ 1477 h 1758"/>
                <a:gd name="T90" fmla="*/ 1112 w 2406"/>
                <a:gd name="T91" fmla="*/ 1519 h 1758"/>
                <a:gd name="T92" fmla="*/ 1206 w 2406"/>
                <a:gd name="T93" fmla="*/ 1494 h 1758"/>
                <a:gd name="T94" fmla="*/ 659 w 2406"/>
                <a:gd name="T95" fmla="*/ 1562 h 1758"/>
                <a:gd name="T96" fmla="*/ 1154 w 2406"/>
                <a:gd name="T97" fmla="*/ 1579 h 1758"/>
                <a:gd name="T98" fmla="*/ 950 w 2406"/>
                <a:gd name="T99" fmla="*/ 1622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6" h="1758">
                  <a:moveTo>
                    <a:pt x="2332" y="1442"/>
                  </a:moveTo>
                  <a:cubicBezTo>
                    <a:pt x="1727" y="1546"/>
                    <a:pt x="1131" y="1658"/>
                    <a:pt x="523" y="1758"/>
                  </a:cubicBezTo>
                  <a:cubicBezTo>
                    <a:pt x="663" y="1148"/>
                    <a:pt x="0" y="805"/>
                    <a:pt x="11" y="196"/>
                  </a:cubicBezTo>
                  <a:cubicBezTo>
                    <a:pt x="651" y="283"/>
                    <a:pt x="1285" y="125"/>
                    <a:pt x="1786" y="0"/>
                  </a:cubicBezTo>
                  <a:cubicBezTo>
                    <a:pt x="1847" y="412"/>
                    <a:pt x="2258" y="753"/>
                    <a:pt x="2375" y="1144"/>
                  </a:cubicBezTo>
                  <a:cubicBezTo>
                    <a:pt x="2404" y="1239"/>
                    <a:pt x="2406" y="1354"/>
                    <a:pt x="2332" y="1442"/>
                  </a:cubicBezTo>
                  <a:close/>
                  <a:moveTo>
                    <a:pt x="1479" y="512"/>
                  </a:moveTo>
                  <a:cubicBezTo>
                    <a:pt x="1511" y="481"/>
                    <a:pt x="1598" y="506"/>
                    <a:pt x="1632" y="478"/>
                  </a:cubicBezTo>
                  <a:cubicBezTo>
                    <a:pt x="1693" y="302"/>
                    <a:pt x="1438" y="371"/>
                    <a:pt x="1411" y="256"/>
                  </a:cubicBezTo>
                  <a:cubicBezTo>
                    <a:pt x="1457" y="181"/>
                    <a:pt x="1550" y="280"/>
                    <a:pt x="1573" y="282"/>
                  </a:cubicBezTo>
                  <a:cubicBezTo>
                    <a:pt x="1544" y="265"/>
                    <a:pt x="1548" y="215"/>
                    <a:pt x="1521" y="196"/>
                  </a:cubicBezTo>
                  <a:cubicBezTo>
                    <a:pt x="1500" y="248"/>
                    <a:pt x="1401" y="177"/>
                    <a:pt x="1385" y="265"/>
                  </a:cubicBezTo>
                  <a:cubicBezTo>
                    <a:pt x="1362" y="390"/>
                    <a:pt x="1596" y="337"/>
                    <a:pt x="1615" y="452"/>
                  </a:cubicBezTo>
                  <a:cubicBezTo>
                    <a:pt x="1569" y="530"/>
                    <a:pt x="1470" y="440"/>
                    <a:pt x="1445" y="427"/>
                  </a:cubicBezTo>
                  <a:cubicBezTo>
                    <a:pt x="1462" y="449"/>
                    <a:pt x="1474" y="477"/>
                    <a:pt x="1479" y="512"/>
                  </a:cubicBezTo>
                  <a:close/>
                  <a:moveTo>
                    <a:pt x="1248" y="247"/>
                  </a:moveTo>
                  <a:cubicBezTo>
                    <a:pt x="1243" y="280"/>
                    <a:pt x="1283" y="240"/>
                    <a:pt x="1291" y="273"/>
                  </a:cubicBezTo>
                  <a:cubicBezTo>
                    <a:pt x="1295" y="335"/>
                    <a:pt x="1310" y="434"/>
                    <a:pt x="1300" y="461"/>
                  </a:cubicBezTo>
                  <a:cubicBezTo>
                    <a:pt x="1268" y="398"/>
                    <a:pt x="1133" y="324"/>
                    <a:pt x="1180" y="265"/>
                  </a:cubicBezTo>
                  <a:cubicBezTo>
                    <a:pt x="1144" y="274"/>
                    <a:pt x="1089" y="265"/>
                    <a:pt x="1069" y="290"/>
                  </a:cubicBezTo>
                  <a:cubicBezTo>
                    <a:pt x="1174" y="285"/>
                    <a:pt x="1158" y="400"/>
                    <a:pt x="1172" y="486"/>
                  </a:cubicBezTo>
                  <a:cubicBezTo>
                    <a:pt x="1123" y="427"/>
                    <a:pt x="1005" y="339"/>
                    <a:pt x="1035" y="282"/>
                  </a:cubicBezTo>
                  <a:cubicBezTo>
                    <a:pt x="1014" y="303"/>
                    <a:pt x="957" y="289"/>
                    <a:pt x="933" y="307"/>
                  </a:cubicBezTo>
                  <a:cubicBezTo>
                    <a:pt x="1052" y="358"/>
                    <a:pt x="1095" y="486"/>
                    <a:pt x="1189" y="563"/>
                  </a:cubicBezTo>
                  <a:cubicBezTo>
                    <a:pt x="1199" y="478"/>
                    <a:pt x="1165" y="444"/>
                    <a:pt x="1189" y="375"/>
                  </a:cubicBezTo>
                  <a:cubicBezTo>
                    <a:pt x="1228" y="436"/>
                    <a:pt x="1274" y="490"/>
                    <a:pt x="1325" y="538"/>
                  </a:cubicBezTo>
                  <a:cubicBezTo>
                    <a:pt x="1339" y="434"/>
                    <a:pt x="1281" y="314"/>
                    <a:pt x="1334" y="239"/>
                  </a:cubicBezTo>
                  <a:cubicBezTo>
                    <a:pt x="1300" y="236"/>
                    <a:pt x="1286" y="254"/>
                    <a:pt x="1248" y="247"/>
                  </a:cubicBezTo>
                  <a:close/>
                  <a:moveTo>
                    <a:pt x="950" y="495"/>
                  </a:moveTo>
                  <a:cubicBezTo>
                    <a:pt x="941" y="460"/>
                    <a:pt x="917" y="443"/>
                    <a:pt x="915" y="401"/>
                  </a:cubicBezTo>
                  <a:cubicBezTo>
                    <a:pt x="910" y="429"/>
                    <a:pt x="872" y="462"/>
                    <a:pt x="805" y="452"/>
                  </a:cubicBezTo>
                  <a:cubicBezTo>
                    <a:pt x="794" y="415"/>
                    <a:pt x="778" y="382"/>
                    <a:pt x="762" y="350"/>
                  </a:cubicBezTo>
                  <a:cubicBezTo>
                    <a:pt x="814" y="319"/>
                    <a:pt x="907" y="341"/>
                    <a:pt x="924" y="358"/>
                  </a:cubicBezTo>
                  <a:cubicBezTo>
                    <a:pt x="910" y="346"/>
                    <a:pt x="902" y="329"/>
                    <a:pt x="898" y="307"/>
                  </a:cubicBezTo>
                  <a:cubicBezTo>
                    <a:pt x="839" y="327"/>
                    <a:pt x="715" y="329"/>
                    <a:pt x="685" y="350"/>
                  </a:cubicBezTo>
                  <a:cubicBezTo>
                    <a:pt x="759" y="357"/>
                    <a:pt x="798" y="544"/>
                    <a:pt x="822" y="606"/>
                  </a:cubicBezTo>
                  <a:cubicBezTo>
                    <a:pt x="804" y="596"/>
                    <a:pt x="781" y="619"/>
                    <a:pt x="805" y="623"/>
                  </a:cubicBezTo>
                  <a:cubicBezTo>
                    <a:pt x="862" y="603"/>
                    <a:pt x="929" y="594"/>
                    <a:pt x="1001" y="589"/>
                  </a:cubicBezTo>
                  <a:cubicBezTo>
                    <a:pt x="1011" y="578"/>
                    <a:pt x="1018" y="522"/>
                    <a:pt x="1001" y="512"/>
                  </a:cubicBezTo>
                  <a:cubicBezTo>
                    <a:pt x="1000" y="580"/>
                    <a:pt x="935" y="583"/>
                    <a:pt x="873" y="589"/>
                  </a:cubicBezTo>
                  <a:cubicBezTo>
                    <a:pt x="847" y="555"/>
                    <a:pt x="836" y="506"/>
                    <a:pt x="813" y="469"/>
                  </a:cubicBezTo>
                  <a:cubicBezTo>
                    <a:pt x="860" y="456"/>
                    <a:pt x="935" y="452"/>
                    <a:pt x="950" y="495"/>
                  </a:cubicBezTo>
                  <a:close/>
                  <a:moveTo>
                    <a:pt x="574" y="375"/>
                  </a:moveTo>
                  <a:cubicBezTo>
                    <a:pt x="575" y="370"/>
                    <a:pt x="575" y="365"/>
                    <a:pt x="583" y="367"/>
                  </a:cubicBezTo>
                  <a:cubicBezTo>
                    <a:pt x="640" y="398"/>
                    <a:pt x="667" y="505"/>
                    <a:pt x="676" y="555"/>
                  </a:cubicBezTo>
                  <a:cubicBezTo>
                    <a:pt x="564" y="503"/>
                    <a:pt x="505" y="378"/>
                    <a:pt x="352" y="393"/>
                  </a:cubicBezTo>
                  <a:cubicBezTo>
                    <a:pt x="351" y="425"/>
                    <a:pt x="406" y="402"/>
                    <a:pt x="420" y="418"/>
                  </a:cubicBezTo>
                  <a:cubicBezTo>
                    <a:pt x="450" y="497"/>
                    <a:pt x="489" y="566"/>
                    <a:pt x="514" y="649"/>
                  </a:cubicBezTo>
                  <a:cubicBezTo>
                    <a:pt x="509" y="655"/>
                    <a:pt x="459" y="660"/>
                    <a:pt x="489" y="674"/>
                  </a:cubicBezTo>
                  <a:cubicBezTo>
                    <a:pt x="501" y="655"/>
                    <a:pt x="587" y="665"/>
                    <a:pt x="574" y="649"/>
                  </a:cubicBezTo>
                  <a:cubicBezTo>
                    <a:pt x="495" y="631"/>
                    <a:pt x="482" y="502"/>
                    <a:pt x="463" y="452"/>
                  </a:cubicBezTo>
                  <a:cubicBezTo>
                    <a:pt x="555" y="511"/>
                    <a:pt x="641" y="576"/>
                    <a:pt x="736" y="632"/>
                  </a:cubicBezTo>
                  <a:cubicBezTo>
                    <a:pt x="725" y="535"/>
                    <a:pt x="603" y="431"/>
                    <a:pt x="659" y="350"/>
                  </a:cubicBezTo>
                  <a:cubicBezTo>
                    <a:pt x="636" y="358"/>
                    <a:pt x="552" y="350"/>
                    <a:pt x="574" y="375"/>
                  </a:cubicBezTo>
                  <a:close/>
                  <a:moveTo>
                    <a:pt x="600" y="742"/>
                  </a:moveTo>
                  <a:cubicBezTo>
                    <a:pt x="553" y="750"/>
                    <a:pt x="483" y="748"/>
                    <a:pt x="455" y="794"/>
                  </a:cubicBezTo>
                  <a:cubicBezTo>
                    <a:pt x="827" y="754"/>
                    <a:pt x="1248" y="669"/>
                    <a:pt x="1624" y="606"/>
                  </a:cubicBezTo>
                  <a:cubicBezTo>
                    <a:pt x="1676" y="597"/>
                    <a:pt x="1749" y="598"/>
                    <a:pt x="1760" y="563"/>
                  </a:cubicBezTo>
                  <a:cubicBezTo>
                    <a:pt x="1762" y="548"/>
                    <a:pt x="1752" y="543"/>
                    <a:pt x="1735" y="546"/>
                  </a:cubicBezTo>
                  <a:cubicBezTo>
                    <a:pt x="1367" y="614"/>
                    <a:pt x="969" y="680"/>
                    <a:pt x="600" y="742"/>
                  </a:cubicBezTo>
                  <a:close/>
                  <a:moveTo>
                    <a:pt x="1667" y="708"/>
                  </a:moveTo>
                  <a:cubicBezTo>
                    <a:pt x="1729" y="723"/>
                    <a:pt x="1895" y="699"/>
                    <a:pt x="1957" y="657"/>
                  </a:cubicBezTo>
                  <a:cubicBezTo>
                    <a:pt x="1945" y="657"/>
                    <a:pt x="1949" y="642"/>
                    <a:pt x="1940" y="640"/>
                  </a:cubicBezTo>
                  <a:cubicBezTo>
                    <a:pt x="1861" y="675"/>
                    <a:pt x="1731" y="659"/>
                    <a:pt x="1667" y="708"/>
                  </a:cubicBezTo>
                  <a:close/>
                  <a:moveTo>
                    <a:pt x="1487" y="717"/>
                  </a:moveTo>
                  <a:cubicBezTo>
                    <a:pt x="1424" y="710"/>
                    <a:pt x="1284" y="767"/>
                    <a:pt x="1231" y="777"/>
                  </a:cubicBezTo>
                  <a:cubicBezTo>
                    <a:pt x="1312" y="815"/>
                    <a:pt x="1425" y="745"/>
                    <a:pt x="1530" y="751"/>
                  </a:cubicBezTo>
                  <a:cubicBezTo>
                    <a:pt x="1533" y="720"/>
                    <a:pt x="1513" y="720"/>
                    <a:pt x="1487" y="717"/>
                  </a:cubicBezTo>
                  <a:close/>
                  <a:moveTo>
                    <a:pt x="1991" y="725"/>
                  </a:moveTo>
                  <a:cubicBezTo>
                    <a:pt x="1914" y="763"/>
                    <a:pt x="1782" y="744"/>
                    <a:pt x="1718" y="794"/>
                  </a:cubicBezTo>
                  <a:cubicBezTo>
                    <a:pt x="1790" y="818"/>
                    <a:pt x="1934" y="773"/>
                    <a:pt x="2017" y="751"/>
                  </a:cubicBezTo>
                  <a:cubicBezTo>
                    <a:pt x="2000" y="750"/>
                    <a:pt x="2011" y="723"/>
                    <a:pt x="1991" y="725"/>
                  </a:cubicBezTo>
                  <a:close/>
                  <a:moveTo>
                    <a:pt x="1129" y="777"/>
                  </a:moveTo>
                  <a:cubicBezTo>
                    <a:pt x="998" y="805"/>
                    <a:pt x="850" y="816"/>
                    <a:pt x="728" y="853"/>
                  </a:cubicBezTo>
                  <a:cubicBezTo>
                    <a:pt x="803" y="965"/>
                    <a:pt x="884" y="1073"/>
                    <a:pt x="933" y="1212"/>
                  </a:cubicBezTo>
                  <a:cubicBezTo>
                    <a:pt x="1076" y="1188"/>
                    <a:pt x="1212" y="1156"/>
                    <a:pt x="1359" y="1135"/>
                  </a:cubicBezTo>
                  <a:cubicBezTo>
                    <a:pt x="1294" y="1004"/>
                    <a:pt x="1224" y="877"/>
                    <a:pt x="1129" y="777"/>
                  </a:cubicBezTo>
                  <a:close/>
                  <a:moveTo>
                    <a:pt x="1547" y="802"/>
                  </a:moveTo>
                  <a:cubicBezTo>
                    <a:pt x="1483" y="795"/>
                    <a:pt x="1345" y="851"/>
                    <a:pt x="1291" y="862"/>
                  </a:cubicBezTo>
                  <a:cubicBezTo>
                    <a:pt x="1371" y="899"/>
                    <a:pt x="1486" y="832"/>
                    <a:pt x="1590" y="836"/>
                  </a:cubicBezTo>
                  <a:cubicBezTo>
                    <a:pt x="1592" y="805"/>
                    <a:pt x="1572" y="805"/>
                    <a:pt x="1547" y="802"/>
                  </a:cubicBezTo>
                  <a:close/>
                  <a:moveTo>
                    <a:pt x="2008" y="819"/>
                  </a:moveTo>
                  <a:cubicBezTo>
                    <a:pt x="1938" y="820"/>
                    <a:pt x="1824" y="860"/>
                    <a:pt x="1778" y="879"/>
                  </a:cubicBezTo>
                  <a:cubicBezTo>
                    <a:pt x="1848" y="908"/>
                    <a:pt x="1977" y="852"/>
                    <a:pt x="2068" y="845"/>
                  </a:cubicBezTo>
                  <a:cubicBezTo>
                    <a:pt x="2069" y="808"/>
                    <a:pt x="2027" y="819"/>
                    <a:pt x="2008" y="819"/>
                  </a:cubicBezTo>
                  <a:close/>
                  <a:moveTo>
                    <a:pt x="386" y="913"/>
                  </a:moveTo>
                  <a:cubicBezTo>
                    <a:pt x="449" y="962"/>
                    <a:pt x="590" y="889"/>
                    <a:pt x="685" y="888"/>
                  </a:cubicBezTo>
                  <a:cubicBezTo>
                    <a:pt x="620" y="833"/>
                    <a:pt x="473" y="906"/>
                    <a:pt x="386" y="913"/>
                  </a:cubicBezTo>
                  <a:close/>
                  <a:moveTo>
                    <a:pt x="1342" y="947"/>
                  </a:moveTo>
                  <a:cubicBezTo>
                    <a:pt x="1420" y="977"/>
                    <a:pt x="1567" y="935"/>
                    <a:pt x="1641" y="905"/>
                  </a:cubicBezTo>
                  <a:cubicBezTo>
                    <a:pt x="1566" y="878"/>
                    <a:pt x="1424" y="926"/>
                    <a:pt x="1342" y="947"/>
                  </a:cubicBezTo>
                  <a:close/>
                  <a:moveTo>
                    <a:pt x="1829" y="947"/>
                  </a:moveTo>
                  <a:cubicBezTo>
                    <a:pt x="1837" y="1001"/>
                    <a:pt x="1923" y="973"/>
                    <a:pt x="1974" y="964"/>
                  </a:cubicBezTo>
                  <a:cubicBezTo>
                    <a:pt x="2030" y="954"/>
                    <a:pt x="2095" y="942"/>
                    <a:pt x="2127" y="922"/>
                  </a:cubicBezTo>
                  <a:cubicBezTo>
                    <a:pt x="2047" y="884"/>
                    <a:pt x="1934" y="954"/>
                    <a:pt x="1829" y="947"/>
                  </a:cubicBezTo>
                  <a:close/>
                  <a:moveTo>
                    <a:pt x="702" y="947"/>
                  </a:moveTo>
                  <a:cubicBezTo>
                    <a:pt x="633" y="942"/>
                    <a:pt x="489" y="993"/>
                    <a:pt x="446" y="1016"/>
                  </a:cubicBezTo>
                  <a:cubicBezTo>
                    <a:pt x="538" y="1027"/>
                    <a:pt x="652" y="989"/>
                    <a:pt x="745" y="973"/>
                  </a:cubicBezTo>
                  <a:cubicBezTo>
                    <a:pt x="737" y="952"/>
                    <a:pt x="726" y="949"/>
                    <a:pt x="702" y="947"/>
                  </a:cubicBezTo>
                  <a:close/>
                  <a:moveTo>
                    <a:pt x="1667" y="973"/>
                  </a:moveTo>
                  <a:cubicBezTo>
                    <a:pt x="1592" y="1009"/>
                    <a:pt x="1459" y="987"/>
                    <a:pt x="1402" y="1041"/>
                  </a:cubicBezTo>
                  <a:cubicBezTo>
                    <a:pt x="1497" y="1059"/>
                    <a:pt x="1600" y="1012"/>
                    <a:pt x="1701" y="1007"/>
                  </a:cubicBezTo>
                  <a:cubicBezTo>
                    <a:pt x="1698" y="987"/>
                    <a:pt x="1695" y="967"/>
                    <a:pt x="1667" y="973"/>
                  </a:cubicBezTo>
                  <a:close/>
                  <a:moveTo>
                    <a:pt x="2153" y="990"/>
                  </a:moveTo>
                  <a:cubicBezTo>
                    <a:pt x="2071" y="1019"/>
                    <a:pt x="1957" y="1015"/>
                    <a:pt x="1880" y="1050"/>
                  </a:cubicBezTo>
                  <a:cubicBezTo>
                    <a:pt x="1941" y="1096"/>
                    <a:pt x="2079" y="1022"/>
                    <a:pt x="2179" y="1024"/>
                  </a:cubicBezTo>
                  <a:cubicBezTo>
                    <a:pt x="2175" y="1008"/>
                    <a:pt x="2176" y="987"/>
                    <a:pt x="2153" y="990"/>
                  </a:cubicBezTo>
                  <a:close/>
                  <a:moveTo>
                    <a:pt x="497" y="1092"/>
                  </a:moveTo>
                  <a:cubicBezTo>
                    <a:pt x="568" y="1118"/>
                    <a:pt x="717" y="1080"/>
                    <a:pt x="787" y="1050"/>
                  </a:cubicBezTo>
                  <a:cubicBezTo>
                    <a:pt x="719" y="1026"/>
                    <a:pt x="569" y="1063"/>
                    <a:pt x="497" y="1092"/>
                  </a:cubicBezTo>
                  <a:close/>
                  <a:moveTo>
                    <a:pt x="1453" y="1127"/>
                  </a:moveTo>
                  <a:cubicBezTo>
                    <a:pt x="1526" y="1151"/>
                    <a:pt x="1674" y="1110"/>
                    <a:pt x="1752" y="1084"/>
                  </a:cubicBezTo>
                  <a:cubicBezTo>
                    <a:pt x="1675" y="1055"/>
                    <a:pt x="1528" y="1097"/>
                    <a:pt x="1453" y="1127"/>
                  </a:cubicBezTo>
                  <a:close/>
                  <a:moveTo>
                    <a:pt x="1931" y="1152"/>
                  </a:moveTo>
                  <a:cubicBezTo>
                    <a:pt x="1999" y="1172"/>
                    <a:pt x="2143" y="1127"/>
                    <a:pt x="2230" y="1110"/>
                  </a:cubicBezTo>
                  <a:cubicBezTo>
                    <a:pt x="2172" y="1070"/>
                    <a:pt x="1997" y="1115"/>
                    <a:pt x="1931" y="1152"/>
                  </a:cubicBezTo>
                  <a:close/>
                  <a:moveTo>
                    <a:pt x="796" y="1118"/>
                  </a:moveTo>
                  <a:cubicBezTo>
                    <a:pt x="716" y="1137"/>
                    <a:pt x="633" y="1155"/>
                    <a:pt x="540" y="1161"/>
                  </a:cubicBezTo>
                  <a:cubicBezTo>
                    <a:pt x="552" y="1218"/>
                    <a:pt x="628" y="1187"/>
                    <a:pt x="676" y="1178"/>
                  </a:cubicBezTo>
                  <a:cubicBezTo>
                    <a:pt x="730" y="1168"/>
                    <a:pt x="789" y="1147"/>
                    <a:pt x="839" y="1152"/>
                  </a:cubicBezTo>
                  <a:cubicBezTo>
                    <a:pt x="838" y="1128"/>
                    <a:pt x="828" y="1112"/>
                    <a:pt x="796" y="1118"/>
                  </a:cubicBezTo>
                  <a:close/>
                  <a:moveTo>
                    <a:pt x="1504" y="1220"/>
                  </a:moveTo>
                  <a:cubicBezTo>
                    <a:pt x="1571" y="1240"/>
                    <a:pt x="1733" y="1211"/>
                    <a:pt x="1795" y="1169"/>
                  </a:cubicBezTo>
                  <a:cubicBezTo>
                    <a:pt x="1705" y="1160"/>
                    <a:pt x="1577" y="1185"/>
                    <a:pt x="1504" y="1220"/>
                  </a:cubicBezTo>
                  <a:close/>
                  <a:moveTo>
                    <a:pt x="2238" y="1178"/>
                  </a:moveTo>
                  <a:cubicBezTo>
                    <a:pt x="2160" y="1213"/>
                    <a:pt x="2029" y="1196"/>
                    <a:pt x="1965" y="1246"/>
                  </a:cubicBezTo>
                  <a:cubicBezTo>
                    <a:pt x="2036" y="1269"/>
                    <a:pt x="2183" y="1226"/>
                    <a:pt x="2264" y="1203"/>
                  </a:cubicBezTo>
                  <a:cubicBezTo>
                    <a:pt x="2248" y="1202"/>
                    <a:pt x="2258" y="1175"/>
                    <a:pt x="2238" y="1178"/>
                  </a:cubicBezTo>
                  <a:close/>
                  <a:moveTo>
                    <a:pt x="583" y="1263"/>
                  </a:moveTo>
                  <a:cubicBezTo>
                    <a:pt x="640" y="1302"/>
                    <a:pt x="813" y="1254"/>
                    <a:pt x="881" y="1220"/>
                  </a:cubicBezTo>
                  <a:cubicBezTo>
                    <a:pt x="870" y="1220"/>
                    <a:pt x="874" y="1206"/>
                    <a:pt x="864" y="1203"/>
                  </a:cubicBezTo>
                  <a:cubicBezTo>
                    <a:pt x="780" y="1232"/>
                    <a:pt x="666" y="1232"/>
                    <a:pt x="583" y="1263"/>
                  </a:cubicBezTo>
                  <a:close/>
                  <a:moveTo>
                    <a:pt x="1786" y="1255"/>
                  </a:moveTo>
                  <a:cubicBezTo>
                    <a:pt x="1724" y="1250"/>
                    <a:pt x="1613" y="1309"/>
                    <a:pt x="1539" y="1297"/>
                  </a:cubicBezTo>
                  <a:cubicBezTo>
                    <a:pt x="1549" y="1355"/>
                    <a:pt x="1627" y="1323"/>
                    <a:pt x="1675" y="1314"/>
                  </a:cubicBezTo>
                  <a:cubicBezTo>
                    <a:pt x="1729" y="1305"/>
                    <a:pt x="1789" y="1286"/>
                    <a:pt x="1837" y="1289"/>
                  </a:cubicBezTo>
                  <a:cubicBezTo>
                    <a:pt x="1842" y="1251"/>
                    <a:pt x="1808" y="1256"/>
                    <a:pt x="1786" y="1255"/>
                  </a:cubicBezTo>
                  <a:close/>
                  <a:moveTo>
                    <a:pt x="1052" y="1297"/>
                  </a:moveTo>
                  <a:cubicBezTo>
                    <a:pt x="1086" y="1327"/>
                    <a:pt x="1187" y="1295"/>
                    <a:pt x="1231" y="1280"/>
                  </a:cubicBezTo>
                  <a:cubicBezTo>
                    <a:pt x="1219" y="1276"/>
                    <a:pt x="1187" y="1290"/>
                    <a:pt x="1189" y="1272"/>
                  </a:cubicBezTo>
                  <a:cubicBezTo>
                    <a:pt x="1201" y="1270"/>
                    <a:pt x="1220" y="1275"/>
                    <a:pt x="1223" y="1263"/>
                  </a:cubicBezTo>
                  <a:cubicBezTo>
                    <a:pt x="1164" y="1273"/>
                    <a:pt x="1092" y="1269"/>
                    <a:pt x="1052" y="1297"/>
                  </a:cubicBezTo>
                  <a:close/>
                  <a:moveTo>
                    <a:pt x="2256" y="1280"/>
                  </a:moveTo>
                  <a:cubicBezTo>
                    <a:pt x="2173" y="1309"/>
                    <a:pt x="2059" y="1306"/>
                    <a:pt x="1982" y="1340"/>
                  </a:cubicBezTo>
                  <a:cubicBezTo>
                    <a:pt x="2043" y="1387"/>
                    <a:pt x="2181" y="1312"/>
                    <a:pt x="2281" y="1314"/>
                  </a:cubicBezTo>
                  <a:cubicBezTo>
                    <a:pt x="2278" y="1298"/>
                    <a:pt x="2278" y="1278"/>
                    <a:pt x="2256" y="1280"/>
                  </a:cubicBezTo>
                  <a:close/>
                  <a:moveTo>
                    <a:pt x="625" y="1357"/>
                  </a:moveTo>
                  <a:cubicBezTo>
                    <a:pt x="682" y="1395"/>
                    <a:pt x="861" y="1354"/>
                    <a:pt x="924" y="1314"/>
                  </a:cubicBezTo>
                  <a:cubicBezTo>
                    <a:pt x="913" y="1314"/>
                    <a:pt x="916" y="1299"/>
                    <a:pt x="907" y="1297"/>
                  </a:cubicBezTo>
                  <a:cubicBezTo>
                    <a:pt x="825" y="1329"/>
                    <a:pt x="711" y="1329"/>
                    <a:pt x="625" y="1357"/>
                  </a:cubicBezTo>
                  <a:close/>
                  <a:moveTo>
                    <a:pt x="1351" y="1348"/>
                  </a:moveTo>
                  <a:cubicBezTo>
                    <a:pt x="1357" y="1350"/>
                    <a:pt x="1368" y="1349"/>
                    <a:pt x="1368" y="1357"/>
                  </a:cubicBezTo>
                  <a:cubicBezTo>
                    <a:pt x="1357" y="1354"/>
                    <a:pt x="1315" y="1358"/>
                    <a:pt x="1342" y="1366"/>
                  </a:cubicBezTo>
                  <a:cubicBezTo>
                    <a:pt x="1356" y="1366"/>
                    <a:pt x="1371" y="1366"/>
                    <a:pt x="1385" y="1366"/>
                  </a:cubicBezTo>
                  <a:cubicBezTo>
                    <a:pt x="1389" y="1339"/>
                    <a:pt x="1358" y="1316"/>
                    <a:pt x="1351" y="1348"/>
                  </a:cubicBezTo>
                  <a:close/>
                  <a:moveTo>
                    <a:pt x="1556" y="1417"/>
                  </a:moveTo>
                  <a:cubicBezTo>
                    <a:pt x="1630" y="1443"/>
                    <a:pt x="1776" y="1401"/>
                    <a:pt x="1854" y="1374"/>
                  </a:cubicBezTo>
                  <a:cubicBezTo>
                    <a:pt x="1778" y="1346"/>
                    <a:pt x="1629" y="1386"/>
                    <a:pt x="1556" y="1417"/>
                  </a:cubicBezTo>
                  <a:close/>
                  <a:moveTo>
                    <a:pt x="1214" y="1366"/>
                  </a:moveTo>
                  <a:cubicBezTo>
                    <a:pt x="1167" y="1372"/>
                    <a:pt x="1104" y="1363"/>
                    <a:pt x="1086" y="1400"/>
                  </a:cubicBezTo>
                  <a:cubicBezTo>
                    <a:pt x="1121" y="1417"/>
                    <a:pt x="1188" y="1394"/>
                    <a:pt x="1223" y="1383"/>
                  </a:cubicBezTo>
                  <a:cubicBezTo>
                    <a:pt x="1185" y="1371"/>
                    <a:pt x="1152" y="1408"/>
                    <a:pt x="1129" y="1383"/>
                  </a:cubicBezTo>
                  <a:cubicBezTo>
                    <a:pt x="1162" y="1382"/>
                    <a:pt x="1193" y="1379"/>
                    <a:pt x="1214" y="1366"/>
                  </a:cubicBezTo>
                  <a:close/>
                  <a:moveTo>
                    <a:pt x="1982" y="1451"/>
                  </a:moveTo>
                  <a:cubicBezTo>
                    <a:pt x="2047" y="1468"/>
                    <a:pt x="2209" y="1440"/>
                    <a:pt x="2273" y="1400"/>
                  </a:cubicBezTo>
                  <a:cubicBezTo>
                    <a:pt x="2261" y="1400"/>
                    <a:pt x="2265" y="1385"/>
                    <a:pt x="2256" y="1383"/>
                  </a:cubicBezTo>
                  <a:cubicBezTo>
                    <a:pt x="2176" y="1417"/>
                    <a:pt x="2046" y="1401"/>
                    <a:pt x="1982" y="1451"/>
                  </a:cubicBezTo>
                  <a:close/>
                  <a:moveTo>
                    <a:pt x="907" y="1400"/>
                  </a:moveTo>
                  <a:cubicBezTo>
                    <a:pt x="843" y="1393"/>
                    <a:pt x="704" y="1449"/>
                    <a:pt x="651" y="1459"/>
                  </a:cubicBezTo>
                  <a:cubicBezTo>
                    <a:pt x="729" y="1494"/>
                    <a:pt x="846" y="1429"/>
                    <a:pt x="950" y="1434"/>
                  </a:cubicBezTo>
                  <a:cubicBezTo>
                    <a:pt x="952" y="1403"/>
                    <a:pt x="932" y="1402"/>
                    <a:pt x="907" y="1400"/>
                  </a:cubicBezTo>
                  <a:close/>
                  <a:moveTo>
                    <a:pt x="1334" y="1451"/>
                  </a:moveTo>
                  <a:cubicBezTo>
                    <a:pt x="1344" y="1452"/>
                    <a:pt x="1358" y="1449"/>
                    <a:pt x="1359" y="1459"/>
                  </a:cubicBezTo>
                  <a:cubicBezTo>
                    <a:pt x="1354" y="1460"/>
                    <a:pt x="1349" y="1461"/>
                    <a:pt x="1351" y="1468"/>
                  </a:cubicBezTo>
                  <a:cubicBezTo>
                    <a:pt x="1365" y="1468"/>
                    <a:pt x="1379" y="1468"/>
                    <a:pt x="1393" y="1468"/>
                  </a:cubicBezTo>
                  <a:cubicBezTo>
                    <a:pt x="1392" y="1452"/>
                    <a:pt x="1388" y="1439"/>
                    <a:pt x="1376" y="1434"/>
                  </a:cubicBezTo>
                  <a:cubicBezTo>
                    <a:pt x="1380" y="1458"/>
                    <a:pt x="1330" y="1427"/>
                    <a:pt x="1334" y="1451"/>
                  </a:cubicBezTo>
                  <a:close/>
                  <a:moveTo>
                    <a:pt x="1675" y="1485"/>
                  </a:moveTo>
                  <a:cubicBezTo>
                    <a:pt x="1629" y="1493"/>
                    <a:pt x="1562" y="1489"/>
                    <a:pt x="1556" y="1528"/>
                  </a:cubicBezTo>
                  <a:cubicBezTo>
                    <a:pt x="1640" y="1533"/>
                    <a:pt x="1772" y="1511"/>
                    <a:pt x="1846" y="1477"/>
                  </a:cubicBezTo>
                  <a:cubicBezTo>
                    <a:pt x="1802" y="1448"/>
                    <a:pt x="1736" y="1475"/>
                    <a:pt x="1675" y="1485"/>
                  </a:cubicBezTo>
                  <a:close/>
                  <a:moveTo>
                    <a:pt x="1095" y="1485"/>
                  </a:moveTo>
                  <a:cubicBezTo>
                    <a:pt x="1084" y="1524"/>
                    <a:pt x="1138" y="1470"/>
                    <a:pt x="1146" y="1502"/>
                  </a:cubicBezTo>
                  <a:cubicBezTo>
                    <a:pt x="1128" y="1497"/>
                    <a:pt x="1082" y="1505"/>
                    <a:pt x="1112" y="1519"/>
                  </a:cubicBezTo>
                  <a:cubicBezTo>
                    <a:pt x="1143" y="1499"/>
                    <a:pt x="1237" y="1506"/>
                    <a:pt x="1154" y="1485"/>
                  </a:cubicBezTo>
                  <a:cubicBezTo>
                    <a:pt x="1182" y="1484"/>
                    <a:pt x="1207" y="1481"/>
                    <a:pt x="1223" y="1468"/>
                  </a:cubicBezTo>
                  <a:cubicBezTo>
                    <a:pt x="1175" y="1469"/>
                    <a:pt x="1144" y="1486"/>
                    <a:pt x="1095" y="1485"/>
                  </a:cubicBezTo>
                  <a:close/>
                  <a:moveTo>
                    <a:pt x="1206" y="1494"/>
                  </a:moveTo>
                  <a:cubicBezTo>
                    <a:pt x="1232" y="1494"/>
                    <a:pt x="1294" y="1486"/>
                    <a:pt x="1282" y="1477"/>
                  </a:cubicBezTo>
                  <a:cubicBezTo>
                    <a:pt x="1254" y="1479"/>
                    <a:pt x="1224" y="1481"/>
                    <a:pt x="1206" y="1494"/>
                  </a:cubicBezTo>
                  <a:close/>
                  <a:moveTo>
                    <a:pt x="924" y="1502"/>
                  </a:moveTo>
                  <a:cubicBezTo>
                    <a:pt x="845" y="1531"/>
                    <a:pt x="731" y="1525"/>
                    <a:pt x="659" y="1562"/>
                  </a:cubicBezTo>
                  <a:cubicBezTo>
                    <a:pt x="743" y="1603"/>
                    <a:pt x="854" y="1531"/>
                    <a:pt x="958" y="1536"/>
                  </a:cubicBezTo>
                  <a:cubicBezTo>
                    <a:pt x="955" y="1516"/>
                    <a:pt x="953" y="1496"/>
                    <a:pt x="924" y="1502"/>
                  </a:cubicBezTo>
                  <a:close/>
                  <a:moveTo>
                    <a:pt x="1163" y="1596"/>
                  </a:moveTo>
                  <a:cubicBezTo>
                    <a:pt x="1156" y="1594"/>
                    <a:pt x="1153" y="1589"/>
                    <a:pt x="1154" y="1579"/>
                  </a:cubicBezTo>
                  <a:cubicBezTo>
                    <a:pt x="1133" y="1586"/>
                    <a:pt x="1095" y="1577"/>
                    <a:pt x="1095" y="1605"/>
                  </a:cubicBezTo>
                  <a:cubicBezTo>
                    <a:pt x="1108" y="1625"/>
                    <a:pt x="1154" y="1607"/>
                    <a:pt x="1163" y="1596"/>
                  </a:cubicBezTo>
                  <a:close/>
                  <a:moveTo>
                    <a:pt x="659" y="1673"/>
                  </a:moveTo>
                  <a:cubicBezTo>
                    <a:pt x="747" y="1680"/>
                    <a:pt x="877" y="1658"/>
                    <a:pt x="950" y="1622"/>
                  </a:cubicBezTo>
                  <a:cubicBezTo>
                    <a:pt x="882" y="1601"/>
                    <a:pt x="723" y="1632"/>
                    <a:pt x="659" y="16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55"/>
            <p:cNvSpPr>
              <a:spLocks/>
            </p:cNvSpPr>
            <p:nvPr/>
          </p:nvSpPr>
          <p:spPr bwMode="auto">
            <a:xfrm>
              <a:off x="9234650" y="6165860"/>
              <a:ext cx="63500" cy="123825"/>
            </a:xfrm>
            <a:custGeom>
              <a:avLst/>
              <a:gdLst>
                <a:gd name="T0" fmla="*/ 1 w 28"/>
                <a:gd name="T1" fmla="*/ 11 h 54"/>
                <a:gd name="T2" fmla="*/ 0 w 28"/>
                <a:gd name="T3" fmla="*/ 32 h 54"/>
                <a:gd name="T4" fmla="*/ 11 w 28"/>
                <a:gd name="T5" fmla="*/ 44 h 54"/>
                <a:gd name="T6" fmla="*/ 22 w 28"/>
                <a:gd name="T7" fmla="*/ 43 h 54"/>
                <a:gd name="T8" fmla="*/ 22 w 28"/>
                <a:gd name="T9" fmla="*/ 10 h 54"/>
                <a:gd name="T10" fmla="*/ 1 w 28"/>
                <a:gd name="T11" fmla="*/ 11 h 54"/>
              </a:gdLst>
              <a:ahLst/>
              <a:cxnLst>
                <a:cxn ang="0">
                  <a:pos x="T0" y="T1"/>
                </a:cxn>
                <a:cxn ang="0">
                  <a:pos x="T2" y="T3"/>
                </a:cxn>
                <a:cxn ang="0">
                  <a:pos x="T4" y="T5"/>
                </a:cxn>
                <a:cxn ang="0">
                  <a:pos x="T6" y="T7"/>
                </a:cxn>
                <a:cxn ang="0">
                  <a:pos x="T8" y="T9"/>
                </a:cxn>
                <a:cxn ang="0">
                  <a:pos x="T10" y="T11"/>
                </a:cxn>
              </a:cxnLst>
              <a:rect l="0" t="0" r="r" b="b"/>
              <a:pathLst>
                <a:path w="28" h="54">
                  <a:moveTo>
                    <a:pt x="1" y="11"/>
                  </a:moveTo>
                  <a:cubicBezTo>
                    <a:pt x="0" y="32"/>
                    <a:pt x="0" y="32"/>
                    <a:pt x="0" y="32"/>
                  </a:cubicBezTo>
                  <a:cubicBezTo>
                    <a:pt x="11" y="44"/>
                    <a:pt x="11" y="44"/>
                    <a:pt x="11" y="44"/>
                  </a:cubicBezTo>
                  <a:cubicBezTo>
                    <a:pt x="11" y="44"/>
                    <a:pt x="17" y="54"/>
                    <a:pt x="22" y="43"/>
                  </a:cubicBezTo>
                  <a:cubicBezTo>
                    <a:pt x="28" y="31"/>
                    <a:pt x="27" y="21"/>
                    <a:pt x="22" y="10"/>
                  </a:cubicBezTo>
                  <a:cubicBezTo>
                    <a:pt x="18" y="0"/>
                    <a:pt x="1" y="11"/>
                    <a:pt x="1" y="1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5" name="Rectangle 124"/>
          <p:cNvSpPr/>
          <p:nvPr/>
        </p:nvSpPr>
        <p:spPr>
          <a:xfrm>
            <a:off x="485461" y="3108142"/>
            <a:ext cx="3755706" cy="461665"/>
          </a:xfrm>
          <a:prstGeom prst="rect">
            <a:avLst/>
          </a:prstGeom>
        </p:spPr>
        <p:txBody>
          <a:bodyPr wrap="square">
            <a:spAutoFit/>
          </a:bodyPr>
          <a:lstStyle/>
          <a:p>
            <a:pPr lvl="0" algn="ctr">
              <a:lnSpc>
                <a:spcPct val="75000"/>
              </a:lnSpc>
            </a:pPr>
            <a:r>
              <a:rPr lang="en-GB" sz="3200" dirty="0" smtClean="0">
                <a:gradFill>
                  <a:gsLst>
                    <a:gs pos="0">
                      <a:srgbClr val="17BBFD"/>
                    </a:gs>
                    <a:gs pos="100000">
                      <a:srgbClr val="17BBFD">
                        <a:lumMod val="75000"/>
                      </a:srgbClr>
                    </a:gs>
                  </a:gsLst>
                  <a:lin ang="5400000" scaled="1"/>
                </a:gradFill>
                <a:latin typeface="Impact" pitchFamily="34" charset="0"/>
              </a:rPr>
              <a:t>Estimated as Press</a:t>
            </a:r>
          </a:p>
        </p:txBody>
      </p:sp>
      <p:sp>
        <p:nvSpPr>
          <p:cNvPr id="126" name="Rectangle 125"/>
          <p:cNvSpPr/>
          <p:nvPr/>
        </p:nvSpPr>
        <p:spPr>
          <a:xfrm>
            <a:off x="5113702" y="3012046"/>
            <a:ext cx="3755706" cy="830997"/>
          </a:xfrm>
          <a:prstGeom prst="rect">
            <a:avLst/>
          </a:prstGeom>
        </p:spPr>
        <p:txBody>
          <a:bodyPr wrap="square">
            <a:spAutoFit/>
          </a:bodyPr>
          <a:lstStyle/>
          <a:p>
            <a:pPr lvl="0" algn="ctr">
              <a:lnSpc>
                <a:spcPct val="75000"/>
              </a:lnSpc>
            </a:pPr>
            <a:r>
              <a:rPr lang="en-GB" sz="3200" dirty="0" smtClean="0">
                <a:gradFill>
                  <a:gsLst>
                    <a:gs pos="0">
                      <a:srgbClr val="17BBFD"/>
                    </a:gs>
                    <a:gs pos="100000">
                      <a:srgbClr val="17BBFD">
                        <a:lumMod val="75000"/>
                      </a:srgbClr>
                    </a:gs>
                  </a:gsLst>
                  <a:lin ang="5400000" scaled="1"/>
                </a:gradFill>
                <a:latin typeface="Impact" pitchFamily="34" charset="0"/>
              </a:rPr>
              <a:t>Using appropriate media inputs</a:t>
            </a:r>
          </a:p>
        </p:txBody>
      </p:sp>
      <p:grpSp>
        <p:nvGrpSpPr>
          <p:cNvPr id="174" name="Group 17"/>
          <p:cNvGrpSpPr>
            <a:grpSpLocks noChangeAspect="1"/>
          </p:cNvGrpSpPr>
          <p:nvPr/>
        </p:nvGrpSpPr>
        <p:grpSpPr bwMode="auto">
          <a:xfrm>
            <a:off x="6222054" y="1720163"/>
            <a:ext cx="1521458" cy="1038395"/>
            <a:chOff x="4321" y="991"/>
            <a:chExt cx="800" cy="546"/>
          </a:xfrm>
          <a:solidFill>
            <a:schemeClr val="accent6"/>
          </a:solidFill>
        </p:grpSpPr>
        <p:sp>
          <p:nvSpPr>
            <p:cNvPr id="175" name="Rectangle 18"/>
            <p:cNvSpPr>
              <a:spLocks noChangeArrowheads="1"/>
            </p:cNvSpPr>
            <p:nvPr/>
          </p:nvSpPr>
          <p:spPr bwMode="auto">
            <a:xfrm>
              <a:off x="4537" y="1201"/>
              <a:ext cx="96" cy="3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Rectangle 19"/>
            <p:cNvSpPr>
              <a:spLocks noChangeArrowheads="1"/>
            </p:cNvSpPr>
            <p:nvPr/>
          </p:nvSpPr>
          <p:spPr bwMode="auto">
            <a:xfrm>
              <a:off x="4681" y="1297"/>
              <a:ext cx="96" cy="2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Rectangle 20"/>
            <p:cNvSpPr>
              <a:spLocks noChangeArrowheads="1"/>
            </p:cNvSpPr>
            <p:nvPr/>
          </p:nvSpPr>
          <p:spPr bwMode="auto">
            <a:xfrm>
              <a:off x="4385" y="1385"/>
              <a:ext cx="104" cy="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Rectangle 21"/>
            <p:cNvSpPr>
              <a:spLocks noChangeArrowheads="1"/>
            </p:cNvSpPr>
            <p:nvPr/>
          </p:nvSpPr>
          <p:spPr bwMode="auto">
            <a:xfrm>
              <a:off x="4969" y="1233"/>
              <a:ext cx="104" cy="3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22"/>
            <p:cNvSpPr>
              <a:spLocks/>
            </p:cNvSpPr>
            <p:nvPr/>
          </p:nvSpPr>
          <p:spPr bwMode="auto">
            <a:xfrm>
              <a:off x="4321" y="991"/>
              <a:ext cx="800" cy="546"/>
            </a:xfrm>
            <a:custGeom>
              <a:avLst/>
              <a:gdLst>
                <a:gd name="T0" fmla="*/ 800 w 800"/>
                <a:gd name="T1" fmla="*/ 98 h 546"/>
                <a:gd name="T2" fmla="*/ 800 w 800"/>
                <a:gd name="T3" fmla="*/ 0 h 546"/>
                <a:gd name="T4" fmla="*/ 700 w 800"/>
                <a:gd name="T5" fmla="*/ 0 h 546"/>
                <a:gd name="T6" fmla="*/ 700 w 800"/>
                <a:gd name="T7" fmla="*/ 34 h 546"/>
                <a:gd name="T8" fmla="*/ 700 w 800"/>
                <a:gd name="T9" fmla="*/ 34 h 546"/>
                <a:gd name="T10" fmla="*/ 738 w 800"/>
                <a:gd name="T11" fmla="*/ 34 h 546"/>
                <a:gd name="T12" fmla="*/ 608 w 800"/>
                <a:gd name="T13" fmla="*/ 172 h 546"/>
                <a:gd name="T14" fmla="*/ 608 w 800"/>
                <a:gd name="T15" fmla="*/ 2 h 546"/>
                <a:gd name="T16" fmla="*/ 504 w 800"/>
                <a:gd name="T17" fmla="*/ 2 h 546"/>
                <a:gd name="T18" fmla="*/ 504 w 800"/>
                <a:gd name="T19" fmla="*/ 234 h 546"/>
                <a:gd name="T20" fmla="*/ 238 w 800"/>
                <a:gd name="T21" fmla="*/ 32 h 546"/>
                <a:gd name="T22" fmla="*/ 0 w 800"/>
                <a:gd name="T23" fmla="*/ 346 h 546"/>
                <a:gd name="T24" fmla="*/ 28 w 800"/>
                <a:gd name="T25" fmla="*/ 368 h 546"/>
                <a:gd name="T26" fmla="*/ 246 w 800"/>
                <a:gd name="T27" fmla="*/ 82 h 546"/>
                <a:gd name="T28" fmla="*/ 504 w 800"/>
                <a:gd name="T29" fmla="*/ 280 h 546"/>
                <a:gd name="T30" fmla="*/ 504 w 800"/>
                <a:gd name="T31" fmla="*/ 546 h 546"/>
                <a:gd name="T32" fmla="*/ 608 w 800"/>
                <a:gd name="T33" fmla="*/ 546 h 546"/>
                <a:gd name="T34" fmla="*/ 608 w 800"/>
                <a:gd name="T35" fmla="*/ 222 h 546"/>
                <a:gd name="T36" fmla="*/ 768 w 800"/>
                <a:gd name="T37" fmla="*/ 62 h 546"/>
                <a:gd name="T38" fmla="*/ 768 w 800"/>
                <a:gd name="T39" fmla="*/ 98 h 546"/>
                <a:gd name="T40" fmla="*/ 800 w 800"/>
                <a:gd name="T41" fmla="*/ 9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0" h="546">
                  <a:moveTo>
                    <a:pt x="800" y="98"/>
                  </a:moveTo>
                  <a:lnTo>
                    <a:pt x="800" y="0"/>
                  </a:lnTo>
                  <a:lnTo>
                    <a:pt x="700" y="0"/>
                  </a:lnTo>
                  <a:lnTo>
                    <a:pt x="700" y="34"/>
                  </a:lnTo>
                  <a:lnTo>
                    <a:pt x="700" y="34"/>
                  </a:lnTo>
                  <a:lnTo>
                    <a:pt x="738" y="34"/>
                  </a:lnTo>
                  <a:lnTo>
                    <a:pt x="608" y="172"/>
                  </a:lnTo>
                  <a:lnTo>
                    <a:pt x="608" y="2"/>
                  </a:lnTo>
                  <a:lnTo>
                    <a:pt x="504" y="2"/>
                  </a:lnTo>
                  <a:lnTo>
                    <a:pt x="504" y="234"/>
                  </a:lnTo>
                  <a:lnTo>
                    <a:pt x="238" y="32"/>
                  </a:lnTo>
                  <a:lnTo>
                    <a:pt x="0" y="346"/>
                  </a:lnTo>
                  <a:lnTo>
                    <a:pt x="28" y="368"/>
                  </a:lnTo>
                  <a:lnTo>
                    <a:pt x="246" y="82"/>
                  </a:lnTo>
                  <a:lnTo>
                    <a:pt x="504" y="280"/>
                  </a:lnTo>
                  <a:lnTo>
                    <a:pt x="504" y="546"/>
                  </a:lnTo>
                  <a:lnTo>
                    <a:pt x="608" y="546"/>
                  </a:lnTo>
                  <a:lnTo>
                    <a:pt x="608" y="222"/>
                  </a:lnTo>
                  <a:lnTo>
                    <a:pt x="768" y="62"/>
                  </a:lnTo>
                  <a:lnTo>
                    <a:pt x="768" y="98"/>
                  </a:lnTo>
                  <a:lnTo>
                    <a:pt x="80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2" name="Rectangle 121"/>
          <p:cNvSpPr/>
          <p:nvPr/>
        </p:nvSpPr>
        <p:spPr>
          <a:xfrm>
            <a:off x="8686824" y="0"/>
            <a:ext cx="457176" cy="707886"/>
          </a:xfrm>
          <a:prstGeom prst="rect">
            <a:avLst/>
          </a:prstGeom>
        </p:spPr>
        <p:txBody>
          <a:bodyPr wrap="none">
            <a:spAutoFit/>
          </a:bodyPr>
          <a:lstStyle/>
          <a:p>
            <a:pPr lvl="0"/>
            <a:r>
              <a:rPr lang="en-GB" sz="4000" dirty="0" smtClean="0">
                <a:solidFill>
                  <a:srgbClr val="AD61B3"/>
                </a:solidFill>
                <a:latin typeface="Impact" pitchFamily="34" charset="0"/>
              </a:rPr>
              <a:t>3</a:t>
            </a:r>
            <a:endParaRPr lang="en-GB" sz="4000" dirty="0">
              <a:solidFill>
                <a:srgbClr val="AD61B3"/>
              </a:solidFill>
              <a:latin typeface="Impact" pitchFamily="34" charset="0"/>
            </a:endParaRPr>
          </a:p>
        </p:txBody>
      </p:sp>
      <p:grpSp>
        <p:nvGrpSpPr>
          <p:cNvPr id="123" name="Group 122"/>
          <p:cNvGrpSpPr/>
          <p:nvPr/>
        </p:nvGrpSpPr>
        <p:grpSpPr>
          <a:xfrm>
            <a:off x="2613111" y="4449686"/>
            <a:ext cx="1605111" cy="1590078"/>
            <a:chOff x="2361584" y="4964564"/>
            <a:chExt cx="1107680" cy="1107679"/>
          </a:xfrm>
          <a:solidFill>
            <a:schemeClr val="accent6"/>
          </a:solidFill>
        </p:grpSpPr>
        <p:sp>
          <p:nvSpPr>
            <p:cNvPr id="128" name="Freeform 127"/>
            <p:cNvSpPr>
              <a:spLocks noEditPoints="1"/>
            </p:cNvSpPr>
            <p:nvPr/>
          </p:nvSpPr>
          <p:spPr bwMode="auto">
            <a:xfrm>
              <a:off x="2361584" y="4964564"/>
              <a:ext cx="1107680" cy="1107679"/>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grpFill/>
            <a:ln>
              <a:noFill/>
            </a:ln>
          </p:spPr>
          <p:txBody>
            <a:bodyPr vert="horz" wrap="square" lIns="91440" tIns="45720" rIns="91440" bIns="45720" numCol="1" anchor="ctr" anchorCtr="0" compatLnSpc="1">
              <a:prstTxWarp prst="textNoShape">
                <a:avLst/>
              </a:prstTxWarp>
            </a:bodyPr>
            <a:lstStyle/>
            <a:p>
              <a:pPr algn="ctr"/>
              <a:endParaRPr lang="en-GB" sz="1200">
                <a:solidFill>
                  <a:schemeClr val="accent5"/>
                </a:solidFill>
              </a:endParaRPr>
            </a:p>
          </p:txBody>
        </p:sp>
        <p:sp>
          <p:nvSpPr>
            <p:cNvPr id="127" name="Freeform 7"/>
            <p:cNvSpPr>
              <a:spLocks noEditPoints="1"/>
            </p:cNvSpPr>
            <p:nvPr/>
          </p:nvSpPr>
          <p:spPr bwMode="auto">
            <a:xfrm>
              <a:off x="2660909" y="5230542"/>
              <a:ext cx="535484" cy="575723"/>
            </a:xfrm>
            <a:custGeom>
              <a:avLst/>
              <a:gdLst>
                <a:gd name="T0" fmla="*/ 293 w 293"/>
                <a:gd name="T1" fmla="*/ 122 h 315"/>
                <a:gd name="T2" fmla="*/ 152 w 293"/>
                <a:gd name="T3" fmla="*/ 92 h 315"/>
                <a:gd name="T4" fmla="*/ 153 w 293"/>
                <a:gd name="T5" fmla="*/ 53 h 315"/>
                <a:gd name="T6" fmla="*/ 0 w 293"/>
                <a:gd name="T7" fmla="*/ 53 h 315"/>
                <a:gd name="T8" fmla="*/ 1 w 293"/>
                <a:gd name="T9" fmla="*/ 92 h 315"/>
                <a:gd name="T10" fmla="*/ 0 w 293"/>
                <a:gd name="T11" fmla="*/ 131 h 315"/>
                <a:gd name="T12" fmla="*/ 0 w 293"/>
                <a:gd name="T13" fmla="*/ 188 h 315"/>
                <a:gd name="T14" fmla="*/ 20 w 293"/>
                <a:gd name="T15" fmla="*/ 242 h 315"/>
                <a:gd name="T16" fmla="*/ 20 w 293"/>
                <a:gd name="T17" fmla="*/ 284 h 315"/>
                <a:gd name="T18" fmla="*/ 216 w 293"/>
                <a:gd name="T19" fmla="*/ 276 h 315"/>
                <a:gd name="T20" fmla="*/ 293 w 293"/>
                <a:gd name="T21" fmla="*/ 212 h 315"/>
                <a:gd name="T22" fmla="*/ 293 w 293"/>
                <a:gd name="T23" fmla="*/ 155 h 315"/>
                <a:gd name="T24" fmla="*/ 265 w 293"/>
                <a:gd name="T25" fmla="*/ 209 h 315"/>
                <a:gd name="T26" fmla="*/ 216 w 293"/>
                <a:gd name="T27" fmla="*/ 209 h 315"/>
                <a:gd name="T28" fmla="*/ 275 w 293"/>
                <a:gd name="T29" fmla="*/ 203 h 315"/>
                <a:gd name="T30" fmla="*/ 146 w 293"/>
                <a:gd name="T31" fmla="*/ 248 h 315"/>
                <a:gd name="T32" fmla="*/ 48 w 293"/>
                <a:gd name="T33" fmla="*/ 248 h 315"/>
                <a:gd name="T34" fmla="*/ 44 w 293"/>
                <a:gd name="T35" fmla="*/ 239 h 315"/>
                <a:gd name="T36" fmla="*/ 139 w 293"/>
                <a:gd name="T37" fmla="*/ 242 h 315"/>
                <a:gd name="T38" fmla="*/ 162 w 293"/>
                <a:gd name="T39" fmla="*/ 233 h 315"/>
                <a:gd name="T40" fmla="*/ 17 w 293"/>
                <a:gd name="T41" fmla="*/ 179 h 315"/>
                <a:gd name="T42" fmla="*/ 31 w 293"/>
                <a:gd name="T43" fmla="*/ 178 h 315"/>
                <a:gd name="T44" fmla="*/ 8 w 293"/>
                <a:gd name="T45" fmla="*/ 134 h 315"/>
                <a:gd name="T46" fmla="*/ 124 w 293"/>
                <a:gd name="T47" fmla="*/ 145 h 315"/>
                <a:gd name="T48" fmla="*/ 136 w 293"/>
                <a:gd name="T49" fmla="*/ 146 h 315"/>
                <a:gd name="T50" fmla="*/ 28 w 293"/>
                <a:gd name="T51" fmla="*/ 151 h 315"/>
                <a:gd name="T52" fmla="*/ 8 w 293"/>
                <a:gd name="T53" fmla="*/ 100 h 315"/>
                <a:gd name="T54" fmla="*/ 124 w 293"/>
                <a:gd name="T55" fmla="*/ 111 h 315"/>
                <a:gd name="T56" fmla="*/ 132 w 293"/>
                <a:gd name="T57" fmla="*/ 115 h 315"/>
                <a:gd name="T58" fmla="*/ 21 w 293"/>
                <a:gd name="T59" fmla="*/ 115 h 315"/>
                <a:gd name="T60" fmla="*/ 24 w 293"/>
                <a:gd name="T61" fmla="*/ 76 h 315"/>
                <a:gd name="T62" fmla="*/ 129 w 293"/>
                <a:gd name="T63" fmla="*/ 76 h 315"/>
                <a:gd name="T64" fmla="*/ 126 w 293"/>
                <a:gd name="T65" fmla="*/ 84 h 315"/>
                <a:gd name="T66" fmla="*/ 17 w 293"/>
                <a:gd name="T67" fmla="*/ 79 h 315"/>
                <a:gd name="T68" fmla="*/ 37 w 293"/>
                <a:gd name="T69" fmla="*/ 180 h 315"/>
                <a:gd name="T70" fmla="*/ 97 w 293"/>
                <a:gd name="T71" fmla="*/ 167 h 315"/>
                <a:gd name="T72" fmla="*/ 146 w 293"/>
                <a:gd name="T73" fmla="*/ 175 h 315"/>
                <a:gd name="T74" fmla="*/ 166 w 293"/>
                <a:gd name="T75" fmla="*/ 194 h 315"/>
                <a:gd name="T76" fmla="*/ 157 w 293"/>
                <a:gd name="T77" fmla="*/ 208 h 315"/>
                <a:gd name="T78" fmla="*/ 152 w 293"/>
                <a:gd name="T79" fmla="*/ 211 h 315"/>
                <a:gd name="T80" fmla="*/ 120 w 293"/>
                <a:gd name="T81" fmla="*/ 221 h 315"/>
                <a:gd name="T82" fmla="*/ 41 w 293"/>
                <a:gd name="T83" fmla="*/ 211 h 315"/>
                <a:gd name="T84" fmla="*/ 265 w 293"/>
                <a:gd name="T85" fmla="*/ 175 h 315"/>
                <a:gd name="T86" fmla="*/ 157 w 293"/>
                <a:gd name="T87" fmla="*/ 169 h 315"/>
                <a:gd name="T88" fmla="*/ 151 w 293"/>
                <a:gd name="T89" fmla="*/ 160 h 315"/>
                <a:gd name="T90" fmla="*/ 216 w 293"/>
                <a:gd name="T91" fmla="*/ 175 h 315"/>
                <a:gd name="T92" fmla="*/ 275 w 293"/>
                <a:gd name="T93" fmla="*/ 169 h 315"/>
                <a:gd name="T94" fmla="*/ 264 w 293"/>
                <a:gd name="T95" fmla="*/ 102 h 315"/>
                <a:gd name="T96" fmla="*/ 265 w 293"/>
                <a:gd name="T97" fmla="*/ 141 h 315"/>
                <a:gd name="T98" fmla="*/ 157 w 293"/>
                <a:gd name="T99" fmla="*/ 136 h 315"/>
                <a:gd name="T100" fmla="*/ 147 w 293"/>
                <a:gd name="T101" fmla="*/ 119 h 315"/>
                <a:gd name="T102" fmla="*/ 76 w 293"/>
                <a:gd name="T103" fmla="*/ 3 h 315"/>
                <a:gd name="T104" fmla="*/ 132 w 293"/>
                <a:gd name="T105" fmla="*/ 47 h 315"/>
                <a:gd name="T106" fmla="*/ 21 w 293"/>
                <a:gd name="T107" fmla="*/ 47 h 315"/>
                <a:gd name="T108" fmla="*/ 8 w 293"/>
                <a:gd name="T109" fmla="*/ 201 h 315"/>
                <a:gd name="T110" fmla="*/ 146 w 293"/>
                <a:gd name="T111" fmla="*/ 281 h 315"/>
                <a:gd name="T112" fmla="*/ 97 w 293"/>
                <a:gd name="T113" fmla="*/ 281 h 315"/>
                <a:gd name="T114" fmla="*/ 146 w 293"/>
                <a:gd name="T115" fmla="*/ 281 h 315"/>
                <a:gd name="T116" fmla="*/ 173 w 293"/>
                <a:gd name="T117" fmla="*/ 23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15">
                  <a:moveTo>
                    <a:pt x="293" y="155"/>
                  </a:moveTo>
                  <a:cubicBezTo>
                    <a:pt x="293" y="153"/>
                    <a:pt x="292" y="151"/>
                    <a:pt x="291" y="150"/>
                  </a:cubicBezTo>
                  <a:cubicBezTo>
                    <a:pt x="292" y="148"/>
                    <a:pt x="293" y="146"/>
                    <a:pt x="293" y="144"/>
                  </a:cubicBezTo>
                  <a:cubicBezTo>
                    <a:pt x="293" y="122"/>
                    <a:pt x="293" y="122"/>
                    <a:pt x="293" y="122"/>
                  </a:cubicBezTo>
                  <a:cubicBezTo>
                    <a:pt x="293" y="105"/>
                    <a:pt x="258" y="91"/>
                    <a:pt x="215" y="91"/>
                  </a:cubicBezTo>
                  <a:cubicBezTo>
                    <a:pt x="190" y="91"/>
                    <a:pt x="167" y="96"/>
                    <a:pt x="153" y="104"/>
                  </a:cubicBezTo>
                  <a:cubicBezTo>
                    <a:pt x="153" y="98"/>
                    <a:pt x="153" y="98"/>
                    <a:pt x="153" y="98"/>
                  </a:cubicBezTo>
                  <a:cubicBezTo>
                    <a:pt x="153" y="96"/>
                    <a:pt x="153" y="95"/>
                    <a:pt x="152" y="92"/>
                  </a:cubicBezTo>
                  <a:cubicBezTo>
                    <a:pt x="153" y="90"/>
                    <a:pt x="153" y="89"/>
                    <a:pt x="153" y="87"/>
                  </a:cubicBezTo>
                  <a:cubicBezTo>
                    <a:pt x="153" y="64"/>
                    <a:pt x="153" y="64"/>
                    <a:pt x="153" y="64"/>
                  </a:cubicBezTo>
                  <a:cubicBezTo>
                    <a:pt x="153" y="63"/>
                    <a:pt x="153" y="61"/>
                    <a:pt x="152" y="59"/>
                  </a:cubicBezTo>
                  <a:cubicBezTo>
                    <a:pt x="153" y="57"/>
                    <a:pt x="153" y="55"/>
                    <a:pt x="153" y="53"/>
                  </a:cubicBezTo>
                  <a:cubicBezTo>
                    <a:pt x="153" y="31"/>
                    <a:pt x="153" y="31"/>
                    <a:pt x="153" y="31"/>
                  </a:cubicBezTo>
                  <a:cubicBezTo>
                    <a:pt x="153" y="14"/>
                    <a:pt x="119" y="0"/>
                    <a:pt x="76" y="0"/>
                  </a:cubicBezTo>
                  <a:cubicBezTo>
                    <a:pt x="34" y="0"/>
                    <a:pt x="0" y="14"/>
                    <a:pt x="0" y="31"/>
                  </a:cubicBezTo>
                  <a:cubicBezTo>
                    <a:pt x="0" y="53"/>
                    <a:pt x="0" y="53"/>
                    <a:pt x="0" y="53"/>
                  </a:cubicBezTo>
                  <a:cubicBezTo>
                    <a:pt x="0" y="55"/>
                    <a:pt x="1" y="57"/>
                    <a:pt x="1" y="59"/>
                  </a:cubicBezTo>
                  <a:cubicBezTo>
                    <a:pt x="1" y="61"/>
                    <a:pt x="0" y="63"/>
                    <a:pt x="0" y="64"/>
                  </a:cubicBezTo>
                  <a:cubicBezTo>
                    <a:pt x="0" y="87"/>
                    <a:pt x="0" y="87"/>
                    <a:pt x="0" y="87"/>
                  </a:cubicBezTo>
                  <a:cubicBezTo>
                    <a:pt x="0" y="89"/>
                    <a:pt x="1" y="90"/>
                    <a:pt x="1" y="92"/>
                  </a:cubicBezTo>
                  <a:cubicBezTo>
                    <a:pt x="1" y="94"/>
                    <a:pt x="0" y="96"/>
                    <a:pt x="0" y="98"/>
                  </a:cubicBezTo>
                  <a:cubicBezTo>
                    <a:pt x="0" y="121"/>
                    <a:pt x="0" y="121"/>
                    <a:pt x="0" y="121"/>
                  </a:cubicBezTo>
                  <a:cubicBezTo>
                    <a:pt x="0" y="122"/>
                    <a:pt x="1" y="124"/>
                    <a:pt x="1" y="126"/>
                  </a:cubicBezTo>
                  <a:cubicBezTo>
                    <a:pt x="1" y="128"/>
                    <a:pt x="0" y="130"/>
                    <a:pt x="0" y="131"/>
                  </a:cubicBezTo>
                  <a:cubicBezTo>
                    <a:pt x="0" y="154"/>
                    <a:pt x="0" y="154"/>
                    <a:pt x="0" y="154"/>
                  </a:cubicBezTo>
                  <a:cubicBezTo>
                    <a:pt x="0" y="156"/>
                    <a:pt x="1" y="158"/>
                    <a:pt x="1" y="160"/>
                  </a:cubicBezTo>
                  <a:cubicBezTo>
                    <a:pt x="1" y="162"/>
                    <a:pt x="0" y="163"/>
                    <a:pt x="0" y="165"/>
                  </a:cubicBezTo>
                  <a:cubicBezTo>
                    <a:pt x="0" y="188"/>
                    <a:pt x="0" y="188"/>
                    <a:pt x="0" y="188"/>
                  </a:cubicBezTo>
                  <a:cubicBezTo>
                    <a:pt x="0" y="189"/>
                    <a:pt x="1" y="191"/>
                    <a:pt x="1" y="193"/>
                  </a:cubicBezTo>
                  <a:cubicBezTo>
                    <a:pt x="1" y="195"/>
                    <a:pt x="0" y="197"/>
                    <a:pt x="0" y="199"/>
                  </a:cubicBezTo>
                  <a:cubicBezTo>
                    <a:pt x="0" y="221"/>
                    <a:pt x="0" y="221"/>
                    <a:pt x="0" y="221"/>
                  </a:cubicBezTo>
                  <a:cubicBezTo>
                    <a:pt x="0" y="230"/>
                    <a:pt x="8" y="236"/>
                    <a:pt x="20" y="242"/>
                  </a:cubicBezTo>
                  <a:cubicBezTo>
                    <a:pt x="20" y="250"/>
                    <a:pt x="20" y="250"/>
                    <a:pt x="20" y="250"/>
                  </a:cubicBezTo>
                  <a:cubicBezTo>
                    <a:pt x="20" y="252"/>
                    <a:pt x="21" y="254"/>
                    <a:pt x="21" y="256"/>
                  </a:cubicBezTo>
                  <a:cubicBezTo>
                    <a:pt x="21" y="258"/>
                    <a:pt x="20" y="259"/>
                    <a:pt x="20" y="261"/>
                  </a:cubicBezTo>
                  <a:cubicBezTo>
                    <a:pt x="20" y="284"/>
                    <a:pt x="20" y="284"/>
                    <a:pt x="20" y="284"/>
                  </a:cubicBezTo>
                  <a:cubicBezTo>
                    <a:pt x="20" y="301"/>
                    <a:pt x="54" y="315"/>
                    <a:pt x="97" y="315"/>
                  </a:cubicBezTo>
                  <a:cubicBezTo>
                    <a:pt x="139" y="315"/>
                    <a:pt x="173" y="301"/>
                    <a:pt x="173" y="284"/>
                  </a:cubicBezTo>
                  <a:cubicBezTo>
                    <a:pt x="173" y="270"/>
                    <a:pt x="173" y="270"/>
                    <a:pt x="173" y="270"/>
                  </a:cubicBezTo>
                  <a:cubicBezTo>
                    <a:pt x="186" y="274"/>
                    <a:pt x="200" y="276"/>
                    <a:pt x="216" y="276"/>
                  </a:cubicBezTo>
                  <a:cubicBezTo>
                    <a:pt x="259" y="276"/>
                    <a:pt x="293" y="262"/>
                    <a:pt x="293" y="245"/>
                  </a:cubicBezTo>
                  <a:cubicBezTo>
                    <a:pt x="293" y="223"/>
                    <a:pt x="293" y="223"/>
                    <a:pt x="293" y="223"/>
                  </a:cubicBezTo>
                  <a:cubicBezTo>
                    <a:pt x="293" y="221"/>
                    <a:pt x="292" y="218"/>
                    <a:pt x="291" y="217"/>
                  </a:cubicBezTo>
                  <a:cubicBezTo>
                    <a:pt x="292" y="215"/>
                    <a:pt x="293" y="214"/>
                    <a:pt x="293" y="212"/>
                  </a:cubicBezTo>
                  <a:cubicBezTo>
                    <a:pt x="293" y="189"/>
                    <a:pt x="293" y="189"/>
                    <a:pt x="293" y="189"/>
                  </a:cubicBezTo>
                  <a:cubicBezTo>
                    <a:pt x="293" y="187"/>
                    <a:pt x="292" y="185"/>
                    <a:pt x="291" y="183"/>
                  </a:cubicBezTo>
                  <a:cubicBezTo>
                    <a:pt x="292" y="182"/>
                    <a:pt x="293" y="180"/>
                    <a:pt x="293" y="178"/>
                  </a:cubicBezTo>
                  <a:cubicBezTo>
                    <a:pt x="293" y="155"/>
                    <a:pt x="293" y="155"/>
                    <a:pt x="293" y="155"/>
                  </a:cubicBezTo>
                  <a:cubicBezTo>
                    <a:pt x="293" y="155"/>
                    <a:pt x="293" y="155"/>
                    <a:pt x="293" y="155"/>
                  </a:cubicBezTo>
                  <a:close/>
                  <a:moveTo>
                    <a:pt x="275" y="203"/>
                  </a:moveTo>
                  <a:cubicBezTo>
                    <a:pt x="274" y="204"/>
                    <a:pt x="273" y="205"/>
                    <a:pt x="271" y="206"/>
                  </a:cubicBezTo>
                  <a:cubicBezTo>
                    <a:pt x="269" y="207"/>
                    <a:pt x="267" y="207"/>
                    <a:pt x="265" y="209"/>
                  </a:cubicBezTo>
                  <a:cubicBezTo>
                    <a:pt x="253" y="214"/>
                    <a:pt x="235" y="216"/>
                    <a:pt x="216" y="216"/>
                  </a:cubicBezTo>
                  <a:cubicBezTo>
                    <a:pt x="200" y="216"/>
                    <a:pt x="185" y="214"/>
                    <a:pt x="173" y="211"/>
                  </a:cubicBezTo>
                  <a:cubicBezTo>
                    <a:pt x="173" y="203"/>
                    <a:pt x="173" y="203"/>
                    <a:pt x="173" y="203"/>
                  </a:cubicBezTo>
                  <a:cubicBezTo>
                    <a:pt x="186" y="207"/>
                    <a:pt x="200" y="209"/>
                    <a:pt x="216" y="209"/>
                  </a:cubicBezTo>
                  <a:cubicBezTo>
                    <a:pt x="234" y="209"/>
                    <a:pt x="250" y="206"/>
                    <a:pt x="263" y="202"/>
                  </a:cubicBezTo>
                  <a:cubicBezTo>
                    <a:pt x="265" y="202"/>
                    <a:pt x="266" y="201"/>
                    <a:pt x="269" y="200"/>
                  </a:cubicBezTo>
                  <a:cubicBezTo>
                    <a:pt x="275" y="198"/>
                    <a:pt x="281" y="195"/>
                    <a:pt x="285" y="191"/>
                  </a:cubicBezTo>
                  <a:cubicBezTo>
                    <a:pt x="284" y="196"/>
                    <a:pt x="281" y="200"/>
                    <a:pt x="275" y="203"/>
                  </a:cubicBezTo>
                  <a:close/>
                  <a:moveTo>
                    <a:pt x="160" y="239"/>
                  </a:moveTo>
                  <a:cubicBezTo>
                    <a:pt x="159" y="240"/>
                    <a:pt x="157" y="241"/>
                    <a:pt x="156" y="242"/>
                  </a:cubicBezTo>
                  <a:cubicBezTo>
                    <a:pt x="155" y="243"/>
                    <a:pt x="153" y="244"/>
                    <a:pt x="152" y="245"/>
                  </a:cubicBezTo>
                  <a:cubicBezTo>
                    <a:pt x="150" y="245"/>
                    <a:pt x="148" y="247"/>
                    <a:pt x="146" y="248"/>
                  </a:cubicBezTo>
                  <a:cubicBezTo>
                    <a:pt x="144" y="248"/>
                    <a:pt x="142" y="249"/>
                    <a:pt x="140" y="250"/>
                  </a:cubicBezTo>
                  <a:cubicBezTo>
                    <a:pt x="128" y="253"/>
                    <a:pt x="113" y="255"/>
                    <a:pt x="97" y="256"/>
                  </a:cubicBezTo>
                  <a:cubicBezTo>
                    <a:pt x="84" y="256"/>
                    <a:pt x="70" y="254"/>
                    <a:pt x="59" y="251"/>
                  </a:cubicBezTo>
                  <a:cubicBezTo>
                    <a:pt x="55" y="250"/>
                    <a:pt x="52" y="249"/>
                    <a:pt x="48" y="248"/>
                  </a:cubicBezTo>
                  <a:cubicBezTo>
                    <a:pt x="46" y="246"/>
                    <a:pt x="43" y="245"/>
                    <a:pt x="41" y="245"/>
                  </a:cubicBezTo>
                  <a:cubicBezTo>
                    <a:pt x="40" y="243"/>
                    <a:pt x="39" y="243"/>
                    <a:pt x="37" y="242"/>
                  </a:cubicBezTo>
                  <a:cubicBezTo>
                    <a:pt x="32" y="239"/>
                    <a:pt x="29" y="234"/>
                    <a:pt x="28" y="230"/>
                  </a:cubicBezTo>
                  <a:cubicBezTo>
                    <a:pt x="32" y="234"/>
                    <a:pt x="37" y="236"/>
                    <a:pt x="44" y="239"/>
                  </a:cubicBezTo>
                  <a:cubicBezTo>
                    <a:pt x="46" y="240"/>
                    <a:pt x="48" y="241"/>
                    <a:pt x="50" y="241"/>
                  </a:cubicBezTo>
                  <a:cubicBezTo>
                    <a:pt x="63" y="245"/>
                    <a:pt x="79" y="248"/>
                    <a:pt x="97" y="248"/>
                  </a:cubicBezTo>
                  <a:cubicBezTo>
                    <a:pt x="106" y="248"/>
                    <a:pt x="115" y="247"/>
                    <a:pt x="124" y="245"/>
                  </a:cubicBezTo>
                  <a:cubicBezTo>
                    <a:pt x="129" y="245"/>
                    <a:pt x="135" y="243"/>
                    <a:pt x="139" y="242"/>
                  </a:cubicBezTo>
                  <a:cubicBezTo>
                    <a:pt x="141" y="242"/>
                    <a:pt x="142" y="241"/>
                    <a:pt x="144" y="241"/>
                  </a:cubicBezTo>
                  <a:cubicBezTo>
                    <a:pt x="146" y="241"/>
                    <a:pt x="147" y="240"/>
                    <a:pt x="149" y="239"/>
                  </a:cubicBezTo>
                  <a:cubicBezTo>
                    <a:pt x="152" y="239"/>
                    <a:pt x="154" y="237"/>
                    <a:pt x="156" y="236"/>
                  </a:cubicBezTo>
                  <a:cubicBezTo>
                    <a:pt x="158" y="235"/>
                    <a:pt x="160" y="234"/>
                    <a:pt x="162" y="233"/>
                  </a:cubicBezTo>
                  <a:cubicBezTo>
                    <a:pt x="163" y="232"/>
                    <a:pt x="164" y="231"/>
                    <a:pt x="166" y="230"/>
                  </a:cubicBezTo>
                  <a:cubicBezTo>
                    <a:pt x="166" y="232"/>
                    <a:pt x="165" y="232"/>
                    <a:pt x="164" y="234"/>
                  </a:cubicBezTo>
                  <a:cubicBezTo>
                    <a:pt x="164" y="236"/>
                    <a:pt x="162" y="237"/>
                    <a:pt x="160" y="239"/>
                  </a:cubicBezTo>
                  <a:close/>
                  <a:moveTo>
                    <a:pt x="17" y="179"/>
                  </a:moveTo>
                  <a:cubicBezTo>
                    <a:pt x="12" y="176"/>
                    <a:pt x="8" y="171"/>
                    <a:pt x="8" y="167"/>
                  </a:cubicBezTo>
                  <a:cubicBezTo>
                    <a:pt x="12" y="171"/>
                    <a:pt x="17" y="173"/>
                    <a:pt x="24" y="176"/>
                  </a:cubicBezTo>
                  <a:cubicBezTo>
                    <a:pt x="26" y="177"/>
                    <a:pt x="28" y="178"/>
                    <a:pt x="30" y="178"/>
                  </a:cubicBezTo>
                  <a:cubicBezTo>
                    <a:pt x="30" y="178"/>
                    <a:pt x="30" y="178"/>
                    <a:pt x="31" y="178"/>
                  </a:cubicBezTo>
                  <a:cubicBezTo>
                    <a:pt x="28" y="180"/>
                    <a:pt x="26" y="182"/>
                    <a:pt x="25" y="183"/>
                  </a:cubicBezTo>
                  <a:cubicBezTo>
                    <a:pt x="23" y="183"/>
                    <a:pt x="23" y="182"/>
                    <a:pt x="21" y="182"/>
                  </a:cubicBezTo>
                  <a:cubicBezTo>
                    <a:pt x="20" y="181"/>
                    <a:pt x="19" y="180"/>
                    <a:pt x="17" y="179"/>
                  </a:cubicBezTo>
                  <a:close/>
                  <a:moveTo>
                    <a:pt x="8" y="134"/>
                  </a:moveTo>
                  <a:cubicBezTo>
                    <a:pt x="12" y="137"/>
                    <a:pt x="17" y="140"/>
                    <a:pt x="24" y="143"/>
                  </a:cubicBezTo>
                  <a:cubicBezTo>
                    <a:pt x="26" y="144"/>
                    <a:pt x="28" y="144"/>
                    <a:pt x="30" y="144"/>
                  </a:cubicBezTo>
                  <a:cubicBezTo>
                    <a:pt x="43" y="149"/>
                    <a:pt x="59" y="151"/>
                    <a:pt x="77" y="151"/>
                  </a:cubicBezTo>
                  <a:cubicBezTo>
                    <a:pt x="95" y="151"/>
                    <a:pt x="110" y="149"/>
                    <a:pt x="124" y="145"/>
                  </a:cubicBezTo>
                  <a:cubicBezTo>
                    <a:pt x="125" y="144"/>
                    <a:pt x="127" y="144"/>
                    <a:pt x="129" y="143"/>
                  </a:cubicBezTo>
                  <a:cubicBezTo>
                    <a:pt x="133" y="142"/>
                    <a:pt x="137" y="140"/>
                    <a:pt x="139" y="138"/>
                  </a:cubicBezTo>
                  <a:cubicBezTo>
                    <a:pt x="139" y="143"/>
                    <a:pt x="139" y="143"/>
                    <a:pt x="139" y="143"/>
                  </a:cubicBezTo>
                  <a:cubicBezTo>
                    <a:pt x="139" y="144"/>
                    <a:pt x="137" y="145"/>
                    <a:pt x="136" y="146"/>
                  </a:cubicBezTo>
                  <a:cubicBezTo>
                    <a:pt x="135" y="146"/>
                    <a:pt x="133" y="148"/>
                    <a:pt x="132" y="149"/>
                  </a:cubicBezTo>
                  <a:cubicBezTo>
                    <a:pt x="130" y="149"/>
                    <a:pt x="128" y="151"/>
                    <a:pt x="126" y="151"/>
                  </a:cubicBezTo>
                  <a:cubicBezTo>
                    <a:pt x="113" y="156"/>
                    <a:pt x="96" y="159"/>
                    <a:pt x="77" y="159"/>
                  </a:cubicBezTo>
                  <a:cubicBezTo>
                    <a:pt x="58" y="159"/>
                    <a:pt x="41" y="156"/>
                    <a:pt x="28" y="151"/>
                  </a:cubicBezTo>
                  <a:cubicBezTo>
                    <a:pt x="25" y="150"/>
                    <a:pt x="23" y="149"/>
                    <a:pt x="21" y="149"/>
                  </a:cubicBezTo>
                  <a:cubicBezTo>
                    <a:pt x="20" y="147"/>
                    <a:pt x="19" y="146"/>
                    <a:pt x="17" y="146"/>
                  </a:cubicBezTo>
                  <a:cubicBezTo>
                    <a:pt x="12" y="142"/>
                    <a:pt x="8" y="138"/>
                    <a:pt x="8" y="134"/>
                  </a:cubicBezTo>
                  <a:close/>
                  <a:moveTo>
                    <a:pt x="8" y="100"/>
                  </a:moveTo>
                  <a:cubicBezTo>
                    <a:pt x="12" y="104"/>
                    <a:pt x="17" y="106"/>
                    <a:pt x="24" y="109"/>
                  </a:cubicBezTo>
                  <a:cubicBezTo>
                    <a:pt x="26" y="110"/>
                    <a:pt x="28" y="110"/>
                    <a:pt x="30" y="111"/>
                  </a:cubicBezTo>
                  <a:cubicBezTo>
                    <a:pt x="43" y="115"/>
                    <a:pt x="59" y="117"/>
                    <a:pt x="77" y="117"/>
                  </a:cubicBezTo>
                  <a:cubicBezTo>
                    <a:pt x="95" y="117"/>
                    <a:pt x="110" y="115"/>
                    <a:pt x="124" y="111"/>
                  </a:cubicBezTo>
                  <a:cubicBezTo>
                    <a:pt x="125" y="110"/>
                    <a:pt x="127" y="110"/>
                    <a:pt x="129" y="109"/>
                  </a:cubicBezTo>
                  <a:cubicBezTo>
                    <a:pt x="136" y="107"/>
                    <a:pt x="142" y="104"/>
                    <a:pt x="146" y="100"/>
                  </a:cubicBezTo>
                  <a:cubicBezTo>
                    <a:pt x="145" y="105"/>
                    <a:pt x="142" y="109"/>
                    <a:pt x="136" y="113"/>
                  </a:cubicBezTo>
                  <a:cubicBezTo>
                    <a:pt x="135" y="113"/>
                    <a:pt x="133" y="114"/>
                    <a:pt x="132" y="115"/>
                  </a:cubicBezTo>
                  <a:cubicBezTo>
                    <a:pt x="130" y="116"/>
                    <a:pt x="128" y="117"/>
                    <a:pt x="126" y="117"/>
                  </a:cubicBezTo>
                  <a:cubicBezTo>
                    <a:pt x="113" y="122"/>
                    <a:pt x="96" y="126"/>
                    <a:pt x="77" y="126"/>
                  </a:cubicBezTo>
                  <a:cubicBezTo>
                    <a:pt x="58" y="126"/>
                    <a:pt x="41" y="123"/>
                    <a:pt x="28" y="117"/>
                  </a:cubicBezTo>
                  <a:cubicBezTo>
                    <a:pt x="25" y="117"/>
                    <a:pt x="23" y="116"/>
                    <a:pt x="21" y="115"/>
                  </a:cubicBezTo>
                  <a:cubicBezTo>
                    <a:pt x="20" y="114"/>
                    <a:pt x="19" y="113"/>
                    <a:pt x="17" y="112"/>
                  </a:cubicBezTo>
                  <a:cubicBezTo>
                    <a:pt x="12" y="108"/>
                    <a:pt x="8" y="104"/>
                    <a:pt x="8" y="100"/>
                  </a:cubicBezTo>
                  <a:close/>
                  <a:moveTo>
                    <a:pt x="8" y="67"/>
                  </a:moveTo>
                  <a:cubicBezTo>
                    <a:pt x="12" y="70"/>
                    <a:pt x="17" y="73"/>
                    <a:pt x="24" y="76"/>
                  </a:cubicBezTo>
                  <a:cubicBezTo>
                    <a:pt x="26" y="77"/>
                    <a:pt x="28" y="77"/>
                    <a:pt x="30" y="77"/>
                  </a:cubicBezTo>
                  <a:cubicBezTo>
                    <a:pt x="43" y="81"/>
                    <a:pt x="59" y="84"/>
                    <a:pt x="77" y="84"/>
                  </a:cubicBezTo>
                  <a:cubicBezTo>
                    <a:pt x="95" y="84"/>
                    <a:pt x="110" y="81"/>
                    <a:pt x="124" y="78"/>
                  </a:cubicBezTo>
                  <a:cubicBezTo>
                    <a:pt x="125" y="77"/>
                    <a:pt x="127" y="77"/>
                    <a:pt x="129" y="76"/>
                  </a:cubicBezTo>
                  <a:cubicBezTo>
                    <a:pt x="136" y="73"/>
                    <a:pt x="142" y="70"/>
                    <a:pt x="146" y="67"/>
                  </a:cubicBezTo>
                  <a:cubicBezTo>
                    <a:pt x="145" y="71"/>
                    <a:pt x="142" y="75"/>
                    <a:pt x="136" y="79"/>
                  </a:cubicBezTo>
                  <a:cubicBezTo>
                    <a:pt x="135" y="79"/>
                    <a:pt x="133" y="81"/>
                    <a:pt x="132" y="81"/>
                  </a:cubicBezTo>
                  <a:cubicBezTo>
                    <a:pt x="130" y="82"/>
                    <a:pt x="128" y="83"/>
                    <a:pt x="126" y="84"/>
                  </a:cubicBezTo>
                  <a:cubicBezTo>
                    <a:pt x="113" y="89"/>
                    <a:pt x="96" y="92"/>
                    <a:pt x="77" y="92"/>
                  </a:cubicBezTo>
                  <a:cubicBezTo>
                    <a:pt x="58" y="92"/>
                    <a:pt x="41" y="89"/>
                    <a:pt x="28" y="84"/>
                  </a:cubicBezTo>
                  <a:cubicBezTo>
                    <a:pt x="25" y="83"/>
                    <a:pt x="23" y="82"/>
                    <a:pt x="21" y="81"/>
                  </a:cubicBezTo>
                  <a:cubicBezTo>
                    <a:pt x="20" y="80"/>
                    <a:pt x="19" y="79"/>
                    <a:pt x="17" y="79"/>
                  </a:cubicBezTo>
                  <a:cubicBezTo>
                    <a:pt x="12" y="75"/>
                    <a:pt x="8" y="71"/>
                    <a:pt x="8" y="67"/>
                  </a:cubicBezTo>
                  <a:close/>
                  <a:moveTo>
                    <a:pt x="28" y="194"/>
                  </a:moveTo>
                  <a:cubicBezTo>
                    <a:pt x="28" y="191"/>
                    <a:pt x="28" y="189"/>
                    <a:pt x="30" y="186"/>
                  </a:cubicBezTo>
                  <a:cubicBezTo>
                    <a:pt x="32" y="184"/>
                    <a:pt x="34" y="182"/>
                    <a:pt x="37" y="180"/>
                  </a:cubicBezTo>
                  <a:cubicBezTo>
                    <a:pt x="40" y="178"/>
                    <a:pt x="43" y="176"/>
                    <a:pt x="48" y="175"/>
                  </a:cubicBezTo>
                  <a:cubicBezTo>
                    <a:pt x="49" y="174"/>
                    <a:pt x="51" y="173"/>
                    <a:pt x="53" y="173"/>
                  </a:cubicBezTo>
                  <a:cubicBezTo>
                    <a:pt x="59" y="171"/>
                    <a:pt x="66" y="169"/>
                    <a:pt x="73" y="168"/>
                  </a:cubicBezTo>
                  <a:cubicBezTo>
                    <a:pt x="81" y="167"/>
                    <a:pt x="88" y="167"/>
                    <a:pt x="97" y="167"/>
                  </a:cubicBezTo>
                  <a:cubicBezTo>
                    <a:pt x="112" y="167"/>
                    <a:pt x="127" y="169"/>
                    <a:pt x="139" y="172"/>
                  </a:cubicBezTo>
                  <a:cubicBezTo>
                    <a:pt x="139" y="172"/>
                    <a:pt x="139" y="172"/>
                    <a:pt x="139" y="173"/>
                  </a:cubicBezTo>
                  <a:cubicBezTo>
                    <a:pt x="141" y="173"/>
                    <a:pt x="142" y="173"/>
                    <a:pt x="143" y="173"/>
                  </a:cubicBezTo>
                  <a:cubicBezTo>
                    <a:pt x="144" y="174"/>
                    <a:pt x="144" y="174"/>
                    <a:pt x="146" y="175"/>
                  </a:cubicBezTo>
                  <a:cubicBezTo>
                    <a:pt x="146" y="175"/>
                    <a:pt x="146" y="175"/>
                    <a:pt x="147" y="176"/>
                  </a:cubicBezTo>
                  <a:cubicBezTo>
                    <a:pt x="149" y="176"/>
                    <a:pt x="150" y="177"/>
                    <a:pt x="153" y="178"/>
                  </a:cubicBezTo>
                  <a:cubicBezTo>
                    <a:pt x="153" y="178"/>
                    <a:pt x="153" y="178"/>
                    <a:pt x="153" y="178"/>
                  </a:cubicBezTo>
                  <a:cubicBezTo>
                    <a:pt x="161" y="182"/>
                    <a:pt x="166" y="188"/>
                    <a:pt x="166" y="194"/>
                  </a:cubicBezTo>
                  <a:cubicBezTo>
                    <a:pt x="166" y="196"/>
                    <a:pt x="166" y="198"/>
                    <a:pt x="164" y="200"/>
                  </a:cubicBezTo>
                  <a:cubicBezTo>
                    <a:pt x="164" y="200"/>
                    <a:pt x="164" y="200"/>
                    <a:pt x="164" y="200"/>
                  </a:cubicBezTo>
                  <a:cubicBezTo>
                    <a:pt x="164" y="202"/>
                    <a:pt x="162" y="204"/>
                    <a:pt x="160" y="205"/>
                  </a:cubicBezTo>
                  <a:cubicBezTo>
                    <a:pt x="159" y="206"/>
                    <a:pt x="158" y="207"/>
                    <a:pt x="157" y="208"/>
                  </a:cubicBezTo>
                  <a:cubicBezTo>
                    <a:pt x="157" y="208"/>
                    <a:pt x="156" y="208"/>
                    <a:pt x="156" y="209"/>
                  </a:cubicBezTo>
                  <a:cubicBezTo>
                    <a:pt x="156" y="209"/>
                    <a:pt x="156" y="209"/>
                    <a:pt x="156" y="209"/>
                  </a:cubicBezTo>
                  <a:cubicBezTo>
                    <a:pt x="155" y="209"/>
                    <a:pt x="154" y="209"/>
                    <a:pt x="153" y="210"/>
                  </a:cubicBezTo>
                  <a:cubicBezTo>
                    <a:pt x="153" y="211"/>
                    <a:pt x="152" y="211"/>
                    <a:pt x="152" y="211"/>
                  </a:cubicBezTo>
                  <a:cubicBezTo>
                    <a:pt x="150" y="212"/>
                    <a:pt x="148" y="213"/>
                    <a:pt x="146" y="214"/>
                  </a:cubicBezTo>
                  <a:cubicBezTo>
                    <a:pt x="144" y="214"/>
                    <a:pt x="143" y="215"/>
                    <a:pt x="142" y="216"/>
                  </a:cubicBezTo>
                  <a:cubicBezTo>
                    <a:pt x="141" y="216"/>
                    <a:pt x="141" y="216"/>
                    <a:pt x="140" y="216"/>
                  </a:cubicBezTo>
                  <a:cubicBezTo>
                    <a:pt x="135" y="218"/>
                    <a:pt x="128" y="219"/>
                    <a:pt x="120" y="221"/>
                  </a:cubicBezTo>
                  <a:cubicBezTo>
                    <a:pt x="113" y="221"/>
                    <a:pt x="105" y="222"/>
                    <a:pt x="97" y="222"/>
                  </a:cubicBezTo>
                  <a:cubicBezTo>
                    <a:pt x="84" y="222"/>
                    <a:pt x="70" y="221"/>
                    <a:pt x="59" y="218"/>
                  </a:cubicBezTo>
                  <a:cubicBezTo>
                    <a:pt x="55" y="216"/>
                    <a:pt x="52" y="215"/>
                    <a:pt x="48" y="214"/>
                  </a:cubicBezTo>
                  <a:cubicBezTo>
                    <a:pt x="46" y="213"/>
                    <a:pt x="43" y="212"/>
                    <a:pt x="41" y="211"/>
                  </a:cubicBezTo>
                  <a:cubicBezTo>
                    <a:pt x="40" y="210"/>
                    <a:pt x="39" y="209"/>
                    <a:pt x="37" y="208"/>
                  </a:cubicBezTo>
                  <a:cubicBezTo>
                    <a:pt x="31" y="204"/>
                    <a:pt x="28" y="199"/>
                    <a:pt x="28" y="194"/>
                  </a:cubicBezTo>
                  <a:close/>
                  <a:moveTo>
                    <a:pt x="271" y="172"/>
                  </a:moveTo>
                  <a:cubicBezTo>
                    <a:pt x="269" y="173"/>
                    <a:pt x="267" y="174"/>
                    <a:pt x="265" y="175"/>
                  </a:cubicBezTo>
                  <a:cubicBezTo>
                    <a:pt x="253" y="180"/>
                    <a:pt x="235" y="183"/>
                    <a:pt x="216" y="183"/>
                  </a:cubicBezTo>
                  <a:cubicBezTo>
                    <a:pt x="197" y="183"/>
                    <a:pt x="180" y="180"/>
                    <a:pt x="167" y="175"/>
                  </a:cubicBezTo>
                  <a:cubicBezTo>
                    <a:pt x="165" y="174"/>
                    <a:pt x="163" y="173"/>
                    <a:pt x="161" y="172"/>
                  </a:cubicBezTo>
                  <a:cubicBezTo>
                    <a:pt x="159" y="171"/>
                    <a:pt x="158" y="170"/>
                    <a:pt x="157" y="169"/>
                  </a:cubicBezTo>
                  <a:cubicBezTo>
                    <a:pt x="155" y="169"/>
                    <a:pt x="154" y="168"/>
                    <a:pt x="153" y="167"/>
                  </a:cubicBezTo>
                  <a:cubicBezTo>
                    <a:pt x="152" y="165"/>
                    <a:pt x="150" y="164"/>
                    <a:pt x="150" y="163"/>
                  </a:cubicBezTo>
                  <a:cubicBezTo>
                    <a:pt x="148" y="161"/>
                    <a:pt x="148" y="160"/>
                    <a:pt x="147" y="158"/>
                  </a:cubicBezTo>
                  <a:cubicBezTo>
                    <a:pt x="148" y="158"/>
                    <a:pt x="150" y="160"/>
                    <a:pt x="151" y="160"/>
                  </a:cubicBezTo>
                  <a:cubicBezTo>
                    <a:pt x="152" y="161"/>
                    <a:pt x="152" y="161"/>
                    <a:pt x="153" y="161"/>
                  </a:cubicBezTo>
                  <a:cubicBezTo>
                    <a:pt x="155" y="163"/>
                    <a:pt x="159" y="165"/>
                    <a:pt x="164" y="167"/>
                  </a:cubicBezTo>
                  <a:cubicBezTo>
                    <a:pt x="166" y="167"/>
                    <a:pt x="167" y="168"/>
                    <a:pt x="169" y="169"/>
                  </a:cubicBezTo>
                  <a:cubicBezTo>
                    <a:pt x="182" y="173"/>
                    <a:pt x="199" y="175"/>
                    <a:pt x="216" y="175"/>
                  </a:cubicBezTo>
                  <a:cubicBezTo>
                    <a:pt x="234" y="175"/>
                    <a:pt x="250" y="173"/>
                    <a:pt x="263" y="169"/>
                  </a:cubicBezTo>
                  <a:cubicBezTo>
                    <a:pt x="265" y="168"/>
                    <a:pt x="266" y="167"/>
                    <a:pt x="269" y="167"/>
                  </a:cubicBezTo>
                  <a:cubicBezTo>
                    <a:pt x="275" y="164"/>
                    <a:pt x="281" y="161"/>
                    <a:pt x="285" y="158"/>
                  </a:cubicBezTo>
                  <a:cubicBezTo>
                    <a:pt x="284" y="162"/>
                    <a:pt x="281" y="166"/>
                    <a:pt x="275" y="169"/>
                  </a:cubicBezTo>
                  <a:cubicBezTo>
                    <a:pt x="274" y="171"/>
                    <a:pt x="273" y="171"/>
                    <a:pt x="271" y="172"/>
                  </a:cubicBezTo>
                  <a:close/>
                  <a:moveTo>
                    <a:pt x="167" y="102"/>
                  </a:moveTo>
                  <a:cubicBezTo>
                    <a:pt x="179" y="97"/>
                    <a:pt x="197" y="94"/>
                    <a:pt x="215" y="94"/>
                  </a:cubicBezTo>
                  <a:cubicBezTo>
                    <a:pt x="235" y="94"/>
                    <a:pt x="252" y="97"/>
                    <a:pt x="264" y="102"/>
                  </a:cubicBezTo>
                  <a:cubicBezTo>
                    <a:pt x="278" y="107"/>
                    <a:pt x="285" y="114"/>
                    <a:pt x="285" y="122"/>
                  </a:cubicBezTo>
                  <a:cubicBezTo>
                    <a:pt x="285" y="127"/>
                    <a:pt x="282" y="132"/>
                    <a:pt x="275" y="136"/>
                  </a:cubicBezTo>
                  <a:cubicBezTo>
                    <a:pt x="274" y="137"/>
                    <a:pt x="273" y="137"/>
                    <a:pt x="271" y="139"/>
                  </a:cubicBezTo>
                  <a:cubicBezTo>
                    <a:pt x="269" y="140"/>
                    <a:pt x="267" y="140"/>
                    <a:pt x="265" y="141"/>
                  </a:cubicBezTo>
                  <a:cubicBezTo>
                    <a:pt x="253" y="146"/>
                    <a:pt x="235" y="149"/>
                    <a:pt x="216" y="149"/>
                  </a:cubicBezTo>
                  <a:cubicBezTo>
                    <a:pt x="197" y="149"/>
                    <a:pt x="180" y="146"/>
                    <a:pt x="167" y="142"/>
                  </a:cubicBezTo>
                  <a:cubicBezTo>
                    <a:pt x="165" y="140"/>
                    <a:pt x="163" y="140"/>
                    <a:pt x="161" y="138"/>
                  </a:cubicBezTo>
                  <a:cubicBezTo>
                    <a:pt x="159" y="137"/>
                    <a:pt x="158" y="137"/>
                    <a:pt x="157" y="136"/>
                  </a:cubicBezTo>
                  <a:cubicBezTo>
                    <a:pt x="155" y="135"/>
                    <a:pt x="154" y="134"/>
                    <a:pt x="153" y="133"/>
                  </a:cubicBezTo>
                  <a:cubicBezTo>
                    <a:pt x="152" y="132"/>
                    <a:pt x="150" y="131"/>
                    <a:pt x="150" y="129"/>
                  </a:cubicBezTo>
                  <a:cubicBezTo>
                    <a:pt x="148" y="127"/>
                    <a:pt x="147" y="124"/>
                    <a:pt x="147" y="122"/>
                  </a:cubicBezTo>
                  <a:cubicBezTo>
                    <a:pt x="147" y="121"/>
                    <a:pt x="147" y="120"/>
                    <a:pt x="147" y="119"/>
                  </a:cubicBezTo>
                  <a:cubicBezTo>
                    <a:pt x="148" y="116"/>
                    <a:pt x="150" y="113"/>
                    <a:pt x="153" y="110"/>
                  </a:cubicBezTo>
                  <a:cubicBezTo>
                    <a:pt x="157" y="107"/>
                    <a:pt x="161" y="104"/>
                    <a:pt x="167" y="102"/>
                  </a:cubicBezTo>
                  <a:close/>
                  <a:moveTo>
                    <a:pt x="28" y="11"/>
                  </a:moveTo>
                  <a:cubicBezTo>
                    <a:pt x="40" y="6"/>
                    <a:pt x="57" y="3"/>
                    <a:pt x="76" y="3"/>
                  </a:cubicBezTo>
                  <a:cubicBezTo>
                    <a:pt x="95" y="3"/>
                    <a:pt x="113" y="6"/>
                    <a:pt x="125" y="11"/>
                  </a:cubicBezTo>
                  <a:cubicBezTo>
                    <a:pt x="138" y="16"/>
                    <a:pt x="146" y="23"/>
                    <a:pt x="146" y="31"/>
                  </a:cubicBezTo>
                  <a:cubicBezTo>
                    <a:pt x="146" y="36"/>
                    <a:pt x="142" y="41"/>
                    <a:pt x="136" y="45"/>
                  </a:cubicBezTo>
                  <a:cubicBezTo>
                    <a:pt x="135" y="46"/>
                    <a:pt x="133" y="47"/>
                    <a:pt x="132" y="47"/>
                  </a:cubicBezTo>
                  <a:cubicBezTo>
                    <a:pt x="130" y="49"/>
                    <a:pt x="128" y="50"/>
                    <a:pt x="126" y="50"/>
                  </a:cubicBezTo>
                  <a:cubicBezTo>
                    <a:pt x="113" y="55"/>
                    <a:pt x="96" y="59"/>
                    <a:pt x="77" y="59"/>
                  </a:cubicBezTo>
                  <a:cubicBezTo>
                    <a:pt x="58" y="59"/>
                    <a:pt x="41" y="55"/>
                    <a:pt x="28" y="50"/>
                  </a:cubicBezTo>
                  <a:cubicBezTo>
                    <a:pt x="25" y="50"/>
                    <a:pt x="23" y="49"/>
                    <a:pt x="21" y="47"/>
                  </a:cubicBezTo>
                  <a:cubicBezTo>
                    <a:pt x="20" y="47"/>
                    <a:pt x="19" y="46"/>
                    <a:pt x="17" y="45"/>
                  </a:cubicBezTo>
                  <a:cubicBezTo>
                    <a:pt x="11" y="41"/>
                    <a:pt x="8" y="36"/>
                    <a:pt x="8" y="31"/>
                  </a:cubicBezTo>
                  <a:cubicBezTo>
                    <a:pt x="8" y="23"/>
                    <a:pt x="15" y="16"/>
                    <a:pt x="28" y="11"/>
                  </a:cubicBezTo>
                  <a:close/>
                  <a:moveTo>
                    <a:pt x="8" y="201"/>
                  </a:moveTo>
                  <a:cubicBezTo>
                    <a:pt x="11" y="204"/>
                    <a:pt x="15" y="206"/>
                    <a:pt x="20" y="208"/>
                  </a:cubicBezTo>
                  <a:cubicBezTo>
                    <a:pt x="20" y="215"/>
                    <a:pt x="20" y="215"/>
                    <a:pt x="20" y="215"/>
                  </a:cubicBezTo>
                  <a:cubicBezTo>
                    <a:pt x="13" y="211"/>
                    <a:pt x="9" y="206"/>
                    <a:pt x="8" y="201"/>
                  </a:cubicBezTo>
                  <a:close/>
                  <a:moveTo>
                    <a:pt x="146" y="281"/>
                  </a:moveTo>
                  <a:cubicBezTo>
                    <a:pt x="133" y="286"/>
                    <a:pt x="116" y="289"/>
                    <a:pt x="97" y="289"/>
                  </a:cubicBezTo>
                  <a:cubicBezTo>
                    <a:pt x="78" y="289"/>
                    <a:pt x="61" y="286"/>
                    <a:pt x="48" y="281"/>
                  </a:cubicBezTo>
                  <a:cubicBezTo>
                    <a:pt x="37" y="277"/>
                    <a:pt x="29" y="270"/>
                    <a:pt x="28" y="263"/>
                  </a:cubicBezTo>
                  <a:cubicBezTo>
                    <a:pt x="40" y="274"/>
                    <a:pt x="66" y="281"/>
                    <a:pt x="97" y="281"/>
                  </a:cubicBezTo>
                  <a:cubicBezTo>
                    <a:pt x="124" y="281"/>
                    <a:pt x="148" y="275"/>
                    <a:pt x="162" y="266"/>
                  </a:cubicBezTo>
                  <a:cubicBezTo>
                    <a:pt x="163" y="266"/>
                    <a:pt x="164" y="265"/>
                    <a:pt x="166" y="263"/>
                  </a:cubicBezTo>
                  <a:cubicBezTo>
                    <a:pt x="166" y="265"/>
                    <a:pt x="165" y="266"/>
                    <a:pt x="164" y="268"/>
                  </a:cubicBezTo>
                  <a:cubicBezTo>
                    <a:pt x="162" y="272"/>
                    <a:pt x="155" y="277"/>
                    <a:pt x="146" y="281"/>
                  </a:cubicBezTo>
                  <a:close/>
                  <a:moveTo>
                    <a:pt x="265" y="242"/>
                  </a:moveTo>
                  <a:cubicBezTo>
                    <a:pt x="253" y="247"/>
                    <a:pt x="235" y="250"/>
                    <a:pt x="216" y="250"/>
                  </a:cubicBezTo>
                  <a:cubicBezTo>
                    <a:pt x="200" y="250"/>
                    <a:pt x="185" y="248"/>
                    <a:pt x="173" y="244"/>
                  </a:cubicBezTo>
                  <a:cubicBezTo>
                    <a:pt x="173" y="236"/>
                    <a:pt x="173" y="236"/>
                    <a:pt x="173" y="236"/>
                  </a:cubicBezTo>
                  <a:cubicBezTo>
                    <a:pt x="186" y="240"/>
                    <a:pt x="200" y="242"/>
                    <a:pt x="216" y="242"/>
                  </a:cubicBezTo>
                  <a:cubicBezTo>
                    <a:pt x="246" y="242"/>
                    <a:pt x="273" y="235"/>
                    <a:pt x="285" y="225"/>
                  </a:cubicBezTo>
                  <a:cubicBezTo>
                    <a:pt x="284" y="232"/>
                    <a:pt x="276" y="238"/>
                    <a:pt x="265" y="2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accent5"/>
                </a:solidFill>
                <a:latin typeface="Vodafone Lt" pitchFamily="34" charset="0"/>
              </a:endParaRPr>
            </a:p>
          </p:txBody>
        </p:sp>
      </p:grpSp>
      <p:sp>
        <p:nvSpPr>
          <p:cNvPr id="130" name="Rectangle 129"/>
          <p:cNvSpPr/>
          <p:nvPr/>
        </p:nvSpPr>
        <p:spPr>
          <a:xfrm>
            <a:off x="4445086" y="4925064"/>
            <a:ext cx="1949578" cy="830997"/>
          </a:xfrm>
          <a:prstGeom prst="rect">
            <a:avLst/>
          </a:prstGeom>
        </p:spPr>
        <p:txBody>
          <a:bodyPr wrap="square">
            <a:spAutoFit/>
          </a:bodyPr>
          <a:lstStyle/>
          <a:p>
            <a:pPr lvl="0">
              <a:lnSpc>
                <a:spcPct val="75000"/>
              </a:lnSpc>
            </a:pPr>
            <a:r>
              <a:rPr lang="en-GB" sz="3200" dirty="0" smtClean="0">
                <a:gradFill>
                  <a:gsLst>
                    <a:gs pos="0">
                      <a:srgbClr val="17BBFD"/>
                    </a:gs>
                    <a:gs pos="100000">
                      <a:srgbClr val="17BBFD">
                        <a:lumMod val="75000"/>
                      </a:srgbClr>
                    </a:gs>
                  </a:gsLst>
                  <a:lin ang="5400000" scaled="1"/>
                </a:gradFill>
                <a:latin typeface="Impact" pitchFamily="34" charset="0"/>
              </a:rPr>
              <a:t>Low weighting</a:t>
            </a:r>
          </a:p>
        </p:txBody>
      </p:sp>
    </p:spTree>
    <p:extLst>
      <p:ext uri="{BB962C8B-B14F-4D97-AF65-F5344CB8AC3E}">
        <p14:creationId xmlns:p14="http://schemas.microsoft.com/office/powerpoint/2010/main" val="31272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anim calcmode="lin" valueType="num">
                                      <p:cBhvr>
                                        <p:cTn id="8" dur="1000" fill="hold"/>
                                        <p:tgtEl>
                                          <p:spTgt spid="125"/>
                                        </p:tgtEl>
                                        <p:attrNameLst>
                                          <p:attrName>ppt_x</p:attrName>
                                        </p:attrNameLst>
                                      </p:cBhvr>
                                      <p:tavLst>
                                        <p:tav tm="0">
                                          <p:val>
                                            <p:strVal val="#ppt_x"/>
                                          </p:val>
                                        </p:tav>
                                        <p:tav tm="100000">
                                          <p:val>
                                            <p:strVal val="#ppt_x"/>
                                          </p:val>
                                        </p:tav>
                                      </p:tavLst>
                                    </p:anim>
                                    <p:anim calcmode="lin" valueType="num">
                                      <p:cBhvr>
                                        <p:cTn id="9" dur="1000" fill="hold"/>
                                        <p:tgtEl>
                                          <p:spTgt spid="12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53" presetClass="entr" presetSubtype="16" fill="hold" nodeType="withEffect">
                                  <p:stCondLst>
                                    <p:cond delay="30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1000"/>
                                        <p:tgtEl>
                                          <p:spTgt spid="126"/>
                                        </p:tgtEl>
                                      </p:cBhvr>
                                    </p:animEffect>
                                    <p:anim calcmode="lin" valueType="num">
                                      <p:cBhvr>
                                        <p:cTn id="25" dur="1000" fill="hold"/>
                                        <p:tgtEl>
                                          <p:spTgt spid="126"/>
                                        </p:tgtEl>
                                        <p:attrNameLst>
                                          <p:attrName>ppt_x</p:attrName>
                                        </p:attrNameLst>
                                      </p:cBhvr>
                                      <p:tavLst>
                                        <p:tav tm="0">
                                          <p:val>
                                            <p:strVal val="#ppt_x"/>
                                          </p:val>
                                        </p:tav>
                                        <p:tav tm="100000">
                                          <p:val>
                                            <p:strVal val="#ppt_x"/>
                                          </p:val>
                                        </p:tav>
                                      </p:tavLst>
                                    </p:anim>
                                    <p:anim calcmode="lin" valueType="num">
                                      <p:cBhvr>
                                        <p:cTn id="26" dur="1000" fill="hold"/>
                                        <p:tgtEl>
                                          <p:spTgt spid="126"/>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300"/>
                                  </p:stCondLst>
                                  <p:childTnLst>
                                    <p:set>
                                      <p:cBhvr>
                                        <p:cTn id="28" dur="1" fill="hold">
                                          <p:stCondLst>
                                            <p:cond delay="0"/>
                                          </p:stCondLst>
                                        </p:cTn>
                                        <p:tgtEl>
                                          <p:spTgt spid="174"/>
                                        </p:tgtEl>
                                        <p:attrNameLst>
                                          <p:attrName>style.visibility</p:attrName>
                                        </p:attrNameLst>
                                      </p:cBhvr>
                                      <p:to>
                                        <p:strVal val="visible"/>
                                      </p:to>
                                    </p:set>
                                    <p:anim calcmode="lin" valueType="num">
                                      <p:cBhvr>
                                        <p:cTn id="29" dur="500" fill="hold"/>
                                        <p:tgtEl>
                                          <p:spTgt spid="174"/>
                                        </p:tgtEl>
                                        <p:attrNameLst>
                                          <p:attrName>ppt_w</p:attrName>
                                        </p:attrNameLst>
                                      </p:cBhvr>
                                      <p:tavLst>
                                        <p:tav tm="0">
                                          <p:val>
                                            <p:fltVal val="0"/>
                                          </p:val>
                                        </p:tav>
                                        <p:tav tm="100000">
                                          <p:val>
                                            <p:strVal val="#ppt_w"/>
                                          </p:val>
                                        </p:tav>
                                      </p:tavLst>
                                    </p:anim>
                                    <p:anim calcmode="lin" valueType="num">
                                      <p:cBhvr>
                                        <p:cTn id="30" dur="500" fill="hold"/>
                                        <p:tgtEl>
                                          <p:spTgt spid="174"/>
                                        </p:tgtEl>
                                        <p:attrNameLst>
                                          <p:attrName>ppt_h</p:attrName>
                                        </p:attrNameLst>
                                      </p:cBhvr>
                                      <p:tavLst>
                                        <p:tav tm="0">
                                          <p:val>
                                            <p:fltVal val="0"/>
                                          </p:val>
                                        </p:tav>
                                        <p:tav tm="100000">
                                          <p:val>
                                            <p:strVal val="#ppt_h"/>
                                          </p:val>
                                        </p:tav>
                                      </p:tavLst>
                                    </p:anim>
                                    <p:animEffect transition="in" filter="fade">
                                      <p:cBhvr>
                                        <p:cTn id="31" dur="500"/>
                                        <p:tgtEl>
                                          <p:spTgt spid="174"/>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p:cTn id="35" dur="1000" fill="hold"/>
                                        <p:tgtEl>
                                          <p:spTgt spid="123"/>
                                        </p:tgtEl>
                                        <p:attrNameLst>
                                          <p:attrName>ppt_w</p:attrName>
                                        </p:attrNameLst>
                                      </p:cBhvr>
                                      <p:tavLst>
                                        <p:tav tm="0">
                                          <p:val>
                                            <p:fltVal val="0"/>
                                          </p:val>
                                        </p:tav>
                                        <p:tav tm="100000">
                                          <p:val>
                                            <p:strVal val="#ppt_w"/>
                                          </p:val>
                                        </p:tav>
                                      </p:tavLst>
                                    </p:anim>
                                    <p:anim calcmode="lin" valueType="num">
                                      <p:cBhvr>
                                        <p:cTn id="36" dur="1000" fill="hold"/>
                                        <p:tgtEl>
                                          <p:spTgt spid="123"/>
                                        </p:tgtEl>
                                        <p:attrNameLst>
                                          <p:attrName>ppt_h</p:attrName>
                                        </p:attrNameLst>
                                      </p:cBhvr>
                                      <p:tavLst>
                                        <p:tav tm="0">
                                          <p:val>
                                            <p:fltVal val="0"/>
                                          </p:val>
                                        </p:tav>
                                        <p:tav tm="100000">
                                          <p:val>
                                            <p:strVal val="#ppt_h"/>
                                          </p:val>
                                        </p:tav>
                                      </p:tavLst>
                                    </p:anim>
                                    <p:animEffect transition="in" filter="fade">
                                      <p:cBhvr>
                                        <p:cTn id="37" dur="1000"/>
                                        <p:tgtEl>
                                          <p:spTgt spid="123"/>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gtEl>
                                        <p:attrNameLst>
                                          <p:attrName>style.visibility</p:attrName>
                                        </p:attrNameLst>
                                      </p:cBhvr>
                                      <p:to>
                                        <p:strVal val="visible"/>
                                      </p:to>
                                    </p:set>
                                    <p:animEffect transition="in" filter="fade">
                                      <p:cBhvr>
                                        <p:cTn id="41" dur="1000"/>
                                        <p:tgtEl>
                                          <p:spTgt spid="130"/>
                                        </p:tgtEl>
                                      </p:cBhvr>
                                    </p:animEffect>
                                    <p:anim calcmode="lin" valueType="num">
                                      <p:cBhvr>
                                        <p:cTn id="42" dur="1000" fill="hold"/>
                                        <p:tgtEl>
                                          <p:spTgt spid="130"/>
                                        </p:tgtEl>
                                        <p:attrNameLst>
                                          <p:attrName>ppt_x</p:attrName>
                                        </p:attrNameLst>
                                      </p:cBhvr>
                                      <p:tavLst>
                                        <p:tav tm="0">
                                          <p:val>
                                            <p:strVal val="#ppt_x"/>
                                          </p:val>
                                        </p:tav>
                                        <p:tav tm="100000">
                                          <p:val>
                                            <p:strVal val="#ppt_x"/>
                                          </p:val>
                                        </p:tav>
                                      </p:tavLst>
                                    </p:anim>
                                    <p:anim calcmode="lin" valueType="num">
                                      <p:cBhvr>
                                        <p:cTn id="43"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Oval 179"/>
          <p:cNvSpPr/>
          <p:nvPr/>
        </p:nvSpPr>
        <p:spPr>
          <a:xfrm>
            <a:off x="3829005" y="1301191"/>
            <a:ext cx="5528181" cy="5528181"/>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2051050" y="125413"/>
            <a:ext cx="6934200" cy="1000125"/>
          </a:xfrm>
          <a:prstGeom prst="rect">
            <a:avLst/>
          </a:prstGeom>
        </p:spPr>
        <p:txBody>
          <a:bodyPr anchor="b"/>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The challenges for magazines</a:t>
            </a:r>
            <a:endParaRPr lang="en-GB" dirty="0" smtClean="0">
              <a:solidFill>
                <a:srgbClr val="666666"/>
              </a:solidFill>
            </a:endParaRPr>
          </a:p>
        </p:txBody>
      </p:sp>
      <p:grpSp>
        <p:nvGrpSpPr>
          <p:cNvPr id="4" name="Group 3"/>
          <p:cNvGrpSpPr/>
          <p:nvPr/>
        </p:nvGrpSpPr>
        <p:grpSpPr>
          <a:xfrm>
            <a:off x="3665027" y="1908372"/>
            <a:ext cx="5190870" cy="4005508"/>
            <a:chOff x="2583772" y="1612362"/>
            <a:chExt cx="4888052" cy="3771841"/>
          </a:xfrm>
        </p:grpSpPr>
        <p:sp>
          <p:nvSpPr>
            <p:cNvPr id="5"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3" name="Oval 32"/>
          <p:cNvSpPr/>
          <p:nvPr/>
        </p:nvSpPr>
        <p:spPr>
          <a:xfrm>
            <a:off x="-779360" y="305391"/>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827153" y="1446576"/>
            <a:ext cx="3756889" cy="2898984"/>
            <a:chOff x="2583772" y="1612362"/>
            <a:chExt cx="4888052" cy="3771841"/>
          </a:xfrm>
        </p:grpSpPr>
        <p:sp>
          <p:nvSpPr>
            <p:cNvPr id="35"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5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22" name="Group 121"/>
          <p:cNvGrpSpPr/>
          <p:nvPr/>
        </p:nvGrpSpPr>
        <p:grpSpPr>
          <a:xfrm>
            <a:off x="254118" y="2949531"/>
            <a:ext cx="1796932" cy="1796932"/>
            <a:chOff x="6130099" y="1438578"/>
            <a:chExt cx="1796932" cy="1796932"/>
          </a:xfrm>
        </p:grpSpPr>
        <p:grpSp>
          <p:nvGrpSpPr>
            <p:cNvPr id="123" name="Group 122"/>
            <p:cNvGrpSpPr/>
            <p:nvPr/>
          </p:nvGrpSpPr>
          <p:grpSpPr>
            <a:xfrm>
              <a:off x="6130099" y="1438578"/>
              <a:ext cx="1796932" cy="1796932"/>
              <a:chOff x="2469026" y="3059701"/>
              <a:chExt cx="1796932" cy="1796932"/>
            </a:xfrm>
          </p:grpSpPr>
          <p:sp>
            <p:nvSpPr>
              <p:cNvPr id="131"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132"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124" name="TextBox 30"/>
            <p:cNvSpPr txBox="1">
              <a:spLocks noChangeArrowheads="1"/>
            </p:cNvSpPr>
            <p:nvPr/>
          </p:nvSpPr>
          <p:spPr bwMode="auto">
            <a:xfrm>
              <a:off x="6281003" y="2449359"/>
              <a:ext cx="15101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3600" dirty="0" smtClean="0">
                  <a:solidFill>
                    <a:schemeClr val="bg1"/>
                  </a:solidFill>
                  <a:latin typeface="Impact" pitchFamily="34" charset="0"/>
                </a:rPr>
                <a:t>81%</a:t>
              </a:r>
            </a:p>
          </p:txBody>
        </p:sp>
        <p:grpSp>
          <p:nvGrpSpPr>
            <p:cNvPr id="127" name="Group 126"/>
            <p:cNvGrpSpPr/>
            <p:nvPr/>
          </p:nvGrpSpPr>
          <p:grpSpPr>
            <a:xfrm>
              <a:off x="6572465" y="1557944"/>
              <a:ext cx="885871" cy="905294"/>
              <a:chOff x="6125161" y="3758442"/>
              <a:chExt cx="1767442" cy="1806194"/>
            </a:xfrm>
          </p:grpSpPr>
          <p:sp>
            <p:nvSpPr>
              <p:cNvPr id="128" name="Oval 3"/>
              <p:cNvSpPr/>
              <p:nvPr/>
            </p:nvSpPr>
            <p:spPr bwMode="auto">
              <a:xfrm>
                <a:off x="6125161" y="4012547"/>
                <a:ext cx="620923" cy="129798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2"/>
              </a:solidFill>
              <a:ln w="31750">
                <a:solidFill>
                  <a:schemeClr val="bg1"/>
                </a:solidFill>
                <a:round/>
                <a:headEnd/>
                <a:tailEnd/>
              </a:ln>
            </p:spPr>
            <p:txBody>
              <a:bodyPr/>
              <a:lstStyle/>
              <a:p>
                <a:pPr>
                  <a:defRPr/>
                </a:pPr>
                <a:endParaRPr lang="en-US" dirty="0">
                  <a:cs typeface="+mn-cs"/>
                </a:endParaRPr>
              </a:p>
            </p:txBody>
          </p:sp>
          <p:sp>
            <p:nvSpPr>
              <p:cNvPr id="129" name="Oval 3"/>
              <p:cNvSpPr/>
              <p:nvPr/>
            </p:nvSpPr>
            <p:spPr bwMode="auto">
              <a:xfrm>
                <a:off x="6517387" y="3886275"/>
                <a:ext cx="741734" cy="1550528"/>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2"/>
              </a:solidFill>
              <a:ln w="31750">
                <a:solidFill>
                  <a:schemeClr val="bg1"/>
                </a:solidFill>
                <a:round/>
                <a:headEnd/>
                <a:tailEnd/>
              </a:ln>
            </p:spPr>
            <p:txBody>
              <a:bodyPr/>
              <a:lstStyle/>
              <a:p>
                <a:pPr>
                  <a:defRPr/>
                </a:pPr>
                <a:endParaRPr lang="en-US" dirty="0">
                  <a:cs typeface="+mn-cs"/>
                </a:endParaRPr>
              </a:p>
            </p:txBody>
          </p:sp>
          <p:sp>
            <p:nvSpPr>
              <p:cNvPr id="130" name="Oval 3"/>
              <p:cNvSpPr/>
              <p:nvPr/>
            </p:nvSpPr>
            <p:spPr bwMode="auto">
              <a:xfrm>
                <a:off x="7028565" y="3758442"/>
                <a:ext cx="864038" cy="180619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bg1"/>
              </a:solidFill>
              <a:ln w="31750">
                <a:noFill/>
                <a:round/>
                <a:headEnd/>
                <a:tailEnd/>
              </a:ln>
            </p:spPr>
            <p:txBody>
              <a:bodyPr/>
              <a:lstStyle/>
              <a:p>
                <a:pPr>
                  <a:defRPr/>
                </a:pPr>
                <a:endParaRPr lang="en-US" dirty="0">
                  <a:cs typeface="+mn-cs"/>
                </a:endParaRPr>
              </a:p>
            </p:txBody>
          </p:sp>
        </p:grpSp>
      </p:grpSp>
      <p:grpSp>
        <p:nvGrpSpPr>
          <p:cNvPr id="84" name="Group 8"/>
          <p:cNvGrpSpPr>
            <a:grpSpLocks/>
          </p:cNvGrpSpPr>
          <p:nvPr/>
        </p:nvGrpSpPr>
        <p:grpSpPr bwMode="auto">
          <a:xfrm>
            <a:off x="4298016" y="1954273"/>
            <a:ext cx="4689840" cy="2721195"/>
            <a:chOff x="857788" y="2835350"/>
            <a:chExt cx="5112288" cy="2966597"/>
          </a:xfrm>
        </p:grpSpPr>
        <p:sp>
          <p:nvSpPr>
            <p:cNvPr id="85" name="Rectangle 84"/>
            <p:cNvSpPr/>
            <p:nvPr>
              <p:custDataLst>
                <p:tags r:id="rId2"/>
              </p:custDataLst>
            </p:nvPr>
          </p:nvSpPr>
          <p:spPr>
            <a:xfrm>
              <a:off x="2369356" y="3132293"/>
              <a:ext cx="728792" cy="2161178"/>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a:p>
          </p:txBody>
        </p:sp>
        <p:cxnSp>
          <p:nvCxnSpPr>
            <p:cNvPr id="86" name="Straight Arrow Connector 85"/>
            <p:cNvCxnSpPr/>
            <p:nvPr>
              <p:custDataLst>
                <p:tags r:id="rId3"/>
              </p:custDataLst>
            </p:nvPr>
          </p:nvCxnSpPr>
          <p:spPr>
            <a:xfrm flipV="1">
              <a:off x="1658030" y="2989379"/>
              <a:ext cx="0" cy="2304092"/>
            </a:xfrm>
            <a:prstGeom prst="straightConnector1">
              <a:avLst/>
            </a:prstGeom>
            <a:ln w="381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custDataLst>
                <p:tags r:id="rId4"/>
              </p:custDataLst>
            </p:nvPr>
          </p:nvCxnSpPr>
          <p:spPr>
            <a:xfrm>
              <a:off x="1635527" y="5293471"/>
              <a:ext cx="4320355" cy="0"/>
            </a:xfrm>
            <a:prstGeom prst="straightConnector1">
              <a:avLst/>
            </a:prstGeom>
            <a:ln w="381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sp>
          <p:nvSpPr>
            <p:cNvPr id="89" name="TextBox 13"/>
            <p:cNvSpPr txBox="1">
              <a:spLocks noChangeArrowheads="1"/>
            </p:cNvSpPr>
            <p:nvPr>
              <p:custDataLst>
                <p:tags r:id="rId5"/>
              </p:custDataLst>
            </p:nvPr>
          </p:nvSpPr>
          <p:spPr bwMode="auto">
            <a:xfrm>
              <a:off x="857788" y="2835350"/>
              <a:ext cx="795667" cy="36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b="1" dirty="0">
                  <a:solidFill>
                    <a:schemeClr val="tx1">
                      <a:lumMod val="65000"/>
                      <a:lumOff val="35000"/>
                    </a:schemeClr>
                  </a:solidFill>
                </a:rPr>
                <a:t>GRPs</a:t>
              </a:r>
            </a:p>
          </p:txBody>
        </p:sp>
        <p:sp>
          <p:nvSpPr>
            <p:cNvPr id="90" name="TextBox 14"/>
            <p:cNvSpPr txBox="1">
              <a:spLocks noChangeArrowheads="1"/>
            </p:cNvSpPr>
            <p:nvPr>
              <p:custDataLst>
                <p:tags r:id="rId6"/>
              </p:custDataLst>
            </p:nvPr>
          </p:nvSpPr>
          <p:spPr bwMode="auto">
            <a:xfrm>
              <a:off x="4428429" y="5292914"/>
              <a:ext cx="1541647" cy="36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400" b="1">
                  <a:solidFill>
                    <a:schemeClr val="tx1">
                      <a:lumMod val="65000"/>
                      <a:lumOff val="35000"/>
                    </a:schemeClr>
                  </a:solidFill>
                </a:rPr>
                <a:t>Time (weeks)</a:t>
              </a:r>
            </a:p>
          </p:txBody>
        </p:sp>
        <p:sp>
          <p:nvSpPr>
            <p:cNvPr id="91" name="TextBox 15"/>
            <p:cNvSpPr txBox="1">
              <a:spLocks noChangeArrowheads="1"/>
            </p:cNvSpPr>
            <p:nvPr/>
          </p:nvSpPr>
          <p:spPr bwMode="auto">
            <a:xfrm>
              <a:off x="2065324" y="5292914"/>
              <a:ext cx="1337220" cy="50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1100">
                  <a:solidFill>
                    <a:schemeClr val="tx1">
                      <a:lumMod val="85000"/>
                      <a:lumOff val="15000"/>
                    </a:schemeClr>
                  </a:solidFill>
                </a:rPr>
                <a:t>Week 1</a:t>
              </a:r>
            </a:p>
            <a:p>
              <a:pPr algn="ctr" eaLnBrk="1" hangingPunct="1"/>
              <a:r>
                <a:rPr lang="en-GB" sz="1100">
                  <a:solidFill>
                    <a:schemeClr val="tx1">
                      <a:lumMod val="85000"/>
                      <a:lumOff val="15000"/>
                    </a:schemeClr>
                  </a:solidFill>
                </a:rPr>
                <a:t>(On sale week)</a:t>
              </a:r>
            </a:p>
          </p:txBody>
        </p:sp>
      </p:grpSp>
      <p:sp>
        <p:nvSpPr>
          <p:cNvPr id="101" name="TextBox 100"/>
          <p:cNvSpPr txBox="1"/>
          <p:nvPr/>
        </p:nvSpPr>
        <p:spPr bwMode="auto">
          <a:xfrm>
            <a:off x="5011487" y="4731395"/>
            <a:ext cx="3609975" cy="830997"/>
          </a:xfrm>
          <a:prstGeom prst="rect">
            <a:avLst/>
          </a:prstGeom>
          <a:noFill/>
        </p:spPr>
        <p:txBody>
          <a:bodyPr wrap="square">
            <a:spAutoFit/>
          </a:bodyPr>
          <a:lstStyle/>
          <a:p>
            <a:pPr>
              <a:defRPr/>
            </a:pPr>
            <a:r>
              <a:rPr lang="sv-SE" sz="1600" b="1" dirty="0">
                <a:solidFill>
                  <a:schemeClr val="accent6"/>
                </a:solidFill>
                <a:latin typeface="Arial Narrow" pitchFamily="34" charset="0"/>
                <a:cs typeface="+mn-cs"/>
              </a:rPr>
              <a:t>Incorrectly applied </a:t>
            </a:r>
            <a:r>
              <a:rPr lang="sv-SE" sz="1600" b="1" dirty="0" smtClean="0">
                <a:solidFill>
                  <a:schemeClr val="accent6"/>
                </a:solidFill>
                <a:latin typeface="Arial Narrow" pitchFamily="34" charset="0"/>
                <a:cs typeface="+mn-cs"/>
              </a:rPr>
              <a:t>print </a:t>
            </a:r>
            <a:r>
              <a:rPr lang="sv-SE" sz="1600" b="1" dirty="0">
                <a:solidFill>
                  <a:schemeClr val="accent6"/>
                </a:solidFill>
                <a:latin typeface="Arial Narrow" pitchFamily="34" charset="0"/>
                <a:cs typeface="+mn-cs"/>
              </a:rPr>
              <a:t>models assume the total audience is reached during the on sale </a:t>
            </a:r>
            <a:r>
              <a:rPr lang="sv-SE" sz="1600" b="1" dirty="0" smtClean="0">
                <a:solidFill>
                  <a:schemeClr val="accent6"/>
                </a:solidFill>
                <a:latin typeface="Arial Narrow" pitchFamily="34" charset="0"/>
                <a:cs typeface="+mn-cs"/>
              </a:rPr>
              <a:t>week</a:t>
            </a:r>
            <a:endParaRPr lang="en-GB" sz="1600" b="1" dirty="0">
              <a:solidFill>
                <a:schemeClr val="accent6"/>
              </a:solidFill>
              <a:latin typeface="Arial Narrow" pitchFamily="34" charset="0"/>
              <a:cs typeface="+mn-cs"/>
            </a:endParaRPr>
          </a:p>
        </p:txBody>
      </p:sp>
      <p:sp>
        <p:nvSpPr>
          <p:cNvPr id="144" name="Rectangle 143"/>
          <p:cNvSpPr/>
          <p:nvPr/>
        </p:nvSpPr>
        <p:spPr>
          <a:xfrm>
            <a:off x="-111124" y="1717863"/>
            <a:ext cx="2953036" cy="923330"/>
          </a:xfrm>
          <a:prstGeom prst="rect">
            <a:avLst/>
          </a:prstGeom>
        </p:spPr>
        <p:txBody>
          <a:bodyPr wrap="square">
            <a:spAutoFit/>
          </a:bodyPr>
          <a:lstStyle/>
          <a:p>
            <a:pPr lvl="0" algn="ctr">
              <a:lnSpc>
                <a:spcPct val="75000"/>
              </a:lnSpc>
            </a:pPr>
            <a:r>
              <a:rPr lang="en-GB" sz="3600" dirty="0" smtClean="0">
                <a:gradFill>
                  <a:gsLst>
                    <a:gs pos="0">
                      <a:srgbClr val="17BBFD"/>
                    </a:gs>
                    <a:gs pos="100000">
                      <a:srgbClr val="17BBFD">
                        <a:lumMod val="75000"/>
                      </a:srgbClr>
                    </a:gs>
                  </a:gsLst>
                  <a:lin ang="5400000" scaled="1"/>
                </a:gradFill>
                <a:latin typeface="Impact" pitchFamily="34" charset="0"/>
              </a:rPr>
              <a:t>Monthly Magazines</a:t>
            </a:r>
          </a:p>
        </p:txBody>
      </p:sp>
      <p:sp>
        <p:nvSpPr>
          <p:cNvPr id="145" name="Rectangle 144"/>
          <p:cNvSpPr/>
          <p:nvPr/>
        </p:nvSpPr>
        <p:spPr>
          <a:xfrm>
            <a:off x="369256" y="4386641"/>
            <a:ext cx="1791173" cy="507831"/>
          </a:xfrm>
          <a:prstGeom prst="rect">
            <a:avLst/>
          </a:prstGeom>
        </p:spPr>
        <p:txBody>
          <a:bodyPr wrap="square">
            <a:spAutoFit/>
          </a:bodyPr>
          <a:lstStyle/>
          <a:p>
            <a:pPr lvl="0" algn="ctr">
              <a:lnSpc>
                <a:spcPct val="75000"/>
              </a:lnSpc>
            </a:pPr>
            <a:r>
              <a:rPr lang="en-GB" sz="3600" dirty="0" smtClean="0">
                <a:gradFill>
                  <a:gsLst>
                    <a:gs pos="0">
                      <a:srgbClr val="17BBFD"/>
                    </a:gs>
                    <a:gs pos="100000">
                      <a:srgbClr val="17BBFD">
                        <a:lumMod val="75000"/>
                      </a:srgbClr>
                    </a:gs>
                  </a:gsLst>
                  <a:lin ang="5400000" scaled="1"/>
                </a:gradFill>
                <a:latin typeface="Impact" pitchFamily="34" charset="0"/>
              </a:rPr>
              <a:t>Reach</a:t>
            </a:r>
          </a:p>
        </p:txBody>
      </p:sp>
      <p:sp>
        <p:nvSpPr>
          <p:cNvPr id="146" name="Freeform 25"/>
          <p:cNvSpPr>
            <a:spLocks/>
          </p:cNvSpPr>
          <p:nvPr/>
        </p:nvSpPr>
        <p:spPr bwMode="auto">
          <a:xfrm>
            <a:off x="2053399" y="3545441"/>
            <a:ext cx="1568383" cy="159471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nvGrpSpPr>
          <p:cNvPr id="63" name="Group 5"/>
          <p:cNvGrpSpPr>
            <a:grpSpLocks noChangeAspect="1"/>
          </p:cNvGrpSpPr>
          <p:nvPr/>
        </p:nvGrpSpPr>
        <p:grpSpPr bwMode="auto">
          <a:xfrm>
            <a:off x="2527281" y="3618026"/>
            <a:ext cx="963519" cy="1162062"/>
            <a:chOff x="1632" y="2764"/>
            <a:chExt cx="660" cy="796"/>
          </a:xfrm>
          <a:solidFill>
            <a:schemeClr val="bg1"/>
          </a:solidFill>
        </p:grpSpPr>
        <p:sp>
          <p:nvSpPr>
            <p:cNvPr id="65" name="Freeform 6"/>
            <p:cNvSpPr>
              <a:spLocks noEditPoints="1"/>
            </p:cNvSpPr>
            <p:nvPr/>
          </p:nvSpPr>
          <p:spPr bwMode="auto">
            <a:xfrm>
              <a:off x="1632" y="2866"/>
              <a:ext cx="660" cy="694"/>
            </a:xfrm>
            <a:custGeom>
              <a:avLst/>
              <a:gdLst>
                <a:gd name="T0" fmla="*/ 540 w 660"/>
                <a:gd name="T1" fmla="*/ 42 h 694"/>
                <a:gd name="T2" fmla="*/ 546 w 660"/>
                <a:gd name="T3" fmla="*/ 52 h 694"/>
                <a:gd name="T4" fmla="*/ 554 w 660"/>
                <a:gd name="T5" fmla="*/ 72 h 694"/>
                <a:gd name="T6" fmla="*/ 556 w 660"/>
                <a:gd name="T7" fmla="*/ 82 h 694"/>
                <a:gd name="T8" fmla="*/ 552 w 660"/>
                <a:gd name="T9" fmla="*/ 106 h 694"/>
                <a:gd name="T10" fmla="*/ 540 w 660"/>
                <a:gd name="T11" fmla="*/ 124 h 694"/>
                <a:gd name="T12" fmla="*/ 520 w 660"/>
                <a:gd name="T13" fmla="*/ 136 h 694"/>
                <a:gd name="T14" fmla="*/ 498 w 660"/>
                <a:gd name="T15" fmla="*/ 140 h 694"/>
                <a:gd name="T16" fmla="*/ 488 w 660"/>
                <a:gd name="T17" fmla="*/ 140 h 694"/>
                <a:gd name="T18" fmla="*/ 466 w 660"/>
                <a:gd name="T19" fmla="*/ 130 h 694"/>
                <a:gd name="T20" fmla="*/ 450 w 660"/>
                <a:gd name="T21" fmla="*/ 114 h 694"/>
                <a:gd name="T22" fmla="*/ 442 w 660"/>
                <a:gd name="T23" fmla="*/ 94 h 694"/>
                <a:gd name="T24" fmla="*/ 442 w 660"/>
                <a:gd name="T25" fmla="*/ 82 h 694"/>
                <a:gd name="T26" fmla="*/ 446 w 660"/>
                <a:gd name="T27" fmla="*/ 60 h 694"/>
                <a:gd name="T28" fmla="*/ 458 w 660"/>
                <a:gd name="T29" fmla="*/ 42 h 694"/>
                <a:gd name="T30" fmla="*/ 202 w 660"/>
                <a:gd name="T31" fmla="*/ 0 h 694"/>
                <a:gd name="T32" fmla="*/ 202 w 660"/>
                <a:gd name="T33" fmla="*/ 42 h 694"/>
                <a:gd name="T34" fmla="*/ 214 w 660"/>
                <a:gd name="T35" fmla="*/ 60 h 694"/>
                <a:gd name="T36" fmla="*/ 218 w 660"/>
                <a:gd name="T37" fmla="*/ 82 h 694"/>
                <a:gd name="T38" fmla="*/ 218 w 660"/>
                <a:gd name="T39" fmla="*/ 94 h 694"/>
                <a:gd name="T40" fmla="*/ 210 w 660"/>
                <a:gd name="T41" fmla="*/ 114 h 694"/>
                <a:gd name="T42" fmla="*/ 194 w 660"/>
                <a:gd name="T43" fmla="*/ 130 h 694"/>
                <a:gd name="T44" fmla="*/ 172 w 660"/>
                <a:gd name="T45" fmla="*/ 140 h 694"/>
                <a:gd name="T46" fmla="*/ 162 w 660"/>
                <a:gd name="T47" fmla="*/ 140 h 694"/>
                <a:gd name="T48" fmla="*/ 140 w 660"/>
                <a:gd name="T49" fmla="*/ 136 h 694"/>
                <a:gd name="T50" fmla="*/ 120 w 660"/>
                <a:gd name="T51" fmla="*/ 124 h 694"/>
                <a:gd name="T52" fmla="*/ 108 w 660"/>
                <a:gd name="T53" fmla="*/ 106 h 694"/>
                <a:gd name="T54" fmla="*/ 104 w 660"/>
                <a:gd name="T55" fmla="*/ 82 h 694"/>
                <a:gd name="T56" fmla="*/ 106 w 660"/>
                <a:gd name="T57" fmla="*/ 72 h 694"/>
                <a:gd name="T58" fmla="*/ 114 w 660"/>
                <a:gd name="T59" fmla="*/ 52 h 694"/>
                <a:gd name="T60" fmla="*/ 120 w 660"/>
                <a:gd name="T61" fmla="*/ 0 h 694"/>
                <a:gd name="T62" fmla="*/ 0 w 660"/>
                <a:gd name="T63" fmla="*/ 694 h 694"/>
                <a:gd name="T64" fmla="*/ 660 w 660"/>
                <a:gd name="T65" fmla="*/ 0 h 694"/>
                <a:gd name="T66" fmla="*/ 608 w 660"/>
                <a:gd name="T67" fmla="*/ 638 h 694"/>
                <a:gd name="T68" fmla="*/ 52 w 660"/>
                <a:gd name="T69" fmla="*/ 170 h 694"/>
                <a:gd name="T70" fmla="*/ 608 w 660"/>
                <a:gd name="T71" fmla="*/ 638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0" h="694">
                  <a:moveTo>
                    <a:pt x="540" y="0"/>
                  </a:moveTo>
                  <a:lnTo>
                    <a:pt x="540" y="42"/>
                  </a:lnTo>
                  <a:lnTo>
                    <a:pt x="540" y="42"/>
                  </a:lnTo>
                  <a:lnTo>
                    <a:pt x="546" y="52"/>
                  </a:lnTo>
                  <a:lnTo>
                    <a:pt x="552" y="60"/>
                  </a:lnTo>
                  <a:lnTo>
                    <a:pt x="554" y="72"/>
                  </a:lnTo>
                  <a:lnTo>
                    <a:pt x="556" y="82"/>
                  </a:lnTo>
                  <a:lnTo>
                    <a:pt x="556" y="82"/>
                  </a:lnTo>
                  <a:lnTo>
                    <a:pt x="554" y="94"/>
                  </a:lnTo>
                  <a:lnTo>
                    <a:pt x="552" y="106"/>
                  </a:lnTo>
                  <a:lnTo>
                    <a:pt x="546" y="114"/>
                  </a:lnTo>
                  <a:lnTo>
                    <a:pt x="540" y="124"/>
                  </a:lnTo>
                  <a:lnTo>
                    <a:pt x="530" y="130"/>
                  </a:lnTo>
                  <a:lnTo>
                    <a:pt x="520" y="136"/>
                  </a:lnTo>
                  <a:lnTo>
                    <a:pt x="510" y="140"/>
                  </a:lnTo>
                  <a:lnTo>
                    <a:pt x="498" y="140"/>
                  </a:lnTo>
                  <a:lnTo>
                    <a:pt x="498" y="140"/>
                  </a:lnTo>
                  <a:lnTo>
                    <a:pt x="488" y="140"/>
                  </a:lnTo>
                  <a:lnTo>
                    <a:pt x="476" y="136"/>
                  </a:lnTo>
                  <a:lnTo>
                    <a:pt x="466" y="130"/>
                  </a:lnTo>
                  <a:lnTo>
                    <a:pt x="458" y="124"/>
                  </a:lnTo>
                  <a:lnTo>
                    <a:pt x="450" y="114"/>
                  </a:lnTo>
                  <a:lnTo>
                    <a:pt x="446" y="106"/>
                  </a:lnTo>
                  <a:lnTo>
                    <a:pt x="442" y="94"/>
                  </a:lnTo>
                  <a:lnTo>
                    <a:pt x="442" y="82"/>
                  </a:lnTo>
                  <a:lnTo>
                    <a:pt x="442" y="82"/>
                  </a:lnTo>
                  <a:lnTo>
                    <a:pt x="442" y="72"/>
                  </a:lnTo>
                  <a:lnTo>
                    <a:pt x="446" y="60"/>
                  </a:lnTo>
                  <a:lnTo>
                    <a:pt x="450" y="52"/>
                  </a:lnTo>
                  <a:lnTo>
                    <a:pt x="458" y="42"/>
                  </a:lnTo>
                  <a:lnTo>
                    <a:pt x="458" y="0"/>
                  </a:lnTo>
                  <a:lnTo>
                    <a:pt x="202" y="0"/>
                  </a:lnTo>
                  <a:lnTo>
                    <a:pt x="202" y="42"/>
                  </a:lnTo>
                  <a:lnTo>
                    <a:pt x="202" y="42"/>
                  </a:lnTo>
                  <a:lnTo>
                    <a:pt x="210" y="52"/>
                  </a:lnTo>
                  <a:lnTo>
                    <a:pt x="214" y="60"/>
                  </a:lnTo>
                  <a:lnTo>
                    <a:pt x="218" y="72"/>
                  </a:lnTo>
                  <a:lnTo>
                    <a:pt x="218" y="82"/>
                  </a:lnTo>
                  <a:lnTo>
                    <a:pt x="218" y="82"/>
                  </a:lnTo>
                  <a:lnTo>
                    <a:pt x="218" y="94"/>
                  </a:lnTo>
                  <a:lnTo>
                    <a:pt x="214" y="106"/>
                  </a:lnTo>
                  <a:lnTo>
                    <a:pt x="210" y="114"/>
                  </a:lnTo>
                  <a:lnTo>
                    <a:pt x="202" y="124"/>
                  </a:lnTo>
                  <a:lnTo>
                    <a:pt x="194" y="130"/>
                  </a:lnTo>
                  <a:lnTo>
                    <a:pt x="184" y="136"/>
                  </a:lnTo>
                  <a:lnTo>
                    <a:pt x="172" y="140"/>
                  </a:lnTo>
                  <a:lnTo>
                    <a:pt x="162" y="140"/>
                  </a:lnTo>
                  <a:lnTo>
                    <a:pt x="162" y="140"/>
                  </a:lnTo>
                  <a:lnTo>
                    <a:pt x="150" y="140"/>
                  </a:lnTo>
                  <a:lnTo>
                    <a:pt x="140" y="136"/>
                  </a:lnTo>
                  <a:lnTo>
                    <a:pt x="130" y="130"/>
                  </a:lnTo>
                  <a:lnTo>
                    <a:pt x="120" y="124"/>
                  </a:lnTo>
                  <a:lnTo>
                    <a:pt x="114" y="114"/>
                  </a:lnTo>
                  <a:lnTo>
                    <a:pt x="108" y="106"/>
                  </a:lnTo>
                  <a:lnTo>
                    <a:pt x="106" y="94"/>
                  </a:lnTo>
                  <a:lnTo>
                    <a:pt x="104" y="82"/>
                  </a:lnTo>
                  <a:lnTo>
                    <a:pt x="104" y="82"/>
                  </a:lnTo>
                  <a:lnTo>
                    <a:pt x="106" y="72"/>
                  </a:lnTo>
                  <a:lnTo>
                    <a:pt x="108" y="60"/>
                  </a:lnTo>
                  <a:lnTo>
                    <a:pt x="114" y="52"/>
                  </a:lnTo>
                  <a:lnTo>
                    <a:pt x="120" y="42"/>
                  </a:lnTo>
                  <a:lnTo>
                    <a:pt x="120" y="0"/>
                  </a:lnTo>
                  <a:lnTo>
                    <a:pt x="0" y="0"/>
                  </a:lnTo>
                  <a:lnTo>
                    <a:pt x="0" y="694"/>
                  </a:lnTo>
                  <a:lnTo>
                    <a:pt x="660" y="694"/>
                  </a:lnTo>
                  <a:lnTo>
                    <a:pt x="660" y="0"/>
                  </a:lnTo>
                  <a:lnTo>
                    <a:pt x="540" y="0"/>
                  </a:lnTo>
                  <a:close/>
                  <a:moveTo>
                    <a:pt x="608" y="638"/>
                  </a:moveTo>
                  <a:lnTo>
                    <a:pt x="52" y="638"/>
                  </a:lnTo>
                  <a:lnTo>
                    <a:pt x="52" y="170"/>
                  </a:lnTo>
                  <a:lnTo>
                    <a:pt x="608" y="170"/>
                  </a:lnTo>
                  <a:lnTo>
                    <a:pt x="608" y="6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7"/>
            <p:cNvSpPr>
              <a:spLocks noChangeArrowheads="1"/>
            </p:cNvSpPr>
            <p:nvPr/>
          </p:nvSpPr>
          <p:spPr bwMode="auto">
            <a:xfrm>
              <a:off x="2126" y="3106"/>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8"/>
            <p:cNvSpPr>
              <a:spLocks noChangeArrowheads="1"/>
            </p:cNvSpPr>
            <p:nvPr/>
          </p:nvSpPr>
          <p:spPr bwMode="auto">
            <a:xfrm>
              <a:off x="2028" y="3106"/>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9"/>
            <p:cNvSpPr>
              <a:spLocks noChangeArrowheads="1"/>
            </p:cNvSpPr>
            <p:nvPr/>
          </p:nvSpPr>
          <p:spPr bwMode="auto">
            <a:xfrm>
              <a:off x="1932" y="3106"/>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Rectangle 10"/>
            <p:cNvSpPr>
              <a:spLocks noChangeArrowheads="1"/>
            </p:cNvSpPr>
            <p:nvPr/>
          </p:nvSpPr>
          <p:spPr bwMode="auto">
            <a:xfrm>
              <a:off x="2126" y="3202"/>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11"/>
            <p:cNvSpPr>
              <a:spLocks noChangeArrowheads="1"/>
            </p:cNvSpPr>
            <p:nvPr/>
          </p:nvSpPr>
          <p:spPr bwMode="auto">
            <a:xfrm>
              <a:off x="2028" y="3202"/>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Rectangle 12"/>
            <p:cNvSpPr>
              <a:spLocks noChangeArrowheads="1"/>
            </p:cNvSpPr>
            <p:nvPr/>
          </p:nvSpPr>
          <p:spPr bwMode="auto">
            <a:xfrm>
              <a:off x="1932" y="3202"/>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Rectangle 13"/>
            <p:cNvSpPr>
              <a:spLocks noChangeArrowheads="1"/>
            </p:cNvSpPr>
            <p:nvPr/>
          </p:nvSpPr>
          <p:spPr bwMode="auto">
            <a:xfrm>
              <a:off x="1836" y="3202"/>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Rectangle 14"/>
            <p:cNvSpPr>
              <a:spLocks noChangeArrowheads="1"/>
            </p:cNvSpPr>
            <p:nvPr/>
          </p:nvSpPr>
          <p:spPr bwMode="auto">
            <a:xfrm>
              <a:off x="1738" y="3202"/>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Rectangle 15"/>
            <p:cNvSpPr>
              <a:spLocks noChangeArrowheads="1"/>
            </p:cNvSpPr>
            <p:nvPr/>
          </p:nvSpPr>
          <p:spPr bwMode="auto">
            <a:xfrm>
              <a:off x="2126" y="3298"/>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Rectangle 16"/>
            <p:cNvSpPr>
              <a:spLocks noChangeArrowheads="1"/>
            </p:cNvSpPr>
            <p:nvPr/>
          </p:nvSpPr>
          <p:spPr bwMode="auto">
            <a:xfrm>
              <a:off x="2028" y="3298"/>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Rectangle 17"/>
            <p:cNvSpPr>
              <a:spLocks noChangeArrowheads="1"/>
            </p:cNvSpPr>
            <p:nvPr/>
          </p:nvSpPr>
          <p:spPr bwMode="auto">
            <a:xfrm>
              <a:off x="1932" y="3298"/>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Rectangle 18"/>
            <p:cNvSpPr>
              <a:spLocks noChangeArrowheads="1"/>
            </p:cNvSpPr>
            <p:nvPr/>
          </p:nvSpPr>
          <p:spPr bwMode="auto">
            <a:xfrm>
              <a:off x="1836" y="3298"/>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Rectangle 19"/>
            <p:cNvSpPr>
              <a:spLocks noChangeArrowheads="1"/>
            </p:cNvSpPr>
            <p:nvPr/>
          </p:nvSpPr>
          <p:spPr bwMode="auto">
            <a:xfrm>
              <a:off x="1738" y="3298"/>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Rectangle 20"/>
            <p:cNvSpPr>
              <a:spLocks noChangeArrowheads="1"/>
            </p:cNvSpPr>
            <p:nvPr/>
          </p:nvSpPr>
          <p:spPr bwMode="auto">
            <a:xfrm>
              <a:off x="2028" y="3394"/>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Rectangle 21"/>
            <p:cNvSpPr>
              <a:spLocks noChangeArrowheads="1"/>
            </p:cNvSpPr>
            <p:nvPr/>
          </p:nvSpPr>
          <p:spPr bwMode="auto">
            <a:xfrm>
              <a:off x="1932" y="3394"/>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Rectangle 22"/>
            <p:cNvSpPr>
              <a:spLocks noChangeArrowheads="1"/>
            </p:cNvSpPr>
            <p:nvPr/>
          </p:nvSpPr>
          <p:spPr bwMode="auto">
            <a:xfrm>
              <a:off x="1836" y="3394"/>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Rectangle 23"/>
            <p:cNvSpPr>
              <a:spLocks noChangeArrowheads="1"/>
            </p:cNvSpPr>
            <p:nvPr/>
          </p:nvSpPr>
          <p:spPr bwMode="auto">
            <a:xfrm>
              <a:off x="1738" y="3394"/>
              <a:ext cx="66" cy="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4"/>
            <p:cNvSpPr>
              <a:spLocks/>
            </p:cNvSpPr>
            <p:nvPr/>
          </p:nvSpPr>
          <p:spPr bwMode="auto">
            <a:xfrm>
              <a:off x="2112" y="2764"/>
              <a:ext cx="40" cy="208"/>
            </a:xfrm>
            <a:custGeom>
              <a:avLst/>
              <a:gdLst>
                <a:gd name="T0" fmla="*/ 20 w 40"/>
                <a:gd name="T1" fmla="*/ 208 h 208"/>
                <a:gd name="T2" fmla="*/ 20 w 40"/>
                <a:gd name="T3" fmla="*/ 208 h 208"/>
                <a:gd name="T4" fmla="*/ 28 w 40"/>
                <a:gd name="T5" fmla="*/ 206 h 208"/>
                <a:gd name="T6" fmla="*/ 34 w 40"/>
                <a:gd name="T7" fmla="*/ 202 h 208"/>
                <a:gd name="T8" fmla="*/ 38 w 40"/>
                <a:gd name="T9" fmla="*/ 196 h 208"/>
                <a:gd name="T10" fmla="*/ 40 w 40"/>
                <a:gd name="T11" fmla="*/ 188 h 208"/>
                <a:gd name="T12" fmla="*/ 40 w 40"/>
                <a:gd name="T13" fmla="*/ 20 h 208"/>
                <a:gd name="T14" fmla="*/ 40 w 40"/>
                <a:gd name="T15" fmla="*/ 20 h 208"/>
                <a:gd name="T16" fmla="*/ 38 w 40"/>
                <a:gd name="T17" fmla="*/ 12 h 208"/>
                <a:gd name="T18" fmla="*/ 34 w 40"/>
                <a:gd name="T19" fmla="*/ 6 h 208"/>
                <a:gd name="T20" fmla="*/ 28 w 40"/>
                <a:gd name="T21" fmla="*/ 2 h 208"/>
                <a:gd name="T22" fmla="*/ 20 w 40"/>
                <a:gd name="T23" fmla="*/ 0 h 208"/>
                <a:gd name="T24" fmla="*/ 20 w 40"/>
                <a:gd name="T25" fmla="*/ 0 h 208"/>
                <a:gd name="T26" fmla="*/ 12 w 40"/>
                <a:gd name="T27" fmla="*/ 2 h 208"/>
                <a:gd name="T28" fmla="*/ 6 w 40"/>
                <a:gd name="T29" fmla="*/ 6 h 208"/>
                <a:gd name="T30" fmla="*/ 2 w 40"/>
                <a:gd name="T31" fmla="*/ 12 h 208"/>
                <a:gd name="T32" fmla="*/ 0 w 40"/>
                <a:gd name="T33" fmla="*/ 20 h 208"/>
                <a:gd name="T34" fmla="*/ 0 w 40"/>
                <a:gd name="T35" fmla="*/ 188 h 208"/>
                <a:gd name="T36" fmla="*/ 0 w 40"/>
                <a:gd name="T37" fmla="*/ 188 h 208"/>
                <a:gd name="T38" fmla="*/ 2 w 40"/>
                <a:gd name="T39" fmla="*/ 196 h 208"/>
                <a:gd name="T40" fmla="*/ 6 w 40"/>
                <a:gd name="T41" fmla="*/ 202 h 208"/>
                <a:gd name="T42" fmla="*/ 12 w 40"/>
                <a:gd name="T43" fmla="*/ 206 h 208"/>
                <a:gd name="T44" fmla="*/ 20 w 40"/>
                <a:gd name="T45" fmla="*/ 208 h 208"/>
                <a:gd name="T46" fmla="*/ 20 w 40"/>
                <a:gd name="T4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208">
                  <a:moveTo>
                    <a:pt x="20" y="208"/>
                  </a:moveTo>
                  <a:lnTo>
                    <a:pt x="20" y="208"/>
                  </a:lnTo>
                  <a:lnTo>
                    <a:pt x="28" y="206"/>
                  </a:lnTo>
                  <a:lnTo>
                    <a:pt x="34" y="202"/>
                  </a:lnTo>
                  <a:lnTo>
                    <a:pt x="38" y="196"/>
                  </a:lnTo>
                  <a:lnTo>
                    <a:pt x="40" y="188"/>
                  </a:lnTo>
                  <a:lnTo>
                    <a:pt x="40" y="20"/>
                  </a:lnTo>
                  <a:lnTo>
                    <a:pt x="40" y="20"/>
                  </a:lnTo>
                  <a:lnTo>
                    <a:pt x="38" y="12"/>
                  </a:lnTo>
                  <a:lnTo>
                    <a:pt x="34" y="6"/>
                  </a:lnTo>
                  <a:lnTo>
                    <a:pt x="28" y="2"/>
                  </a:lnTo>
                  <a:lnTo>
                    <a:pt x="20" y="0"/>
                  </a:lnTo>
                  <a:lnTo>
                    <a:pt x="20" y="0"/>
                  </a:lnTo>
                  <a:lnTo>
                    <a:pt x="12" y="2"/>
                  </a:lnTo>
                  <a:lnTo>
                    <a:pt x="6" y="6"/>
                  </a:lnTo>
                  <a:lnTo>
                    <a:pt x="2" y="12"/>
                  </a:lnTo>
                  <a:lnTo>
                    <a:pt x="0" y="20"/>
                  </a:lnTo>
                  <a:lnTo>
                    <a:pt x="0" y="188"/>
                  </a:lnTo>
                  <a:lnTo>
                    <a:pt x="0" y="188"/>
                  </a:lnTo>
                  <a:lnTo>
                    <a:pt x="2" y="196"/>
                  </a:lnTo>
                  <a:lnTo>
                    <a:pt x="6" y="202"/>
                  </a:lnTo>
                  <a:lnTo>
                    <a:pt x="12" y="206"/>
                  </a:lnTo>
                  <a:lnTo>
                    <a:pt x="20" y="208"/>
                  </a:lnTo>
                  <a:lnTo>
                    <a:pt x="2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25"/>
            <p:cNvSpPr>
              <a:spLocks/>
            </p:cNvSpPr>
            <p:nvPr/>
          </p:nvSpPr>
          <p:spPr bwMode="auto">
            <a:xfrm>
              <a:off x="1774" y="2764"/>
              <a:ext cx="38" cy="208"/>
            </a:xfrm>
            <a:custGeom>
              <a:avLst/>
              <a:gdLst>
                <a:gd name="T0" fmla="*/ 20 w 38"/>
                <a:gd name="T1" fmla="*/ 208 h 208"/>
                <a:gd name="T2" fmla="*/ 20 w 38"/>
                <a:gd name="T3" fmla="*/ 208 h 208"/>
                <a:gd name="T4" fmla="*/ 26 w 38"/>
                <a:gd name="T5" fmla="*/ 206 h 208"/>
                <a:gd name="T6" fmla="*/ 32 w 38"/>
                <a:gd name="T7" fmla="*/ 202 h 208"/>
                <a:gd name="T8" fmla="*/ 38 w 38"/>
                <a:gd name="T9" fmla="*/ 196 h 208"/>
                <a:gd name="T10" fmla="*/ 38 w 38"/>
                <a:gd name="T11" fmla="*/ 188 h 208"/>
                <a:gd name="T12" fmla="*/ 38 w 38"/>
                <a:gd name="T13" fmla="*/ 20 h 208"/>
                <a:gd name="T14" fmla="*/ 38 w 38"/>
                <a:gd name="T15" fmla="*/ 20 h 208"/>
                <a:gd name="T16" fmla="*/ 38 w 38"/>
                <a:gd name="T17" fmla="*/ 12 h 208"/>
                <a:gd name="T18" fmla="*/ 32 w 38"/>
                <a:gd name="T19" fmla="*/ 6 h 208"/>
                <a:gd name="T20" fmla="*/ 26 w 38"/>
                <a:gd name="T21" fmla="*/ 2 h 208"/>
                <a:gd name="T22" fmla="*/ 20 w 38"/>
                <a:gd name="T23" fmla="*/ 0 h 208"/>
                <a:gd name="T24" fmla="*/ 20 w 38"/>
                <a:gd name="T25" fmla="*/ 0 h 208"/>
                <a:gd name="T26" fmla="*/ 12 w 38"/>
                <a:gd name="T27" fmla="*/ 2 h 208"/>
                <a:gd name="T28" fmla="*/ 6 w 38"/>
                <a:gd name="T29" fmla="*/ 6 h 208"/>
                <a:gd name="T30" fmla="*/ 2 w 38"/>
                <a:gd name="T31" fmla="*/ 12 h 208"/>
                <a:gd name="T32" fmla="*/ 0 w 38"/>
                <a:gd name="T33" fmla="*/ 20 h 208"/>
                <a:gd name="T34" fmla="*/ 0 w 38"/>
                <a:gd name="T35" fmla="*/ 188 h 208"/>
                <a:gd name="T36" fmla="*/ 0 w 38"/>
                <a:gd name="T37" fmla="*/ 188 h 208"/>
                <a:gd name="T38" fmla="*/ 2 w 38"/>
                <a:gd name="T39" fmla="*/ 196 h 208"/>
                <a:gd name="T40" fmla="*/ 6 w 38"/>
                <a:gd name="T41" fmla="*/ 202 h 208"/>
                <a:gd name="T42" fmla="*/ 12 w 38"/>
                <a:gd name="T43" fmla="*/ 206 h 208"/>
                <a:gd name="T44" fmla="*/ 20 w 38"/>
                <a:gd name="T45" fmla="*/ 208 h 208"/>
                <a:gd name="T46" fmla="*/ 20 w 38"/>
                <a:gd name="T4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 h="208">
                  <a:moveTo>
                    <a:pt x="20" y="208"/>
                  </a:moveTo>
                  <a:lnTo>
                    <a:pt x="20" y="208"/>
                  </a:lnTo>
                  <a:lnTo>
                    <a:pt x="26" y="206"/>
                  </a:lnTo>
                  <a:lnTo>
                    <a:pt x="32" y="202"/>
                  </a:lnTo>
                  <a:lnTo>
                    <a:pt x="38" y="196"/>
                  </a:lnTo>
                  <a:lnTo>
                    <a:pt x="38" y="188"/>
                  </a:lnTo>
                  <a:lnTo>
                    <a:pt x="38" y="20"/>
                  </a:lnTo>
                  <a:lnTo>
                    <a:pt x="38" y="20"/>
                  </a:lnTo>
                  <a:lnTo>
                    <a:pt x="38" y="12"/>
                  </a:lnTo>
                  <a:lnTo>
                    <a:pt x="32" y="6"/>
                  </a:lnTo>
                  <a:lnTo>
                    <a:pt x="26" y="2"/>
                  </a:lnTo>
                  <a:lnTo>
                    <a:pt x="20" y="0"/>
                  </a:lnTo>
                  <a:lnTo>
                    <a:pt x="20" y="0"/>
                  </a:lnTo>
                  <a:lnTo>
                    <a:pt x="12" y="2"/>
                  </a:lnTo>
                  <a:lnTo>
                    <a:pt x="6" y="6"/>
                  </a:lnTo>
                  <a:lnTo>
                    <a:pt x="2" y="12"/>
                  </a:lnTo>
                  <a:lnTo>
                    <a:pt x="0" y="20"/>
                  </a:lnTo>
                  <a:lnTo>
                    <a:pt x="0" y="188"/>
                  </a:lnTo>
                  <a:lnTo>
                    <a:pt x="0" y="188"/>
                  </a:lnTo>
                  <a:lnTo>
                    <a:pt x="2" y="196"/>
                  </a:lnTo>
                  <a:lnTo>
                    <a:pt x="6" y="202"/>
                  </a:lnTo>
                  <a:lnTo>
                    <a:pt x="12" y="206"/>
                  </a:lnTo>
                  <a:lnTo>
                    <a:pt x="20" y="208"/>
                  </a:lnTo>
                  <a:lnTo>
                    <a:pt x="20"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52" name="TextBox 30"/>
          <p:cNvSpPr txBox="1">
            <a:spLocks noChangeArrowheads="1"/>
          </p:cNvSpPr>
          <p:nvPr/>
        </p:nvSpPr>
        <p:spPr bwMode="auto">
          <a:xfrm>
            <a:off x="2099296" y="4725920"/>
            <a:ext cx="1510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dirty="0" smtClean="0">
                <a:solidFill>
                  <a:schemeClr val="bg1"/>
                </a:solidFill>
                <a:latin typeface="Impact" pitchFamily="34" charset="0"/>
              </a:rPr>
              <a:t>In four weeks</a:t>
            </a:r>
          </a:p>
        </p:txBody>
      </p:sp>
      <p:sp>
        <p:nvSpPr>
          <p:cNvPr id="151" name="Right Arrow 150"/>
          <p:cNvSpPr/>
          <p:nvPr/>
        </p:nvSpPr>
        <p:spPr>
          <a:xfrm>
            <a:off x="2209373" y="4551708"/>
            <a:ext cx="227944" cy="11290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TextBox 17"/>
          <p:cNvSpPr txBox="1">
            <a:spLocks noChangeArrowheads="1"/>
          </p:cNvSpPr>
          <p:nvPr/>
        </p:nvSpPr>
        <p:spPr bwMode="auto">
          <a:xfrm>
            <a:off x="3132911" y="6613525"/>
            <a:ext cx="40592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a:solidFill>
                  <a:schemeClr val="tx1">
                    <a:lumMod val="65000"/>
                    <a:lumOff val="35000"/>
                  </a:schemeClr>
                </a:solidFill>
              </a:rPr>
              <a:t>SOURCE: NRS ACCUMULATION STUDY</a:t>
            </a:r>
            <a:endParaRPr lang="en-US" sz="1100">
              <a:solidFill>
                <a:schemeClr val="tx1">
                  <a:lumMod val="65000"/>
                  <a:lumOff val="35000"/>
                </a:schemeClr>
              </a:solidFill>
            </a:endParaRPr>
          </a:p>
        </p:txBody>
      </p:sp>
      <p:sp>
        <p:nvSpPr>
          <p:cNvPr id="133" name="Rectangle 132"/>
          <p:cNvSpPr/>
          <p:nvPr/>
        </p:nvSpPr>
        <p:spPr>
          <a:xfrm>
            <a:off x="8686824" y="0"/>
            <a:ext cx="457176" cy="707886"/>
          </a:xfrm>
          <a:prstGeom prst="rect">
            <a:avLst/>
          </a:prstGeom>
        </p:spPr>
        <p:txBody>
          <a:bodyPr wrap="none">
            <a:spAutoFit/>
          </a:bodyPr>
          <a:lstStyle/>
          <a:p>
            <a:pPr lvl="0"/>
            <a:r>
              <a:rPr lang="en-GB" sz="4000" dirty="0" smtClean="0">
                <a:solidFill>
                  <a:srgbClr val="AD61B3"/>
                </a:solidFill>
                <a:latin typeface="Impact" pitchFamily="34" charset="0"/>
              </a:rPr>
              <a:t>3</a:t>
            </a:r>
            <a:endParaRPr lang="en-GB" sz="4000" dirty="0">
              <a:solidFill>
                <a:srgbClr val="AD61B3"/>
              </a:solidFill>
              <a:latin typeface="Impact" pitchFamily="34" charset="0"/>
            </a:endParaRPr>
          </a:p>
        </p:txBody>
      </p:sp>
      <p:sp>
        <p:nvSpPr>
          <p:cNvPr id="134" name="Isosceles Triangle 133"/>
          <p:cNvSpPr/>
          <p:nvPr>
            <p:custDataLst>
              <p:tags r:id="rId1"/>
            </p:custDataLst>
          </p:nvPr>
        </p:nvSpPr>
        <p:spPr bwMode="auto">
          <a:xfrm rot="5400000" flipH="1">
            <a:off x="6655469" y="2242165"/>
            <a:ext cx="991929" cy="2914612"/>
          </a:xfrm>
          <a:prstGeom prst="triangle">
            <a:avLst>
              <a:gd name="adj" fmla="val 0"/>
            </a:avLst>
          </a:prstGeom>
          <a:solidFill>
            <a:schemeClr val="accent1">
              <a:lumMod val="5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42885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anim calcmode="lin" valueType="num">
                                      <p:cBhvr>
                                        <p:cTn id="8" dur="1000" fill="hold"/>
                                        <p:tgtEl>
                                          <p:spTgt spid="144"/>
                                        </p:tgtEl>
                                        <p:attrNameLst>
                                          <p:attrName>ppt_x</p:attrName>
                                        </p:attrNameLst>
                                      </p:cBhvr>
                                      <p:tavLst>
                                        <p:tav tm="0">
                                          <p:val>
                                            <p:strVal val="#ppt_x"/>
                                          </p:val>
                                        </p:tav>
                                        <p:tav tm="100000">
                                          <p:val>
                                            <p:strVal val="#ppt_x"/>
                                          </p:val>
                                        </p:tav>
                                      </p:tavLst>
                                    </p:anim>
                                    <p:anim calcmode="lin" valueType="num">
                                      <p:cBhvr>
                                        <p:cTn id="9" dur="1000" fill="hold"/>
                                        <p:tgtEl>
                                          <p:spTgt spid="1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500" fill="hold"/>
                                        <p:tgtEl>
                                          <p:spTgt spid="122"/>
                                        </p:tgtEl>
                                        <p:attrNameLst>
                                          <p:attrName>ppt_w</p:attrName>
                                        </p:attrNameLst>
                                      </p:cBhvr>
                                      <p:tavLst>
                                        <p:tav tm="0">
                                          <p:val>
                                            <p:fltVal val="0"/>
                                          </p:val>
                                        </p:tav>
                                        <p:tav tm="100000">
                                          <p:val>
                                            <p:strVal val="#ppt_w"/>
                                          </p:val>
                                        </p:tav>
                                      </p:tavLst>
                                    </p:anim>
                                    <p:anim calcmode="lin" valueType="num">
                                      <p:cBhvr>
                                        <p:cTn id="18" dur="500" fill="hold"/>
                                        <p:tgtEl>
                                          <p:spTgt spid="122"/>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500"/>
                                  </p:stCondLst>
                                  <p:childTnLst>
                                    <p:animScale>
                                      <p:cBhvr>
                                        <p:cTn id="20" dur="200" fill="hold"/>
                                        <p:tgtEl>
                                          <p:spTgt spid="122"/>
                                        </p:tgtEl>
                                      </p:cBhvr>
                                      <p:by x="87000" y="87000"/>
                                    </p:animScale>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1000"/>
                                        <p:tgtEl>
                                          <p:spTgt spid="145"/>
                                        </p:tgtEl>
                                      </p:cBhvr>
                                    </p:animEffect>
                                    <p:anim calcmode="lin" valueType="num">
                                      <p:cBhvr>
                                        <p:cTn id="25" dur="1000" fill="hold"/>
                                        <p:tgtEl>
                                          <p:spTgt spid="145"/>
                                        </p:tgtEl>
                                        <p:attrNameLst>
                                          <p:attrName>ppt_x</p:attrName>
                                        </p:attrNameLst>
                                      </p:cBhvr>
                                      <p:tavLst>
                                        <p:tav tm="0">
                                          <p:val>
                                            <p:strVal val="#ppt_x"/>
                                          </p:val>
                                        </p:tav>
                                        <p:tav tm="100000">
                                          <p:val>
                                            <p:strVal val="#ppt_x"/>
                                          </p:val>
                                        </p:tav>
                                      </p:tavLst>
                                    </p:anim>
                                    <p:anim calcmode="lin" valueType="num">
                                      <p:cBhvr>
                                        <p:cTn id="26" dur="1000" fill="hold"/>
                                        <p:tgtEl>
                                          <p:spTgt spid="145"/>
                                        </p:tgtEl>
                                        <p:attrNameLst>
                                          <p:attrName>ppt_y</p:attrName>
                                        </p:attrNameLst>
                                      </p:cBhvr>
                                      <p:tavLst>
                                        <p:tav tm="0">
                                          <p:val>
                                            <p:strVal val="#ppt_y+.1"/>
                                          </p:val>
                                        </p:tav>
                                        <p:tav tm="100000">
                                          <p:val>
                                            <p:strVal val="#ppt_y"/>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fill="hold"/>
                                        <p:tgtEl>
                                          <p:spTgt spid="146"/>
                                        </p:tgtEl>
                                        <p:attrNameLst>
                                          <p:attrName>ppt_w</p:attrName>
                                        </p:attrNameLst>
                                      </p:cBhvr>
                                      <p:tavLst>
                                        <p:tav tm="0">
                                          <p:val>
                                            <p:fltVal val="0"/>
                                          </p:val>
                                        </p:tav>
                                        <p:tav tm="100000">
                                          <p:val>
                                            <p:strVal val="#ppt_w"/>
                                          </p:val>
                                        </p:tav>
                                      </p:tavLst>
                                    </p:anim>
                                    <p:anim calcmode="lin" valueType="num">
                                      <p:cBhvr>
                                        <p:cTn id="30" dur="500" fill="hold"/>
                                        <p:tgtEl>
                                          <p:spTgt spid="146"/>
                                        </p:tgtEl>
                                        <p:attrNameLst>
                                          <p:attrName>ppt_h</p:attrName>
                                        </p:attrNameLst>
                                      </p:cBhvr>
                                      <p:tavLst>
                                        <p:tav tm="0">
                                          <p:val>
                                            <p:fltVal val="0"/>
                                          </p:val>
                                        </p:tav>
                                        <p:tav tm="100000">
                                          <p:val>
                                            <p:strVal val="#ppt_h"/>
                                          </p:val>
                                        </p:tav>
                                      </p:tavLst>
                                    </p:anim>
                                  </p:childTnLst>
                                </p:cTn>
                              </p:par>
                              <p:par>
                                <p:cTn id="31" presetID="6" presetClass="emph" presetSubtype="0" autoRev="1" fill="hold" grpId="1" nodeType="withEffect">
                                  <p:stCondLst>
                                    <p:cond delay="0"/>
                                  </p:stCondLst>
                                  <p:childTnLst>
                                    <p:animScale>
                                      <p:cBhvr>
                                        <p:cTn id="32" dur="200" fill="hold"/>
                                        <p:tgtEl>
                                          <p:spTgt spid="146"/>
                                        </p:tgtEl>
                                      </p:cBhvr>
                                      <p:by x="87000" y="87000"/>
                                    </p:animScale>
                                  </p:childTnLst>
                                </p:cTn>
                              </p:par>
                            </p:childTnLst>
                          </p:cTn>
                        </p:par>
                        <p:par>
                          <p:cTn id="33" fill="hold">
                            <p:stCondLst>
                              <p:cond delay="3400"/>
                            </p:stCondLst>
                            <p:childTnLst>
                              <p:par>
                                <p:cTn id="34" presetID="10" presetClass="entr" presetSubtype="0"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1"/>
                                        </p:tgtEl>
                                        <p:attrNameLst>
                                          <p:attrName>style.visibility</p:attrName>
                                        </p:attrNameLst>
                                      </p:cBhvr>
                                      <p:to>
                                        <p:strVal val="visible"/>
                                      </p:to>
                                    </p:set>
                                    <p:animEffect transition="in" filter="wipe(left)">
                                      <p:cBhvr>
                                        <p:cTn id="39" dur="500"/>
                                        <p:tgtEl>
                                          <p:spTgt spid="1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2"/>
                                        </p:tgtEl>
                                        <p:attrNameLst>
                                          <p:attrName>style.visibility</p:attrName>
                                        </p:attrNameLst>
                                      </p:cBhvr>
                                      <p:to>
                                        <p:strVal val="visible"/>
                                      </p:to>
                                    </p:set>
                                    <p:animEffect transition="in" filter="fade">
                                      <p:cBhvr>
                                        <p:cTn id="42" dur="500"/>
                                        <p:tgtEl>
                                          <p:spTgt spid="152"/>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4"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p:cTn id="47" dur="1000" fill="hold"/>
                                        <p:tgtEl>
                                          <p:spTgt spid="84"/>
                                        </p:tgtEl>
                                        <p:attrNameLst>
                                          <p:attrName>ppt_x</p:attrName>
                                        </p:attrNameLst>
                                      </p:cBhvr>
                                      <p:tavLst>
                                        <p:tav tm="0">
                                          <p:val>
                                            <p:strVal val="#ppt_x"/>
                                          </p:val>
                                        </p:tav>
                                        <p:tav tm="100000">
                                          <p:val>
                                            <p:strVal val="#ppt_x"/>
                                          </p:val>
                                        </p:tav>
                                      </p:tavLst>
                                    </p:anim>
                                    <p:anim calcmode="lin" valueType="num">
                                      <p:cBhvr>
                                        <p:cTn id="48" dur="1000" fill="hold"/>
                                        <p:tgtEl>
                                          <p:spTgt spid="84"/>
                                        </p:tgtEl>
                                        <p:attrNameLst>
                                          <p:attrName>ppt_y</p:attrName>
                                        </p:attrNameLst>
                                      </p:cBhvr>
                                      <p:tavLst>
                                        <p:tav tm="0">
                                          <p:val>
                                            <p:strVal val="#ppt_y+#ppt_h/2"/>
                                          </p:val>
                                        </p:tav>
                                        <p:tav tm="100000">
                                          <p:val>
                                            <p:strVal val="#ppt_y"/>
                                          </p:val>
                                        </p:tav>
                                      </p:tavLst>
                                    </p:anim>
                                    <p:anim calcmode="lin" valueType="num">
                                      <p:cBhvr>
                                        <p:cTn id="49" dur="1000" fill="hold"/>
                                        <p:tgtEl>
                                          <p:spTgt spid="84"/>
                                        </p:tgtEl>
                                        <p:attrNameLst>
                                          <p:attrName>ppt_w</p:attrName>
                                        </p:attrNameLst>
                                      </p:cBhvr>
                                      <p:tavLst>
                                        <p:tav tm="0">
                                          <p:val>
                                            <p:strVal val="#ppt_w"/>
                                          </p:val>
                                        </p:tav>
                                        <p:tav tm="100000">
                                          <p:val>
                                            <p:strVal val="#ppt_w"/>
                                          </p:val>
                                        </p:tav>
                                      </p:tavLst>
                                    </p:anim>
                                    <p:anim calcmode="lin" valueType="num">
                                      <p:cBhvr>
                                        <p:cTn id="50" dur="1000" fill="hold"/>
                                        <p:tgtEl>
                                          <p:spTgt spid="84"/>
                                        </p:tgtEl>
                                        <p:attrNameLst>
                                          <p:attrName>ppt_h</p:attrName>
                                        </p:attrNameLst>
                                      </p:cBhvr>
                                      <p:tavLst>
                                        <p:tav tm="0">
                                          <p:val>
                                            <p:fltVal val="0"/>
                                          </p:val>
                                        </p:tav>
                                        <p:tav tm="100000">
                                          <p:val>
                                            <p:strVal val="#ppt_h"/>
                                          </p:val>
                                        </p:tav>
                                      </p:tavLst>
                                    </p:anim>
                                  </p:childTnLst>
                                </p:cTn>
                              </p:par>
                            </p:childTnLst>
                          </p:cTn>
                        </p:par>
                        <p:par>
                          <p:cTn id="51" fill="hold">
                            <p:stCondLst>
                              <p:cond delay="1000"/>
                            </p:stCondLst>
                            <p:childTnLst>
                              <p:par>
                                <p:cTn id="52" presetID="23" presetClass="entr" presetSubtype="288" fill="hold" grpId="0" nodeType="afterEffect">
                                  <p:stCondLst>
                                    <p:cond delay="0"/>
                                  </p:stCondLst>
                                  <p:iterate type="lt">
                                    <p:tmPct val="4000"/>
                                  </p:iterate>
                                  <p:childTnLst>
                                    <p:set>
                                      <p:cBhvr>
                                        <p:cTn id="53" dur="1" fill="hold">
                                          <p:stCondLst>
                                            <p:cond delay="0"/>
                                          </p:stCondLst>
                                        </p:cTn>
                                        <p:tgtEl>
                                          <p:spTgt spid="101"/>
                                        </p:tgtEl>
                                        <p:attrNameLst>
                                          <p:attrName>style.visibility</p:attrName>
                                        </p:attrNameLst>
                                      </p:cBhvr>
                                      <p:to>
                                        <p:strVal val="visible"/>
                                      </p:to>
                                    </p:set>
                                    <p:anim calcmode="lin" valueType="num">
                                      <p:cBhvr>
                                        <p:cTn id="54" dur="500" fill="hold"/>
                                        <p:tgtEl>
                                          <p:spTgt spid="101"/>
                                        </p:tgtEl>
                                        <p:attrNameLst>
                                          <p:attrName>ppt_w</p:attrName>
                                        </p:attrNameLst>
                                      </p:cBhvr>
                                      <p:tavLst>
                                        <p:tav tm="0">
                                          <p:val>
                                            <p:strVal val="4/3*#ppt_w"/>
                                          </p:val>
                                        </p:tav>
                                        <p:tav tm="100000">
                                          <p:val>
                                            <p:strVal val="#ppt_w"/>
                                          </p:val>
                                        </p:tav>
                                      </p:tavLst>
                                    </p:anim>
                                    <p:anim calcmode="lin" valueType="num">
                                      <p:cBhvr>
                                        <p:cTn id="55" dur="500" fill="hold"/>
                                        <p:tgtEl>
                                          <p:spTgt spid="101"/>
                                        </p:tgtEl>
                                        <p:attrNameLst>
                                          <p:attrName>ppt_h</p:attrName>
                                        </p:attrNameLst>
                                      </p:cBhvr>
                                      <p:tavLst>
                                        <p:tav tm="0">
                                          <p:val>
                                            <p:strVal val="4/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wipe(left)">
                                      <p:cBhvr>
                                        <p:cTn id="60" dur="2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44" grpId="0"/>
      <p:bldP spid="145" grpId="0"/>
      <p:bldP spid="146" grpId="0" animBg="1"/>
      <p:bldP spid="146" grpId="1" animBg="1"/>
      <p:bldP spid="152" grpId="0"/>
      <p:bldP spid="151" grpId="0" animBg="1"/>
      <p:bldP spid="1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a:spLocks noChangeArrowheads="1"/>
          </p:cNvSpPr>
          <p:nvPr/>
        </p:nvSpPr>
        <p:spPr bwMode="auto">
          <a:xfrm>
            <a:off x="266700" y="1651000"/>
            <a:ext cx="3257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a:solidFill>
                  <a:schemeClr val="accent1"/>
                </a:solidFill>
              </a:rPr>
              <a:t>Analysis of 5 </a:t>
            </a:r>
            <a:r>
              <a:rPr lang="en-GB" b="1" dirty="0" smtClean="0">
                <a:solidFill>
                  <a:schemeClr val="accent1"/>
                </a:solidFill>
              </a:rPr>
              <a:t/>
            </a:r>
            <a:br>
              <a:rPr lang="en-GB" b="1" dirty="0" smtClean="0">
                <a:solidFill>
                  <a:schemeClr val="accent1"/>
                </a:solidFill>
              </a:rPr>
            </a:br>
            <a:r>
              <a:rPr lang="en-GB" b="1" dirty="0" smtClean="0">
                <a:solidFill>
                  <a:schemeClr val="accent1"/>
                </a:solidFill>
              </a:rPr>
              <a:t>FMCG campaigns…</a:t>
            </a:r>
            <a:endParaRPr lang="en-US" b="1" dirty="0">
              <a:solidFill>
                <a:schemeClr val="accent1"/>
              </a:solidFill>
            </a:endParaRPr>
          </a:p>
        </p:txBody>
      </p:sp>
      <p:sp>
        <p:nvSpPr>
          <p:cNvPr id="37" name="Oval 36"/>
          <p:cNvSpPr/>
          <p:nvPr/>
        </p:nvSpPr>
        <p:spPr>
          <a:xfrm>
            <a:off x="4490272" y="-11207"/>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5068437" y="755287"/>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4992841" y="795425"/>
            <a:ext cx="5190870" cy="4005508"/>
            <a:chOff x="2583772" y="1612362"/>
            <a:chExt cx="4888052" cy="3771841"/>
          </a:xfrm>
        </p:grpSpPr>
        <p:sp>
          <p:nvSpPr>
            <p:cNvPr id="40"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61"/>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8" name="Group 67"/>
          <p:cNvGrpSpPr/>
          <p:nvPr/>
        </p:nvGrpSpPr>
        <p:grpSpPr>
          <a:xfrm>
            <a:off x="3719921" y="4042234"/>
            <a:ext cx="1683985" cy="1283943"/>
            <a:chOff x="166687" y="1551137"/>
            <a:chExt cx="2869636" cy="2198538"/>
          </a:xfrm>
          <a:solidFill>
            <a:schemeClr val="accent2"/>
          </a:solidFill>
        </p:grpSpPr>
        <p:grpSp>
          <p:nvGrpSpPr>
            <p:cNvPr id="69" name="Group 68"/>
            <p:cNvGrpSpPr/>
            <p:nvPr/>
          </p:nvGrpSpPr>
          <p:grpSpPr>
            <a:xfrm>
              <a:off x="1562633" y="1551137"/>
              <a:ext cx="1473690" cy="2198538"/>
              <a:chOff x="166687" y="1551137"/>
              <a:chExt cx="1576388" cy="2198538"/>
            </a:xfrm>
            <a:grpFill/>
          </p:grpSpPr>
          <p:sp>
            <p:nvSpPr>
              <p:cNvPr id="74" name="Rectangle 25"/>
              <p:cNvSpPr/>
              <p:nvPr/>
            </p:nvSpPr>
            <p:spPr>
              <a:xfrm>
                <a:off x="279400" y="1622812"/>
                <a:ext cx="1463675" cy="2126863"/>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75" name="Rectangle 25"/>
              <p:cNvSpPr/>
              <p:nvPr/>
            </p:nvSpPr>
            <p:spPr>
              <a:xfrm>
                <a:off x="252412" y="1560469"/>
                <a:ext cx="1397000" cy="2170322"/>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97000"/>
                  <a:gd name="connsiteY0" fmla="*/ 30855 h 2170322"/>
                  <a:gd name="connsiteX1" fmla="*/ 1377950 w 1397000"/>
                  <a:gd name="connsiteY1" fmla="*/ 30855 h 2170322"/>
                  <a:gd name="connsiteX2" fmla="*/ 1397000 w 1397000"/>
                  <a:gd name="connsiteY2" fmla="*/ 2072164 h 2170322"/>
                  <a:gd name="connsiteX3" fmla="*/ 0 w 1397000"/>
                  <a:gd name="connsiteY3" fmla="*/ 2157889 h 2170322"/>
                  <a:gd name="connsiteX4" fmla="*/ 0 w 1397000"/>
                  <a:gd name="connsiteY4" fmla="*/ 30855 h 217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76" name="Rectangle 25"/>
              <p:cNvSpPr/>
              <p:nvPr/>
            </p:nvSpPr>
            <p:spPr>
              <a:xfrm>
                <a:off x="166687" y="1551137"/>
                <a:ext cx="1387475" cy="2168075"/>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77950"/>
                  <a:gd name="connsiteY0" fmla="*/ 30855 h 2167850"/>
                  <a:gd name="connsiteX1" fmla="*/ 1377950 w 1377950"/>
                  <a:gd name="connsiteY1" fmla="*/ 30855 h 2167850"/>
                  <a:gd name="connsiteX2" fmla="*/ 1358900 w 1377950"/>
                  <a:gd name="connsiteY2" fmla="*/ 1986439 h 2167850"/>
                  <a:gd name="connsiteX3" fmla="*/ 0 w 1377950"/>
                  <a:gd name="connsiteY3" fmla="*/ 2157889 h 2167850"/>
                  <a:gd name="connsiteX4" fmla="*/ 0 w 1377950"/>
                  <a:gd name="connsiteY4" fmla="*/ 30855 h 2167850"/>
                  <a:gd name="connsiteX0" fmla="*/ 0 w 1387475"/>
                  <a:gd name="connsiteY0" fmla="*/ 30855 h 2168075"/>
                  <a:gd name="connsiteX1" fmla="*/ 1377950 w 1387475"/>
                  <a:gd name="connsiteY1" fmla="*/ 30855 h 2168075"/>
                  <a:gd name="connsiteX2" fmla="*/ 1387475 w 1387475"/>
                  <a:gd name="connsiteY2" fmla="*/ 1995964 h 2168075"/>
                  <a:gd name="connsiteX3" fmla="*/ 0 w 1387475"/>
                  <a:gd name="connsiteY3" fmla="*/ 2157889 h 2168075"/>
                  <a:gd name="connsiteX4" fmla="*/ 0 w 1387475"/>
                  <a:gd name="connsiteY4" fmla="*/ 30855 h 216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grpSp>
        <p:grpSp>
          <p:nvGrpSpPr>
            <p:cNvPr id="70" name="Group 69"/>
            <p:cNvGrpSpPr/>
            <p:nvPr/>
          </p:nvGrpSpPr>
          <p:grpSpPr>
            <a:xfrm flipH="1">
              <a:off x="166687" y="1551137"/>
              <a:ext cx="1400175" cy="2198538"/>
              <a:chOff x="166687" y="1551137"/>
              <a:chExt cx="1576388" cy="2198538"/>
            </a:xfrm>
            <a:grpFill/>
          </p:grpSpPr>
          <p:sp>
            <p:nvSpPr>
              <p:cNvPr id="71" name="Rectangle 25"/>
              <p:cNvSpPr/>
              <p:nvPr/>
            </p:nvSpPr>
            <p:spPr>
              <a:xfrm>
                <a:off x="279400" y="1622812"/>
                <a:ext cx="1463675" cy="2126863"/>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675" h="2126863">
                    <a:moveTo>
                      <a:pt x="0" y="30855"/>
                    </a:moveTo>
                    <a:cubicBezTo>
                      <a:pt x="573617" y="-64395"/>
                      <a:pt x="1032933" y="97530"/>
                      <a:pt x="1435100" y="30855"/>
                    </a:cubicBezTo>
                    <a:lnTo>
                      <a:pt x="1463675" y="2110264"/>
                    </a:lnTo>
                    <a:cubicBezTo>
                      <a:pt x="890058" y="1967389"/>
                      <a:pt x="621242" y="2186464"/>
                      <a:pt x="0" y="2110264"/>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72" name="Rectangle 25"/>
              <p:cNvSpPr/>
              <p:nvPr/>
            </p:nvSpPr>
            <p:spPr>
              <a:xfrm>
                <a:off x="252412" y="1560469"/>
                <a:ext cx="1397000" cy="2170322"/>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97000"/>
                  <a:gd name="connsiteY0" fmla="*/ 30855 h 2170322"/>
                  <a:gd name="connsiteX1" fmla="*/ 1377950 w 1397000"/>
                  <a:gd name="connsiteY1" fmla="*/ 30855 h 2170322"/>
                  <a:gd name="connsiteX2" fmla="*/ 1397000 w 1397000"/>
                  <a:gd name="connsiteY2" fmla="*/ 2072164 h 2170322"/>
                  <a:gd name="connsiteX3" fmla="*/ 0 w 1397000"/>
                  <a:gd name="connsiteY3" fmla="*/ 2157889 h 2170322"/>
                  <a:gd name="connsiteX4" fmla="*/ 0 w 1397000"/>
                  <a:gd name="connsiteY4" fmla="*/ 30855 h 2170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2170322">
                    <a:moveTo>
                      <a:pt x="0" y="30855"/>
                    </a:moveTo>
                    <a:cubicBezTo>
                      <a:pt x="573617" y="-64395"/>
                      <a:pt x="975783" y="97530"/>
                      <a:pt x="1377950" y="30855"/>
                    </a:cubicBezTo>
                    <a:lnTo>
                      <a:pt x="1397000" y="2072164"/>
                    </a:lnTo>
                    <a:cubicBezTo>
                      <a:pt x="823383" y="19292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sp>
            <p:nvSpPr>
              <p:cNvPr id="73" name="Rectangle 25"/>
              <p:cNvSpPr/>
              <p:nvPr/>
            </p:nvSpPr>
            <p:spPr>
              <a:xfrm>
                <a:off x="166687" y="1551137"/>
                <a:ext cx="1387475" cy="2168075"/>
              </a:xfrm>
              <a:custGeom>
                <a:avLst/>
                <a:gdLst>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0 h 2079409"/>
                  <a:gd name="connsiteX1" fmla="*/ 1463675 w 1463675"/>
                  <a:gd name="connsiteY1" fmla="*/ 0 h 2079409"/>
                  <a:gd name="connsiteX2" fmla="*/ 1463675 w 1463675"/>
                  <a:gd name="connsiteY2" fmla="*/ 2079409 h 2079409"/>
                  <a:gd name="connsiteX3" fmla="*/ 0 w 1463675"/>
                  <a:gd name="connsiteY3" fmla="*/ 2079409 h 2079409"/>
                  <a:gd name="connsiteX4" fmla="*/ 0 w 1463675"/>
                  <a:gd name="connsiteY4" fmla="*/ 0 h 2079409"/>
                  <a:gd name="connsiteX0" fmla="*/ 0 w 1463675"/>
                  <a:gd name="connsiteY0" fmla="*/ 30855 h 2110264"/>
                  <a:gd name="connsiteX1" fmla="*/ 1463675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10264"/>
                  <a:gd name="connsiteX1" fmla="*/ 1435100 w 1463675"/>
                  <a:gd name="connsiteY1" fmla="*/ 30855 h 2110264"/>
                  <a:gd name="connsiteX2" fmla="*/ 1463675 w 1463675"/>
                  <a:gd name="connsiteY2" fmla="*/ 2110264 h 2110264"/>
                  <a:gd name="connsiteX3" fmla="*/ 0 w 1463675"/>
                  <a:gd name="connsiteY3" fmla="*/ 2110264 h 2110264"/>
                  <a:gd name="connsiteX4" fmla="*/ 0 w 1463675"/>
                  <a:gd name="connsiteY4" fmla="*/ 30855 h 2110264"/>
                  <a:gd name="connsiteX0" fmla="*/ 0 w 1463675"/>
                  <a:gd name="connsiteY0" fmla="*/ 30855 h 2126863"/>
                  <a:gd name="connsiteX1" fmla="*/ 1435100 w 1463675"/>
                  <a:gd name="connsiteY1" fmla="*/ 30855 h 2126863"/>
                  <a:gd name="connsiteX2" fmla="*/ 1463675 w 1463675"/>
                  <a:gd name="connsiteY2" fmla="*/ 2110264 h 2126863"/>
                  <a:gd name="connsiteX3" fmla="*/ 0 w 1463675"/>
                  <a:gd name="connsiteY3" fmla="*/ 2110264 h 2126863"/>
                  <a:gd name="connsiteX4" fmla="*/ 0 w 1463675"/>
                  <a:gd name="connsiteY4" fmla="*/ 30855 h 2126863"/>
                  <a:gd name="connsiteX0" fmla="*/ 0 w 1463675"/>
                  <a:gd name="connsiteY0" fmla="*/ 30855 h 2171875"/>
                  <a:gd name="connsiteX1" fmla="*/ 1435100 w 1463675"/>
                  <a:gd name="connsiteY1" fmla="*/ 30855 h 2171875"/>
                  <a:gd name="connsiteX2" fmla="*/ 1463675 w 1463675"/>
                  <a:gd name="connsiteY2" fmla="*/ 2110264 h 2171875"/>
                  <a:gd name="connsiteX3" fmla="*/ 57150 w 1463675"/>
                  <a:gd name="connsiteY3" fmla="*/ 2157889 h 2171875"/>
                  <a:gd name="connsiteX4" fmla="*/ 0 w 1463675"/>
                  <a:gd name="connsiteY4" fmla="*/ 30855 h 2171875"/>
                  <a:gd name="connsiteX0" fmla="*/ 0 w 1406525"/>
                  <a:gd name="connsiteY0" fmla="*/ 30855 h 2171875"/>
                  <a:gd name="connsiteX1" fmla="*/ 1377950 w 1406525"/>
                  <a:gd name="connsiteY1" fmla="*/ 30855 h 2171875"/>
                  <a:gd name="connsiteX2" fmla="*/ 1406525 w 1406525"/>
                  <a:gd name="connsiteY2" fmla="*/ 2110264 h 2171875"/>
                  <a:gd name="connsiteX3" fmla="*/ 0 w 1406525"/>
                  <a:gd name="connsiteY3" fmla="*/ 2157889 h 2171875"/>
                  <a:gd name="connsiteX4" fmla="*/ 0 w 1406525"/>
                  <a:gd name="connsiteY4" fmla="*/ 30855 h 2171875"/>
                  <a:gd name="connsiteX0" fmla="*/ 0 w 1377950"/>
                  <a:gd name="connsiteY0" fmla="*/ 30855 h 2167850"/>
                  <a:gd name="connsiteX1" fmla="*/ 1377950 w 1377950"/>
                  <a:gd name="connsiteY1" fmla="*/ 30855 h 2167850"/>
                  <a:gd name="connsiteX2" fmla="*/ 1358900 w 1377950"/>
                  <a:gd name="connsiteY2" fmla="*/ 1986439 h 2167850"/>
                  <a:gd name="connsiteX3" fmla="*/ 0 w 1377950"/>
                  <a:gd name="connsiteY3" fmla="*/ 2157889 h 2167850"/>
                  <a:gd name="connsiteX4" fmla="*/ 0 w 1377950"/>
                  <a:gd name="connsiteY4" fmla="*/ 30855 h 2167850"/>
                  <a:gd name="connsiteX0" fmla="*/ 0 w 1387475"/>
                  <a:gd name="connsiteY0" fmla="*/ 30855 h 2168075"/>
                  <a:gd name="connsiteX1" fmla="*/ 1377950 w 1387475"/>
                  <a:gd name="connsiteY1" fmla="*/ 30855 h 2168075"/>
                  <a:gd name="connsiteX2" fmla="*/ 1387475 w 1387475"/>
                  <a:gd name="connsiteY2" fmla="*/ 1995964 h 2168075"/>
                  <a:gd name="connsiteX3" fmla="*/ 0 w 1387475"/>
                  <a:gd name="connsiteY3" fmla="*/ 2157889 h 2168075"/>
                  <a:gd name="connsiteX4" fmla="*/ 0 w 1387475"/>
                  <a:gd name="connsiteY4" fmla="*/ 30855 h 2168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475" h="2168075">
                    <a:moveTo>
                      <a:pt x="0" y="30855"/>
                    </a:moveTo>
                    <a:cubicBezTo>
                      <a:pt x="573617" y="-64395"/>
                      <a:pt x="975783" y="97530"/>
                      <a:pt x="1377950" y="30855"/>
                    </a:cubicBezTo>
                    <a:lnTo>
                      <a:pt x="1387475" y="1995964"/>
                    </a:lnTo>
                    <a:cubicBezTo>
                      <a:pt x="813858" y="1853089"/>
                      <a:pt x="621242" y="2234089"/>
                      <a:pt x="0" y="2157889"/>
                    </a:cubicBezTo>
                    <a:lnTo>
                      <a:pt x="0" y="30855"/>
                    </a:lnTo>
                    <a:close/>
                  </a:path>
                </a:pathLst>
              </a:custGeom>
              <a:grpFill/>
              <a:ln w="28575" cap="flat" cmpd="sng" algn="ctr">
                <a:solidFill>
                  <a:srgbClr val="FFFFFF"/>
                </a:solidFill>
                <a:prstDash val="solid"/>
                <a:round/>
                <a:headEnd type="none" w="med" len="med"/>
                <a:tailEnd type="none" w="med" len="med"/>
              </a:ln>
            </p:spPr>
            <p:txBody>
              <a:bodyPr/>
              <a:lstStyle/>
              <a:p>
                <a:endParaRPr lang="en-GB">
                  <a:solidFill>
                    <a:schemeClr val="tx1"/>
                  </a:solidFill>
                  <a:latin typeface="Arial" charset="0"/>
                </a:endParaRPr>
              </a:p>
            </p:txBody>
          </p:sp>
        </p:grpSp>
      </p:grpSp>
      <p:sp>
        <p:nvSpPr>
          <p:cNvPr id="77" name="Freeform 21"/>
          <p:cNvSpPr>
            <a:spLocks noEditPoints="1"/>
          </p:cNvSpPr>
          <p:nvPr/>
        </p:nvSpPr>
        <p:spPr bwMode="auto">
          <a:xfrm>
            <a:off x="4681017" y="3296029"/>
            <a:ext cx="2921722" cy="1623898"/>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6"/>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sp>
        <p:nvSpPr>
          <p:cNvPr id="2" name="Title 1"/>
          <p:cNvSpPr>
            <a:spLocks noGrp="1"/>
          </p:cNvSpPr>
          <p:nvPr>
            <p:ph type="title"/>
          </p:nvPr>
        </p:nvSpPr>
        <p:spPr>
          <a:xfrm>
            <a:off x="1870075" y="125413"/>
            <a:ext cx="6934200" cy="1000125"/>
          </a:xfrm>
        </p:spPr>
        <p:txBody>
          <a:bodyPr/>
          <a:lstStyle/>
          <a:p>
            <a:r>
              <a:rPr lang="en-GB" dirty="0"/>
              <a:t>Without accumulation </a:t>
            </a:r>
            <a:r>
              <a:rPr lang="en-GB" dirty="0" smtClean="0"/>
              <a:t/>
            </a:r>
            <a:br>
              <a:rPr lang="en-GB" dirty="0" smtClean="0"/>
            </a:br>
            <a:r>
              <a:rPr lang="en-GB" dirty="0" smtClean="0"/>
              <a:t>Magazine ROI </a:t>
            </a:r>
            <a:r>
              <a:rPr lang="en-GB" dirty="0"/>
              <a:t>is </a:t>
            </a:r>
            <a:r>
              <a:rPr lang="en-GB" dirty="0" smtClean="0"/>
              <a:t>underestimated</a:t>
            </a:r>
            <a:endParaRPr lang="en-GB" dirty="0"/>
          </a:p>
        </p:txBody>
      </p:sp>
      <p:grpSp>
        <p:nvGrpSpPr>
          <p:cNvPr id="87" name="Group 86"/>
          <p:cNvGrpSpPr/>
          <p:nvPr/>
        </p:nvGrpSpPr>
        <p:grpSpPr>
          <a:xfrm>
            <a:off x="3922803" y="2461305"/>
            <a:ext cx="1762850" cy="1762850"/>
            <a:chOff x="3716954" y="1639229"/>
            <a:chExt cx="1420472" cy="1420472"/>
          </a:xfrm>
        </p:grpSpPr>
        <p:sp>
          <p:nvSpPr>
            <p:cNvPr id="88"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9"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90" name="TextBox 23"/>
          <p:cNvSpPr txBox="1">
            <a:spLocks noChangeArrowheads="1"/>
          </p:cNvSpPr>
          <p:nvPr/>
        </p:nvSpPr>
        <p:spPr bwMode="auto">
          <a:xfrm>
            <a:off x="4089279" y="2638451"/>
            <a:ext cx="1516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600" b="1" dirty="0">
                <a:solidFill>
                  <a:srgbClr val="C00000"/>
                </a:solidFill>
              </a:rPr>
              <a:t>On </a:t>
            </a:r>
            <a:r>
              <a:rPr lang="en-GB" sz="1600" b="1" dirty="0" smtClean="0">
                <a:solidFill>
                  <a:srgbClr val="C00000"/>
                </a:solidFill>
              </a:rPr>
              <a:t>average, </a:t>
            </a:r>
            <a:r>
              <a:rPr lang="en-GB" sz="1600" b="1" dirty="0">
                <a:solidFill>
                  <a:srgbClr val="C00000"/>
                </a:solidFill>
              </a:rPr>
              <a:t>accumulation data shows an ROI </a:t>
            </a:r>
            <a:r>
              <a:rPr lang="en-GB" sz="1600" b="1" dirty="0" smtClean="0">
                <a:solidFill>
                  <a:srgbClr val="C00000"/>
                </a:solidFill>
              </a:rPr>
              <a:t>uplift for </a:t>
            </a:r>
            <a:r>
              <a:rPr lang="en-GB" sz="1600" b="1" dirty="0" err="1" smtClean="0">
                <a:solidFill>
                  <a:srgbClr val="C00000"/>
                </a:solidFill>
              </a:rPr>
              <a:t>mags</a:t>
            </a:r>
            <a:r>
              <a:rPr lang="en-GB" sz="1600" b="1" dirty="0" smtClean="0">
                <a:solidFill>
                  <a:srgbClr val="C00000"/>
                </a:solidFill>
              </a:rPr>
              <a:t> of..</a:t>
            </a:r>
            <a:endParaRPr lang="en-US" sz="1600" dirty="0">
              <a:solidFill>
                <a:srgbClr val="C00000"/>
              </a:solidFill>
            </a:endParaRPr>
          </a:p>
        </p:txBody>
      </p:sp>
      <p:sp>
        <p:nvSpPr>
          <p:cNvPr id="91" name="TextBox 90"/>
          <p:cNvSpPr txBox="1"/>
          <p:nvPr/>
        </p:nvSpPr>
        <p:spPr>
          <a:xfrm>
            <a:off x="4732436" y="2822902"/>
            <a:ext cx="3692076" cy="1569660"/>
          </a:xfrm>
          <a:prstGeom prst="rect">
            <a:avLst/>
          </a:prstGeom>
          <a:noFill/>
        </p:spPr>
        <p:txBody>
          <a:bodyPr wrap="square" rtlCol="0">
            <a:spAutoFit/>
          </a:bodyPr>
          <a:lstStyle/>
          <a:p>
            <a:r>
              <a:rPr lang="en-GB" sz="9600" dirty="0" smtClean="0">
                <a:solidFill>
                  <a:srgbClr val="CC6600"/>
                </a:solidFill>
                <a:latin typeface="Impact" pitchFamily="34" charset="0"/>
              </a:rPr>
              <a:t>…19%</a:t>
            </a:r>
            <a:endParaRPr lang="en-GB" sz="9600" dirty="0">
              <a:solidFill>
                <a:srgbClr val="CC6600"/>
              </a:solidFill>
              <a:latin typeface="Impact" pitchFamily="34" charset="0"/>
            </a:endParaRPr>
          </a:p>
        </p:txBody>
      </p:sp>
      <p:sp>
        <p:nvSpPr>
          <p:cNvPr id="92" name="TextBox 16"/>
          <p:cNvSpPr txBox="1">
            <a:spLocks noChangeArrowheads="1"/>
          </p:cNvSpPr>
          <p:nvPr/>
        </p:nvSpPr>
        <p:spPr bwMode="auto">
          <a:xfrm>
            <a:off x="2844283" y="6613525"/>
            <a:ext cx="56102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a:solidFill>
                  <a:schemeClr val="tx1">
                    <a:lumMod val="65000"/>
                    <a:lumOff val="35000"/>
                  </a:schemeClr>
                </a:solidFill>
              </a:rPr>
              <a:t>SOURCE: MINDSHARE INPUT ANALYSIS OF 5 FMGC CAMPAIGNS - 2012</a:t>
            </a:r>
            <a:endParaRPr lang="en-US" sz="1100">
              <a:solidFill>
                <a:schemeClr val="tx1">
                  <a:lumMod val="65000"/>
                  <a:lumOff val="35000"/>
                </a:schemeClr>
              </a:solidFill>
            </a:endParaRPr>
          </a:p>
        </p:txBody>
      </p:sp>
      <p:sp>
        <p:nvSpPr>
          <p:cNvPr id="93" name="Rectangle 92"/>
          <p:cNvSpPr/>
          <p:nvPr/>
        </p:nvSpPr>
        <p:spPr>
          <a:xfrm>
            <a:off x="8686824" y="0"/>
            <a:ext cx="457176" cy="707886"/>
          </a:xfrm>
          <a:prstGeom prst="rect">
            <a:avLst/>
          </a:prstGeom>
        </p:spPr>
        <p:txBody>
          <a:bodyPr wrap="none">
            <a:spAutoFit/>
          </a:bodyPr>
          <a:lstStyle/>
          <a:p>
            <a:pPr lvl="0"/>
            <a:r>
              <a:rPr lang="en-GB" sz="4000" dirty="0" smtClean="0">
                <a:solidFill>
                  <a:srgbClr val="AD61B3"/>
                </a:solidFill>
                <a:latin typeface="Impact" pitchFamily="34" charset="0"/>
              </a:rPr>
              <a:t>3</a:t>
            </a:r>
            <a:endParaRPr lang="en-GB" sz="4000" dirty="0">
              <a:solidFill>
                <a:srgbClr val="AD61B3"/>
              </a:solidFill>
              <a:latin typeface="Impact" pitchFamily="34" charset="0"/>
            </a:endParaRPr>
          </a:p>
        </p:txBody>
      </p:sp>
      <p:sp>
        <p:nvSpPr>
          <p:cNvPr id="125" name="TextBox 124"/>
          <p:cNvSpPr txBox="1"/>
          <p:nvPr/>
        </p:nvSpPr>
        <p:spPr>
          <a:xfrm>
            <a:off x="1153875" y="2407898"/>
            <a:ext cx="814647"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+3%</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27" name="TextBox 126"/>
          <p:cNvSpPr txBox="1"/>
          <p:nvPr/>
        </p:nvSpPr>
        <p:spPr bwMode="auto">
          <a:xfrm>
            <a:off x="223158" y="3170829"/>
            <a:ext cx="1111202"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B</a:t>
            </a:r>
            <a:endParaRPr lang="en-US" sz="2000" dirty="0">
              <a:solidFill>
                <a:schemeClr val="tx1">
                  <a:lumMod val="75000"/>
                  <a:lumOff val="25000"/>
                </a:schemeClr>
              </a:solidFill>
              <a:latin typeface="Arial" charset="0"/>
              <a:cs typeface="+mn-cs"/>
            </a:endParaRPr>
          </a:p>
        </p:txBody>
      </p:sp>
      <p:sp>
        <p:nvSpPr>
          <p:cNvPr id="128" name="TextBox 127"/>
          <p:cNvSpPr txBox="1"/>
          <p:nvPr/>
        </p:nvSpPr>
        <p:spPr>
          <a:xfrm>
            <a:off x="1372950" y="2975396"/>
            <a:ext cx="764953"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+7%</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30" name="TextBox 129"/>
          <p:cNvSpPr txBox="1"/>
          <p:nvPr/>
        </p:nvSpPr>
        <p:spPr bwMode="auto">
          <a:xfrm>
            <a:off x="229365" y="3821246"/>
            <a:ext cx="1125629"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a:t>
            </a:r>
            <a:r>
              <a:rPr lang="en-GB" sz="2000" dirty="0">
                <a:solidFill>
                  <a:schemeClr val="tx1">
                    <a:lumMod val="75000"/>
                    <a:lumOff val="25000"/>
                  </a:schemeClr>
                </a:solidFill>
                <a:latin typeface="Arial" charset="0"/>
                <a:cs typeface="+mn-cs"/>
              </a:rPr>
              <a:t>C</a:t>
            </a:r>
            <a:endParaRPr lang="en-US" sz="2000" dirty="0">
              <a:solidFill>
                <a:schemeClr val="tx1">
                  <a:lumMod val="75000"/>
                  <a:lumOff val="25000"/>
                </a:schemeClr>
              </a:solidFill>
              <a:latin typeface="Arial" charset="0"/>
              <a:cs typeface="+mn-cs"/>
            </a:endParaRPr>
          </a:p>
        </p:txBody>
      </p:sp>
      <p:sp>
        <p:nvSpPr>
          <p:cNvPr id="131" name="TextBox 130"/>
          <p:cNvSpPr txBox="1"/>
          <p:nvPr/>
        </p:nvSpPr>
        <p:spPr>
          <a:xfrm>
            <a:off x="1153875" y="3593462"/>
            <a:ext cx="939681"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+14%</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33" name="TextBox 132"/>
          <p:cNvSpPr txBox="1"/>
          <p:nvPr/>
        </p:nvSpPr>
        <p:spPr bwMode="auto">
          <a:xfrm>
            <a:off x="224376" y="4407014"/>
            <a:ext cx="1125629"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D</a:t>
            </a:r>
            <a:endParaRPr lang="en-US" sz="2000" dirty="0">
              <a:solidFill>
                <a:schemeClr val="tx1">
                  <a:lumMod val="75000"/>
                  <a:lumOff val="25000"/>
                </a:schemeClr>
              </a:solidFill>
              <a:latin typeface="Arial" charset="0"/>
              <a:cs typeface="+mn-cs"/>
            </a:endParaRPr>
          </a:p>
        </p:txBody>
      </p:sp>
      <p:sp>
        <p:nvSpPr>
          <p:cNvPr id="134" name="TextBox 133"/>
          <p:cNvSpPr txBox="1"/>
          <p:nvPr/>
        </p:nvSpPr>
        <p:spPr>
          <a:xfrm>
            <a:off x="1372950" y="4188292"/>
            <a:ext cx="1005403"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+33%</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36" name="TextBox 135"/>
          <p:cNvSpPr txBox="1"/>
          <p:nvPr/>
        </p:nvSpPr>
        <p:spPr bwMode="auto">
          <a:xfrm>
            <a:off x="243879" y="5027807"/>
            <a:ext cx="1111202"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E</a:t>
            </a:r>
            <a:endParaRPr lang="en-US" sz="2000" dirty="0">
              <a:solidFill>
                <a:schemeClr val="tx1">
                  <a:lumMod val="75000"/>
                  <a:lumOff val="25000"/>
                </a:schemeClr>
              </a:solidFill>
              <a:latin typeface="Arial" charset="0"/>
              <a:cs typeface="+mn-cs"/>
            </a:endParaRPr>
          </a:p>
        </p:txBody>
      </p:sp>
      <p:sp>
        <p:nvSpPr>
          <p:cNvPr id="137" name="TextBox 136"/>
          <p:cNvSpPr txBox="1"/>
          <p:nvPr/>
        </p:nvSpPr>
        <p:spPr>
          <a:xfrm>
            <a:off x="1153875" y="4822120"/>
            <a:ext cx="995786"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+40%</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78" name="TextBox 77"/>
          <p:cNvSpPr txBox="1"/>
          <p:nvPr/>
        </p:nvSpPr>
        <p:spPr bwMode="auto">
          <a:xfrm>
            <a:off x="244171" y="2684601"/>
            <a:ext cx="1097032"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A</a:t>
            </a:r>
            <a:endParaRPr lang="en-US" sz="2000" dirty="0">
              <a:solidFill>
                <a:schemeClr val="tx1">
                  <a:lumMod val="75000"/>
                  <a:lumOff val="25000"/>
                </a:schemeClr>
              </a:solidFill>
              <a:latin typeface="Arial" charset="0"/>
              <a:cs typeface="+mn-cs"/>
            </a:endParaRPr>
          </a:p>
        </p:txBody>
      </p:sp>
      <p:sp>
        <p:nvSpPr>
          <p:cNvPr id="28" name="TextBox 27"/>
          <p:cNvSpPr txBox="1"/>
          <p:nvPr/>
        </p:nvSpPr>
        <p:spPr bwMode="auto">
          <a:xfrm rot="20504850">
            <a:off x="3449810" y="1967506"/>
            <a:ext cx="2462414" cy="1964960"/>
          </a:xfrm>
          <a:prstGeom prst="rect">
            <a:avLst/>
          </a:prstGeom>
          <a:noFill/>
        </p:spPr>
        <p:txBody>
          <a:bodyPr spcFirstLastPara="1">
            <a:prstTxWarp prst="textArchUp">
              <a:avLst/>
            </a:prstTxWarp>
            <a:spAutoFit/>
          </a:bodyPr>
          <a:lstStyle/>
          <a:p>
            <a:pPr algn="ctr">
              <a:defRPr/>
            </a:pPr>
            <a:r>
              <a:rPr lang="sv-SE" sz="2400" b="1" dirty="0" smtClean="0">
                <a:solidFill>
                  <a:schemeClr val="accent1"/>
                </a:solidFill>
                <a:latin typeface="Arial" charset="0"/>
                <a:cs typeface="+mn-cs"/>
              </a:rPr>
              <a:t>CALCULATED ROI </a:t>
            </a:r>
            <a:endParaRPr lang="en-GB" sz="2400" b="1" dirty="0">
              <a:solidFill>
                <a:schemeClr val="accent1"/>
              </a:solidFill>
              <a:latin typeface="Arial" charset="0"/>
              <a:cs typeface="+mn-cs"/>
            </a:endParaRPr>
          </a:p>
        </p:txBody>
      </p:sp>
    </p:spTree>
    <p:extLst>
      <p:ext uri="{BB962C8B-B14F-4D97-AF65-F5344CB8AC3E}">
        <p14:creationId xmlns:p14="http://schemas.microsoft.com/office/powerpoint/2010/main" val="4334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500" fill="hold"/>
                                        <p:tgtEl>
                                          <p:spTgt spid="78"/>
                                        </p:tgtEl>
                                        <p:attrNameLst>
                                          <p:attrName>ppt_w</p:attrName>
                                        </p:attrNameLst>
                                      </p:cBhvr>
                                      <p:tavLst>
                                        <p:tav tm="0">
                                          <p:val>
                                            <p:fltVal val="0"/>
                                          </p:val>
                                        </p:tav>
                                        <p:tav tm="100000">
                                          <p:val>
                                            <p:strVal val="#ppt_w"/>
                                          </p:val>
                                        </p:tav>
                                      </p:tavLst>
                                    </p:anim>
                                    <p:anim calcmode="lin" valueType="num">
                                      <p:cBhvr>
                                        <p:cTn id="8" dur="500" fill="hold"/>
                                        <p:tgtEl>
                                          <p:spTgt spid="78"/>
                                        </p:tgtEl>
                                        <p:attrNameLst>
                                          <p:attrName>ppt_h</p:attrName>
                                        </p:attrNameLst>
                                      </p:cBhvr>
                                      <p:tavLst>
                                        <p:tav tm="0">
                                          <p:val>
                                            <p:fltVal val="0"/>
                                          </p:val>
                                        </p:tav>
                                        <p:tav tm="100000">
                                          <p:val>
                                            <p:strVal val="#ppt_h"/>
                                          </p:val>
                                        </p:tav>
                                      </p:tavLst>
                                    </p:anim>
                                    <p:animEffect transition="in" filter="fade">
                                      <p:cBhvr>
                                        <p:cTn id="9" dur="500"/>
                                        <p:tgtEl>
                                          <p:spTgt spid="7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p:cTn id="12" dur="500" fill="hold"/>
                                        <p:tgtEl>
                                          <p:spTgt spid="125"/>
                                        </p:tgtEl>
                                        <p:attrNameLst>
                                          <p:attrName>ppt_w</p:attrName>
                                        </p:attrNameLst>
                                      </p:cBhvr>
                                      <p:tavLst>
                                        <p:tav tm="0">
                                          <p:val>
                                            <p:fltVal val="0"/>
                                          </p:val>
                                        </p:tav>
                                        <p:tav tm="100000">
                                          <p:val>
                                            <p:strVal val="#ppt_w"/>
                                          </p:val>
                                        </p:tav>
                                      </p:tavLst>
                                    </p:anim>
                                    <p:anim calcmode="lin" valueType="num">
                                      <p:cBhvr>
                                        <p:cTn id="13" dur="500" fill="hold"/>
                                        <p:tgtEl>
                                          <p:spTgt spid="125"/>
                                        </p:tgtEl>
                                        <p:attrNameLst>
                                          <p:attrName>ppt_h</p:attrName>
                                        </p:attrNameLst>
                                      </p:cBhvr>
                                      <p:tavLst>
                                        <p:tav tm="0">
                                          <p:val>
                                            <p:fltVal val="0"/>
                                          </p:val>
                                        </p:tav>
                                        <p:tav tm="100000">
                                          <p:val>
                                            <p:strVal val="#ppt_h"/>
                                          </p:val>
                                        </p:tav>
                                      </p:tavLst>
                                    </p:anim>
                                    <p:animEffect transition="in" filter="fade">
                                      <p:cBhvr>
                                        <p:cTn id="14" dur="500"/>
                                        <p:tgtEl>
                                          <p:spTgt spid="12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7"/>
                                        </p:tgtEl>
                                        <p:attrNameLst>
                                          <p:attrName>style.visibility</p:attrName>
                                        </p:attrNameLst>
                                      </p:cBhvr>
                                      <p:to>
                                        <p:strVal val="visible"/>
                                      </p:to>
                                    </p:set>
                                    <p:anim calcmode="lin" valueType="num">
                                      <p:cBhvr>
                                        <p:cTn id="18" dur="500" fill="hold"/>
                                        <p:tgtEl>
                                          <p:spTgt spid="127"/>
                                        </p:tgtEl>
                                        <p:attrNameLst>
                                          <p:attrName>ppt_w</p:attrName>
                                        </p:attrNameLst>
                                      </p:cBhvr>
                                      <p:tavLst>
                                        <p:tav tm="0">
                                          <p:val>
                                            <p:fltVal val="0"/>
                                          </p:val>
                                        </p:tav>
                                        <p:tav tm="100000">
                                          <p:val>
                                            <p:strVal val="#ppt_w"/>
                                          </p:val>
                                        </p:tav>
                                      </p:tavLst>
                                    </p:anim>
                                    <p:anim calcmode="lin" valueType="num">
                                      <p:cBhvr>
                                        <p:cTn id="19" dur="500" fill="hold"/>
                                        <p:tgtEl>
                                          <p:spTgt spid="127"/>
                                        </p:tgtEl>
                                        <p:attrNameLst>
                                          <p:attrName>ppt_h</p:attrName>
                                        </p:attrNameLst>
                                      </p:cBhvr>
                                      <p:tavLst>
                                        <p:tav tm="0">
                                          <p:val>
                                            <p:fltVal val="0"/>
                                          </p:val>
                                        </p:tav>
                                        <p:tav tm="100000">
                                          <p:val>
                                            <p:strVal val="#ppt_h"/>
                                          </p:val>
                                        </p:tav>
                                      </p:tavLst>
                                    </p:anim>
                                    <p:animEffect transition="in" filter="fade">
                                      <p:cBhvr>
                                        <p:cTn id="20" dur="500"/>
                                        <p:tgtEl>
                                          <p:spTgt spid="1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cBhvr>
                                        <p:cTn id="23" dur="500" fill="hold"/>
                                        <p:tgtEl>
                                          <p:spTgt spid="128"/>
                                        </p:tgtEl>
                                        <p:attrNameLst>
                                          <p:attrName>ppt_w</p:attrName>
                                        </p:attrNameLst>
                                      </p:cBhvr>
                                      <p:tavLst>
                                        <p:tav tm="0">
                                          <p:val>
                                            <p:fltVal val="0"/>
                                          </p:val>
                                        </p:tav>
                                        <p:tav tm="100000">
                                          <p:val>
                                            <p:strVal val="#ppt_w"/>
                                          </p:val>
                                        </p:tav>
                                      </p:tavLst>
                                    </p:anim>
                                    <p:anim calcmode="lin" valueType="num">
                                      <p:cBhvr>
                                        <p:cTn id="24" dur="500" fill="hold"/>
                                        <p:tgtEl>
                                          <p:spTgt spid="128"/>
                                        </p:tgtEl>
                                        <p:attrNameLst>
                                          <p:attrName>ppt_h</p:attrName>
                                        </p:attrNameLst>
                                      </p:cBhvr>
                                      <p:tavLst>
                                        <p:tav tm="0">
                                          <p:val>
                                            <p:fltVal val="0"/>
                                          </p:val>
                                        </p:tav>
                                        <p:tav tm="100000">
                                          <p:val>
                                            <p:strVal val="#ppt_h"/>
                                          </p:val>
                                        </p:tav>
                                      </p:tavLst>
                                    </p:anim>
                                    <p:animEffect transition="in" filter="fade">
                                      <p:cBhvr>
                                        <p:cTn id="25" dur="500"/>
                                        <p:tgtEl>
                                          <p:spTgt spid="128"/>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30"/>
                                        </p:tgtEl>
                                        <p:attrNameLst>
                                          <p:attrName>style.visibility</p:attrName>
                                        </p:attrNameLst>
                                      </p:cBhvr>
                                      <p:to>
                                        <p:strVal val="visible"/>
                                      </p:to>
                                    </p:set>
                                    <p:anim calcmode="lin" valueType="num">
                                      <p:cBhvr>
                                        <p:cTn id="29" dur="500" fill="hold"/>
                                        <p:tgtEl>
                                          <p:spTgt spid="130"/>
                                        </p:tgtEl>
                                        <p:attrNameLst>
                                          <p:attrName>ppt_w</p:attrName>
                                        </p:attrNameLst>
                                      </p:cBhvr>
                                      <p:tavLst>
                                        <p:tav tm="0">
                                          <p:val>
                                            <p:fltVal val="0"/>
                                          </p:val>
                                        </p:tav>
                                        <p:tav tm="100000">
                                          <p:val>
                                            <p:strVal val="#ppt_w"/>
                                          </p:val>
                                        </p:tav>
                                      </p:tavLst>
                                    </p:anim>
                                    <p:anim calcmode="lin" valueType="num">
                                      <p:cBhvr>
                                        <p:cTn id="30" dur="500" fill="hold"/>
                                        <p:tgtEl>
                                          <p:spTgt spid="130"/>
                                        </p:tgtEl>
                                        <p:attrNameLst>
                                          <p:attrName>ppt_h</p:attrName>
                                        </p:attrNameLst>
                                      </p:cBhvr>
                                      <p:tavLst>
                                        <p:tav tm="0">
                                          <p:val>
                                            <p:fltVal val="0"/>
                                          </p:val>
                                        </p:tav>
                                        <p:tav tm="100000">
                                          <p:val>
                                            <p:strVal val="#ppt_h"/>
                                          </p:val>
                                        </p:tav>
                                      </p:tavLst>
                                    </p:anim>
                                    <p:animEffect transition="in" filter="fade">
                                      <p:cBhvr>
                                        <p:cTn id="31" dur="500"/>
                                        <p:tgtEl>
                                          <p:spTgt spid="13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500" fill="hold"/>
                                        <p:tgtEl>
                                          <p:spTgt spid="131"/>
                                        </p:tgtEl>
                                        <p:attrNameLst>
                                          <p:attrName>ppt_w</p:attrName>
                                        </p:attrNameLst>
                                      </p:cBhvr>
                                      <p:tavLst>
                                        <p:tav tm="0">
                                          <p:val>
                                            <p:fltVal val="0"/>
                                          </p:val>
                                        </p:tav>
                                        <p:tav tm="100000">
                                          <p:val>
                                            <p:strVal val="#ppt_w"/>
                                          </p:val>
                                        </p:tav>
                                      </p:tavLst>
                                    </p:anim>
                                    <p:anim calcmode="lin" valueType="num">
                                      <p:cBhvr>
                                        <p:cTn id="35" dur="500" fill="hold"/>
                                        <p:tgtEl>
                                          <p:spTgt spid="131"/>
                                        </p:tgtEl>
                                        <p:attrNameLst>
                                          <p:attrName>ppt_h</p:attrName>
                                        </p:attrNameLst>
                                      </p:cBhvr>
                                      <p:tavLst>
                                        <p:tav tm="0">
                                          <p:val>
                                            <p:fltVal val="0"/>
                                          </p:val>
                                        </p:tav>
                                        <p:tav tm="100000">
                                          <p:val>
                                            <p:strVal val="#ppt_h"/>
                                          </p:val>
                                        </p:tav>
                                      </p:tavLst>
                                    </p:anim>
                                    <p:animEffect transition="in" filter="fade">
                                      <p:cBhvr>
                                        <p:cTn id="36" dur="500"/>
                                        <p:tgtEl>
                                          <p:spTgt spid="131"/>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33"/>
                                        </p:tgtEl>
                                        <p:attrNameLst>
                                          <p:attrName>style.visibility</p:attrName>
                                        </p:attrNameLst>
                                      </p:cBhvr>
                                      <p:to>
                                        <p:strVal val="visible"/>
                                      </p:to>
                                    </p:set>
                                    <p:anim calcmode="lin" valueType="num">
                                      <p:cBhvr>
                                        <p:cTn id="40" dur="500" fill="hold"/>
                                        <p:tgtEl>
                                          <p:spTgt spid="133"/>
                                        </p:tgtEl>
                                        <p:attrNameLst>
                                          <p:attrName>ppt_w</p:attrName>
                                        </p:attrNameLst>
                                      </p:cBhvr>
                                      <p:tavLst>
                                        <p:tav tm="0">
                                          <p:val>
                                            <p:fltVal val="0"/>
                                          </p:val>
                                        </p:tav>
                                        <p:tav tm="100000">
                                          <p:val>
                                            <p:strVal val="#ppt_w"/>
                                          </p:val>
                                        </p:tav>
                                      </p:tavLst>
                                    </p:anim>
                                    <p:anim calcmode="lin" valueType="num">
                                      <p:cBhvr>
                                        <p:cTn id="41" dur="500" fill="hold"/>
                                        <p:tgtEl>
                                          <p:spTgt spid="133"/>
                                        </p:tgtEl>
                                        <p:attrNameLst>
                                          <p:attrName>ppt_h</p:attrName>
                                        </p:attrNameLst>
                                      </p:cBhvr>
                                      <p:tavLst>
                                        <p:tav tm="0">
                                          <p:val>
                                            <p:fltVal val="0"/>
                                          </p:val>
                                        </p:tav>
                                        <p:tav tm="100000">
                                          <p:val>
                                            <p:strVal val="#ppt_h"/>
                                          </p:val>
                                        </p:tav>
                                      </p:tavLst>
                                    </p:anim>
                                    <p:animEffect transition="in" filter="fade">
                                      <p:cBhvr>
                                        <p:cTn id="42" dur="500"/>
                                        <p:tgtEl>
                                          <p:spTgt spid="13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34"/>
                                        </p:tgtEl>
                                        <p:attrNameLst>
                                          <p:attrName>style.visibility</p:attrName>
                                        </p:attrNameLst>
                                      </p:cBhvr>
                                      <p:to>
                                        <p:strVal val="visible"/>
                                      </p:to>
                                    </p:set>
                                    <p:anim calcmode="lin" valueType="num">
                                      <p:cBhvr>
                                        <p:cTn id="45" dur="500" fill="hold"/>
                                        <p:tgtEl>
                                          <p:spTgt spid="134"/>
                                        </p:tgtEl>
                                        <p:attrNameLst>
                                          <p:attrName>ppt_w</p:attrName>
                                        </p:attrNameLst>
                                      </p:cBhvr>
                                      <p:tavLst>
                                        <p:tav tm="0">
                                          <p:val>
                                            <p:fltVal val="0"/>
                                          </p:val>
                                        </p:tav>
                                        <p:tav tm="100000">
                                          <p:val>
                                            <p:strVal val="#ppt_w"/>
                                          </p:val>
                                        </p:tav>
                                      </p:tavLst>
                                    </p:anim>
                                    <p:anim calcmode="lin" valueType="num">
                                      <p:cBhvr>
                                        <p:cTn id="46" dur="500" fill="hold"/>
                                        <p:tgtEl>
                                          <p:spTgt spid="134"/>
                                        </p:tgtEl>
                                        <p:attrNameLst>
                                          <p:attrName>ppt_h</p:attrName>
                                        </p:attrNameLst>
                                      </p:cBhvr>
                                      <p:tavLst>
                                        <p:tav tm="0">
                                          <p:val>
                                            <p:fltVal val="0"/>
                                          </p:val>
                                        </p:tav>
                                        <p:tav tm="100000">
                                          <p:val>
                                            <p:strVal val="#ppt_h"/>
                                          </p:val>
                                        </p:tav>
                                      </p:tavLst>
                                    </p:anim>
                                    <p:animEffect transition="in" filter="fade">
                                      <p:cBhvr>
                                        <p:cTn id="47" dur="500"/>
                                        <p:tgtEl>
                                          <p:spTgt spid="134"/>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 calcmode="lin" valueType="num">
                                      <p:cBhvr>
                                        <p:cTn id="51" dur="500" fill="hold"/>
                                        <p:tgtEl>
                                          <p:spTgt spid="136"/>
                                        </p:tgtEl>
                                        <p:attrNameLst>
                                          <p:attrName>ppt_w</p:attrName>
                                        </p:attrNameLst>
                                      </p:cBhvr>
                                      <p:tavLst>
                                        <p:tav tm="0">
                                          <p:val>
                                            <p:fltVal val="0"/>
                                          </p:val>
                                        </p:tav>
                                        <p:tav tm="100000">
                                          <p:val>
                                            <p:strVal val="#ppt_w"/>
                                          </p:val>
                                        </p:tav>
                                      </p:tavLst>
                                    </p:anim>
                                    <p:anim calcmode="lin" valueType="num">
                                      <p:cBhvr>
                                        <p:cTn id="52" dur="500" fill="hold"/>
                                        <p:tgtEl>
                                          <p:spTgt spid="136"/>
                                        </p:tgtEl>
                                        <p:attrNameLst>
                                          <p:attrName>ppt_h</p:attrName>
                                        </p:attrNameLst>
                                      </p:cBhvr>
                                      <p:tavLst>
                                        <p:tav tm="0">
                                          <p:val>
                                            <p:fltVal val="0"/>
                                          </p:val>
                                        </p:tav>
                                        <p:tav tm="100000">
                                          <p:val>
                                            <p:strVal val="#ppt_h"/>
                                          </p:val>
                                        </p:tav>
                                      </p:tavLst>
                                    </p:anim>
                                    <p:animEffect transition="in" filter="fade">
                                      <p:cBhvr>
                                        <p:cTn id="53" dur="500"/>
                                        <p:tgtEl>
                                          <p:spTgt spid="13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37"/>
                                        </p:tgtEl>
                                        <p:attrNameLst>
                                          <p:attrName>style.visibility</p:attrName>
                                        </p:attrNameLst>
                                      </p:cBhvr>
                                      <p:to>
                                        <p:strVal val="visible"/>
                                      </p:to>
                                    </p:set>
                                    <p:anim calcmode="lin" valueType="num">
                                      <p:cBhvr>
                                        <p:cTn id="56" dur="500" fill="hold"/>
                                        <p:tgtEl>
                                          <p:spTgt spid="137"/>
                                        </p:tgtEl>
                                        <p:attrNameLst>
                                          <p:attrName>ppt_w</p:attrName>
                                        </p:attrNameLst>
                                      </p:cBhvr>
                                      <p:tavLst>
                                        <p:tav tm="0">
                                          <p:val>
                                            <p:fltVal val="0"/>
                                          </p:val>
                                        </p:tav>
                                        <p:tav tm="100000">
                                          <p:val>
                                            <p:strVal val="#ppt_w"/>
                                          </p:val>
                                        </p:tav>
                                      </p:tavLst>
                                    </p:anim>
                                    <p:anim calcmode="lin" valueType="num">
                                      <p:cBhvr>
                                        <p:cTn id="57" dur="500" fill="hold"/>
                                        <p:tgtEl>
                                          <p:spTgt spid="137"/>
                                        </p:tgtEl>
                                        <p:attrNameLst>
                                          <p:attrName>ppt_h</p:attrName>
                                        </p:attrNameLst>
                                      </p:cBhvr>
                                      <p:tavLst>
                                        <p:tav tm="0">
                                          <p:val>
                                            <p:fltVal val="0"/>
                                          </p:val>
                                        </p:tav>
                                        <p:tav tm="100000">
                                          <p:val>
                                            <p:strVal val="#ppt_h"/>
                                          </p:val>
                                        </p:tav>
                                      </p:tavLst>
                                    </p:anim>
                                    <p:animEffect transition="in" filter="fade">
                                      <p:cBhvr>
                                        <p:cTn id="58" dur="500"/>
                                        <p:tgtEl>
                                          <p:spTgt spid="13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23" presetClass="entr" presetSubtype="16" fill="hold" nodeType="with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p:cTn id="66" dur="500" fill="hold"/>
                                        <p:tgtEl>
                                          <p:spTgt spid="87"/>
                                        </p:tgtEl>
                                        <p:attrNameLst>
                                          <p:attrName>ppt_w</p:attrName>
                                        </p:attrNameLst>
                                      </p:cBhvr>
                                      <p:tavLst>
                                        <p:tav tm="0">
                                          <p:val>
                                            <p:fltVal val="0"/>
                                          </p:val>
                                        </p:tav>
                                        <p:tav tm="100000">
                                          <p:val>
                                            <p:strVal val="#ppt_w"/>
                                          </p:val>
                                        </p:tav>
                                      </p:tavLst>
                                    </p:anim>
                                    <p:anim calcmode="lin" valueType="num">
                                      <p:cBhvr>
                                        <p:cTn id="67" dur="500" fill="hold"/>
                                        <p:tgtEl>
                                          <p:spTgt spid="87"/>
                                        </p:tgtEl>
                                        <p:attrNameLst>
                                          <p:attrName>ppt_h</p:attrName>
                                        </p:attrNameLst>
                                      </p:cBhvr>
                                      <p:tavLst>
                                        <p:tav tm="0">
                                          <p:val>
                                            <p:fltVal val="0"/>
                                          </p:val>
                                        </p:tav>
                                        <p:tav tm="100000">
                                          <p:val>
                                            <p:strVal val="#ppt_h"/>
                                          </p:val>
                                        </p:tav>
                                      </p:tavLst>
                                    </p:anim>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750"/>
                                        <p:tgtEl>
                                          <p:spTgt spid="77"/>
                                        </p:tgtEl>
                                      </p:cBhvr>
                                    </p:animEffect>
                                  </p:childTnLst>
                                </p:cTn>
                              </p:par>
                              <p:par>
                                <p:cTn id="71" presetID="10"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750"/>
                                        <p:tgtEl>
                                          <p:spTgt spid="68"/>
                                        </p:tgtEl>
                                      </p:cBhvr>
                                    </p:animEffect>
                                  </p:childTnLst>
                                </p:cTn>
                              </p:par>
                            </p:childTnLst>
                          </p:cTn>
                        </p:par>
                        <p:par>
                          <p:cTn id="74" fill="hold">
                            <p:stCondLst>
                              <p:cond delay="750"/>
                            </p:stCondLst>
                            <p:childTnLst>
                              <p:par>
                                <p:cTn id="75" presetID="10" presetClass="entr" presetSubtype="0" fill="hold" grpId="0" nodeType="after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fade">
                                      <p:cBhvr>
                                        <p:cTn id="77" dur="500"/>
                                        <p:tgtEl>
                                          <p:spTgt spid="90"/>
                                        </p:tgtEl>
                                      </p:cBhvr>
                                    </p:animEffect>
                                  </p:childTnLst>
                                </p:cTn>
                              </p:par>
                            </p:childTnLst>
                          </p:cTn>
                        </p:par>
                        <p:par>
                          <p:cTn id="78" fill="hold">
                            <p:stCondLst>
                              <p:cond delay="1250"/>
                            </p:stCondLst>
                            <p:childTnLst>
                              <p:par>
                                <p:cTn id="79" presetID="10" presetClass="entr" presetSubtype="0"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0" grpId="0"/>
      <p:bldP spid="91" grpId="0"/>
      <p:bldP spid="125" grpId="0"/>
      <p:bldP spid="127" grpId="0"/>
      <p:bldP spid="128" grpId="0"/>
      <p:bldP spid="130" grpId="0"/>
      <p:bldP spid="131" grpId="0"/>
      <p:bldP spid="133" grpId="0"/>
      <p:bldP spid="134" grpId="0"/>
      <p:bldP spid="136" grpId="0"/>
      <p:bldP spid="137" grpId="0"/>
      <p:bldP spid="78" grpId="0"/>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3534702" y="5483236"/>
            <a:ext cx="1134317" cy="4718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p:cNvSpPr/>
          <p:nvPr/>
        </p:nvSpPr>
        <p:spPr>
          <a:xfrm>
            <a:off x="3534702" y="4731396"/>
            <a:ext cx="1226070" cy="471844"/>
          </a:xfrm>
          <a:prstGeom prst="rect">
            <a:avLst/>
          </a:pr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p:cNvSpPr/>
          <p:nvPr/>
        </p:nvSpPr>
        <p:spPr>
          <a:xfrm>
            <a:off x="3534702" y="4030356"/>
            <a:ext cx="1391656" cy="4718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p:cNvSpPr/>
          <p:nvPr/>
        </p:nvSpPr>
        <p:spPr>
          <a:xfrm>
            <a:off x="3534702" y="3319156"/>
            <a:ext cx="1606296" cy="4718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p:cNvSpPr/>
          <p:nvPr/>
        </p:nvSpPr>
        <p:spPr>
          <a:xfrm>
            <a:off x="3534703" y="6193925"/>
            <a:ext cx="839676" cy="47184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97" name="Rectangle 96"/>
          <p:cNvSpPr/>
          <p:nvPr/>
        </p:nvSpPr>
        <p:spPr>
          <a:xfrm>
            <a:off x="3534703" y="1798220"/>
            <a:ext cx="2121588" cy="471844"/>
          </a:xfrm>
          <a:prstGeom prst="rect">
            <a:avLst/>
          </a:prstGeom>
          <a:solidFill>
            <a:schemeClr val="accent3">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p:cNvSpPr/>
          <p:nvPr/>
        </p:nvSpPr>
        <p:spPr>
          <a:xfrm>
            <a:off x="3534703" y="2586455"/>
            <a:ext cx="1948218" cy="471844"/>
          </a:xfrm>
          <a:prstGeom prst="rect">
            <a:avLst/>
          </a:pr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So how do magazines really stack up?</a:t>
            </a:r>
          </a:p>
        </p:txBody>
      </p:sp>
      <p:sp>
        <p:nvSpPr>
          <p:cNvPr id="3" name="Rectangle 2"/>
          <p:cNvSpPr/>
          <p:nvPr/>
        </p:nvSpPr>
        <p:spPr>
          <a:xfrm>
            <a:off x="5113794" y="3021365"/>
            <a:ext cx="3755706" cy="1477328"/>
          </a:xfrm>
          <a:prstGeom prst="rect">
            <a:avLst/>
          </a:prstGeom>
        </p:spPr>
        <p:txBody>
          <a:bodyPr wrap="square">
            <a:spAutoFit/>
          </a:bodyPr>
          <a:lstStyle/>
          <a:p>
            <a:pPr algn="ctr">
              <a:lnSpc>
                <a:spcPct val="75000"/>
              </a:lnSpc>
            </a:pPr>
            <a:r>
              <a:rPr lang="en-GB" sz="6000" dirty="0" smtClean="0">
                <a:gradFill>
                  <a:gsLst>
                    <a:gs pos="0">
                      <a:srgbClr val="17BBFD"/>
                    </a:gs>
                    <a:gs pos="100000">
                      <a:srgbClr val="17BBFD">
                        <a:lumMod val="75000"/>
                      </a:srgbClr>
                    </a:gs>
                  </a:gsLst>
                  <a:lin ang="5400000" scaled="1"/>
                </a:gradFill>
                <a:latin typeface="Impact" pitchFamily="34" charset="0"/>
              </a:rPr>
              <a:t>“But </a:t>
            </a:r>
            <a:r>
              <a:rPr lang="en-GB" sz="6000" dirty="0">
                <a:gradFill>
                  <a:gsLst>
                    <a:gs pos="0">
                      <a:srgbClr val="17BBFD"/>
                    </a:gs>
                    <a:gs pos="100000">
                      <a:srgbClr val="17BBFD">
                        <a:lumMod val="75000"/>
                      </a:srgbClr>
                    </a:gs>
                  </a:gsLst>
                  <a:lin ang="5400000" scaled="1"/>
                </a:gradFill>
                <a:latin typeface="Impact" pitchFamily="34" charset="0"/>
              </a:rPr>
              <a:t>of course </a:t>
            </a:r>
            <a:endParaRPr lang="en-GB" sz="6000" dirty="0" smtClean="0">
              <a:gradFill>
                <a:gsLst>
                  <a:gs pos="0">
                    <a:srgbClr val="17BBFD"/>
                  </a:gs>
                  <a:gs pos="100000">
                    <a:srgbClr val="17BBFD">
                      <a:lumMod val="75000"/>
                    </a:srgbClr>
                  </a:gs>
                </a:gsLst>
                <a:lin ang="5400000" scaled="1"/>
              </a:gradFill>
              <a:latin typeface="Impact" pitchFamily="34" charset="0"/>
            </a:endParaRPr>
          </a:p>
        </p:txBody>
      </p:sp>
      <p:sp>
        <p:nvSpPr>
          <p:cNvPr id="4" name="Rectangle 3"/>
          <p:cNvSpPr/>
          <p:nvPr/>
        </p:nvSpPr>
        <p:spPr>
          <a:xfrm>
            <a:off x="5502008" y="4435876"/>
            <a:ext cx="3502338" cy="1477328"/>
          </a:xfrm>
          <a:prstGeom prst="rect">
            <a:avLst/>
          </a:prstGeom>
        </p:spPr>
        <p:txBody>
          <a:bodyPr wrap="square">
            <a:spAutoFit/>
          </a:bodyPr>
          <a:lstStyle/>
          <a:p>
            <a:pPr algn="r">
              <a:lnSpc>
                <a:spcPct val="75000"/>
              </a:lnSpc>
            </a:pPr>
            <a:r>
              <a:rPr lang="en-GB" sz="6000" dirty="0">
                <a:gradFill>
                  <a:gsLst>
                    <a:gs pos="0">
                      <a:schemeClr val="accent2"/>
                    </a:gs>
                    <a:gs pos="100000">
                      <a:schemeClr val="accent1"/>
                    </a:gs>
                  </a:gsLst>
                  <a:lin ang="5400000" scaled="1"/>
                </a:gradFill>
                <a:latin typeface="Arial Narrow" pitchFamily="34" charset="0"/>
              </a:rPr>
              <a:t>he is going </a:t>
            </a:r>
            <a:r>
              <a:rPr lang="en-GB" sz="6000" dirty="0" smtClean="0">
                <a:gradFill>
                  <a:gsLst>
                    <a:gs pos="0">
                      <a:schemeClr val="accent2"/>
                    </a:gs>
                    <a:gs pos="100000">
                      <a:schemeClr val="accent1"/>
                    </a:gs>
                  </a:gsLst>
                  <a:lin ang="5400000" scaled="1"/>
                </a:gradFill>
                <a:latin typeface="Arial Narrow" pitchFamily="34" charset="0"/>
              </a:rPr>
              <a:t> to </a:t>
            </a:r>
            <a:r>
              <a:rPr lang="en-GB" sz="6000" dirty="0">
                <a:gradFill>
                  <a:gsLst>
                    <a:gs pos="0">
                      <a:schemeClr val="accent2"/>
                    </a:gs>
                    <a:gs pos="100000">
                      <a:schemeClr val="accent1"/>
                    </a:gs>
                  </a:gsLst>
                  <a:lin ang="5400000" scaled="1"/>
                </a:gradFill>
                <a:latin typeface="Arial Narrow" pitchFamily="34" charset="0"/>
              </a:rPr>
              <a:t>say that!”</a:t>
            </a:r>
          </a:p>
        </p:txBody>
      </p:sp>
      <p:sp>
        <p:nvSpPr>
          <p:cNvPr id="5" name="Rectangle 4"/>
          <p:cNvSpPr/>
          <p:nvPr/>
        </p:nvSpPr>
        <p:spPr>
          <a:xfrm>
            <a:off x="793634" y="2836128"/>
            <a:ext cx="1630252" cy="646331"/>
          </a:xfrm>
          <a:prstGeom prst="rect">
            <a:avLst/>
          </a:prstGeom>
        </p:spPr>
        <p:txBody>
          <a:bodyPr wrap="square">
            <a:spAutoFit/>
          </a:bodyPr>
          <a:lstStyle/>
          <a:p>
            <a:pPr algn="ctr">
              <a:lnSpc>
                <a:spcPct val="75000"/>
              </a:lnSpc>
            </a:pPr>
            <a:r>
              <a:rPr lang="en-GB" sz="4800" dirty="0" smtClean="0">
                <a:gradFill>
                  <a:gsLst>
                    <a:gs pos="0">
                      <a:srgbClr val="17BBFD"/>
                    </a:gs>
                    <a:gs pos="100000">
                      <a:srgbClr val="17BBFD">
                        <a:lumMod val="75000"/>
                      </a:srgbClr>
                    </a:gs>
                  </a:gsLst>
                  <a:lin ang="5400000" scaled="1"/>
                </a:gradFill>
                <a:latin typeface="Impact" pitchFamily="34" charset="0"/>
              </a:rPr>
              <a:t>£6m</a:t>
            </a:r>
          </a:p>
        </p:txBody>
      </p:sp>
      <p:sp>
        <p:nvSpPr>
          <p:cNvPr id="6" name="Rectangle 5"/>
          <p:cNvSpPr/>
          <p:nvPr/>
        </p:nvSpPr>
        <p:spPr>
          <a:xfrm>
            <a:off x="367522" y="1865182"/>
            <a:ext cx="2056364" cy="1200329"/>
          </a:xfrm>
          <a:prstGeom prst="rect">
            <a:avLst/>
          </a:prstGeom>
        </p:spPr>
        <p:txBody>
          <a:bodyPr wrap="square">
            <a:spAutoFit/>
          </a:bodyPr>
          <a:lstStyle/>
          <a:p>
            <a:pPr>
              <a:lnSpc>
                <a:spcPct val="75000"/>
              </a:lnSpc>
            </a:pPr>
            <a:r>
              <a:rPr lang="en-GB" sz="2400" dirty="0" smtClean="0">
                <a:gradFill>
                  <a:gsLst>
                    <a:gs pos="0">
                      <a:schemeClr val="accent2"/>
                    </a:gs>
                    <a:gs pos="100000">
                      <a:schemeClr val="accent1"/>
                    </a:gs>
                  </a:gsLst>
                  <a:lin ang="5400000" scaled="1"/>
                </a:gradFill>
                <a:latin typeface="Arial Narrow" pitchFamily="34" charset="0"/>
              </a:rPr>
              <a:t>ANALYSIS </a:t>
            </a:r>
            <a:r>
              <a:rPr lang="en-GB" sz="2400" dirty="0">
                <a:gradFill>
                  <a:gsLst>
                    <a:gs pos="0">
                      <a:schemeClr val="accent2"/>
                    </a:gs>
                    <a:gs pos="100000">
                      <a:schemeClr val="accent1"/>
                    </a:gs>
                  </a:gsLst>
                  <a:lin ang="5400000" scaled="1"/>
                </a:gradFill>
                <a:latin typeface="Arial Narrow" pitchFamily="34" charset="0"/>
              </a:rPr>
              <a:t>OF </a:t>
            </a:r>
            <a:r>
              <a:rPr lang="en-GB" sz="2400" dirty="0" smtClean="0">
                <a:gradFill>
                  <a:gsLst>
                    <a:gs pos="0">
                      <a:schemeClr val="accent2"/>
                    </a:gs>
                    <a:gs pos="100000">
                      <a:schemeClr val="accent1"/>
                    </a:gs>
                  </a:gsLst>
                  <a:lin ang="5400000" scaled="1"/>
                </a:gradFill>
                <a:latin typeface="Arial Narrow" pitchFamily="34" charset="0"/>
              </a:rPr>
              <a:t>77 CAMPAIGNS </a:t>
            </a:r>
            <a:r>
              <a:rPr lang="en-GB" sz="2400" dirty="0">
                <a:gradFill>
                  <a:gsLst>
                    <a:gs pos="0">
                      <a:schemeClr val="accent2"/>
                    </a:gs>
                    <a:gs pos="100000">
                      <a:schemeClr val="accent1"/>
                    </a:gs>
                  </a:gsLst>
                  <a:lin ang="5400000" scaled="1"/>
                </a:gradFill>
                <a:latin typeface="Arial Narrow" pitchFamily="34" charset="0"/>
              </a:rPr>
              <a:t>WITH A SPEND UP TO </a:t>
            </a:r>
          </a:p>
        </p:txBody>
      </p:sp>
      <p:grpSp>
        <p:nvGrpSpPr>
          <p:cNvPr id="7" name="Group 25"/>
          <p:cNvGrpSpPr>
            <a:grpSpLocks/>
          </p:cNvGrpSpPr>
          <p:nvPr/>
        </p:nvGrpSpPr>
        <p:grpSpPr bwMode="auto">
          <a:xfrm>
            <a:off x="2688889" y="1608857"/>
            <a:ext cx="1055570" cy="783122"/>
            <a:chOff x="3447379" y="2893230"/>
            <a:chExt cx="2029910" cy="1212283"/>
          </a:xfrm>
        </p:grpSpPr>
        <p:grpSp>
          <p:nvGrpSpPr>
            <p:cNvPr id="8" name="Group 23"/>
            <p:cNvGrpSpPr>
              <a:grpSpLocks/>
            </p:cNvGrpSpPr>
            <p:nvPr/>
          </p:nvGrpSpPr>
          <p:grpSpPr bwMode="auto">
            <a:xfrm>
              <a:off x="3447379" y="2893230"/>
              <a:ext cx="2029910" cy="1212283"/>
              <a:chOff x="3447379" y="2893230"/>
              <a:chExt cx="2029910" cy="1212283"/>
            </a:xfrm>
          </p:grpSpPr>
          <p:sp>
            <p:nvSpPr>
              <p:cNvPr id="10" name="Oval 19"/>
              <p:cNvSpPr/>
              <p:nvPr/>
            </p:nvSpPr>
            <p:spPr>
              <a:xfrm rot="804859">
                <a:off x="4385473" y="2893471"/>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3"/>
              </a:solidFill>
              <a:ln w="31750" cap="flat" cmpd="sng" algn="ctr">
                <a:solidFill>
                  <a:srgbClr val="FFFFFF"/>
                </a:solidFill>
                <a:prstDash val="solid"/>
                <a:round/>
                <a:headEnd type="none" w="med" len="med"/>
                <a:tailEnd type="none" w="med" len="med"/>
              </a:ln>
            </p:spPr>
            <p:txBody>
              <a:bodyPr/>
              <a:lstStyle/>
              <a:p>
                <a:pPr>
                  <a:defRPr/>
                </a:pPr>
                <a:endParaRPr lang="en-US" sz="1400" dirty="0">
                  <a:latin typeface="Arial" charset="0"/>
                  <a:cs typeface="+mn-cs"/>
                </a:endParaRPr>
              </a:p>
            </p:txBody>
          </p:sp>
          <p:sp>
            <p:nvSpPr>
              <p:cNvPr id="11"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4"/>
              </a:solidFill>
              <a:ln w="31750" cap="flat" cmpd="sng" algn="ctr">
                <a:solidFill>
                  <a:srgbClr val="FFFFFF"/>
                </a:solidFill>
                <a:prstDash val="solid"/>
                <a:round/>
                <a:headEnd type="none" w="med" len="med"/>
                <a:tailEnd type="none" w="med" len="med"/>
              </a:ln>
            </p:spPr>
            <p:txBody>
              <a:bodyPr/>
              <a:lstStyle/>
              <a:p>
                <a:pPr>
                  <a:defRPr/>
                </a:pPr>
                <a:endParaRPr lang="en-US" sz="1400" dirty="0">
                  <a:latin typeface="Arial" charset="0"/>
                  <a:cs typeface="+mn-cs"/>
                </a:endParaRPr>
              </a:p>
            </p:txBody>
          </p:sp>
          <p:sp>
            <p:nvSpPr>
              <p:cNvPr id="12" name="Freeform 11"/>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3"/>
              </a:solidFill>
              <a:ln w="31750" cap="flat" cmpd="sng" algn="ctr">
                <a:solidFill>
                  <a:srgbClr val="FFFFFF"/>
                </a:solidFill>
                <a:prstDash val="solid"/>
                <a:round/>
                <a:headEnd type="none" w="med" len="med"/>
                <a:tailEnd type="none" w="med" len="med"/>
              </a:ln>
            </p:spPr>
            <p:txBody>
              <a:bodyPr/>
              <a:lstStyle/>
              <a:p>
                <a:pPr>
                  <a:defRPr/>
                </a:pPr>
                <a:endParaRPr lang="en-US" sz="1400" dirty="0">
                  <a:latin typeface="Arial" charset="0"/>
                  <a:cs typeface="+mn-cs"/>
                </a:endParaRPr>
              </a:p>
            </p:txBody>
          </p:sp>
        </p:grpSp>
        <p:sp>
          <p:nvSpPr>
            <p:cNvPr id="9" name="TextBox 8"/>
            <p:cNvSpPr txBox="1"/>
            <p:nvPr/>
          </p:nvSpPr>
          <p:spPr>
            <a:xfrm>
              <a:off x="3712634" y="3354250"/>
              <a:ext cx="968177" cy="275189"/>
            </a:xfrm>
            <a:prstGeom prst="rect">
              <a:avLst/>
            </a:prstGeom>
            <a:noFill/>
          </p:spPr>
          <p:txBody>
            <a:bodyPr wrap="none">
              <a:spAutoFit/>
            </a:bodyPr>
            <a:lstStyle/>
            <a:p>
              <a:pPr algn="ctr">
                <a:defRPr/>
              </a:pPr>
              <a:r>
                <a:rPr lang="en-GB" sz="1100" dirty="0">
                  <a:gradFill>
                    <a:gsLst>
                      <a:gs pos="100000">
                        <a:schemeClr val="bg1">
                          <a:alpha val="69000"/>
                        </a:schemeClr>
                      </a:gs>
                      <a:gs pos="0">
                        <a:schemeClr val="bg1"/>
                      </a:gs>
                    </a:gsLst>
                    <a:lin ang="5400000" scaled="0"/>
                  </a:gradFill>
                  <a:latin typeface="Impact" pitchFamily="34" charset="0"/>
                  <a:cs typeface="+mn-cs"/>
                </a:rPr>
                <a:t>MAGAZINE</a:t>
              </a:r>
              <a:endParaRPr lang="en-US" sz="1100" dirty="0">
                <a:gradFill>
                  <a:gsLst>
                    <a:gs pos="100000">
                      <a:schemeClr val="bg1">
                        <a:alpha val="69000"/>
                      </a:schemeClr>
                    </a:gs>
                    <a:gs pos="0">
                      <a:schemeClr val="bg1"/>
                    </a:gs>
                  </a:gsLst>
                  <a:lin ang="5400000" scaled="0"/>
                </a:gradFill>
                <a:latin typeface="Impact" pitchFamily="34" charset="0"/>
                <a:cs typeface="+mn-cs"/>
              </a:endParaRPr>
            </a:p>
          </p:txBody>
        </p:sp>
      </p:grpSp>
      <p:grpSp>
        <p:nvGrpSpPr>
          <p:cNvPr id="13" name="Group 54"/>
          <p:cNvGrpSpPr/>
          <p:nvPr/>
        </p:nvGrpSpPr>
        <p:grpSpPr>
          <a:xfrm>
            <a:off x="2921141" y="2482069"/>
            <a:ext cx="671066" cy="671066"/>
            <a:chOff x="3716954" y="1639229"/>
            <a:chExt cx="1420472" cy="1420472"/>
          </a:xfrm>
        </p:grpSpPr>
        <p:sp>
          <p:nvSpPr>
            <p:cNvPr id="14"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15"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6" name="Group 66"/>
          <p:cNvGrpSpPr/>
          <p:nvPr/>
        </p:nvGrpSpPr>
        <p:grpSpPr>
          <a:xfrm>
            <a:off x="3028752" y="2563305"/>
            <a:ext cx="442214" cy="437272"/>
            <a:chOff x="2525182" y="2045778"/>
            <a:chExt cx="1106184" cy="1093822"/>
          </a:xfrm>
        </p:grpSpPr>
        <p:sp>
          <p:nvSpPr>
            <p:cNvPr id="17" name="Rounded Rectangle 16"/>
            <p:cNvSpPr/>
            <p:nvPr/>
          </p:nvSpPr>
          <p:spPr>
            <a:xfrm>
              <a:off x="2555777" y="2353718"/>
              <a:ext cx="1016690" cy="699510"/>
            </a:xfrm>
            <a:prstGeom prst="roundRect">
              <a:avLst/>
            </a:prstGeom>
            <a:pattFill prst="dkHorz">
              <a:fgClr>
                <a:schemeClr val="accent5"/>
              </a:fgClr>
              <a:bgClr>
                <a:schemeClr val="accent5">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22"/>
            <p:cNvSpPr/>
            <p:nvPr/>
          </p:nvSpPr>
          <p:spPr>
            <a:xfrm>
              <a:off x="2525182" y="2045778"/>
              <a:ext cx="1106184" cy="1093822"/>
            </a:xfrm>
            <a:custGeom>
              <a:avLst/>
              <a:gdLst/>
              <a:ahLst/>
              <a:cxnLst/>
              <a:rect l="l" t="t" r="r" b="b"/>
              <a:pathLst>
                <a:path w="1106184" h="1093822">
                  <a:moveTo>
                    <a:pt x="298620" y="1032000"/>
                  </a:moveTo>
                  <a:lnTo>
                    <a:pt x="807568" y="1032000"/>
                  </a:lnTo>
                  <a:cubicBezTo>
                    <a:pt x="813259" y="1032000"/>
                    <a:pt x="817872" y="1036613"/>
                    <a:pt x="817872" y="1042304"/>
                  </a:cubicBezTo>
                  <a:lnTo>
                    <a:pt x="817872" y="1062911"/>
                  </a:lnTo>
                  <a:cubicBezTo>
                    <a:pt x="817872" y="1079983"/>
                    <a:pt x="804033" y="1093822"/>
                    <a:pt x="786961" y="1093822"/>
                  </a:cubicBezTo>
                  <a:lnTo>
                    <a:pt x="319227" y="1093822"/>
                  </a:lnTo>
                  <a:cubicBezTo>
                    <a:pt x="302155" y="1093822"/>
                    <a:pt x="288316" y="1079983"/>
                    <a:pt x="288316" y="1062911"/>
                  </a:cubicBezTo>
                  <a:lnTo>
                    <a:pt x="288316" y="1042304"/>
                  </a:lnTo>
                  <a:cubicBezTo>
                    <a:pt x="288316" y="1036613"/>
                    <a:pt x="292929" y="1032000"/>
                    <a:pt x="298620" y="1032000"/>
                  </a:cubicBezTo>
                  <a:close/>
                  <a:moveTo>
                    <a:pt x="104919" y="357660"/>
                  </a:moveTo>
                  <a:cubicBezTo>
                    <a:pt x="86339" y="357660"/>
                    <a:pt x="71276" y="372722"/>
                    <a:pt x="71276" y="391303"/>
                  </a:cubicBezTo>
                  <a:lnTo>
                    <a:pt x="71276" y="919467"/>
                  </a:lnTo>
                  <a:cubicBezTo>
                    <a:pt x="71276" y="938048"/>
                    <a:pt x="86339" y="953110"/>
                    <a:pt x="104919" y="953110"/>
                  </a:cubicBezTo>
                  <a:lnTo>
                    <a:pt x="1001263" y="953110"/>
                  </a:lnTo>
                  <a:cubicBezTo>
                    <a:pt x="1019844" y="953110"/>
                    <a:pt x="1034906" y="938048"/>
                    <a:pt x="1034906" y="919467"/>
                  </a:cubicBezTo>
                  <a:lnTo>
                    <a:pt x="1034906" y="391303"/>
                  </a:lnTo>
                  <a:cubicBezTo>
                    <a:pt x="1034906" y="372722"/>
                    <a:pt x="1019844" y="357660"/>
                    <a:pt x="1001263" y="357660"/>
                  </a:cubicBezTo>
                  <a:close/>
                  <a:moveTo>
                    <a:pt x="440866" y="962"/>
                  </a:moveTo>
                  <a:cubicBezTo>
                    <a:pt x="455824" y="-3046"/>
                    <a:pt x="471199" y="5830"/>
                    <a:pt x="475207" y="20789"/>
                  </a:cubicBezTo>
                  <a:cubicBezTo>
                    <a:pt x="478339" y="32478"/>
                    <a:pt x="473603" y="44421"/>
                    <a:pt x="464105" y="50796"/>
                  </a:cubicBezTo>
                  <a:lnTo>
                    <a:pt x="518835" y="255051"/>
                  </a:lnTo>
                  <a:cubicBezTo>
                    <a:pt x="528154" y="248878"/>
                    <a:pt x="539198" y="246875"/>
                    <a:pt x="550710" y="246875"/>
                  </a:cubicBezTo>
                  <a:lnTo>
                    <a:pt x="577882" y="253845"/>
                  </a:lnTo>
                  <a:lnTo>
                    <a:pt x="632289" y="50796"/>
                  </a:lnTo>
                  <a:cubicBezTo>
                    <a:pt x="622791" y="44421"/>
                    <a:pt x="618055" y="32478"/>
                    <a:pt x="621187" y="20789"/>
                  </a:cubicBezTo>
                  <a:cubicBezTo>
                    <a:pt x="625195" y="5830"/>
                    <a:pt x="640570" y="-3046"/>
                    <a:pt x="655529" y="962"/>
                  </a:cubicBezTo>
                  <a:cubicBezTo>
                    <a:pt x="670487" y="4970"/>
                    <a:pt x="679363" y="20345"/>
                    <a:pt x="675355" y="35303"/>
                  </a:cubicBezTo>
                  <a:cubicBezTo>
                    <a:pt x="672223" y="46992"/>
                    <a:pt x="662151" y="54967"/>
                    <a:pt x="650738" y="55739"/>
                  </a:cubicBezTo>
                  <a:lnTo>
                    <a:pt x="596384" y="258590"/>
                  </a:lnTo>
                  <a:cubicBezTo>
                    <a:pt x="610466" y="266051"/>
                    <a:pt x="622274" y="277121"/>
                    <a:pt x="630710" y="290621"/>
                  </a:cubicBezTo>
                  <a:lnTo>
                    <a:pt x="1049771" y="290621"/>
                  </a:lnTo>
                  <a:cubicBezTo>
                    <a:pt x="1080927" y="290621"/>
                    <a:pt x="1106184" y="315878"/>
                    <a:pt x="1106184" y="347034"/>
                  </a:cubicBezTo>
                  <a:lnTo>
                    <a:pt x="1106184" y="963814"/>
                  </a:lnTo>
                  <a:cubicBezTo>
                    <a:pt x="1106184" y="994970"/>
                    <a:pt x="1080927" y="1020227"/>
                    <a:pt x="1049771" y="1020227"/>
                  </a:cubicBezTo>
                  <a:lnTo>
                    <a:pt x="56413" y="1020227"/>
                  </a:lnTo>
                  <a:cubicBezTo>
                    <a:pt x="25257" y="1020227"/>
                    <a:pt x="0" y="994970"/>
                    <a:pt x="0" y="963814"/>
                  </a:cubicBezTo>
                  <a:lnTo>
                    <a:pt x="0" y="347034"/>
                  </a:lnTo>
                  <a:cubicBezTo>
                    <a:pt x="0" y="315878"/>
                    <a:pt x="25257" y="290621"/>
                    <a:pt x="56413" y="290621"/>
                  </a:cubicBezTo>
                  <a:lnTo>
                    <a:pt x="470711" y="290621"/>
                  </a:lnTo>
                  <a:lnTo>
                    <a:pt x="500920" y="261986"/>
                  </a:lnTo>
                  <a:lnTo>
                    <a:pt x="445657" y="55739"/>
                  </a:lnTo>
                  <a:cubicBezTo>
                    <a:pt x="434244" y="54967"/>
                    <a:pt x="424171" y="46992"/>
                    <a:pt x="421039" y="35303"/>
                  </a:cubicBezTo>
                  <a:cubicBezTo>
                    <a:pt x="417031" y="20345"/>
                    <a:pt x="425907" y="4970"/>
                    <a:pt x="440866" y="962"/>
                  </a:cubicBezTo>
                  <a:close/>
                </a:path>
              </a:pathLst>
            </a:custGeom>
            <a:solidFill>
              <a:schemeClr val="bg1"/>
            </a:solidFill>
            <a:ln w="19050">
              <a:noFill/>
              <a:round/>
              <a:headEnd/>
              <a:tailEnd/>
            </a:ln>
          </p:spPr>
          <p:txBody>
            <a:bodyPr/>
            <a:lstStyle/>
            <a:p>
              <a:endParaRPr lang="en-GB">
                <a:solidFill>
                  <a:schemeClr val="tx1"/>
                </a:solidFill>
                <a:latin typeface="Arial" charset="0"/>
                <a:cs typeface="Arial" charset="0"/>
              </a:endParaRPr>
            </a:p>
          </p:txBody>
        </p:sp>
      </p:grpSp>
      <p:sp>
        <p:nvSpPr>
          <p:cNvPr id="19" name="TextBox 18"/>
          <p:cNvSpPr txBox="1"/>
          <p:nvPr/>
        </p:nvSpPr>
        <p:spPr>
          <a:xfrm>
            <a:off x="5445358" y="2612042"/>
            <a:ext cx="558166" cy="400110"/>
          </a:xfrm>
          <a:prstGeom prst="rect">
            <a:avLst/>
          </a:prstGeom>
          <a:noFill/>
        </p:spPr>
        <p:txBody>
          <a:bodyPr wrap="none" rtlCol="0">
            <a:spAutoFit/>
          </a:bodyPr>
          <a:lstStyle/>
          <a:p>
            <a:r>
              <a:rPr lang="en-GB" sz="2000" dirty="0" smtClean="0">
                <a:solidFill>
                  <a:srgbClr val="F6C700"/>
                </a:solidFill>
                <a:latin typeface="Impact" pitchFamily="34" charset="0"/>
              </a:rPr>
              <a:t>150</a:t>
            </a:r>
            <a:endParaRPr lang="en-GB" sz="2000" dirty="0">
              <a:solidFill>
                <a:srgbClr val="F6C700"/>
              </a:solidFill>
              <a:latin typeface="Impact" pitchFamily="34" charset="0"/>
            </a:endParaRPr>
          </a:p>
        </p:txBody>
      </p:sp>
      <p:grpSp>
        <p:nvGrpSpPr>
          <p:cNvPr id="20" name="Group 193"/>
          <p:cNvGrpSpPr/>
          <p:nvPr/>
        </p:nvGrpSpPr>
        <p:grpSpPr>
          <a:xfrm>
            <a:off x="2921590" y="6093011"/>
            <a:ext cx="670168" cy="670168"/>
            <a:chOff x="5594383" y="1999468"/>
            <a:chExt cx="1427856" cy="1427856"/>
          </a:xfrm>
        </p:grpSpPr>
        <p:sp>
          <p:nvSpPr>
            <p:cNvPr id="21"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100">
                <a:solidFill>
                  <a:schemeClr val="lt1"/>
                </a:solidFill>
                <a:latin typeface="+mn-lt"/>
                <a:cs typeface="+mn-cs"/>
              </a:endParaRPr>
            </a:p>
          </p:txBody>
        </p:sp>
        <p:sp>
          <p:nvSpPr>
            <p:cNvPr id="22" name="Freeform 17"/>
            <p:cNvSpPr>
              <a:spLocks noEditPoints="1"/>
            </p:cNvSpPr>
            <p:nvPr/>
          </p:nvSpPr>
          <p:spPr bwMode="auto">
            <a:xfrm>
              <a:off x="5594383" y="1999468"/>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sz="1100"/>
            </a:p>
          </p:txBody>
        </p:sp>
      </p:grpSp>
      <p:grpSp>
        <p:nvGrpSpPr>
          <p:cNvPr id="23" name="Group 205"/>
          <p:cNvGrpSpPr/>
          <p:nvPr/>
        </p:nvGrpSpPr>
        <p:grpSpPr>
          <a:xfrm>
            <a:off x="3003689" y="6176097"/>
            <a:ext cx="479550" cy="480866"/>
            <a:chOff x="4225045" y="4176145"/>
            <a:chExt cx="1054502" cy="1057396"/>
          </a:xfrm>
        </p:grpSpPr>
        <p:sp>
          <p:nvSpPr>
            <p:cNvPr id="24" name="Freeform 5"/>
            <p:cNvSpPr>
              <a:spLocks noEditPoints="1"/>
            </p:cNvSpPr>
            <p:nvPr/>
          </p:nvSpPr>
          <p:spPr bwMode="auto">
            <a:xfrm>
              <a:off x="4225045" y="4176145"/>
              <a:ext cx="1054502" cy="1057396"/>
            </a:xfrm>
            <a:custGeom>
              <a:avLst/>
              <a:gdLst>
                <a:gd name="T0" fmla="*/ 1489 w 1540"/>
                <a:gd name="T1" fmla="*/ 114 h 1544"/>
                <a:gd name="T2" fmla="*/ 1367 w 1540"/>
                <a:gd name="T3" fmla="*/ 75 h 1544"/>
                <a:gd name="T4" fmla="*/ 858 w 1540"/>
                <a:gd name="T5" fmla="*/ 75 h 1544"/>
                <a:gd name="T6" fmla="*/ 858 w 1540"/>
                <a:gd name="T7" fmla="*/ 0 h 1544"/>
                <a:gd name="T8" fmla="*/ 682 w 1540"/>
                <a:gd name="T9" fmla="*/ 0 h 1544"/>
                <a:gd name="T10" fmla="*/ 682 w 1540"/>
                <a:gd name="T11" fmla="*/ 75 h 1544"/>
                <a:gd name="T12" fmla="*/ 173 w 1540"/>
                <a:gd name="T13" fmla="*/ 75 h 1544"/>
                <a:gd name="T14" fmla="*/ 50 w 1540"/>
                <a:gd name="T15" fmla="*/ 114 h 1544"/>
                <a:gd name="T16" fmla="*/ 0 w 1540"/>
                <a:gd name="T17" fmla="*/ 207 h 1544"/>
                <a:gd name="T18" fmla="*/ 0 w 1540"/>
                <a:gd name="T19" fmla="*/ 915 h 1544"/>
                <a:gd name="T20" fmla="*/ 50 w 1540"/>
                <a:gd name="T21" fmla="*/ 1008 h 1544"/>
                <a:gd name="T22" fmla="*/ 173 w 1540"/>
                <a:gd name="T23" fmla="*/ 1046 h 1544"/>
                <a:gd name="T24" fmla="*/ 682 w 1540"/>
                <a:gd name="T25" fmla="*/ 1046 h 1544"/>
                <a:gd name="T26" fmla="*/ 682 w 1540"/>
                <a:gd name="T27" fmla="*/ 1544 h 1544"/>
                <a:gd name="T28" fmla="*/ 858 w 1540"/>
                <a:gd name="T29" fmla="*/ 1544 h 1544"/>
                <a:gd name="T30" fmla="*/ 858 w 1540"/>
                <a:gd name="T31" fmla="*/ 1046 h 1544"/>
                <a:gd name="T32" fmla="*/ 1367 w 1540"/>
                <a:gd name="T33" fmla="*/ 1046 h 1544"/>
                <a:gd name="T34" fmla="*/ 1489 w 1540"/>
                <a:gd name="T35" fmla="*/ 1008 h 1544"/>
                <a:gd name="T36" fmla="*/ 1540 w 1540"/>
                <a:gd name="T37" fmla="*/ 915 h 1544"/>
                <a:gd name="T38" fmla="*/ 1540 w 1540"/>
                <a:gd name="T39" fmla="*/ 207 h 1544"/>
                <a:gd name="T40" fmla="*/ 1489 w 1540"/>
                <a:gd name="T41" fmla="*/ 114 h 1544"/>
                <a:gd name="T42" fmla="*/ 1454 w 1540"/>
                <a:gd name="T43" fmla="*/ 915 h 1544"/>
                <a:gd name="T44" fmla="*/ 1428 w 1540"/>
                <a:gd name="T45" fmla="*/ 962 h 1544"/>
                <a:gd name="T46" fmla="*/ 1367 w 1540"/>
                <a:gd name="T47" fmla="*/ 981 h 1544"/>
                <a:gd name="T48" fmla="*/ 173 w 1540"/>
                <a:gd name="T49" fmla="*/ 981 h 1544"/>
                <a:gd name="T50" fmla="*/ 111 w 1540"/>
                <a:gd name="T51" fmla="*/ 962 h 1544"/>
                <a:gd name="T52" fmla="*/ 86 w 1540"/>
                <a:gd name="T53" fmla="*/ 915 h 1544"/>
                <a:gd name="T54" fmla="*/ 86 w 1540"/>
                <a:gd name="T55" fmla="*/ 207 h 1544"/>
                <a:gd name="T56" fmla="*/ 111 w 1540"/>
                <a:gd name="T57" fmla="*/ 160 h 1544"/>
                <a:gd name="T58" fmla="*/ 173 w 1540"/>
                <a:gd name="T59" fmla="*/ 141 h 1544"/>
                <a:gd name="T60" fmla="*/ 1367 w 1540"/>
                <a:gd name="T61" fmla="*/ 141 h 1544"/>
                <a:gd name="T62" fmla="*/ 1428 w 1540"/>
                <a:gd name="T63" fmla="*/ 160 h 1544"/>
                <a:gd name="T64" fmla="*/ 1454 w 1540"/>
                <a:gd name="T65" fmla="*/ 207 h 1544"/>
                <a:gd name="T66" fmla="*/ 1454 w 1540"/>
                <a:gd name="T67" fmla="*/ 915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0" h="1544">
                  <a:moveTo>
                    <a:pt x="1489" y="114"/>
                  </a:moveTo>
                  <a:cubicBezTo>
                    <a:pt x="1458" y="90"/>
                    <a:pt x="1415" y="75"/>
                    <a:pt x="1367" y="75"/>
                  </a:cubicBezTo>
                  <a:cubicBezTo>
                    <a:pt x="858" y="75"/>
                    <a:pt x="858" y="75"/>
                    <a:pt x="858" y="75"/>
                  </a:cubicBezTo>
                  <a:cubicBezTo>
                    <a:pt x="858" y="0"/>
                    <a:pt x="858" y="0"/>
                    <a:pt x="858" y="0"/>
                  </a:cubicBezTo>
                  <a:cubicBezTo>
                    <a:pt x="682" y="0"/>
                    <a:pt x="682" y="0"/>
                    <a:pt x="682" y="0"/>
                  </a:cubicBezTo>
                  <a:cubicBezTo>
                    <a:pt x="682" y="75"/>
                    <a:pt x="682" y="75"/>
                    <a:pt x="682" y="75"/>
                  </a:cubicBezTo>
                  <a:cubicBezTo>
                    <a:pt x="173" y="75"/>
                    <a:pt x="173" y="75"/>
                    <a:pt x="173" y="75"/>
                  </a:cubicBezTo>
                  <a:cubicBezTo>
                    <a:pt x="125" y="75"/>
                    <a:pt x="81" y="90"/>
                    <a:pt x="50" y="114"/>
                  </a:cubicBezTo>
                  <a:cubicBezTo>
                    <a:pt x="19" y="137"/>
                    <a:pt x="0" y="170"/>
                    <a:pt x="0" y="207"/>
                  </a:cubicBezTo>
                  <a:cubicBezTo>
                    <a:pt x="0" y="915"/>
                    <a:pt x="0" y="915"/>
                    <a:pt x="0" y="915"/>
                  </a:cubicBezTo>
                  <a:cubicBezTo>
                    <a:pt x="0" y="951"/>
                    <a:pt x="19" y="984"/>
                    <a:pt x="50" y="1008"/>
                  </a:cubicBezTo>
                  <a:cubicBezTo>
                    <a:pt x="81" y="1032"/>
                    <a:pt x="125" y="1047"/>
                    <a:pt x="173" y="1046"/>
                  </a:cubicBezTo>
                  <a:cubicBezTo>
                    <a:pt x="682" y="1046"/>
                    <a:pt x="682" y="1046"/>
                    <a:pt x="682" y="1046"/>
                  </a:cubicBezTo>
                  <a:cubicBezTo>
                    <a:pt x="682" y="1544"/>
                    <a:pt x="682" y="1544"/>
                    <a:pt x="682" y="1544"/>
                  </a:cubicBezTo>
                  <a:cubicBezTo>
                    <a:pt x="858" y="1544"/>
                    <a:pt x="858" y="1544"/>
                    <a:pt x="858" y="1544"/>
                  </a:cubicBezTo>
                  <a:cubicBezTo>
                    <a:pt x="858" y="1046"/>
                    <a:pt x="858" y="1046"/>
                    <a:pt x="858" y="1046"/>
                  </a:cubicBezTo>
                  <a:cubicBezTo>
                    <a:pt x="1367" y="1046"/>
                    <a:pt x="1367" y="1046"/>
                    <a:pt x="1367" y="1046"/>
                  </a:cubicBezTo>
                  <a:cubicBezTo>
                    <a:pt x="1415" y="1047"/>
                    <a:pt x="1458" y="1032"/>
                    <a:pt x="1489" y="1008"/>
                  </a:cubicBezTo>
                  <a:cubicBezTo>
                    <a:pt x="1521" y="984"/>
                    <a:pt x="1540" y="951"/>
                    <a:pt x="1540" y="915"/>
                  </a:cubicBezTo>
                  <a:cubicBezTo>
                    <a:pt x="1540" y="207"/>
                    <a:pt x="1540" y="207"/>
                    <a:pt x="1540" y="207"/>
                  </a:cubicBezTo>
                  <a:cubicBezTo>
                    <a:pt x="1540" y="170"/>
                    <a:pt x="1521" y="137"/>
                    <a:pt x="1489" y="114"/>
                  </a:cubicBezTo>
                  <a:close/>
                  <a:moveTo>
                    <a:pt x="1454" y="915"/>
                  </a:moveTo>
                  <a:cubicBezTo>
                    <a:pt x="1454" y="933"/>
                    <a:pt x="1444" y="950"/>
                    <a:pt x="1428" y="962"/>
                  </a:cubicBezTo>
                  <a:cubicBezTo>
                    <a:pt x="1413" y="973"/>
                    <a:pt x="1391" y="981"/>
                    <a:pt x="1367" y="981"/>
                  </a:cubicBezTo>
                  <a:cubicBezTo>
                    <a:pt x="173" y="981"/>
                    <a:pt x="173" y="981"/>
                    <a:pt x="173" y="981"/>
                  </a:cubicBezTo>
                  <a:cubicBezTo>
                    <a:pt x="149" y="981"/>
                    <a:pt x="127" y="973"/>
                    <a:pt x="111" y="962"/>
                  </a:cubicBezTo>
                  <a:cubicBezTo>
                    <a:pt x="96" y="950"/>
                    <a:pt x="86" y="933"/>
                    <a:pt x="86" y="915"/>
                  </a:cubicBezTo>
                  <a:cubicBezTo>
                    <a:pt x="86" y="207"/>
                    <a:pt x="86" y="207"/>
                    <a:pt x="86" y="207"/>
                  </a:cubicBezTo>
                  <a:cubicBezTo>
                    <a:pt x="86" y="188"/>
                    <a:pt x="96" y="172"/>
                    <a:pt x="111" y="160"/>
                  </a:cubicBezTo>
                  <a:cubicBezTo>
                    <a:pt x="127" y="148"/>
                    <a:pt x="149" y="141"/>
                    <a:pt x="173" y="141"/>
                  </a:cubicBezTo>
                  <a:cubicBezTo>
                    <a:pt x="1367" y="141"/>
                    <a:pt x="1367" y="141"/>
                    <a:pt x="1367" y="141"/>
                  </a:cubicBezTo>
                  <a:cubicBezTo>
                    <a:pt x="1391" y="141"/>
                    <a:pt x="1413" y="148"/>
                    <a:pt x="1428" y="160"/>
                  </a:cubicBezTo>
                  <a:cubicBezTo>
                    <a:pt x="1444" y="172"/>
                    <a:pt x="1454" y="188"/>
                    <a:pt x="1454" y="207"/>
                  </a:cubicBezTo>
                  <a:lnTo>
                    <a:pt x="1454" y="9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sz="1100"/>
            </a:p>
          </p:txBody>
        </p:sp>
        <p:sp>
          <p:nvSpPr>
            <p:cNvPr id="25" name="Rounded Rectangle 24"/>
            <p:cNvSpPr/>
            <p:nvPr/>
          </p:nvSpPr>
          <p:spPr>
            <a:xfrm>
              <a:off x="4261596" y="4256334"/>
              <a:ext cx="978107" cy="597544"/>
            </a:xfrm>
            <a:prstGeom prst="roundRect">
              <a:avLst>
                <a:gd name="adj" fmla="val 13080"/>
              </a:avLst>
            </a:prstGeom>
            <a:pattFill prst="dashVert">
              <a:fgClr>
                <a:schemeClr val="accent4">
                  <a:lumMod val="20000"/>
                  <a:lumOff val="80000"/>
                </a:schemeClr>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sp>
        <p:nvSpPr>
          <p:cNvPr id="26" name="TextBox 25"/>
          <p:cNvSpPr txBox="1"/>
          <p:nvPr/>
        </p:nvSpPr>
        <p:spPr>
          <a:xfrm>
            <a:off x="4299052" y="6239532"/>
            <a:ext cx="461986" cy="400110"/>
          </a:xfrm>
          <a:prstGeom prst="rect">
            <a:avLst/>
          </a:prstGeom>
          <a:noFill/>
        </p:spPr>
        <p:txBody>
          <a:bodyPr wrap="none" rtlCol="0">
            <a:spAutoFit/>
          </a:bodyPr>
          <a:lstStyle/>
          <a:p>
            <a:r>
              <a:rPr lang="en-GB" sz="2000" dirty="0" smtClean="0">
                <a:solidFill>
                  <a:schemeClr val="accent4"/>
                </a:solidFill>
                <a:latin typeface="Impact" pitchFamily="34" charset="0"/>
              </a:rPr>
              <a:t>60</a:t>
            </a:r>
            <a:endParaRPr lang="en-GB" sz="2000" dirty="0">
              <a:solidFill>
                <a:schemeClr val="accent4"/>
              </a:solidFill>
              <a:latin typeface="Impact" pitchFamily="34" charset="0"/>
            </a:endParaRPr>
          </a:p>
        </p:txBody>
      </p:sp>
      <p:grpSp>
        <p:nvGrpSpPr>
          <p:cNvPr id="27" name="Group 51"/>
          <p:cNvGrpSpPr/>
          <p:nvPr/>
        </p:nvGrpSpPr>
        <p:grpSpPr>
          <a:xfrm>
            <a:off x="2921141" y="3201911"/>
            <a:ext cx="671066" cy="671066"/>
            <a:chOff x="5594383" y="1947292"/>
            <a:chExt cx="1427856" cy="1427856"/>
          </a:xfrm>
        </p:grpSpPr>
        <p:sp>
          <p:nvSpPr>
            <p:cNvPr id="28"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29"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0" name="TextBox 29"/>
          <p:cNvSpPr txBox="1"/>
          <p:nvPr/>
        </p:nvSpPr>
        <p:spPr>
          <a:xfrm>
            <a:off x="5140998" y="3369756"/>
            <a:ext cx="517193" cy="400110"/>
          </a:xfrm>
          <a:prstGeom prst="rect">
            <a:avLst/>
          </a:prstGeom>
          <a:noFill/>
        </p:spPr>
        <p:txBody>
          <a:bodyPr wrap="none" rtlCol="0">
            <a:spAutoFit/>
          </a:bodyPr>
          <a:lstStyle/>
          <a:p>
            <a:r>
              <a:rPr lang="en-GB" sz="2000" dirty="0" smtClean="0">
                <a:solidFill>
                  <a:schemeClr val="accent1">
                    <a:lumMod val="75000"/>
                  </a:schemeClr>
                </a:solidFill>
                <a:latin typeface="Impact" pitchFamily="34" charset="0"/>
              </a:rPr>
              <a:t>137</a:t>
            </a:r>
            <a:endParaRPr lang="en-GB" sz="2000" dirty="0">
              <a:solidFill>
                <a:schemeClr val="accent1">
                  <a:lumMod val="75000"/>
                </a:schemeClr>
              </a:solidFill>
              <a:latin typeface="Impact" pitchFamily="34" charset="0"/>
            </a:endParaRPr>
          </a:p>
        </p:txBody>
      </p:sp>
      <p:grpSp>
        <p:nvGrpSpPr>
          <p:cNvPr id="31" name="Group 75"/>
          <p:cNvGrpSpPr/>
          <p:nvPr/>
        </p:nvGrpSpPr>
        <p:grpSpPr>
          <a:xfrm>
            <a:off x="3028037" y="3373973"/>
            <a:ext cx="458036" cy="347821"/>
            <a:chOff x="3490553" y="4004875"/>
            <a:chExt cx="1183708" cy="898880"/>
          </a:xfrm>
        </p:grpSpPr>
        <p:sp>
          <p:nvSpPr>
            <p:cNvPr id="32" name="Rounded Rectangle 2"/>
            <p:cNvSpPr/>
            <p:nvPr/>
          </p:nvSpPr>
          <p:spPr>
            <a:xfrm>
              <a:off x="3490553" y="4004875"/>
              <a:ext cx="1183708" cy="898880"/>
            </a:xfrm>
            <a:custGeom>
              <a:avLst/>
              <a:gdLst/>
              <a:ahLst/>
              <a:cxnLst/>
              <a:rect l="l" t="t" r="r" b="b"/>
              <a:pathLst>
                <a:path w="2986088" h="2267562">
                  <a:moveTo>
                    <a:pt x="329691" y="104775"/>
                  </a:moveTo>
                  <a:lnTo>
                    <a:pt x="329691" y="1714500"/>
                  </a:lnTo>
                  <a:lnTo>
                    <a:pt x="2696654" y="1714500"/>
                  </a:lnTo>
                  <a:lnTo>
                    <a:pt x="2696654" y="104775"/>
                  </a:lnTo>
                  <a:close/>
                  <a:moveTo>
                    <a:pt x="347159" y="0"/>
                  </a:moveTo>
                  <a:lnTo>
                    <a:pt x="2671249" y="0"/>
                  </a:lnTo>
                  <a:cubicBezTo>
                    <a:pt x="2744899" y="0"/>
                    <a:pt x="2804604" y="59705"/>
                    <a:pt x="2804604" y="133355"/>
                  </a:cubicBezTo>
                  <a:lnTo>
                    <a:pt x="2804604" y="1808637"/>
                  </a:lnTo>
                  <a:lnTo>
                    <a:pt x="2968086" y="1948036"/>
                  </a:lnTo>
                  <a:lnTo>
                    <a:pt x="2960329" y="1948036"/>
                  </a:lnTo>
                  <a:cubicBezTo>
                    <a:pt x="2976041" y="1956949"/>
                    <a:pt x="2986088" y="1973978"/>
                    <a:pt x="2986088" y="1993353"/>
                  </a:cubicBezTo>
                  <a:lnTo>
                    <a:pt x="2986088" y="2212719"/>
                  </a:lnTo>
                  <a:cubicBezTo>
                    <a:pt x="2986088" y="2243008"/>
                    <a:pt x="2961534" y="2267562"/>
                    <a:pt x="2931245" y="2267562"/>
                  </a:cubicBezTo>
                  <a:lnTo>
                    <a:pt x="54843" y="2267562"/>
                  </a:lnTo>
                  <a:cubicBezTo>
                    <a:pt x="24554" y="2267562"/>
                    <a:pt x="0" y="2243008"/>
                    <a:pt x="0" y="2212719"/>
                  </a:cubicBezTo>
                  <a:lnTo>
                    <a:pt x="0" y="1993353"/>
                  </a:lnTo>
                  <a:cubicBezTo>
                    <a:pt x="0" y="1973978"/>
                    <a:pt x="10048" y="1956949"/>
                    <a:pt x="25759" y="1948036"/>
                  </a:cubicBezTo>
                  <a:lnTo>
                    <a:pt x="18002" y="1948036"/>
                  </a:lnTo>
                  <a:lnTo>
                    <a:pt x="199734" y="1793076"/>
                  </a:lnTo>
                  <a:lnTo>
                    <a:pt x="213804" y="1793076"/>
                  </a:lnTo>
                  <a:lnTo>
                    <a:pt x="213804" y="133355"/>
                  </a:lnTo>
                  <a:cubicBezTo>
                    <a:pt x="213804" y="59705"/>
                    <a:pt x="273509" y="0"/>
                    <a:pt x="347159"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a:solidFill>
                  <a:srgbClr val="CF142B">
                    <a:lumMod val="60000"/>
                    <a:lumOff val="40000"/>
                  </a:srgbClr>
                </a:solidFill>
                <a:latin typeface="+mn-lt"/>
                <a:cs typeface="+mn-cs"/>
              </a:endParaRPr>
            </a:p>
          </p:txBody>
        </p:sp>
        <p:sp>
          <p:nvSpPr>
            <p:cNvPr id="33" name="Freeform 46"/>
            <p:cNvSpPr>
              <a:spLocks noEditPoints="1"/>
            </p:cNvSpPr>
            <p:nvPr/>
          </p:nvSpPr>
          <p:spPr bwMode="auto">
            <a:xfrm>
              <a:off x="3823917" y="4085920"/>
              <a:ext cx="560634" cy="558396"/>
            </a:xfrm>
            <a:custGeom>
              <a:avLst/>
              <a:gdLst>
                <a:gd name="T0" fmla="*/ 0 w 318"/>
                <a:gd name="T1" fmla="*/ 159 h 317"/>
                <a:gd name="T2" fmla="*/ 318 w 318"/>
                <a:gd name="T3" fmla="*/ 159 h 317"/>
                <a:gd name="T4" fmla="*/ 131 w 318"/>
                <a:gd name="T5" fmla="*/ 303 h 317"/>
                <a:gd name="T6" fmla="*/ 153 w 318"/>
                <a:gd name="T7" fmla="*/ 241 h 317"/>
                <a:gd name="T8" fmla="*/ 131 w 318"/>
                <a:gd name="T9" fmla="*/ 303 h 317"/>
                <a:gd name="T10" fmla="*/ 73 w 318"/>
                <a:gd name="T11" fmla="*/ 164 h 317"/>
                <a:gd name="T12" fmla="*/ 30 w 318"/>
                <a:gd name="T13" fmla="*/ 231 h 317"/>
                <a:gd name="T14" fmla="*/ 165 w 318"/>
                <a:gd name="T15" fmla="*/ 76 h 317"/>
                <a:gd name="T16" fmla="*/ 183 w 318"/>
                <a:gd name="T17" fmla="*/ 13 h 317"/>
                <a:gd name="T18" fmla="*/ 165 w 318"/>
                <a:gd name="T19" fmla="*/ 76 h 317"/>
                <a:gd name="T20" fmla="*/ 231 w 318"/>
                <a:gd name="T21" fmla="*/ 153 h 317"/>
                <a:gd name="T22" fmla="*/ 165 w 318"/>
                <a:gd name="T23" fmla="*/ 86 h 317"/>
                <a:gd name="T24" fmla="*/ 153 w 318"/>
                <a:gd name="T25" fmla="*/ 76 h 317"/>
                <a:gd name="T26" fmla="*/ 131 w 318"/>
                <a:gd name="T27" fmla="*/ 14 h 317"/>
                <a:gd name="T28" fmla="*/ 153 w 318"/>
                <a:gd name="T29" fmla="*/ 76 h 317"/>
                <a:gd name="T30" fmla="*/ 153 w 318"/>
                <a:gd name="T31" fmla="*/ 153 h 317"/>
                <a:gd name="T32" fmla="*/ 94 w 318"/>
                <a:gd name="T33" fmla="*/ 86 h 317"/>
                <a:gd name="T34" fmla="*/ 73 w 318"/>
                <a:gd name="T35" fmla="*/ 153 h 317"/>
                <a:gd name="T36" fmla="*/ 30 w 318"/>
                <a:gd name="T37" fmla="*/ 86 h 317"/>
                <a:gd name="T38" fmla="*/ 73 w 318"/>
                <a:gd name="T39" fmla="*/ 153 h 317"/>
                <a:gd name="T40" fmla="*/ 153 w 318"/>
                <a:gd name="T41" fmla="*/ 164 h 317"/>
                <a:gd name="T42" fmla="*/ 94 w 318"/>
                <a:gd name="T43" fmla="*/ 231 h 317"/>
                <a:gd name="T44" fmla="*/ 165 w 318"/>
                <a:gd name="T45" fmla="*/ 241 h 317"/>
                <a:gd name="T46" fmla="*/ 183 w 318"/>
                <a:gd name="T47" fmla="*/ 304 h 317"/>
                <a:gd name="T48" fmla="*/ 165 w 318"/>
                <a:gd name="T49" fmla="*/ 241 h 317"/>
                <a:gd name="T50" fmla="*/ 165 w 318"/>
                <a:gd name="T51" fmla="*/ 164 h 317"/>
                <a:gd name="T52" fmla="*/ 221 w 318"/>
                <a:gd name="T53" fmla="*/ 231 h 317"/>
                <a:gd name="T54" fmla="*/ 242 w 318"/>
                <a:gd name="T55" fmla="*/ 164 h 317"/>
                <a:gd name="T56" fmla="*/ 287 w 318"/>
                <a:gd name="T57" fmla="*/ 231 h 317"/>
                <a:gd name="T58" fmla="*/ 232 w 318"/>
                <a:gd name="T59" fmla="*/ 231 h 317"/>
                <a:gd name="T60" fmla="*/ 242 w 318"/>
                <a:gd name="T61" fmla="*/ 153 h 317"/>
                <a:gd name="T62" fmla="*/ 288 w 318"/>
                <a:gd name="T63" fmla="*/ 86 h 317"/>
                <a:gd name="T64" fmla="*/ 242 w 318"/>
                <a:gd name="T65" fmla="*/ 153 h 317"/>
                <a:gd name="T66" fmla="*/ 229 w 318"/>
                <a:gd name="T67" fmla="*/ 76 h 317"/>
                <a:gd name="T68" fmla="*/ 263 w 318"/>
                <a:gd name="T69" fmla="*/ 54 h 317"/>
                <a:gd name="T70" fmla="*/ 55 w 318"/>
                <a:gd name="T71" fmla="*/ 54 h 317"/>
                <a:gd name="T72" fmla="*/ 86 w 318"/>
                <a:gd name="T73" fmla="*/ 76 h 317"/>
                <a:gd name="T74" fmla="*/ 55 w 318"/>
                <a:gd name="T75" fmla="*/ 54 h 317"/>
                <a:gd name="T76" fmla="*/ 86 w 318"/>
                <a:gd name="T77" fmla="*/ 241 h 317"/>
                <a:gd name="T78" fmla="*/ 55 w 318"/>
                <a:gd name="T79" fmla="*/ 263 h 317"/>
                <a:gd name="T80" fmla="*/ 263 w 318"/>
                <a:gd name="T81" fmla="*/ 263 h 317"/>
                <a:gd name="T82" fmla="*/ 229 w 318"/>
                <a:gd name="T83" fmla="*/ 241 h 317"/>
                <a:gd name="T84" fmla="*/ 263 w 318"/>
                <a:gd name="T85" fmla="*/ 26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8" h="317">
                  <a:moveTo>
                    <a:pt x="159" y="0"/>
                  </a:moveTo>
                  <a:cubicBezTo>
                    <a:pt x="71" y="0"/>
                    <a:pt x="0" y="71"/>
                    <a:pt x="0" y="159"/>
                  </a:cubicBezTo>
                  <a:cubicBezTo>
                    <a:pt x="0" y="246"/>
                    <a:pt x="71" y="317"/>
                    <a:pt x="159" y="317"/>
                  </a:cubicBezTo>
                  <a:cubicBezTo>
                    <a:pt x="247" y="317"/>
                    <a:pt x="318" y="246"/>
                    <a:pt x="318" y="159"/>
                  </a:cubicBezTo>
                  <a:cubicBezTo>
                    <a:pt x="318" y="71"/>
                    <a:pt x="247" y="0"/>
                    <a:pt x="159" y="0"/>
                  </a:cubicBezTo>
                  <a:close/>
                  <a:moveTo>
                    <a:pt x="131" y="303"/>
                  </a:moveTo>
                  <a:cubicBezTo>
                    <a:pt x="117" y="286"/>
                    <a:pt x="105" y="265"/>
                    <a:pt x="97" y="241"/>
                  </a:cubicBezTo>
                  <a:cubicBezTo>
                    <a:pt x="153" y="241"/>
                    <a:pt x="153" y="241"/>
                    <a:pt x="153" y="241"/>
                  </a:cubicBezTo>
                  <a:cubicBezTo>
                    <a:pt x="153" y="306"/>
                    <a:pt x="153" y="306"/>
                    <a:pt x="153" y="306"/>
                  </a:cubicBezTo>
                  <a:cubicBezTo>
                    <a:pt x="146" y="306"/>
                    <a:pt x="138" y="305"/>
                    <a:pt x="131" y="303"/>
                  </a:cubicBezTo>
                  <a:close/>
                  <a:moveTo>
                    <a:pt x="12" y="164"/>
                  </a:moveTo>
                  <a:cubicBezTo>
                    <a:pt x="73" y="164"/>
                    <a:pt x="73" y="164"/>
                    <a:pt x="73" y="164"/>
                  </a:cubicBezTo>
                  <a:cubicBezTo>
                    <a:pt x="73" y="187"/>
                    <a:pt x="76" y="210"/>
                    <a:pt x="82" y="231"/>
                  </a:cubicBezTo>
                  <a:cubicBezTo>
                    <a:pt x="30" y="231"/>
                    <a:pt x="30" y="231"/>
                    <a:pt x="30" y="231"/>
                  </a:cubicBezTo>
                  <a:cubicBezTo>
                    <a:pt x="19" y="211"/>
                    <a:pt x="13" y="188"/>
                    <a:pt x="12" y="164"/>
                  </a:cubicBezTo>
                  <a:close/>
                  <a:moveTo>
                    <a:pt x="165" y="76"/>
                  </a:moveTo>
                  <a:cubicBezTo>
                    <a:pt x="165" y="11"/>
                    <a:pt x="165" y="11"/>
                    <a:pt x="165" y="11"/>
                  </a:cubicBezTo>
                  <a:cubicBezTo>
                    <a:pt x="171" y="11"/>
                    <a:pt x="177" y="12"/>
                    <a:pt x="183" y="13"/>
                  </a:cubicBezTo>
                  <a:cubicBezTo>
                    <a:pt x="197" y="31"/>
                    <a:pt x="209" y="52"/>
                    <a:pt x="217" y="76"/>
                  </a:cubicBezTo>
                  <a:lnTo>
                    <a:pt x="165" y="76"/>
                  </a:lnTo>
                  <a:close/>
                  <a:moveTo>
                    <a:pt x="221" y="86"/>
                  </a:moveTo>
                  <a:cubicBezTo>
                    <a:pt x="227" y="107"/>
                    <a:pt x="231" y="130"/>
                    <a:pt x="231" y="153"/>
                  </a:cubicBezTo>
                  <a:cubicBezTo>
                    <a:pt x="165" y="153"/>
                    <a:pt x="165" y="153"/>
                    <a:pt x="165" y="153"/>
                  </a:cubicBezTo>
                  <a:cubicBezTo>
                    <a:pt x="165" y="86"/>
                    <a:pt x="165" y="86"/>
                    <a:pt x="165" y="86"/>
                  </a:cubicBezTo>
                  <a:lnTo>
                    <a:pt x="221" y="86"/>
                  </a:lnTo>
                  <a:close/>
                  <a:moveTo>
                    <a:pt x="153" y="76"/>
                  </a:moveTo>
                  <a:cubicBezTo>
                    <a:pt x="97" y="76"/>
                    <a:pt x="97" y="76"/>
                    <a:pt x="97" y="76"/>
                  </a:cubicBezTo>
                  <a:cubicBezTo>
                    <a:pt x="106" y="52"/>
                    <a:pt x="117" y="31"/>
                    <a:pt x="131" y="14"/>
                  </a:cubicBezTo>
                  <a:cubicBezTo>
                    <a:pt x="138" y="12"/>
                    <a:pt x="146" y="12"/>
                    <a:pt x="153" y="11"/>
                  </a:cubicBezTo>
                  <a:lnTo>
                    <a:pt x="153" y="76"/>
                  </a:lnTo>
                  <a:close/>
                  <a:moveTo>
                    <a:pt x="153" y="86"/>
                  </a:moveTo>
                  <a:cubicBezTo>
                    <a:pt x="153" y="153"/>
                    <a:pt x="153" y="153"/>
                    <a:pt x="153" y="153"/>
                  </a:cubicBezTo>
                  <a:cubicBezTo>
                    <a:pt x="83" y="153"/>
                    <a:pt x="83" y="153"/>
                    <a:pt x="83" y="153"/>
                  </a:cubicBezTo>
                  <a:cubicBezTo>
                    <a:pt x="84" y="130"/>
                    <a:pt x="88" y="107"/>
                    <a:pt x="94" y="86"/>
                  </a:cubicBezTo>
                  <a:lnTo>
                    <a:pt x="153" y="86"/>
                  </a:lnTo>
                  <a:close/>
                  <a:moveTo>
                    <a:pt x="73" y="153"/>
                  </a:moveTo>
                  <a:cubicBezTo>
                    <a:pt x="12" y="153"/>
                    <a:pt x="12" y="153"/>
                    <a:pt x="12" y="153"/>
                  </a:cubicBezTo>
                  <a:cubicBezTo>
                    <a:pt x="13" y="129"/>
                    <a:pt x="19" y="106"/>
                    <a:pt x="30" y="86"/>
                  </a:cubicBezTo>
                  <a:cubicBezTo>
                    <a:pt x="82" y="86"/>
                    <a:pt x="82" y="86"/>
                    <a:pt x="82" y="86"/>
                  </a:cubicBezTo>
                  <a:cubicBezTo>
                    <a:pt x="76" y="107"/>
                    <a:pt x="73" y="130"/>
                    <a:pt x="73" y="153"/>
                  </a:cubicBezTo>
                  <a:close/>
                  <a:moveTo>
                    <a:pt x="83" y="164"/>
                  </a:moveTo>
                  <a:cubicBezTo>
                    <a:pt x="153" y="164"/>
                    <a:pt x="153" y="164"/>
                    <a:pt x="153" y="164"/>
                  </a:cubicBezTo>
                  <a:cubicBezTo>
                    <a:pt x="153" y="231"/>
                    <a:pt x="153" y="231"/>
                    <a:pt x="153" y="231"/>
                  </a:cubicBezTo>
                  <a:cubicBezTo>
                    <a:pt x="94" y="231"/>
                    <a:pt x="94" y="231"/>
                    <a:pt x="94" y="231"/>
                  </a:cubicBezTo>
                  <a:cubicBezTo>
                    <a:pt x="87" y="210"/>
                    <a:pt x="84" y="187"/>
                    <a:pt x="83" y="164"/>
                  </a:cubicBezTo>
                  <a:close/>
                  <a:moveTo>
                    <a:pt x="165" y="241"/>
                  </a:moveTo>
                  <a:cubicBezTo>
                    <a:pt x="217" y="241"/>
                    <a:pt x="217" y="241"/>
                    <a:pt x="217" y="241"/>
                  </a:cubicBezTo>
                  <a:cubicBezTo>
                    <a:pt x="209" y="265"/>
                    <a:pt x="197" y="286"/>
                    <a:pt x="183" y="304"/>
                  </a:cubicBezTo>
                  <a:cubicBezTo>
                    <a:pt x="177" y="305"/>
                    <a:pt x="171" y="306"/>
                    <a:pt x="165" y="306"/>
                  </a:cubicBezTo>
                  <a:lnTo>
                    <a:pt x="165" y="241"/>
                  </a:lnTo>
                  <a:close/>
                  <a:moveTo>
                    <a:pt x="165" y="231"/>
                  </a:moveTo>
                  <a:cubicBezTo>
                    <a:pt x="165" y="164"/>
                    <a:pt x="165" y="164"/>
                    <a:pt x="165" y="164"/>
                  </a:cubicBezTo>
                  <a:cubicBezTo>
                    <a:pt x="231" y="164"/>
                    <a:pt x="231" y="164"/>
                    <a:pt x="231" y="164"/>
                  </a:cubicBezTo>
                  <a:cubicBezTo>
                    <a:pt x="231" y="187"/>
                    <a:pt x="227" y="210"/>
                    <a:pt x="221" y="231"/>
                  </a:cubicBezTo>
                  <a:lnTo>
                    <a:pt x="165" y="231"/>
                  </a:lnTo>
                  <a:close/>
                  <a:moveTo>
                    <a:pt x="242" y="164"/>
                  </a:moveTo>
                  <a:cubicBezTo>
                    <a:pt x="306" y="164"/>
                    <a:pt x="306" y="164"/>
                    <a:pt x="306" y="164"/>
                  </a:cubicBezTo>
                  <a:cubicBezTo>
                    <a:pt x="305" y="188"/>
                    <a:pt x="299" y="211"/>
                    <a:pt x="287" y="231"/>
                  </a:cubicBezTo>
                  <a:cubicBezTo>
                    <a:pt x="287" y="231"/>
                    <a:pt x="287" y="231"/>
                    <a:pt x="287" y="231"/>
                  </a:cubicBezTo>
                  <a:cubicBezTo>
                    <a:pt x="232" y="231"/>
                    <a:pt x="232" y="231"/>
                    <a:pt x="232" y="231"/>
                  </a:cubicBezTo>
                  <a:cubicBezTo>
                    <a:pt x="238" y="210"/>
                    <a:pt x="242" y="187"/>
                    <a:pt x="242" y="164"/>
                  </a:cubicBezTo>
                  <a:close/>
                  <a:moveTo>
                    <a:pt x="242" y="153"/>
                  </a:moveTo>
                  <a:cubicBezTo>
                    <a:pt x="242" y="130"/>
                    <a:pt x="238" y="107"/>
                    <a:pt x="232" y="86"/>
                  </a:cubicBezTo>
                  <a:cubicBezTo>
                    <a:pt x="288" y="86"/>
                    <a:pt x="288" y="86"/>
                    <a:pt x="288" y="86"/>
                  </a:cubicBezTo>
                  <a:cubicBezTo>
                    <a:pt x="299" y="106"/>
                    <a:pt x="305" y="129"/>
                    <a:pt x="306" y="153"/>
                  </a:cubicBezTo>
                  <a:lnTo>
                    <a:pt x="242" y="153"/>
                  </a:lnTo>
                  <a:close/>
                  <a:moveTo>
                    <a:pt x="281" y="76"/>
                  </a:moveTo>
                  <a:cubicBezTo>
                    <a:pt x="229" y="76"/>
                    <a:pt x="229" y="76"/>
                    <a:pt x="229" y="76"/>
                  </a:cubicBezTo>
                  <a:cubicBezTo>
                    <a:pt x="221" y="54"/>
                    <a:pt x="211" y="34"/>
                    <a:pt x="199" y="17"/>
                  </a:cubicBezTo>
                  <a:cubicBezTo>
                    <a:pt x="224" y="24"/>
                    <a:pt x="246" y="37"/>
                    <a:pt x="263" y="54"/>
                  </a:cubicBezTo>
                  <a:cubicBezTo>
                    <a:pt x="270" y="61"/>
                    <a:pt x="276" y="68"/>
                    <a:pt x="281" y="76"/>
                  </a:cubicBezTo>
                  <a:close/>
                  <a:moveTo>
                    <a:pt x="55" y="54"/>
                  </a:moveTo>
                  <a:cubicBezTo>
                    <a:pt x="71" y="38"/>
                    <a:pt x="92" y="25"/>
                    <a:pt x="115" y="18"/>
                  </a:cubicBezTo>
                  <a:cubicBezTo>
                    <a:pt x="103" y="35"/>
                    <a:pt x="93" y="55"/>
                    <a:pt x="86" y="76"/>
                  </a:cubicBezTo>
                  <a:cubicBezTo>
                    <a:pt x="37" y="76"/>
                    <a:pt x="37" y="76"/>
                    <a:pt x="37" y="76"/>
                  </a:cubicBezTo>
                  <a:cubicBezTo>
                    <a:pt x="42" y="68"/>
                    <a:pt x="48" y="61"/>
                    <a:pt x="55" y="54"/>
                  </a:cubicBezTo>
                  <a:close/>
                  <a:moveTo>
                    <a:pt x="37" y="241"/>
                  </a:moveTo>
                  <a:cubicBezTo>
                    <a:pt x="86" y="241"/>
                    <a:pt x="86" y="241"/>
                    <a:pt x="86" y="241"/>
                  </a:cubicBezTo>
                  <a:cubicBezTo>
                    <a:pt x="93" y="263"/>
                    <a:pt x="103" y="282"/>
                    <a:pt x="115" y="299"/>
                  </a:cubicBezTo>
                  <a:cubicBezTo>
                    <a:pt x="92" y="292"/>
                    <a:pt x="71" y="279"/>
                    <a:pt x="55" y="263"/>
                  </a:cubicBezTo>
                  <a:cubicBezTo>
                    <a:pt x="48" y="256"/>
                    <a:pt x="42" y="249"/>
                    <a:pt x="37" y="241"/>
                  </a:cubicBezTo>
                  <a:close/>
                  <a:moveTo>
                    <a:pt x="263" y="263"/>
                  </a:moveTo>
                  <a:cubicBezTo>
                    <a:pt x="246" y="280"/>
                    <a:pt x="224" y="294"/>
                    <a:pt x="199" y="300"/>
                  </a:cubicBezTo>
                  <a:cubicBezTo>
                    <a:pt x="211" y="283"/>
                    <a:pt x="222" y="263"/>
                    <a:pt x="229" y="241"/>
                  </a:cubicBezTo>
                  <a:cubicBezTo>
                    <a:pt x="281" y="241"/>
                    <a:pt x="281" y="241"/>
                    <a:pt x="281" y="241"/>
                  </a:cubicBezTo>
                  <a:cubicBezTo>
                    <a:pt x="276" y="249"/>
                    <a:pt x="270" y="256"/>
                    <a:pt x="263" y="26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Vodafone Lt" pitchFamily="34" charset="0"/>
              </a:endParaRPr>
            </a:p>
          </p:txBody>
        </p:sp>
      </p:grpSp>
      <p:grpSp>
        <p:nvGrpSpPr>
          <p:cNvPr id="34" name="Group 122"/>
          <p:cNvGrpSpPr/>
          <p:nvPr/>
        </p:nvGrpSpPr>
        <p:grpSpPr>
          <a:xfrm>
            <a:off x="2921141" y="3925407"/>
            <a:ext cx="671066" cy="671066"/>
            <a:chOff x="5594383" y="1947292"/>
            <a:chExt cx="1427856" cy="1427856"/>
          </a:xfrm>
        </p:grpSpPr>
        <p:sp>
          <p:nvSpPr>
            <p:cNvPr id="35"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36"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7" name="Group 78"/>
          <p:cNvGrpSpPr/>
          <p:nvPr/>
        </p:nvGrpSpPr>
        <p:grpSpPr>
          <a:xfrm>
            <a:off x="2870392" y="3999304"/>
            <a:ext cx="731336" cy="475824"/>
            <a:chOff x="7131212" y="2286010"/>
            <a:chExt cx="6497637" cy="4227513"/>
          </a:xfrm>
        </p:grpSpPr>
        <p:sp>
          <p:nvSpPr>
            <p:cNvPr id="38" name="Freeform 37"/>
            <p:cNvSpPr/>
            <p:nvPr/>
          </p:nvSpPr>
          <p:spPr>
            <a:xfrm>
              <a:off x="8380128" y="2565070"/>
              <a:ext cx="5058888" cy="3740727"/>
            </a:xfrm>
            <a:custGeom>
              <a:avLst/>
              <a:gdLst>
                <a:gd name="connsiteX0" fmla="*/ 0 w 5058888"/>
                <a:gd name="connsiteY0" fmla="*/ 403761 h 3740727"/>
                <a:gd name="connsiteX1" fmla="*/ 1923802 w 5058888"/>
                <a:gd name="connsiteY1" fmla="*/ 285008 h 3740727"/>
                <a:gd name="connsiteX2" fmla="*/ 3669475 w 5058888"/>
                <a:gd name="connsiteY2" fmla="*/ 0 h 3740727"/>
                <a:gd name="connsiteX3" fmla="*/ 4785756 w 5058888"/>
                <a:gd name="connsiteY3" fmla="*/ 2030681 h 3740727"/>
                <a:gd name="connsiteX4" fmla="*/ 5058888 w 5058888"/>
                <a:gd name="connsiteY4" fmla="*/ 2980707 h 3740727"/>
                <a:gd name="connsiteX5" fmla="*/ 4833257 w 5058888"/>
                <a:gd name="connsiteY5" fmla="*/ 3087585 h 3740727"/>
                <a:gd name="connsiteX6" fmla="*/ 2280062 w 5058888"/>
                <a:gd name="connsiteY6" fmla="*/ 3562598 h 3740727"/>
                <a:gd name="connsiteX7" fmla="*/ 1009402 w 5058888"/>
                <a:gd name="connsiteY7" fmla="*/ 3740727 h 3740727"/>
                <a:gd name="connsiteX8" fmla="*/ 1080654 w 5058888"/>
                <a:gd name="connsiteY8" fmla="*/ 3194462 h 3740727"/>
                <a:gd name="connsiteX9" fmla="*/ 855023 w 5058888"/>
                <a:gd name="connsiteY9" fmla="*/ 2517569 h 3740727"/>
                <a:gd name="connsiteX10" fmla="*/ 178130 w 5058888"/>
                <a:gd name="connsiteY10" fmla="*/ 1353787 h 3740727"/>
                <a:gd name="connsiteX11" fmla="*/ 0 w 5058888"/>
                <a:gd name="connsiteY11" fmla="*/ 403761 h 374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888" h="3740727">
                  <a:moveTo>
                    <a:pt x="0" y="403761"/>
                  </a:moveTo>
                  <a:lnTo>
                    <a:pt x="1923802" y="285008"/>
                  </a:lnTo>
                  <a:lnTo>
                    <a:pt x="3669475" y="0"/>
                  </a:lnTo>
                  <a:lnTo>
                    <a:pt x="4785756" y="2030681"/>
                  </a:lnTo>
                  <a:lnTo>
                    <a:pt x="5058888" y="2980707"/>
                  </a:lnTo>
                  <a:lnTo>
                    <a:pt x="4833257" y="3087585"/>
                  </a:lnTo>
                  <a:lnTo>
                    <a:pt x="2280062" y="3562598"/>
                  </a:lnTo>
                  <a:lnTo>
                    <a:pt x="1009402" y="3740727"/>
                  </a:lnTo>
                  <a:lnTo>
                    <a:pt x="1080654" y="3194462"/>
                  </a:lnTo>
                  <a:lnTo>
                    <a:pt x="855023" y="2517569"/>
                  </a:lnTo>
                  <a:lnTo>
                    <a:pt x="178130" y="1353787"/>
                  </a:lnTo>
                  <a:lnTo>
                    <a:pt x="0" y="40376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6"/>
            <p:cNvSpPr>
              <a:spLocks/>
            </p:cNvSpPr>
            <p:nvPr/>
          </p:nvSpPr>
          <p:spPr bwMode="auto">
            <a:xfrm>
              <a:off x="10228425" y="2884498"/>
              <a:ext cx="927100" cy="747713"/>
            </a:xfrm>
            <a:custGeom>
              <a:avLst/>
              <a:gdLst>
                <a:gd name="T0" fmla="*/ 401 w 406"/>
                <a:gd name="T1" fmla="*/ 3 h 327"/>
                <a:gd name="T2" fmla="*/ 392 w 406"/>
                <a:gd name="T3" fmla="*/ 302 h 327"/>
                <a:gd name="T4" fmla="*/ 256 w 406"/>
                <a:gd name="T5" fmla="*/ 139 h 327"/>
                <a:gd name="T6" fmla="*/ 256 w 406"/>
                <a:gd name="T7" fmla="*/ 327 h 327"/>
                <a:gd name="T8" fmla="*/ 0 w 406"/>
                <a:gd name="T9" fmla="*/ 71 h 327"/>
                <a:gd name="T10" fmla="*/ 102 w 406"/>
                <a:gd name="T11" fmla="*/ 46 h 327"/>
                <a:gd name="T12" fmla="*/ 239 w 406"/>
                <a:gd name="T13" fmla="*/ 250 h 327"/>
                <a:gd name="T14" fmla="*/ 136 w 406"/>
                <a:gd name="T15" fmla="*/ 54 h 327"/>
                <a:gd name="T16" fmla="*/ 247 w 406"/>
                <a:gd name="T17" fmla="*/ 29 h 327"/>
                <a:gd name="T18" fmla="*/ 367 w 406"/>
                <a:gd name="T19" fmla="*/ 225 h 327"/>
                <a:gd name="T20" fmla="*/ 358 w 406"/>
                <a:gd name="T21" fmla="*/ 37 h 327"/>
                <a:gd name="T22" fmla="*/ 315 w 406"/>
                <a:gd name="T23" fmla="*/ 11 h 327"/>
                <a:gd name="T24" fmla="*/ 401 w 406"/>
                <a:gd name="T25" fmla="*/ 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6" h="327">
                  <a:moveTo>
                    <a:pt x="401" y="3"/>
                  </a:moveTo>
                  <a:cubicBezTo>
                    <a:pt x="348" y="78"/>
                    <a:pt x="406" y="198"/>
                    <a:pt x="392" y="302"/>
                  </a:cubicBezTo>
                  <a:cubicBezTo>
                    <a:pt x="341" y="254"/>
                    <a:pt x="295" y="200"/>
                    <a:pt x="256" y="139"/>
                  </a:cubicBezTo>
                  <a:cubicBezTo>
                    <a:pt x="232" y="208"/>
                    <a:pt x="266" y="242"/>
                    <a:pt x="256" y="327"/>
                  </a:cubicBezTo>
                  <a:cubicBezTo>
                    <a:pt x="162" y="250"/>
                    <a:pt x="119" y="122"/>
                    <a:pt x="0" y="71"/>
                  </a:cubicBezTo>
                  <a:cubicBezTo>
                    <a:pt x="24" y="53"/>
                    <a:pt x="81" y="67"/>
                    <a:pt x="102" y="46"/>
                  </a:cubicBezTo>
                  <a:cubicBezTo>
                    <a:pt x="72" y="103"/>
                    <a:pt x="190" y="191"/>
                    <a:pt x="239" y="250"/>
                  </a:cubicBezTo>
                  <a:cubicBezTo>
                    <a:pt x="225" y="164"/>
                    <a:pt x="241" y="49"/>
                    <a:pt x="136" y="54"/>
                  </a:cubicBezTo>
                  <a:cubicBezTo>
                    <a:pt x="156" y="29"/>
                    <a:pt x="211" y="38"/>
                    <a:pt x="247" y="29"/>
                  </a:cubicBezTo>
                  <a:cubicBezTo>
                    <a:pt x="200" y="88"/>
                    <a:pt x="335" y="162"/>
                    <a:pt x="367" y="225"/>
                  </a:cubicBezTo>
                  <a:cubicBezTo>
                    <a:pt x="377" y="198"/>
                    <a:pt x="362" y="99"/>
                    <a:pt x="358" y="37"/>
                  </a:cubicBezTo>
                  <a:cubicBezTo>
                    <a:pt x="350" y="4"/>
                    <a:pt x="310" y="44"/>
                    <a:pt x="315" y="11"/>
                  </a:cubicBezTo>
                  <a:cubicBezTo>
                    <a:pt x="353" y="18"/>
                    <a:pt x="367" y="0"/>
                    <a:pt x="401" y="3"/>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7"/>
            <p:cNvSpPr>
              <a:spLocks/>
            </p:cNvSpPr>
            <p:nvPr/>
          </p:nvSpPr>
          <p:spPr bwMode="auto">
            <a:xfrm>
              <a:off x="7620162" y="3068648"/>
              <a:ext cx="1557337" cy="2905125"/>
            </a:xfrm>
            <a:custGeom>
              <a:avLst/>
              <a:gdLst>
                <a:gd name="T0" fmla="*/ 0 w 683"/>
                <a:gd name="T1" fmla="*/ 8 h 1271"/>
                <a:gd name="T2" fmla="*/ 17 w 683"/>
                <a:gd name="T3" fmla="*/ 0 h 1271"/>
                <a:gd name="T4" fmla="*/ 136 w 683"/>
                <a:gd name="T5" fmla="*/ 128 h 1271"/>
                <a:gd name="T6" fmla="*/ 683 w 683"/>
                <a:gd name="T7" fmla="*/ 1271 h 1271"/>
                <a:gd name="T8" fmla="*/ 0 w 683"/>
                <a:gd name="T9" fmla="*/ 8 h 1271"/>
              </a:gdLst>
              <a:ahLst/>
              <a:cxnLst>
                <a:cxn ang="0">
                  <a:pos x="T0" y="T1"/>
                </a:cxn>
                <a:cxn ang="0">
                  <a:pos x="T2" y="T3"/>
                </a:cxn>
                <a:cxn ang="0">
                  <a:pos x="T4" y="T5"/>
                </a:cxn>
                <a:cxn ang="0">
                  <a:pos x="T6" y="T7"/>
                </a:cxn>
                <a:cxn ang="0">
                  <a:pos x="T8" y="T9"/>
                </a:cxn>
              </a:cxnLst>
              <a:rect l="0" t="0" r="r" b="b"/>
              <a:pathLst>
                <a:path w="683" h="1271">
                  <a:moveTo>
                    <a:pt x="0" y="8"/>
                  </a:moveTo>
                  <a:cubicBezTo>
                    <a:pt x="0" y="0"/>
                    <a:pt x="10" y="2"/>
                    <a:pt x="17" y="0"/>
                  </a:cubicBezTo>
                  <a:cubicBezTo>
                    <a:pt x="82" y="11"/>
                    <a:pt x="103" y="82"/>
                    <a:pt x="136" y="128"/>
                  </a:cubicBezTo>
                  <a:cubicBezTo>
                    <a:pt x="365" y="443"/>
                    <a:pt x="600" y="805"/>
                    <a:pt x="683" y="1271"/>
                  </a:cubicBezTo>
                  <a:cubicBezTo>
                    <a:pt x="541" y="764"/>
                    <a:pt x="297" y="359"/>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p:cNvSpPr>
              <a:spLocks/>
            </p:cNvSpPr>
            <p:nvPr/>
          </p:nvSpPr>
          <p:spPr bwMode="auto">
            <a:xfrm>
              <a:off x="8901275" y="3146435"/>
              <a:ext cx="877887" cy="739775"/>
            </a:xfrm>
            <a:custGeom>
              <a:avLst/>
              <a:gdLst>
                <a:gd name="T0" fmla="*/ 308 w 385"/>
                <a:gd name="T1" fmla="*/ 0 h 324"/>
                <a:gd name="T2" fmla="*/ 385 w 385"/>
                <a:gd name="T3" fmla="*/ 282 h 324"/>
                <a:gd name="T4" fmla="*/ 112 w 385"/>
                <a:gd name="T5" fmla="*/ 102 h 324"/>
                <a:gd name="T6" fmla="*/ 223 w 385"/>
                <a:gd name="T7" fmla="*/ 299 h 324"/>
                <a:gd name="T8" fmla="*/ 138 w 385"/>
                <a:gd name="T9" fmla="*/ 324 h 324"/>
                <a:gd name="T10" fmla="*/ 163 w 385"/>
                <a:gd name="T11" fmla="*/ 299 h 324"/>
                <a:gd name="T12" fmla="*/ 69 w 385"/>
                <a:gd name="T13" fmla="*/ 68 h 324"/>
                <a:gd name="T14" fmla="*/ 1 w 385"/>
                <a:gd name="T15" fmla="*/ 43 h 324"/>
                <a:gd name="T16" fmla="*/ 325 w 385"/>
                <a:gd name="T17" fmla="*/ 205 h 324"/>
                <a:gd name="T18" fmla="*/ 232 w 385"/>
                <a:gd name="T19" fmla="*/ 17 h 324"/>
                <a:gd name="T20" fmla="*/ 223 w 385"/>
                <a:gd name="T21" fmla="*/ 25 h 324"/>
                <a:gd name="T22" fmla="*/ 308 w 385"/>
                <a:gd name="T2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5" h="324">
                  <a:moveTo>
                    <a:pt x="308" y="0"/>
                  </a:moveTo>
                  <a:cubicBezTo>
                    <a:pt x="252" y="81"/>
                    <a:pt x="374" y="185"/>
                    <a:pt x="385" y="282"/>
                  </a:cubicBezTo>
                  <a:cubicBezTo>
                    <a:pt x="290" y="226"/>
                    <a:pt x="204" y="161"/>
                    <a:pt x="112" y="102"/>
                  </a:cubicBezTo>
                  <a:cubicBezTo>
                    <a:pt x="131" y="152"/>
                    <a:pt x="144" y="281"/>
                    <a:pt x="223" y="299"/>
                  </a:cubicBezTo>
                  <a:cubicBezTo>
                    <a:pt x="236" y="315"/>
                    <a:pt x="150" y="305"/>
                    <a:pt x="138" y="324"/>
                  </a:cubicBezTo>
                  <a:cubicBezTo>
                    <a:pt x="108" y="310"/>
                    <a:pt x="158" y="305"/>
                    <a:pt x="163" y="299"/>
                  </a:cubicBezTo>
                  <a:cubicBezTo>
                    <a:pt x="138" y="216"/>
                    <a:pt x="99" y="147"/>
                    <a:pt x="69" y="68"/>
                  </a:cubicBezTo>
                  <a:cubicBezTo>
                    <a:pt x="55" y="52"/>
                    <a:pt x="0" y="75"/>
                    <a:pt x="1" y="43"/>
                  </a:cubicBezTo>
                  <a:cubicBezTo>
                    <a:pt x="154" y="28"/>
                    <a:pt x="213" y="153"/>
                    <a:pt x="325" y="205"/>
                  </a:cubicBezTo>
                  <a:cubicBezTo>
                    <a:pt x="316" y="155"/>
                    <a:pt x="289" y="48"/>
                    <a:pt x="232" y="17"/>
                  </a:cubicBezTo>
                  <a:cubicBezTo>
                    <a:pt x="224" y="15"/>
                    <a:pt x="224" y="20"/>
                    <a:pt x="223" y="25"/>
                  </a:cubicBezTo>
                  <a:cubicBezTo>
                    <a:pt x="201" y="0"/>
                    <a:pt x="285" y="8"/>
                    <a:pt x="308"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9"/>
            <p:cNvSpPr>
              <a:spLocks/>
            </p:cNvSpPr>
            <p:nvPr/>
          </p:nvSpPr>
          <p:spPr bwMode="auto">
            <a:xfrm>
              <a:off x="9139400" y="3586173"/>
              <a:ext cx="2979737" cy="574675"/>
            </a:xfrm>
            <a:custGeom>
              <a:avLst/>
              <a:gdLst>
                <a:gd name="T0" fmla="*/ 1280 w 1307"/>
                <a:gd name="T1" fmla="*/ 3 h 251"/>
                <a:gd name="T2" fmla="*/ 1305 w 1307"/>
                <a:gd name="T3" fmla="*/ 20 h 251"/>
                <a:gd name="T4" fmla="*/ 1169 w 1307"/>
                <a:gd name="T5" fmla="*/ 63 h 251"/>
                <a:gd name="T6" fmla="*/ 0 w 1307"/>
                <a:gd name="T7" fmla="*/ 251 h 251"/>
                <a:gd name="T8" fmla="*/ 145 w 1307"/>
                <a:gd name="T9" fmla="*/ 199 h 251"/>
                <a:gd name="T10" fmla="*/ 1280 w 1307"/>
                <a:gd name="T11" fmla="*/ 3 h 251"/>
              </a:gdLst>
              <a:ahLst/>
              <a:cxnLst>
                <a:cxn ang="0">
                  <a:pos x="T0" y="T1"/>
                </a:cxn>
                <a:cxn ang="0">
                  <a:pos x="T2" y="T3"/>
                </a:cxn>
                <a:cxn ang="0">
                  <a:pos x="T4" y="T5"/>
                </a:cxn>
                <a:cxn ang="0">
                  <a:pos x="T6" y="T7"/>
                </a:cxn>
                <a:cxn ang="0">
                  <a:pos x="T8" y="T9"/>
                </a:cxn>
                <a:cxn ang="0">
                  <a:pos x="T10" y="T11"/>
                </a:cxn>
              </a:cxnLst>
              <a:rect l="0" t="0" r="r" b="b"/>
              <a:pathLst>
                <a:path w="1307" h="251">
                  <a:moveTo>
                    <a:pt x="1280" y="3"/>
                  </a:moveTo>
                  <a:cubicBezTo>
                    <a:pt x="1297" y="0"/>
                    <a:pt x="1307" y="5"/>
                    <a:pt x="1305" y="20"/>
                  </a:cubicBezTo>
                  <a:cubicBezTo>
                    <a:pt x="1294" y="55"/>
                    <a:pt x="1221" y="54"/>
                    <a:pt x="1169" y="63"/>
                  </a:cubicBezTo>
                  <a:cubicBezTo>
                    <a:pt x="793" y="126"/>
                    <a:pt x="372" y="211"/>
                    <a:pt x="0" y="251"/>
                  </a:cubicBezTo>
                  <a:cubicBezTo>
                    <a:pt x="28" y="205"/>
                    <a:pt x="98" y="207"/>
                    <a:pt x="145" y="199"/>
                  </a:cubicBezTo>
                  <a:cubicBezTo>
                    <a:pt x="514" y="137"/>
                    <a:pt x="912" y="71"/>
                    <a:pt x="1280" y="3"/>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10"/>
            <p:cNvSpPr>
              <a:spLocks/>
            </p:cNvSpPr>
            <p:nvPr/>
          </p:nvSpPr>
          <p:spPr bwMode="auto">
            <a:xfrm>
              <a:off x="11903237" y="3808423"/>
              <a:ext cx="660400" cy="190500"/>
            </a:xfrm>
            <a:custGeom>
              <a:avLst/>
              <a:gdLst>
                <a:gd name="T0" fmla="*/ 273 w 290"/>
                <a:gd name="T1" fmla="*/ 0 h 83"/>
                <a:gd name="T2" fmla="*/ 290 w 290"/>
                <a:gd name="T3" fmla="*/ 17 h 83"/>
                <a:gd name="T4" fmla="*/ 0 w 290"/>
                <a:gd name="T5" fmla="*/ 68 h 83"/>
                <a:gd name="T6" fmla="*/ 273 w 290"/>
                <a:gd name="T7" fmla="*/ 0 h 83"/>
              </a:gdLst>
              <a:ahLst/>
              <a:cxnLst>
                <a:cxn ang="0">
                  <a:pos x="T0" y="T1"/>
                </a:cxn>
                <a:cxn ang="0">
                  <a:pos x="T2" y="T3"/>
                </a:cxn>
                <a:cxn ang="0">
                  <a:pos x="T4" y="T5"/>
                </a:cxn>
                <a:cxn ang="0">
                  <a:pos x="T6" y="T7"/>
                </a:cxn>
              </a:cxnLst>
              <a:rect l="0" t="0" r="r" b="b"/>
              <a:pathLst>
                <a:path w="290" h="83">
                  <a:moveTo>
                    <a:pt x="273" y="0"/>
                  </a:moveTo>
                  <a:cubicBezTo>
                    <a:pt x="282" y="2"/>
                    <a:pt x="278" y="17"/>
                    <a:pt x="290" y="17"/>
                  </a:cubicBezTo>
                  <a:cubicBezTo>
                    <a:pt x="228" y="59"/>
                    <a:pt x="62" y="83"/>
                    <a:pt x="0" y="68"/>
                  </a:cubicBezTo>
                  <a:cubicBezTo>
                    <a:pt x="64" y="19"/>
                    <a:pt x="194" y="35"/>
                    <a:pt x="273"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1"/>
            <p:cNvSpPr>
              <a:spLocks/>
            </p:cNvSpPr>
            <p:nvPr/>
          </p:nvSpPr>
          <p:spPr bwMode="auto">
            <a:xfrm>
              <a:off x="10907875" y="3968760"/>
              <a:ext cx="688975" cy="239713"/>
            </a:xfrm>
            <a:custGeom>
              <a:avLst/>
              <a:gdLst>
                <a:gd name="T0" fmla="*/ 299 w 302"/>
                <a:gd name="T1" fmla="*/ 41 h 105"/>
                <a:gd name="T2" fmla="*/ 0 w 302"/>
                <a:gd name="T3" fmla="*/ 67 h 105"/>
                <a:gd name="T4" fmla="*/ 256 w 302"/>
                <a:gd name="T5" fmla="*/ 7 h 105"/>
                <a:gd name="T6" fmla="*/ 299 w 302"/>
                <a:gd name="T7" fmla="*/ 41 h 105"/>
              </a:gdLst>
              <a:ahLst/>
              <a:cxnLst>
                <a:cxn ang="0">
                  <a:pos x="T0" y="T1"/>
                </a:cxn>
                <a:cxn ang="0">
                  <a:pos x="T2" y="T3"/>
                </a:cxn>
                <a:cxn ang="0">
                  <a:pos x="T4" y="T5"/>
                </a:cxn>
                <a:cxn ang="0">
                  <a:pos x="T6" y="T7"/>
                </a:cxn>
              </a:cxnLst>
              <a:rect l="0" t="0" r="r" b="b"/>
              <a:pathLst>
                <a:path w="302" h="105">
                  <a:moveTo>
                    <a:pt x="299" y="41"/>
                  </a:moveTo>
                  <a:cubicBezTo>
                    <a:pt x="194" y="35"/>
                    <a:pt x="81" y="105"/>
                    <a:pt x="0" y="67"/>
                  </a:cubicBezTo>
                  <a:cubicBezTo>
                    <a:pt x="53" y="57"/>
                    <a:pt x="193" y="0"/>
                    <a:pt x="256" y="7"/>
                  </a:cubicBezTo>
                  <a:cubicBezTo>
                    <a:pt x="282" y="10"/>
                    <a:pt x="302" y="10"/>
                    <a:pt x="299" y="4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2"/>
            <p:cNvSpPr>
              <a:spLocks/>
            </p:cNvSpPr>
            <p:nvPr/>
          </p:nvSpPr>
          <p:spPr bwMode="auto">
            <a:xfrm>
              <a:off x="12019125" y="3998923"/>
              <a:ext cx="682625" cy="217488"/>
            </a:xfrm>
            <a:custGeom>
              <a:avLst/>
              <a:gdLst>
                <a:gd name="T0" fmla="*/ 299 w 299"/>
                <a:gd name="T1" fmla="*/ 28 h 95"/>
                <a:gd name="T2" fmla="*/ 0 w 299"/>
                <a:gd name="T3" fmla="*/ 71 h 95"/>
                <a:gd name="T4" fmla="*/ 273 w 299"/>
                <a:gd name="T5" fmla="*/ 2 h 95"/>
                <a:gd name="T6" fmla="*/ 299 w 299"/>
                <a:gd name="T7" fmla="*/ 28 h 95"/>
              </a:gdLst>
              <a:ahLst/>
              <a:cxnLst>
                <a:cxn ang="0">
                  <a:pos x="T0" y="T1"/>
                </a:cxn>
                <a:cxn ang="0">
                  <a:pos x="T2" y="T3"/>
                </a:cxn>
                <a:cxn ang="0">
                  <a:pos x="T4" y="T5"/>
                </a:cxn>
                <a:cxn ang="0">
                  <a:pos x="T6" y="T7"/>
                </a:cxn>
              </a:cxnLst>
              <a:rect l="0" t="0" r="r" b="b"/>
              <a:pathLst>
                <a:path w="299" h="95">
                  <a:moveTo>
                    <a:pt x="299" y="28"/>
                  </a:moveTo>
                  <a:cubicBezTo>
                    <a:pt x="216" y="50"/>
                    <a:pt x="72" y="95"/>
                    <a:pt x="0" y="71"/>
                  </a:cubicBezTo>
                  <a:cubicBezTo>
                    <a:pt x="64" y="21"/>
                    <a:pt x="196" y="40"/>
                    <a:pt x="273" y="2"/>
                  </a:cubicBezTo>
                  <a:cubicBezTo>
                    <a:pt x="293" y="0"/>
                    <a:pt x="282" y="27"/>
                    <a:pt x="299" y="2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13"/>
            <p:cNvSpPr>
              <a:spLocks noEditPoints="1"/>
            </p:cNvSpPr>
            <p:nvPr/>
          </p:nvSpPr>
          <p:spPr bwMode="auto">
            <a:xfrm>
              <a:off x="9761700" y="4121160"/>
              <a:ext cx="1438275" cy="995363"/>
            </a:xfrm>
            <a:custGeom>
              <a:avLst/>
              <a:gdLst>
                <a:gd name="T0" fmla="*/ 631 w 631"/>
                <a:gd name="T1" fmla="*/ 358 h 435"/>
                <a:gd name="T2" fmla="*/ 205 w 631"/>
                <a:gd name="T3" fmla="*/ 435 h 435"/>
                <a:gd name="T4" fmla="*/ 0 w 631"/>
                <a:gd name="T5" fmla="*/ 76 h 435"/>
                <a:gd name="T6" fmla="*/ 401 w 631"/>
                <a:gd name="T7" fmla="*/ 0 h 435"/>
                <a:gd name="T8" fmla="*/ 631 w 631"/>
                <a:gd name="T9" fmla="*/ 358 h 435"/>
                <a:gd name="T10" fmla="*/ 42 w 631"/>
                <a:gd name="T11" fmla="*/ 76 h 435"/>
                <a:gd name="T12" fmla="*/ 222 w 631"/>
                <a:gd name="T13" fmla="*/ 409 h 435"/>
                <a:gd name="T14" fmla="*/ 606 w 631"/>
                <a:gd name="T15" fmla="*/ 333 h 435"/>
                <a:gd name="T16" fmla="*/ 409 w 631"/>
                <a:gd name="T17" fmla="*/ 25 h 435"/>
                <a:gd name="T18" fmla="*/ 42 w 631"/>
                <a:gd name="T19" fmla="*/ 7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1" h="435">
                  <a:moveTo>
                    <a:pt x="631" y="358"/>
                  </a:moveTo>
                  <a:cubicBezTo>
                    <a:pt x="484" y="379"/>
                    <a:pt x="348" y="411"/>
                    <a:pt x="205" y="435"/>
                  </a:cubicBezTo>
                  <a:cubicBezTo>
                    <a:pt x="156" y="296"/>
                    <a:pt x="75" y="188"/>
                    <a:pt x="0" y="76"/>
                  </a:cubicBezTo>
                  <a:cubicBezTo>
                    <a:pt x="122" y="39"/>
                    <a:pt x="270" y="28"/>
                    <a:pt x="401" y="0"/>
                  </a:cubicBezTo>
                  <a:cubicBezTo>
                    <a:pt x="496" y="100"/>
                    <a:pt x="566" y="227"/>
                    <a:pt x="631" y="358"/>
                  </a:cubicBezTo>
                  <a:close/>
                  <a:moveTo>
                    <a:pt x="42" y="76"/>
                  </a:moveTo>
                  <a:cubicBezTo>
                    <a:pt x="78" y="178"/>
                    <a:pt x="174" y="291"/>
                    <a:pt x="222" y="409"/>
                  </a:cubicBezTo>
                  <a:cubicBezTo>
                    <a:pt x="351" y="385"/>
                    <a:pt x="488" y="368"/>
                    <a:pt x="606" y="333"/>
                  </a:cubicBezTo>
                  <a:cubicBezTo>
                    <a:pt x="538" y="232"/>
                    <a:pt x="476" y="127"/>
                    <a:pt x="409" y="25"/>
                  </a:cubicBezTo>
                  <a:cubicBezTo>
                    <a:pt x="275" y="31"/>
                    <a:pt x="177" y="72"/>
                    <a:pt x="42" y="76"/>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15"/>
            <p:cNvSpPr>
              <a:spLocks/>
            </p:cNvSpPr>
            <p:nvPr/>
          </p:nvSpPr>
          <p:spPr bwMode="auto">
            <a:xfrm>
              <a:off x="11045987" y="4162435"/>
              <a:ext cx="685800" cy="238125"/>
            </a:xfrm>
            <a:custGeom>
              <a:avLst/>
              <a:gdLst>
                <a:gd name="T0" fmla="*/ 299 w 301"/>
                <a:gd name="T1" fmla="*/ 41 h 104"/>
                <a:gd name="T2" fmla="*/ 0 w 301"/>
                <a:gd name="T3" fmla="*/ 67 h 104"/>
                <a:gd name="T4" fmla="*/ 256 w 301"/>
                <a:gd name="T5" fmla="*/ 7 h 104"/>
                <a:gd name="T6" fmla="*/ 299 w 301"/>
                <a:gd name="T7" fmla="*/ 41 h 104"/>
              </a:gdLst>
              <a:ahLst/>
              <a:cxnLst>
                <a:cxn ang="0">
                  <a:pos x="T0" y="T1"/>
                </a:cxn>
                <a:cxn ang="0">
                  <a:pos x="T2" y="T3"/>
                </a:cxn>
                <a:cxn ang="0">
                  <a:pos x="T4" y="T5"/>
                </a:cxn>
                <a:cxn ang="0">
                  <a:pos x="T6" y="T7"/>
                </a:cxn>
              </a:cxnLst>
              <a:rect l="0" t="0" r="r" b="b"/>
              <a:pathLst>
                <a:path w="301" h="104">
                  <a:moveTo>
                    <a:pt x="299" y="41"/>
                  </a:moveTo>
                  <a:cubicBezTo>
                    <a:pt x="195" y="37"/>
                    <a:pt x="80" y="104"/>
                    <a:pt x="0" y="67"/>
                  </a:cubicBezTo>
                  <a:cubicBezTo>
                    <a:pt x="54" y="56"/>
                    <a:pt x="192" y="0"/>
                    <a:pt x="256" y="7"/>
                  </a:cubicBezTo>
                  <a:cubicBezTo>
                    <a:pt x="281" y="10"/>
                    <a:pt x="301" y="10"/>
                    <a:pt x="299" y="4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16"/>
            <p:cNvSpPr>
              <a:spLocks/>
            </p:cNvSpPr>
            <p:nvPr/>
          </p:nvSpPr>
          <p:spPr bwMode="auto">
            <a:xfrm>
              <a:off x="12155650" y="4192598"/>
              <a:ext cx="663575" cy="228600"/>
            </a:xfrm>
            <a:custGeom>
              <a:avLst/>
              <a:gdLst>
                <a:gd name="T0" fmla="*/ 290 w 291"/>
                <a:gd name="T1" fmla="*/ 37 h 100"/>
                <a:gd name="T2" fmla="*/ 0 w 291"/>
                <a:gd name="T3" fmla="*/ 71 h 100"/>
                <a:gd name="T4" fmla="*/ 230 w 291"/>
                <a:gd name="T5" fmla="*/ 11 h 100"/>
                <a:gd name="T6" fmla="*/ 290 w 291"/>
                <a:gd name="T7" fmla="*/ 37 h 100"/>
              </a:gdLst>
              <a:ahLst/>
              <a:cxnLst>
                <a:cxn ang="0">
                  <a:pos x="T0" y="T1"/>
                </a:cxn>
                <a:cxn ang="0">
                  <a:pos x="T2" y="T3"/>
                </a:cxn>
                <a:cxn ang="0">
                  <a:pos x="T4" y="T5"/>
                </a:cxn>
                <a:cxn ang="0">
                  <a:pos x="T6" y="T7"/>
                </a:cxn>
              </a:cxnLst>
              <a:rect l="0" t="0" r="r" b="b"/>
              <a:pathLst>
                <a:path w="291" h="100">
                  <a:moveTo>
                    <a:pt x="290" y="37"/>
                  </a:moveTo>
                  <a:cubicBezTo>
                    <a:pt x="199" y="44"/>
                    <a:pt x="70" y="100"/>
                    <a:pt x="0" y="71"/>
                  </a:cubicBezTo>
                  <a:cubicBezTo>
                    <a:pt x="46" y="52"/>
                    <a:pt x="160" y="12"/>
                    <a:pt x="230" y="11"/>
                  </a:cubicBezTo>
                  <a:cubicBezTo>
                    <a:pt x="249" y="11"/>
                    <a:pt x="291" y="0"/>
                    <a:pt x="290" y="37"/>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17"/>
            <p:cNvSpPr>
              <a:spLocks/>
            </p:cNvSpPr>
            <p:nvPr/>
          </p:nvSpPr>
          <p:spPr bwMode="auto">
            <a:xfrm>
              <a:off x="8980650" y="4249748"/>
              <a:ext cx="682625" cy="295275"/>
            </a:xfrm>
            <a:custGeom>
              <a:avLst/>
              <a:gdLst>
                <a:gd name="T0" fmla="*/ 299 w 299"/>
                <a:gd name="T1" fmla="*/ 55 h 129"/>
                <a:gd name="T2" fmla="*/ 0 w 299"/>
                <a:gd name="T3" fmla="*/ 80 h 129"/>
                <a:gd name="T4" fmla="*/ 299 w 299"/>
                <a:gd name="T5" fmla="*/ 55 h 129"/>
              </a:gdLst>
              <a:ahLst/>
              <a:cxnLst>
                <a:cxn ang="0">
                  <a:pos x="T0" y="T1"/>
                </a:cxn>
                <a:cxn ang="0">
                  <a:pos x="T2" y="T3"/>
                </a:cxn>
                <a:cxn ang="0">
                  <a:pos x="T4" y="T5"/>
                </a:cxn>
              </a:cxnLst>
              <a:rect l="0" t="0" r="r" b="b"/>
              <a:pathLst>
                <a:path w="299" h="129">
                  <a:moveTo>
                    <a:pt x="299" y="55"/>
                  </a:moveTo>
                  <a:cubicBezTo>
                    <a:pt x="204" y="56"/>
                    <a:pt x="63" y="129"/>
                    <a:pt x="0" y="80"/>
                  </a:cubicBezTo>
                  <a:cubicBezTo>
                    <a:pt x="87" y="73"/>
                    <a:pt x="234" y="0"/>
                    <a:pt x="299" y="55"/>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18"/>
            <p:cNvSpPr>
              <a:spLocks/>
            </p:cNvSpPr>
            <p:nvPr/>
          </p:nvSpPr>
          <p:spPr bwMode="auto">
            <a:xfrm>
              <a:off x="11161875" y="4352935"/>
              <a:ext cx="681037" cy="227013"/>
            </a:xfrm>
            <a:custGeom>
              <a:avLst/>
              <a:gdLst>
                <a:gd name="T0" fmla="*/ 299 w 299"/>
                <a:gd name="T1" fmla="*/ 27 h 99"/>
                <a:gd name="T2" fmla="*/ 0 w 299"/>
                <a:gd name="T3" fmla="*/ 69 h 99"/>
                <a:gd name="T4" fmla="*/ 299 w 299"/>
                <a:gd name="T5" fmla="*/ 27 h 99"/>
              </a:gdLst>
              <a:ahLst/>
              <a:cxnLst>
                <a:cxn ang="0">
                  <a:pos x="T0" y="T1"/>
                </a:cxn>
                <a:cxn ang="0">
                  <a:pos x="T2" y="T3"/>
                </a:cxn>
                <a:cxn ang="0">
                  <a:pos x="T4" y="T5"/>
                </a:cxn>
              </a:cxnLst>
              <a:rect l="0" t="0" r="r" b="b"/>
              <a:pathLst>
                <a:path w="299" h="99">
                  <a:moveTo>
                    <a:pt x="299" y="27"/>
                  </a:moveTo>
                  <a:cubicBezTo>
                    <a:pt x="225" y="57"/>
                    <a:pt x="78" y="99"/>
                    <a:pt x="0" y="69"/>
                  </a:cubicBezTo>
                  <a:cubicBezTo>
                    <a:pt x="82" y="48"/>
                    <a:pt x="224" y="0"/>
                    <a:pt x="299" y="27"/>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19"/>
            <p:cNvSpPr>
              <a:spLocks/>
            </p:cNvSpPr>
            <p:nvPr/>
          </p:nvSpPr>
          <p:spPr bwMode="auto">
            <a:xfrm>
              <a:off x="12271537" y="4367223"/>
              <a:ext cx="681037" cy="266700"/>
            </a:xfrm>
            <a:custGeom>
              <a:avLst/>
              <a:gdLst>
                <a:gd name="T0" fmla="*/ 298 w 298"/>
                <a:gd name="T1" fmla="*/ 38 h 117"/>
                <a:gd name="T2" fmla="*/ 145 w 298"/>
                <a:gd name="T3" fmla="*/ 80 h 117"/>
                <a:gd name="T4" fmla="*/ 0 w 298"/>
                <a:gd name="T5" fmla="*/ 63 h 117"/>
                <a:gd name="T6" fmla="*/ 298 w 298"/>
                <a:gd name="T7" fmla="*/ 38 h 117"/>
              </a:gdLst>
              <a:ahLst/>
              <a:cxnLst>
                <a:cxn ang="0">
                  <a:pos x="T0" y="T1"/>
                </a:cxn>
                <a:cxn ang="0">
                  <a:pos x="T2" y="T3"/>
                </a:cxn>
                <a:cxn ang="0">
                  <a:pos x="T4" y="T5"/>
                </a:cxn>
                <a:cxn ang="0">
                  <a:pos x="T6" y="T7"/>
                </a:cxn>
              </a:cxnLst>
              <a:rect l="0" t="0" r="r" b="b"/>
              <a:pathLst>
                <a:path w="298" h="117">
                  <a:moveTo>
                    <a:pt x="298" y="38"/>
                  </a:moveTo>
                  <a:cubicBezTo>
                    <a:pt x="266" y="58"/>
                    <a:pt x="201" y="70"/>
                    <a:pt x="145" y="80"/>
                  </a:cubicBezTo>
                  <a:cubicBezTo>
                    <a:pt x="94" y="89"/>
                    <a:pt x="8" y="117"/>
                    <a:pt x="0" y="63"/>
                  </a:cubicBezTo>
                  <a:cubicBezTo>
                    <a:pt x="105" y="70"/>
                    <a:pt x="218" y="0"/>
                    <a:pt x="298" y="3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0"/>
            <p:cNvSpPr>
              <a:spLocks/>
            </p:cNvSpPr>
            <p:nvPr/>
          </p:nvSpPr>
          <p:spPr bwMode="auto">
            <a:xfrm>
              <a:off x="9118762" y="4498985"/>
              <a:ext cx="681037" cy="195263"/>
            </a:xfrm>
            <a:custGeom>
              <a:avLst/>
              <a:gdLst>
                <a:gd name="T0" fmla="*/ 299 w 299"/>
                <a:gd name="T1" fmla="*/ 31 h 85"/>
                <a:gd name="T2" fmla="*/ 0 w 299"/>
                <a:gd name="T3" fmla="*/ 74 h 85"/>
                <a:gd name="T4" fmla="*/ 256 w 299"/>
                <a:gd name="T5" fmla="*/ 5 h 85"/>
                <a:gd name="T6" fmla="*/ 299 w 299"/>
                <a:gd name="T7" fmla="*/ 31 h 85"/>
              </a:gdLst>
              <a:ahLst/>
              <a:cxnLst>
                <a:cxn ang="0">
                  <a:pos x="T0" y="T1"/>
                </a:cxn>
                <a:cxn ang="0">
                  <a:pos x="T2" y="T3"/>
                </a:cxn>
                <a:cxn ang="0">
                  <a:pos x="T4" y="T5"/>
                </a:cxn>
                <a:cxn ang="0">
                  <a:pos x="T6" y="T7"/>
                </a:cxn>
              </a:cxnLst>
              <a:rect l="0" t="0" r="r" b="b"/>
              <a:pathLst>
                <a:path w="299" h="85">
                  <a:moveTo>
                    <a:pt x="299" y="31"/>
                  </a:moveTo>
                  <a:cubicBezTo>
                    <a:pt x="206" y="47"/>
                    <a:pt x="92" y="85"/>
                    <a:pt x="0" y="74"/>
                  </a:cubicBezTo>
                  <a:cubicBezTo>
                    <a:pt x="43" y="51"/>
                    <a:pt x="187" y="0"/>
                    <a:pt x="256" y="5"/>
                  </a:cubicBezTo>
                  <a:cubicBezTo>
                    <a:pt x="280" y="7"/>
                    <a:pt x="291" y="10"/>
                    <a:pt x="299" y="3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1"/>
            <p:cNvSpPr>
              <a:spLocks/>
            </p:cNvSpPr>
            <p:nvPr/>
          </p:nvSpPr>
          <p:spPr bwMode="auto">
            <a:xfrm>
              <a:off x="11298400" y="4556135"/>
              <a:ext cx="682625" cy="211138"/>
            </a:xfrm>
            <a:custGeom>
              <a:avLst/>
              <a:gdLst>
                <a:gd name="T0" fmla="*/ 299 w 299"/>
                <a:gd name="T1" fmla="*/ 40 h 92"/>
                <a:gd name="T2" fmla="*/ 0 w 299"/>
                <a:gd name="T3" fmla="*/ 74 h 92"/>
                <a:gd name="T4" fmla="*/ 265 w 299"/>
                <a:gd name="T5" fmla="*/ 6 h 92"/>
                <a:gd name="T6" fmla="*/ 299 w 299"/>
                <a:gd name="T7" fmla="*/ 40 h 92"/>
              </a:gdLst>
              <a:ahLst/>
              <a:cxnLst>
                <a:cxn ang="0">
                  <a:pos x="T0" y="T1"/>
                </a:cxn>
                <a:cxn ang="0">
                  <a:pos x="T2" y="T3"/>
                </a:cxn>
                <a:cxn ang="0">
                  <a:pos x="T4" y="T5"/>
                </a:cxn>
                <a:cxn ang="0">
                  <a:pos x="T6" y="T7"/>
                </a:cxn>
              </a:cxnLst>
              <a:rect l="0" t="0" r="r" b="b"/>
              <a:pathLst>
                <a:path w="299" h="92">
                  <a:moveTo>
                    <a:pt x="299" y="40"/>
                  </a:moveTo>
                  <a:cubicBezTo>
                    <a:pt x="198" y="45"/>
                    <a:pt x="95" y="92"/>
                    <a:pt x="0" y="74"/>
                  </a:cubicBezTo>
                  <a:cubicBezTo>
                    <a:pt x="57" y="20"/>
                    <a:pt x="190" y="42"/>
                    <a:pt x="265" y="6"/>
                  </a:cubicBezTo>
                  <a:cubicBezTo>
                    <a:pt x="293" y="0"/>
                    <a:pt x="296" y="20"/>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2"/>
            <p:cNvSpPr>
              <a:spLocks/>
            </p:cNvSpPr>
            <p:nvPr/>
          </p:nvSpPr>
          <p:spPr bwMode="auto">
            <a:xfrm>
              <a:off x="12389012" y="4602173"/>
              <a:ext cx="681037" cy="249238"/>
            </a:xfrm>
            <a:custGeom>
              <a:avLst/>
              <a:gdLst>
                <a:gd name="T0" fmla="*/ 299 w 299"/>
                <a:gd name="T1" fmla="*/ 37 h 109"/>
                <a:gd name="T2" fmla="*/ 0 w 299"/>
                <a:gd name="T3" fmla="*/ 63 h 109"/>
                <a:gd name="T4" fmla="*/ 273 w 299"/>
                <a:gd name="T5" fmla="*/ 3 h 109"/>
                <a:gd name="T6" fmla="*/ 299 w 299"/>
                <a:gd name="T7" fmla="*/ 37 h 109"/>
              </a:gdLst>
              <a:ahLst/>
              <a:cxnLst>
                <a:cxn ang="0">
                  <a:pos x="T0" y="T1"/>
                </a:cxn>
                <a:cxn ang="0">
                  <a:pos x="T2" y="T3"/>
                </a:cxn>
                <a:cxn ang="0">
                  <a:pos x="T4" y="T5"/>
                </a:cxn>
                <a:cxn ang="0">
                  <a:pos x="T6" y="T7"/>
                </a:cxn>
              </a:cxnLst>
              <a:rect l="0" t="0" r="r" b="b"/>
              <a:pathLst>
                <a:path w="299" h="109">
                  <a:moveTo>
                    <a:pt x="299" y="37"/>
                  </a:moveTo>
                  <a:cubicBezTo>
                    <a:pt x="199" y="35"/>
                    <a:pt x="61" y="109"/>
                    <a:pt x="0" y="63"/>
                  </a:cubicBezTo>
                  <a:cubicBezTo>
                    <a:pt x="77" y="28"/>
                    <a:pt x="191" y="32"/>
                    <a:pt x="273" y="3"/>
                  </a:cubicBezTo>
                  <a:cubicBezTo>
                    <a:pt x="296" y="0"/>
                    <a:pt x="295" y="21"/>
                    <a:pt x="299" y="37"/>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3"/>
            <p:cNvSpPr>
              <a:spLocks/>
            </p:cNvSpPr>
            <p:nvPr/>
          </p:nvSpPr>
          <p:spPr bwMode="auto">
            <a:xfrm>
              <a:off x="9234650" y="4691073"/>
              <a:ext cx="661987" cy="211138"/>
            </a:xfrm>
            <a:custGeom>
              <a:avLst/>
              <a:gdLst>
                <a:gd name="T0" fmla="*/ 290 w 290"/>
                <a:gd name="T1" fmla="*/ 24 h 92"/>
                <a:gd name="T2" fmla="*/ 0 w 290"/>
                <a:gd name="T3" fmla="*/ 66 h 92"/>
                <a:gd name="T4" fmla="*/ 290 w 290"/>
                <a:gd name="T5" fmla="*/ 24 h 92"/>
              </a:gdLst>
              <a:ahLst/>
              <a:cxnLst>
                <a:cxn ang="0">
                  <a:pos x="T0" y="T1"/>
                </a:cxn>
                <a:cxn ang="0">
                  <a:pos x="T2" y="T3"/>
                </a:cxn>
                <a:cxn ang="0">
                  <a:pos x="T4" y="T5"/>
                </a:cxn>
              </a:cxnLst>
              <a:rect l="0" t="0" r="r" b="b"/>
              <a:pathLst>
                <a:path w="290" h="92">
                  <a:moveTo>
                    <a:pt x="290" y="24"/>
                  </a:moveTo>
                  <a:cubicBezTo>
                    <a:pt x="220" y="54"/>
                    <a:pt x="71" y="92"/>
                    <a:pt x="0" y="66"/>
                  </a:cubicBezTo>
                  <a:cubicBezTo>
                    <a:pt x="72" y="37"/>
                    <a:pt x="222" y="0"/>
                    <a:pt x="290" y="24"/>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4"/>
            <p:cNvSpPr>
              <a:spLocks/>
            </p:cNvSpPr>
            <p:nvPr/>
          </p:nvSpPr>
          <p:spPr bwMode="auto">
            <a:xfrm>
              <a:off x="11414287" y="4757748"/>
              <a:ext cx="682625" cy="219075"/>
            </a:xfrm>
            <a:custGeom>
              <a:avLst/>
              <a:gdLst>
                <a:gd name="T0" fmla="*/ 299 w 299"/>
                <a:gd name="T1" fmla="*/ 29 h 96"/>
                <a:gd name="T2" fmla="*/ 0 w 299"/>
                <a:gd name="T3" fmla="*/ 72 h 96"/>
                <a:gd name="T4" fmla="*/ 299 w 299"/>
                <a:gd name="T5" fmla="*/ 29 h 96"/>
              </a:gdLst>
              <a:ahLst/>
              <a:cxnLst>
                <a:cxn ang="0">
                  <a:pos x="T0" y="T1"/>
                </a:cxn>
                <a:cxn ang="0">
                  <a:pos x="T2" y="T3"/>
                </a:cxn>
                <a:cxn ang="0">
                  <a:pos x="T4" y="T5"/>
                </a:cxn>
              </a:cxnLst>
              <a:rect l="0" t="0" r="r" b="b"/>
              <a:pathLst>
                <a:path w="299" h="96">
                  <a:moveTo>
                    <a:pt x="299" y="29"/>
                  </a:moveTo>
                  <a:cubicBezTo>
                    <a:pt x="221" y="55"/>
                    <a:pt x="73" y="96"/>
                    <a:pt x="0" y="72"/>
                  </a:cubicBezTo>
                  <a:cubicBezTo>
                    <a:pt x="75" y="42"/>
                    <a:pt x="222" y="0"/>
                    <a:pt x="299" y="2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12504900" y="4791085"/>
              <a:ext cx="682625" cy="233363"/>
            </a:xfrm>
            <a:custGeom>
              <a:avLst/>
              <a:gdLst>
                <a:gd name="T0" fmla="*/ 299 w 299"/>
                <a:gd name="T1" fmla="*/ 40 h 102"/>
                <a:gd name="T2" fmla="*/ 0 w 299"/>
                <a:gd name="T3" fmla="*/ 82 h 102"/>
                <a:gd name="T4" fmla="*/ 299 w 299"/>
                <a:gd name="T5" fmla="*/ 40 h 102"/>
              </a:gdLst>
              <a:ahLst/>
              <a:cxnLst>
                <a:cxn ang="0">
                  <a:pos x="T0" y="T1"/>
                </a:cxn>
                <a:cxn ang="0">
                  <a:pos x="T2" y="T3"/>
                </a:cxn>
                <a:cxn ang="0">
                  <a:pos x="T4" y="T5"/>
                </a:cxn>
              </a:cxnLst>
              <a:rect l="0" t="0" r="r" b="b"/>
              <a:pathLst>
                <a:path w="299" h="102">
                  <a:moveTo>
                    <a:pt x="299" y="40"/>
                  </a:moveTo>
                  <a:cubicBezTo>
                    <a:pt x="212" y="57"/>
                    <a:pt x="68" y="102"/>
                    <a:pt x="0" y="82"/>
                  </a:cubicBezTo>
                  <a:cubicBezTo>
                    <a:pt x="66" y="45"/>
                    <a:pt x="241" y="0"/>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6"/>
            <p:cNvSpPr>
              <a:spLocks/>
            </p:cNvSpPr>
            <p:nvPr/>
          </p:nvSpPr>
          <p:spPr bwMode="auto">
            <a:xfrm>
              <a:off x="9333075" y="4887923"/>
              <a:ext cx="681037" cy="242888"/>
            </a:xfrm>
            <a:custGeom>
              <a:avLst/>
              <a:gdLst>
                <a:gd name="T0" fmla="*/ 299 w 299"/>
                <a:gd name="T1" fmla="*/ 40 h 106"/>
                <a:gd name="T2" fmla="*/ 136 w 299"/>
                <a:gd name="T3" fmla="*/ 66 h 106"/>
                <a:gd name="T4" fmla="*/ 0 w 299"/>
                <a:gd name="T5" fmla="*/ 49 h 106"/>
                <a:gd name="T6" fmla="*/ 256 w 299"/>
                <a:gd name="T7" fmla="*/ 6 h 106"/>
                <a:gd name="T8" fmla="*/ 299 w 299"/>
                <a:gd name="T9" fmla="*/ 40 h 106"/>
              </a:gdLst>
              <a:ahLst/>
              <a:cxnLst>
                <a:cxn ang="0">
                  <a:pos x="T0" y="T1"/>
                </a:cxn>
                <a:cxn ang="0">
                  <a:pos x="T2" y="T3"/>
                </a:cxn>
                <a:cxn ang="0">
                  <a:pos x="T4" y="T5"/>
                </a:cxn>
                <a:cxn ang="0">
                  <a:pos x="T6" y="T7"/>
                </a:cxn>
                <a:cxn ang="0">
                  <a:pos x="T8" y="T9"/>
                </a:cxn>
              </a:cxnLst>
              <a:rect l="0" t="0" r="r" b="b"/>
              <a:pathLst>
                <a:path w="299" h="106">
                  <a:moveTo>
                    <a:pt x="299" y="40"/>
                  </a:moveTo>
                  <a:cubicBezTo>
                    <a:pt x="249" y="35"/>
                    <a:pt x="190" y="56"/>
                    <a:pt x="136" y="66"/>
                  </a:cubicBezTo>
                  <a:cubicBezTo>
                    <a:pt x="88" y="75"/>
                    <a:pt x="12" y="106"/>
                    <a:pt x="0" y="49"/>
                  </a:cubicBezTo>
                  <a:cubicBezTo>
                    <a:pt x="93" y="43"/>
                    <a:pt x="176" y="25"/>
                    <a:pt x="256" y="6"/>
                  </a:cubicBezTo>
                  <a:cubicBezTo>
                    <a:pt x="288" y="0"/>
                    <a:pt x="298" y="16"/>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7"/>
            <p:cNvSpPr>
              <a:spLocks/>
            </p:cNvSpPr>
            <p:nvPr/>
          </p:nvSpPr>
          <p:spPr bwMode="auto">
            <a:xfrm>
              <a:off x="11531762" y="4997460"/>
              <a:ext cx="663575" cy="182563"/>
            </a:xfrm>
            <a:custGeom>
              <a:avLst/>
              <a:gdLst>
                <a:gd name="T0" fmla="*/ 291 w 291"/>
                <a:gd name="T1" fmla="*/ 9 h 80"/>
                <a:gd name="T2" fmla="*/ 0 w 291"/>
                <a:gd name="T3" fmla="*/ 60 h 80"/>
                <a:gd name="T4" fmla="*/ 291 w 291"/>
                <a:gd name="T5" fmla="*/ 9 h 80"/>
              </a:gdLst>
              <a:ahLst/>
              <a:cxnLst>
                <a:cxn ang="0">
                  <a:pos x="T0" y="T1"/>
                </a:cxn>
                <a:cxn ang="0">
                  <a:pos x="T2" y="T3"/>
                </a:cxn>
                <a:cxn ang="0">
                  <a:pos x="T4" y="T5"/>
                </a:cxn>
              </a:cxnLst>
              <a:rect l="0" t="0" r="r" b="b"/>
              <a:pathLst>
                <a:path w="291" h="80">
                  <a:moveTo>
                    <a:pt x="291" y="9"/>
                  </a:moveTo>
                  <a:cubicBezTo>
                    <a:pt x="229" y="51"/>
                    <a:pt x="67" y="80"/>
                    <a:pt x="0" y="60"/>
                  </a:cubicBezTo>
                  <a:cubicBezTo>
                    <a:pt x="73" y="25"/>
                    <a:pt x="201" y="0"/>
                    <a:pt x="291" y="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8"/>
            <p:cNvSpPr>
              <a:spLocks/>
            </p:cNvSpPr>
            <p:nvPr/>
          </p:nvSpPr>
          <p:spPr bwMode="auto">
            <a:xfrm>
              <a:off x="12582687" y="5032385"/>
              <a:ext cx="681037" cy="214313"/>
            </a:xfrm>
            <a:custGeom>
              <a:avLst/>
              <a:gdLst>
                <a:gd name="T0" fmla="*/ 299 w 299"/>
                <a:gd name="T1" fmla="*/ 28 h 94"/>
                <a:gd name="T2" fmla="*/ 0 w 299"/>
                <a:gd name="T3" fmla="*/ 71 h 94"/>
                <a:gd name="T4" fmla="*/ 273 w 299"/>
                <a:gd name="T5" fmla="*/ 3 h 94"/>
                <a:gd name="T6" fmla="*/ 299 w 299"/>
                <a:gd name="T7" fmla="*/ 28 h 94"/>
              </a:gdLst>
              <a:ahLst/>
              <a:cxnLst>
                <a:cxn ang="0">
                  <a:pos x="T0" y="T1"/>
                </a:cxn>
                <a:cxn ang="0">
                  <a:pos x="T2" y="T3"/>
                </a:cxn>
                <a:cxn ang="0">
                  <a:pos x="T4" y="T5"/>
                </a:cxn>
                <a:cxn ang="0">
                  <a:pos x="T6" y="T7"/>
                </a:cxn>
              </a:cxnLst>
              <a:rect l="0" t="0" r="r" b="b"/>
              <a:pathLst>
                <a:path w="299" h="94">
                  <a:moveTo>
                    <a:pt x="299" y="28"/>
                  </a:moveTo>
                  <a:cubicBezTo>
                    <a:pt x="218" y="51"/>
                    <a:pt x="71" y="94"/>
                    <a:pt x="0" y="71"/>
                  </a:cubicBezTo>
                  <a:cubicBezTo>
                    <a:pt x="64" y="21"/>
                    <a:pt x="195" y="38"/>
                    <a:pt x="273" y="3"/>
                  </a:cubicBezTo>
                  <a:cubicBezTo>
                    <a:pt x="293" y="0"/>
                    <a:pt x="283" y="27"/>
                    <a:pt x="299" y="2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9"/>
            <p:cNvSpPr>
              <a:spLocks/>
            </p:cNvSpPr>
            <p:nvPr/>
          </p:nvSpPr>
          <p:spPr bwMode="auto">
            <a:xfrm>
              <a:off x="9429912" y="5095885"/>
              <a:ext cx="681037" cy="227013"/>
            </a:xfrm>
            <a:custGeom>
              <a:avLst/>
              <a:gdLst>
                <a:gd name="T0" fmla="*/ 281 w 298"/>
                <a:gd name="T1" fmla="*/ 0 h 99"/>
                <a:gd name="T2" fmla="*/ 298 w 298"/>
                <a:gd name="T3" fmla="*/ 17 h 99"/>
                <a:gd name="T4" fmla="*/ 0 w 298"/>
                <a:gd name="T5" fmla="*/ 60 h 99"/>
                <a:gd name="T6" fmla="*/ 281 w 298"/>
                <a:gd name="T7" fmla="*/ 0 h 99"/>
              </a:gdLst>
              <a:ahLst/>
              <a:cxnLst>
                <a:cxn ang="0">
                  <a:pos x="T0" y="T1"/>
                </a:cxn>
                <a:cxn ang="0">
                  <a:pos x="T2" y="T3"/>
                </a:cxn>
                <a:cxn ang="0">
                  <a:pos x="T4" y="T5"/>
                </a:cxn>
                <a:cxn ang="0">
                  <a:pos x="T6" y="T7"/>
                </a:cxn>
              </a:cxnLst>
              <a:rect l="0" t="0" r="r" b="b"/>
              <a:pathLst>
                <a:path w="298" h="99">
                  <a:moveTo>
                    <a:pt x="281" y="0"/>
                  </a:moveTo>
                  <a:cubicBezTo>
                    <a:pt x="291" y="3"/>
                    <a:pt x="287" y="17"/>
                    <a:pt x="298" y="17"/>
                  </a:cubicBezTo>
                  <a:cubicBezTo>
                    <a:pt x="230" y="51"/>
                    <a:pt x="57" y="99"/>
                    <a:pt x="0" y="60"/>
                  </a:cubicBezTo>
                  <a:cubicBezTo>
                    <a:pt x="83" y="29"/>
                    <a:pt x="197" y="29"/>
                    <a:pt x="281"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30"/>
            <p:cNvSpPr>
              <a:spLocks/>
            </p:cNvSpPr>
            <p:nvPr/>
          </p:nvSpPr>
          <p:spPr bwMode="auto">
            <a:xfrm>
              <a:off x="11611137" y="5203835"/>
              <a:ext cx="690562" cy="239713"/>
            </a:xfrm>
            <a:custGeom>
              <a:avLst/>
              <a:gdLst>
                <a:gd name="T0" fmla="*/ 298 w 303"/>
                <a:gd name="T1" fmla="*/ 39 h 105"/>
                <a:gd name="T2" fmla="*/ 136 w 303"/>
                <a:gd name="T3" fmla="*/ 64 h 105"/>
                <a:gd name="T4" fmla="*/ 0 w 303"/>
                <a:gd name="T5" fmla="*/ 47 h 105"/>
                <a:gd name="T6" fmla="*/ 247 w 303"/>
                <a:gd name="T7" fmla="*/ 5 h 105"/>
                <a:gd name="T8" fmla="*/ 298 w 303"/>
                <a:gd name="T9" fmla="*/ 39 h 105"/>
              </a:gdLst>
              <a:ahLst/>
              <a:cxnLst>
                <a:cxn ang="0">
                  <a:pos x="T0" y="T1"/>
                </a:cxn>
                <a:cxn ang="0">
                  <a:pos x="T2" y="T3"/>
                </a:cxn>
                <a:cxn ang="0">
                  <a:pos x="T4" y="T5"/>
                </a:cxn>
                <a:cxn ang="0">
                  <a:pos x="T6" y="T7"/>
                </a:cxn>
                <a:cxn ang="0">
                  <a:pos x="T8" y="T9"/>
                </a:cxn>
              </a:cxnLst>
              <a:rect l="0" t="0" r="r" b="b"/>
              <a:pathLst>
                <a:path w="303" h="105">
                  <a:moveTo>
                    <a:pt x="298" y="39"/>
                  </a:moveTo>
                  <a:cubicBezTo>
                    <a:pt x="250" y="36"/>
                    <a:pt x="190" y="55"/>
                    <a:pt x="136" y="64"/>
                  </a:cubicBezTo>
                  <a:cubicBezTo>
                    <a:pt x="88" y="73"/>
                    <a:pt x="10" y="105"/>
                    <a:pt x="0" y="47"/>
                  </a:cubicBezTo>
                  <a:cubicBezTo>
                    <a:pt x="74" y="59"/>
                    <a:pt x="185" y="0"/>
                    <a:pt x="247" y="5"/>
                  </a:cubicBezTo>
                  <a:cubicBezTo>
                    <a:pt x="269" y="6"/>
                    <a:pt x="303" y="1"/>
                    <a:pt x="298" y="3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32"/>
            <p:cNvSpPr>
              <a:spLocks/>
            </p:cNvSpPr>
            <p:nvPr/>
          </p:nvSpPr>
          <p:spPr bwMode="auto">
            <a:xfrm>
              <a:off x="12620787" y="5267335"/>
              <a:ext cx="682625" cy="249238"/>
            </a:xfrm>
            <a:custGeom>
              <a:avLst/>
              <a:gdLst>
                <a:gd name="T0" fmla="*/ 299 w 299"/>
                <a:gd name="T1" fmla="*/ 36 h 109"/>
                <a:gd name="T2" fmla="*/ 0 w 299"/>
                <a:gd name="T3" fmla="*/ 62 h 109"/>
                <a:gd name="T4" fmla="*/ 274 w 299"/>
                <a:gd name="T5" fmla="*/ 2 h 109"/>
                <a:gd name="T6" fmla="*/ 299 w 299"/>
                <a:gd name="T7" fmla="*/ 36 h 109"/>
              </a:gdLst>
              <a:ahLst/>
              <a:cxnLst>
                <a:cxn ang="0">
                  <a:pos x="T0" y="T1"/>
                </a:cxn>
                <a:cxn ang="0">
                  <a:pos x="T2" y="T3"/>
                </a:cxn>
                <a:cxn ang="0">
                  <a:pos x="T4" y="T5"/>
                </a:cxn>
                <a:cxn ang="0">
                  <a:pos x="T6" y="T7"/>
                </a:cxn>
              </a:cxnLst>
              <a:rect l="0" t="0" r="r" b="b"/>
              <a:pathLst>
                <a:path w="299" h="109">
                  <a:moveTo>
                    <a:pt x="299" y="36"/>
                  </a:moveTo>
                  <a:cubicBezTo>
                    <a:pt x="199" y="34"/>
                    <a:pt x="61" y="109"/>
                    <a:pt x="0" y="62"/>
                  </a:cubicBezTo>
                  <a:cubicBezTo>
                    <a:pt x="77" y="28"/>
                    <a:pt x="191" y="31"/>
                    <a:pt x="274" y="2"/>
                  </a:cubicBezTo>
                  <a:cubicBezTo>
                    <a:pt x="296" y="0"/>
                    <a:pt x="296" y="20"/>
                    <a:pt x="299" y="36"/>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33"/>
            <p:cNvSpPr>
              <a:spLocks/>
            </p:cNvSpPr>
            <p:nvPr/>
          </p:nvSpPr>
          <p:spPr bwMode="auto">
            <a:xfrm>
              <a:off x="9526750" y="5310198"/>
              <a:ext cx="681037" cy="223838"/>
            </a:xfrm>
            <a:custGeom>
              <a:avLst/>
              <a:gdLst>
                <a:gd name="T0" fmla="*/ 282 w 299"/>
                <a:gd name="T1" fmla="*/ 0 h 98"/>
                <a:gd name="T2" fmla="*/ 299 w 299"/>
                <a:gd name="T3" fmla="*/ 17 h 98"/>
                <a:gd name="T4" fmla="*/ 0 w 299"/>
                <a:gd name="T5" fmla="*/ 60 h 98"/>
                <a:gd name="T6" fmla="*/ 282 w 299"/>
                <a:gd name="T7" fmla="*/ 0 h 98"/>
              </a:gdLst>
              <a:ahLst/>
              <a:cxnLst>
                <a:cxn ang="0">
                  <a:pos x="T0" y="T1"/>
                </a:cxn>
                <a:cxn ang="0">
                  <a:pos x="T2" y="T3"/>
                </a:cxn>
                <a:cxn ang="0">
                  <a:pos x="T4" y="T5"/>
                </a:cxn>
                <a:cxn ang="0">
                  <a:pos x="T6" y="T7"/>
                </a:cxn>
              </a:cxnLst>
              <a:rect l="0" t="0" r="r" b="b"/>
              <a:pathLst>
                <a:path w="299" h="98">
                  <a:moveTo>
                    <a:pt x="282" y="0"/>
                  </a:moveTo>
                  <a:cubicBezTo>
                    <a:pt x="291" y="2"/>
                    <a:pt x="288" y="17"/>
                    <a:pt x="299" y="17"/>
                  </a:cubicBezTo>
                  <a:cubicBezTo>
                    <a:pt x="236" y="57"/>
                    <a:pt x="57" y="98"/>
                    <a:pt x="0" y="60"/>
                  </a:cubicBezTo>
                  <a:cubicBezTo>
                    <a:pt x="86" y="32"/>
                    <a:pt x="200" y="32"/>
                    <a:pt x="282"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35"/>
            <p:cNvSpPr>
              <a:spLocks/>
            </p:cNvSpPr>
            <p:nvPr/>
          </p:nvSpPr>
          <p:spPr bwMode="auto">
            <a:xfrm>
              <a:off x="11649237" y="5422910"/>
              <a:ext cx="679450" cy="222250"/>
            </a:xfrm>
            <a:custGeom>
              <a:avLst/>
              <a:gdLst>
                <a:gd name="T0" fmla="*/ 298 w 298"/>
                <a:gd name="T1" fmla="*/ 28 h 97"/>
                <a:gd name="T2" fmla="*/ 0 w 298"/>
                <a:gd name="T3" fmla="*/ 71 h 97"/>
                <a:gd name="T4" fmla="*/ 298 w 298"/>
                <a:gd name="T5" fmla="*/ 28 h 97"/>
              </a:gdLst>
              <a:ahLst/>
              <a:cxnLst>
                <a:cxn ang="0">
                  <a:pos x="T0" y="T1"/>
                </a:cxn>
                <a:cxn ang="0">
                  <a:pos x="T2" y="T3"/>
                </a:cxn>
                <a:cxn ang="0">
                  <a:pos x="T4" y="T5"/>
                </a:cxn>
              </a:cxnLst>
              <a:rect l="0" t="0" r="r" b="b"/>
              <a:pathLst>
                <a:path w="298" h="97">
                  <a:moveTo>
                    <a:pt x="298" y="28"/>
                  </a:moveTo>
                  <a:cubicBezTo>
                    <a:pt x="220" y="55"/>
                    <a:pt x="74" y="97"/>
                    <a:pt x="0" y="71"/>
                  </a:cubicBezTo>
                  <a:cubicBezTo>
                    <a:pt x="73" y="40"/>
                    <a:pt x="222" y="0"/>
                    <a:pt x="298" y="28"/>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36"/>
            <p:cNvSpPr>
              <a:spLocks/>
            </p:cNvSpPr>
            <p:nvPr/>
          </p:nvSpPr>
          <p:spPr bwMode="auto">
            <a:xfrm>
              <a:off x="12620787" y="5507048"/>
              <a:ext cx="663575" cy="195263"/>
            </a:xfrm>
            <a:custGeom>
              <a:avLst/>
              <a:gdLst>
                <a:gd name="T0" fmla="*/ 274 w 291"/>
                <a:gd name="T1" fmla="*/ 0 h 85"/>
                <a:gd name="T2" fmla="*/ 291 w 291"/>
                <a:gd name="T3" fmla="*/ 17 h 85"/>
                <a:gd name="T4" fmla="*/ 0 w 291"/>
                <a:gd name="T5" fmla="*/ 68 h 85"/>
                <a:gd name="T6" fmla="*/ 274 w 291"/>
                <a:gd name="T7" fmla="*/ 0 h 85"/>
              </a:gdLst>
              <a:ahLst/>
              <a:cxnLst>
                <a:cxn ang="0">
                  <a:pos x="T0" y="T1"/>
                </a:cxn>
                <a:cxn ang="0">
                  <a:pos x="T2" y="T3"/>
                </a:cxn>
                <a:cxn ang="0">
                  <a:pos x="T4" y="T5"/>
                </a:cxn>
                <a:cxn ang="0">
                  <a:pos x="T6" y="T7"/>
                </a:cxn>
              </a:cxnLst>
              <a:rect l="0" t="0" r="r" b="b"/>
              <a:pathLst>
                <a:path w="291" h="85">
                  <a:moveTo>
                    <a:pt x="274" y="0"/>
                  </a:moveTo>
                  <a:cubicBezTo>
                    <a:pt x="283" y="2"/>
                    <a:pt x="279" y="17"/>
                    <a:pt x="291" y="17"/>
                  </a:cubicBezTo>
                  <a:cubicBezTo>
                    <a:pt x="227" y="57"/>
                    <a:pt x="65" y="85"/>
                    <a:pt x="0" y="68"/>
                  </a:cubicBezTo>
                  <a:cubicBezTo>
                    <a:pt x="64" y="18"/>
                    <a:pt x="194" y="34"/>
                    <a:pt x="274" y="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37"/>
            <p:cNvSpPr>
              <a:spLocks/>
            </p:cNvSpPr>
            <p:nvPr/>
          </p:nvSpPr>
          <p:spPr bwMode="auto">
            <a:xfrm>
              <a:off x="9585487" y="5530860"/>
              <a:ext cx="687387" cy="230188"/>
            </a:xfrm>
            <a:custGeom>
              <a:avLst/>
              <a:gdLst>
                <a:gd name="T0" fmla="*/ 299 w 301"/>
                <a:gd name="T1" fmla="*/ 41 h 101"/>
                <a:gd name="T2" fmla="*/ 0 w 301"/>
                <a:gd name="T3" fmla="*/ 66 h 101"/>
                <a:gd name="T4" fmla="*/ 256 w 301"/>
                <a:gd name="T5" fmla="*/ 7 h 101"/>
                <a:gd name="T6" fmla="*/ 299 w 301"/>
                <a:gd name="T7" fmla="*/ 41 h 101"/>
              </a:gdLst>
              <a:ahLst/>
              <a:cxnLst>
                <a:cxn ang="0">
                  <a:pos x="T0" y="T1"/>
                </a:cxn>
                <a:cxn ang="0">
                  <a:pos x="T2" y="T3"/>
                </a:cxn>
                <a:cxn ang="0">
                  <a:pos x="T4" y="T5"/>
                </a:cxn>
                <a:cxn ang="0">
                  <a:pos x="T6" y="T7"/>
                </a:cxn>
              </a:cxnLst>
              <a:rect l="0" t="0" r="r" b="b"/>
              <a:pathLst>
                <a:path w="301" h="101">
                  <a:moveTo>
                    <a:pt x="299" y="41"/>
                  </a:moveTo>
                  <a:cubicBezTo>
                    <a:pt x="195" y="36"/>
                    <a:pt x="78" y="101"/>
                    <a:pt x="0" y="66"/>
                  </a:cubicBezTo>
                  <a:cubicBezTo>
                    <a:pt x="53" y="56"/>
                    <a:pt x="192" y="0"/>
                    <a:pt x="256" y="7"/>
                  </a:cubicBezTo>
                  <a:cubicBezTo>
                    <a:pt x="281" y="9"/>
                    <a:pt x="301" y="10"/>
                    <a:pt x="299" y="4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38"/>
            <p:cNvSpPr>
              <a:spLocks/>
            </p:cNvSpPr>
            <p:nvPr/>
          </p:nvSpPr>
          <p:spPr bwMode="auto">
            <a:xfrm>
              <a:off x="11649237" y="5656273"/>
              <a:ext cx="661987" cy="193675"/>
            </a:xfrm>
            <a:custGeom>
              <a:avLst/>
              <a:gdLst>
                <a:gd name="T0" fmla="*/ 290 w 290"/>
                <a:gd name="T1" fmla="*/ 29 h 85"/>
                <a:gd name="T2" fmla="*/ 0 w 290"/>
                <a:gd name="T3" fmla="*/ 80 h 85"/>
                <a:gd name="T4" fmla="*/ 119 w 290"/>
                <a:gd name="T5" fmla="*/ 37 h 85"/>
                <a:gd name="T6" fmla="*/ 290 w 290"/>
                <a:gd name="T7" fmla="*/ 29 h 85"/>
              </a:gdLst>
              <a:ahLst/>
              <a:cxnLst>
                <a:cxn ang="0">
                  <a:pos x="T0" y="T1"/>
                </a:cxn>
                <a:cxn ang="0">
                  <a:pos x="T2" y="T3"/>
                </a:cxn>
                <a:cxn ang="0">
                  <a:pos x="T4" y="T5"/>
                </a:cxn>
                <a:cxn ang="0">
                  <a:pos x="T6" y="T7"/>
                </a:cxn>
              </a:cxnLst>
              <a:rect l="0" t="0" r="r" b="b"/>
              <a:pathLst>
                <a:path w="290" h="85">
                  <a:moveTo>
                    <a:pt x="290" y="29"/>
                  </a:moveTo>
                  <a:cubicBezTo>
                    <a:pt x="216" y="63"/>
                    <a:pt x="84" y="85"/>
                    <a:pt x="0" y="80"/>
                  </a:cubicBezTo>
                  <a:cubicBezTo>
                    <a:pt x="6" y="41"/>
                    <a:pt x="73" y="45"/>
                    <a:pt x="119" y="37"/>
                  </a:cubicBezTo>
                  <a:cubicBezTo>
                    <a:pt x="180" y="27"/>
                    <a:pt x="246" y="0"/>
                    <a:pt x="290" y="29"/>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39"/>
            <p:cNvSpPr>
              <a:spLocks/>
            </p:cNvSpPr>
            <p:nvPr/>
          </p:nvSpPr>
          <p:spPr bwMode="auto">
            <a:xfrm>
              <a:off x="9604537" y="5765810"/>
              <a:ext cx="681037" cy="244475"/>
            </a:xfrm>
            <a:custGeom>
              <a:avLst/>
              <a:gdLst>
                <a:gd name="T0" fmla="*/ 299 w 299"/>
                <a:gd name="T1" fmla="*/ 40 h 107"/>
                <a:gd name="T2" fmla="*/ 0 w 299"/>
                <a:gd name="T3" fmla="*/ 66 h 107"/>
                <a:gd name="T4" fmla="*/ 265 w 299"/>
                <a:gd name="T5" fmla="*/ 6 h 107"/>
                <a:gd name="T6" fmla="*/ 299 w 299"/>
                <a:gd name="T7" fmla="*/ 40 h 107"/>
              </a:gdLst>
              <a:ahLst/>
              <a:cxnLst>
                <a:cxn ang="0">
                  <a:pos x="T0" y="T1"/>
                </a:cxn>
                <a:cxn ang="0">
                  <a:pos x="T2" y="T3"/>
                </a:cxn>
                <a:cxn ang="0">
                  <a:pos x="T4" y="T5"/>
                </a:cxn>
                <a:cxn ang="0">
                  <a:pos x="T6" y="T7"/>
                </a:cxn>
              </a:cxnLst>
              <a:rect l="0" t="0" r="r" b="b"/>
              <a:pathLst>
                <a:path w="299" h="107">
                  <a:moveTo>
                    <a:pt x="299" y="40"/>
                  </a:moveTo>
                  <a:cubicBezTo>
                    <a:pt x="195" y="35"/>
                    <a:pt x="84" y="107"/>
                    <a:pt x="0" y="66"/>
                  </a:cubicBezTo>
                  <a:cubicBezTo>
                    <a:pt x="72" y="29"/>
                    <a:pt x="186" y="35"/>
                    <a:pt x="265" y="6"/>
                  </a:cubicBezTo>
                  <a:cubicBezTo>
                    <a:pt x="294" y="0"/>
                    <a:pt x="296" y="20"/>
                    <a:pt x="299" y="4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40"/>
            <p:cNvSpPr>
              <a:spLocks/>
            </p:cNvSpPr>
            <p:nvPr/>
          </p:nvSpPr>
          <p:spPr bwMode="auto">
            <a:xfrm>
              <a:off x="9604537" y="6005523"/>
              <a:ext cx="663575" cy="180975"/>
            </a:xfrm>
            <a:custGeom>
              <a:avLst/>
              <a:gdLst>
                <a:gd name="T0" fmla="*/ 291 w 291"/>
                <a:gd name="T1" fmla="*/ 21 h 79"/>
                <a:gd name="T2" fmla="*/ 0 w 291"/>
                <a:gd name="T3" fmla="*/ 72 h 79"/>
                <a:gd name="T4" fmla="*/ 291 w 291"/>
                <a:gd name="T5" fmla="*/ 21 h 79"/>
              </a:gdLst>
              <a:ahLst/>
              <a:cxnLst>
                <a:cxn ang="0">
                  <a:pos x="T0" y="T1"/>
                </a:cxn>
                <a:cxn ang="0">
                  <a:pos x="T2" y="T3"/>
                </a:cxn>
                <a:cxn ang="0">
                  <a:pos x="T4" y="T5"/>
                </a:cxn>
              </a:cxnLst>
              <a:rect l="0" t="0" r="r" b="b"/>
              <a:pathLst>
                <a:path w="291" h="79">
                  <a:moveTo>
                    <a:pt x="291" y="21"/>
                  </a:moveTo>
                  <a:cubicBezTo>
                    <a:pt x="218" y="57"/>
                    <a:pt x="88" y="79"/>
                    <a:pt x="0" y="72"/>
                  </a:cubicBezTo>
                  <a:cubicBezTo>
                    <a:pt x="64" y="31"/>
                    <a:pt x="223" y="0"/>
                    <a:pt x="291" y="2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41"/>
            <p:cNvSpPr>
              <a:spLocks/>
            </p:cNvSpPr>
            <p:nvPr/>
          </p:nvSpPr>
          <p:spPr bwMode="auto">
            <a:xfrm>
              <a:off x="11207912" y="2749560"/>
              <a:ext cx="754062" cy="808038"/>
            </a:xfrm>
            <a:custGeom>
              <a:avLst/>
              <a:gdLst>
                <a:gd name="T0" fmla="*/ 83 w 331"/>
                <a:gd name="T1" fmla="*/ 250 h 353"/>
                <a:gd name="T2" fmla="*/ 253 w 331"/>
                <a:gd name="T3" fmla="*/ 275 h 353"/>
                <a:gd name="T4" fmla="*/ 23 w 331"/>
                <a:gd name="T5" fmla="*/ 88 h 353"/>
                <a:gd name="T6" fmla="*/ 159 w 331"/>
                <a:gd name="T7" fmla="*/ 19 h 353"/>
                <a:gd name="T8" fmla="*/ 211 w 331"/>
                <a:gd name="T9" fmla="*/ 105 h 353"/>
                <a:gd name="T10" fmla="*/ 49 w 331"/>
                <a:gd name="T11" fmla="*/ 79 h 353"/>
                <a:gd name="T12" fmla="*/ 270 w 331"/>
                <a:gd name="T13" fmla="*/ 301 h 353"/>
                <a:gd name="T14" fmla="*/ 117 w 331"/>
                <a:gd name="T15" fmla="*/ 335 h 353"/>
                <a:gd name="T16" fmla="*/ 83 w 331"/>
                <a:gd name="T17" fmla="*/ 25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353">
                  <a:moveTo>
                    <a:pt x="83" y="250"/>
                  </a:moveTo>
                  <a:cubicBezTo>
                    <a:pt x="108" y="263"/>
                    <a:pt x="207" y="353"/>
                    <a:pt x="253" y="275"/>
                  </a:cubicBezTo>
                  <a:cubicBezTo>
                    <a:pt x="234" y="160"/>
                    <a:pt x="0" y="213"/>
                    <a:pt x="23" y="88"/>
                  </a:cubicBezTo>
                  <a:cubicBezTo>
                    <a:pt x="39" y="0"/>
                    <a:pt x="138" y="71"/>
                    <a:pt x="159" y="19"/>
                  </a:cubicBezTo>
                  <a:cubicBezTo>
                    <a:pt x="186" y="38"/>
                    <a:pt x="182" y="88"/>
                    <a:pt x="211" y="105"/>
                  </a:cubicBezTo>
                  <a:cubicBezTo>
                    <a:pt x="188" y="103"/>
                    <a:pt x="95" y="4"/>
                    <a:pt x="49" y="79"/>
                  </a:cubicBezTo>
                  <a:cubicBezTo>
                    <a:pt x="76" y="194"/>
                    <a:pt x="331" y="125"/>
                    <a:pt x="270" y="301"/>
                  </a:cubicBezTo>
                  <a:cubicBezTo>
                    <a:pt x="236" y="329"/>
                    <a:pt x="149" y="304"/>
                    <a:pt x="117" y="335"/>
                  </a:cubicBezTo>
                  <a:cubicBezTo>
                    <a:pt x="112" y="300"/>
                    <a:pt x="100" y="272"/>
                    <a:pt x="83" y="250"/>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42"/>
            <p:cNvSpPr>
              <a:spLocks/>
            </p:cNvSpPr>
            <p:nvPr/>
          </p:nvSpPr>
          <p:spPr bwMode="auto">
            <a:xfrm>
              <a:off x="7677312" y="2919423"/>
              <a:ext cx="1646237" cy="3313113"/>
            </a:xfrm>
            <a:custGeom>
              <a:avLst/>
              <a:gdLst>
                <a:gd name="T0" fmla="*/ 0 w 722"/>
                <a:gd name="T1" fmla="*/ 5 h 1449"/>
                <a:gd name="T2" fmla="*/ 163 w 722"/>
                <a:gd name="T3" fmla="*/ 14 h 1449"/>
                <a:gd name="T4" fmla="*/ 709 w 722"/>
                <a:gd name="T5" fmla="*/ 1447 h 1449"/>
                <a:gd name="T6" fmla="*/ 700 w 722"/>
                <a:gd name="T7" fmla="*/ 1405 h 1449"/>
                <a:gd name="T8" fmla="*/ 683 w 722"/>
                <a:gd name="T9" fmla="*/ 1447 h 1449"/>
                <a:gd name="T10" fmla="*/ 393 w 722"/>
                <a:gd name="T11" fmla="*/ 585 h 1449"/>
                <a:gd name="T12" fmla="*/ 0 w 722"/>
                <a:gd name="T13" fmla="*/ 5 h 1449"/>
              </a:gdLst>
              <a:ahLst/>
              <a:cxnLst>
                <a:cxn ang="0">
                  <a:pos x="T0" y="T1"/>
                </a:cxn>
                <a:cxn ang="0">
                  <a:pos x="T2" y="T3"/>
                </a:cxn>
                <a:cxn ang="0">
                  <a:pos x="T4" y="T5"/>
                </a:cxn>
                <a:cxn ang="0">
                  <a:pos x="T6" y="T7"/>
                </a:cxn>
                <a:cxn ang="0">
                  <a:pos x="T8" y="T9"/>
                </a:cxn>
                <a:cxn ang="0">
                  <a:pos x="T10" y="T11"/>
                </a:cxn>
                <a:cxn ang="0">
                  <a:pos x="T12" y="T13"/>
                </a:cxn>
              </a:cxnLst>
              <a:rect l="0" t="0" r="r" b="b"/>
              <a:pathLst>
                <a:path w="722" h="1449">
                  <a:moveTo>
                    <a:pt x="0" y="5"/>
                  </a:moveTo>
                  <a:cubicBezTo>
                    <a:pt x="63" y="0"/>
                    <a:pt x="108" y="12"/>
                    <a:pt x="163" y="14"/>
                  </a:cubicBezTo>
                  <a:cubicBezTo>
                    <a:pt x="247" y="584"/>
                    <a:pt x="722" y="808"/>
                    <a:pt x="709" y="1447"/>
                  </a:cubicBezTo>
                  <a:cubicBezTo>
                    <a:pt x="690" y="1449"/>
                    <a:pt x="705" y="1417"/>
                    <a:pt x="700" y="1405"/>
                  </a:cubicBezTo>
                  <a:cubicBezTo>
                    <a:pt x="688" y="1412"/>
                    <a:pt x="688" y="1432"/>
                    <a:pt x="683" y="1447"/>
                  </a:cubicBezTo>
                  <a:cubicBezTo>
                    <a:pt x="695" y="1148"/>
                    <a:pt x="537" y="838"/>
                    <a:pt x="393" y="585"/>
                  </a:cubicBezTo>
                  <a:cubicBezTo>
                    <a:pt x="267" y="363"/>
                    <a:pt x="119" y="16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3"/>
            <p:cNvSpPr>
              <a:spLocks/>
            </p:cNvSpPr>
            <p:nvPr/>
          </p:nvSpPr>
          <p:spPr bwMode="auto">
            <a:xfrm>
              <a:off x="9663275" y="3048010"/>
              <a:ext cx="758825" cy="722313"/>
            </a:xfrm>
            <a:custGeom>
              <a:avLst/>
              <a:gdLst>
                <a:gd name="T0" fmla="*/ 128 w 333"/>
                <a:gd name="T1" fmla="*/ 162 h 316"/>
                <a:gd name="T2" fmla="*/ 188 w 333"/>
                <a:gd name="T3" fmla="*/ 282 h 316"/>
                <a:gd name="T4" fmla="*/ 316 w 333"/>
                <a:gd name="T5" fmla="*/ 205 h 316"/>
                <a:gd name="T6" fmla="*/ 316 w 333"/>
                <a:gd name="T7" fmla="*/ 282 h 316"/>
                <a:gd name="T8" fmla="*/ 120 w 333"/>
                <a:gd name="T9" fmla="*/ 316 h 316"/>
                <a:gd name="T10" fmla="*/ 137 w 333"/>
                <a:gd name="T11" fmla="*/ 299 h 316"/>
                <a:gd name="T12" fmla="*/ 0 w 333"/>
                <a:gd name="T13" fmla="*/ 43 h 316"/>
                <a:gd name="T14" fmla="*/ 213 w 333"/>
                <a:gd name="T15" fmla="*/ 0 h 316"/>
                <a:gd name="T16" fmla="*/ 239 w 333"/>
                <a:gd name="T17" fmla="*/ 51 h 316"/>
                <a:gd name="T18" fmla="*/ 77 w 333"/>
                <a:gd name="T19" fmla="*/ 43 h 316"/>
                <a:gd name="T20" fmla="*/ 120 w 333"/>
                <a:gd name="T21" fmla="*/ 145 h 316"/>
                <a:gd name="T22" fmla="*/ 230 w 333"/>
                <a:gd name="T23" fmla="*/ 94 h 316"/>
                <a:gd name="T24" fmla="*/ 265 w 333"/>
                <a:gd name="T25" fmla="*/ 188 h 316"/>
                <a:gd name="T26" fmla="*/ 128 w 333"/>
                <a:gd name="T27" fmla="*/ 16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316">
                  <a:moveTo>
                    <a:pt x="128" y="162"/>
                  </a:moveTo>
                  <a:cubicBezTo>
                    <a:pt x="151" y="199"/>
                    <a:pt x="162" y="248"/>
                    <a:pt x="188" y="282"/>
                  </a:cubicBezTo>
                  <a:cubicBezTo>
                    <a:pt x="250" y="276"/>
                    <a:pt x="315" y="273"/>
                    <a:pt x="316" y="205"/>
                  </a:cubicBezTo>
                  <a:cubicBezTo>
                    <a:pt x="333" y="215"/>
                    <a:pt x="326" y="271"/>
                    <a:pt x="316" y="282"/>
                  </a:cubicBezTo>
                  <a:cubicBezTo>
                    <a:pt x="244" y="287"/>
                    <a:pt x="177" y="296"/>
                    <a:pt x="120" y="316"/>
                  </a:cubicBezTo>
                  <a:cubicBezTo>
                    <a:pt x="96" y="312"/>
                    <a:pt x="119" y="289"/>
                    <a:pt x="137" y="299"/>
                  </a:cubicBezTo>
                  <a:cubicBezTo>
                    <a:pt x="113" y="237"/>
                    <a:pt x="74" y="50"/>
                    <a:pt x="0" y="43"/>
                  </a:cubicBezTo>
                  <a:cubicBezTo>
                    <a:pt x="30" y="22"/>
                    <a:pt x="154" y="20"/>
                    <a:pt x="213" y="0"/>
                  </a:cubicBezTo>
                  <a:cubicBezTo>
                    <a:pt x="217" y="22"/>
                    <a:pt x="225" y="39"/>
                    <a:pt x="239" y="51"/>
                  </a:cubicBezTo>
                  <a:cubicBezTo>
                    <a:pt x="222" y="34"/>
                    <a:pt x="129" y="12"/>
                    <a:pt x="77" y="43"/>
                  </a:cubicBezTo>
                  <a:cubicBezTo>
                    <a:pt x="93" y="75"/>
                    <a:pt x="109" y="108"/>
                    <a:pt x="120" y="145"/>
                  </a:cubicBezTo>
                  <a:cubicBezTo>
                    <a:pt x="187" y="155"/>
                    <a:pt x="225" y="122"/>
                    <a:pt x="230" y="94"/>
                  </a:cubicBezTo>
                  <a:cubicBezTo>
                    <a:pt x="232" y="136"/>
                    <a:pt x="256" y="153"/>
                    <a:pt x="265" y="188"/>
                  </a:cubicBezTo>
                  <a:cubicBezTo>
                    <a:pt x="250" y="145"/>
                    <a:pt x="175" y="149"/>
                    <a:pt x="128" y="162"/>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44"/>
            <p:cNvSpPr>
              <a:spLocks/>
            </p:cNvSpPr>
            <p:nvPr/>
          </p:nvSpPr>
          <p:spPr bwMode="auto">
            <a:xfrm>
              <a:off x="7423312" y="3262323"/>
              <a:ext cx="1655762" cy="2616200"/>
            </a:xfrm>
            <a:custGeom>
              <a:avLst/>
              <a:gdLst>
                <a:gd name="T0" fmla="*/ 658 w 726"/>
                <a:gd name="T1" fmla="*/ 1110 h 1144"/>
                <a:gd name="T2" fmla="*/ 615 w 726"/>
                <a:gd name="T3" fmla="*/ 999 h 1144"/>
                <a:gd name="T4" fmla="*/ 572 w 726"/>
                <a:gd name="T5" fmla="*/ 982 h 1144"/>
                <a:gd name="T6" fmla="*/ 581 w 726"/>
                <a:gd name="T7" fmla="*/ 1016 h 1144"/>
                <a:gd name="T8" fmla="*/ 598 w 726"/>
                <a:gd name="T9" fmla="*/ 1093 h 1144"/>
                <a:gd name="T10" fmla="*/ 589 w 726"/>
                <a:gd name="T11" fmla="*/ 1084 h 1144"/>
                <a:gd name="T12" fmla="*/ 0 w 726"/>
                <a:gd name="T13" fmla="*/ 34 h 1144"/>
                <a:gd name="T14" fmla="*/ 128 w 726"/>
                <a:gd name="T15" fmla="*/ 0 h 1144"/>
                <a:gd name="T16" fmla="*/ 726 w 726"/>
                <a:gd name="T17" fmla="*/ 1144 h 1144"/>
                <a:gd name="T18" fmla="*/ 658 w 726"/>
                <a:gd name="T19" fmla="*/ 111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6" h="1144">
                  <a:moveTo>
                    <a:pt x="658" y="1110"/>
                  </a:moveTo>
                  <a:cubicBezTo>
                    <a:pt x="636" y="1080"/>
                    <a:pt x="626" y="1039"/>
                    <a:pt x="615" y="999"/>
                  </a:cubicBezTo>
                  <a:cubicBezTo>
                    <a:pt x="603" y="991"/>
                    <a:pt x="585" y="1016"/>
                    <a:pt x="572" y="982"/>
                  </a:cubicBezTo>
                  <a:cubicBezTo>
                    <a:pt x="562" y="997"/>
                    <a:pt x="570" y="1032"/>
                    <a:pt x="581" y="1016"/>
                  </a:cubicBezTo>
                  <a:cubicBezTo>
                    <a:pt x="573" y="1030"/>
                    <a:pt x="592" y="1048"/>
                    <a:pt x="598" y="1093"/>
                  </a:cubicBezTo>
                  <a:cubicBezTo>
                    <a:pt x="605" y="1143"/>
                    <a:pt x="596" y="1100"/>
                    <a:pt x="589" y="1084"/>
                  </a:cubicBezTo>
                  <a:cubicBezTo>
                    <a:pt x="430" y="731"/>
                    <a:pt x="361" y="177"/>
                    <a:pt x="0" y="34"/>
                  </a:cubicBezTo>
                  <a:cubicBezTo>
                    <a:pt x="31" y="11"/>
                    <a:pt x="94" y="19"/>
                    <a:pt x="128" y="0"/>
                  </a:cubicBezTo>
                  <a:cubicBezTo>
                    <a:pt x="379" y="330"/>
                    <a:pt x="608" y="681"/>
                    <a:pt x="726" y="1144"/>
                  </a:cubicBezTo>
                  <a:cubicBezTo>
                    <a:pt x="723" y="1135"/>
                    <a:pt x="671" y="1019"/>
                    <a:pt x="658" y="11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45"/>
            <p:cNvSpPr>
              <a:spLocks/>
            </p:cNvSpPr>
            <p:nvPr/>
          </p:nvSpPr>
          <p:spPr bwMode="auto">
            <a:xfrm>
              <a:off x="7366162" y="3386148"/>
              <a:ext cx="1362075" cy="2432050"/>
            </a:xfrm>
            <a:custGeom>
              <a:avLst/>
              <a:gdLst>
                <a:gd name="T0" fmla="*/ 0 w 597"/>
                <a:gd name="T1" fmla="*/ 40 h 1064"/>
                <a:gd name="T2" fmla="*/ 145 w 597"/>
                <a:gd name="T3" fmla="*/ 66 h 1064"/>
                <a:gd name="T4" fmla="*/ 597 w 597"/>
                <a:gd name="T5" fmla="*/ 1064 h 1064"/>
                <a:gd name="T6" fmla="*/ 0 w 597"/>
                <a:gd name="T7" fmla="*/ 40 h 1064"/>
              </a:gdLst>
              <a:ahLst/>
              <a:cxnLst>
                <a:cxn ang="0">
                  <a:pos x="T0" y="T1"/>
                </a:cxn>
                <a:cxn ang="0">
                  <a:pos x="T2" y="T3"/>
                </a:cxn>
                <a:cxn ang="0">
                  <a:pos x="T4" y="T5"/>
                </a:cxn>
                <a:cxn ang="0">
                  <a:pos x="T6" y="T7"/>
                </a:cxn>
              </a:cxnLst>
              <a:rect l="0" t="0" r="r" b="b"/>
              <a:pathLst>
                <a:path w="597" h="1064">
                  <a:moveTo>
                    <a:pt x="0" y="40"/>
                  </a:moveTo>
                  <a:cubicBezTo>
                    <a:pt x="55" y="0"/>
                    <a:pt x="111" y="38"/>
                    <a:pt x="145" y="66"/>
                  </a:cubicBezTo>
                  <a:cubicBezTo>
                    <a:pt x="393" y="268"/>
                    <a:pt x="461" y="741"/>
                    <a:pt x="597" y="1064"/>
                  </a:cubicBezTo>
                  <a:cubicBezTo>
                    <a:pt x="428" y="727"/>
                    <a:pt x="378" y="197"/>
                    <a:pt x="0"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46"/>
            <p:cNvSpPr>
              <a:spLocks/>
            </p:cNvSpPr>
            <p:nvPr/>
          </p:nvSpPr>
          <p:spPr bwMode="auto">
            <a:xfrm>
              <a:off x="7269325" y="3381385"/>
              <a:ext cx="1557337" cy="2789238"/>
            </a:xfrm>
            <a:custGeom>
              <a:avLst/>
              <a:gdLst>
                <a:gd name="T0" fmla="*/ 0 w 683"/>
                <a:gd name="T1" fmla="*/ 119 h 1220"/>
                <a:gd name="T2" fmla="*/ 299 w 683"/>
                <a:gd name="T3" fmla="*/ 298 h 1220"/>
                <a:gd name="T4" fmla="*/ 683 w 683"/>
                <a:gd name="T5" fmla="*/ 1220 h 1220"/>
                <a:gd name="T6" fmla="*/ 0 w 683"/>
                <a:gd name="T7" fmla="*/ 119 h 1220"/>
              </a:gdLst>
              <a:ahLst/>
              <a:cxnLst>
                <a:cxn ang="0">
                  <a:pos x="T0" y="T1"/>
                </a:cxn>
                <a:cxn ang="0">
                  <a:pos x="T2" y="T3"/>
                </a:cxn>
                <a:cxn ang="0">
                  <a:pos x="T4" y="T5"/>
                </a:cxn>
                <a:cxn ang="0">
                  <a:pos x="T6" y="T7"/>
                </a:cxn>
              </a:cxnLst>
              <a:rect l="0" t="0" r="r" b="b"/>
              <a:pathLst>
                <a:path w="683" h="1220">
                  <a:moveTo>
                    <a:pt x="0" y="119"/>
                  </a:moveTo>
                  <a:cubicBezTo>
                    <a:pt x="100" y="0"/>
                    <a:pt x="241" y="203"/>
                    <a:pt x="299" y="298"/>
                  </a:cubicBezTo>
                  <a:cubicBezTo>
                    <a:pt x="457" y="559"/>
                    <a:pt x="553" y="974"/>
                    <a:pt x="683" y="1220"/>
                  </a:cubicBezTo>
                  <a:cubicBezTo>
                    <a:pt x="455" y="887"/>
                    <a:pt x="466" y="242"/>
                    <a:pt x="0"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0"/>
            <p:cNvSpPr>
              <a:spLocks noEditPoints="1"/>
            </p:cNvSpPr>
            <p:nvPr/>
          </p:nvSpPr>
          <p:spPr bwMode="auto">
            <a:xfrm>
              <a:off x="7131212" y="2286010"/>
              <a:ext cx="6497637" cy="4227513"/>
            </a:xfrm>
            <a:custGeom>
              <a:avLst/>
              <a:gdLst>
                <a:gd name="T0" fmla="*/ 2228 w 2849"/>
                <a:gd name="T1" fmla="*/ 0 h 1849"/>
                <a:gd name="T2" fmla="*/ 2518 w 2849"/>
                <a:gd name="T3" fmla="*/ 632 h 1849"/>
                <a:gd name="T4" fmla="*/ 2834 w 2849"/>
                <a:gd name="T5" fmla="*/ 1238 h 1849"/>
                <a:gd name="T6" fmla="*/ 2766 w 2849"/>
                <a:gd name="T7" fmla="*/ 1485 h 1849"/>
                <a:gd name="T8" fmla="*/ 1084 w 2849"/>
                <a:gd name="T9" fmla="*/ 1776 h 1849"/>
                <a:gd name="T10" fmla="*/ 769 w 2849"/>
                <a:gd name="T11" fmla="*/ 1784 h 1849"/>
                <a:gd name="T12" fmla="*/ 530 w 2849"/>
                <a:gd name="T13" fmla="*/ 1221 h 1849"/>
                <a:gd name="T14" fmla="*/ 0 w 2849"/>
                <a:gd name="T15" fmla="*/ 606 h 1849"/>
                <a:gd name="T16" fmla="*/ 111 w 2849"/>
                <a:gd name="T17" fmla="*/ 547 h 1849"/>
                <a:gd name="T18" fmla="*/ 9 w 2849"/>
                <a:gd name="T19" fmla="*/ 530 h 1849"/>
                <a:gd name="T20" fmla="*/ 137 w 2849"/>
                <a:gd name="T21" fmla="*/ 495 h 1849"/>
                <a:gd name="T22" fmla="*/ 60 w 2849"/>
                <a:gd name="T23" fmla="*/ 461 h 1849"/>
                <a:gd name="T24" fmla="*/ 239 w 2849"/>
                <a:gd name="T25" fmla="*/ 419 h 1849"/>
                <a:gd name="T26" fmla="*/ 171 w 2849"/>
                <a:gd name="T27" fmla="*/ 342 h 1849"/>
                <a:gd name="T28" fmla="*/ 231 w 2849"/>
                <a:gd name="T29" fmla="*/ 325 h 1849"/>
                <a:gd name="T30" fmla="*/ 197 w 2849"/>
                <a:gd name="T31" fmla="*/ 265 h 1849"/>
                <a:gd name="T32" fmla="*/ 402 w 2849"/>
                <a:gd name="T33" fmla="*/ 282 h 1849"/>
                <a:gd name="T34" fmla="*/ 419 w 2849"/>
                <a:gd name="T35" fmla="*/ 205 h 1849"/>
                <a:gd name="T36" fmla="*/ 2228 w 2849"/>
                <a:gd name="T37" fmla="*/ 0 h 1849"/>
                <a:gd name="T38" fmla="*/ 2800 w 2849"/>
                <a:gd name="T39" fmla="*/ 1170 h 1849"/>
                <a:gd name="T40" fmla="*/ 2211 w 2849"/>
                <a:gd name="T41" fmla="*/ 26 h 1849"/>
                <a:gd name="T42" fmla="*/ 436 w 2849"/>
                <a:gd name="T43" fmla="*/ 222 h 1849"/>
                <a:gd name="T44" fmla="*/ 948 w 2849"/>
                <a:gd name="T45" fmla="*/ 1784 h 1849"/>
                <a:gd name="T46" fmla="*/ 2757 w 2849"/>
                <a:gd name="T47" fmla="*/ 1468 h 1849"/>
                <a:gd name="T48" fmla="*/ 2800 w 2849"/>
                <a:gd name="T49" fmla="*/ 1170 h 1849"/>
                <a:gd name="T50" fmla="*/ 948 w 2849"/>
                <a:gd name="T51" fmla="*/ 1724 h 1849"/>
                <a:gd name="T52" fmla="*/ 402 w 2849"/>
                <a:gd name="T53" fmla="*/ 291 h 1849"/>
                <a:gd name="T54" fmla="*/ 239 w 2849"/>
                <a:gd name="T55" fmla="*/ 282 h 1849"/>
                <a:gd name="T56" fmla="*/ 632 w 2849"/>
                <a:gd name="T57" fmla="*/ 862 h 1849"/>
                <a:gd name="T58" fmla="*/ 922 w 2849"/>
                <a:gd name="T59" fmla="*/ 1724 h 1849"/>
                <a:gd name="T60" fmla="*/ 897 w 2849"/>
                <a:gd name="T61" fmla="*/ 1613 h 1849"/>
                <a:gd name="T62" fmla="*/ 350 w 2849"/>
                <a:gd name="T63" fmla="*/ 470 h 1849"/>
                <a:gd name="T64" fmla="*/ 231 w 2849"/>
                <a:gd name="T65" fmla="*/ 342 h 1849"/>
                <a:gd name="T66" fmla="*/ 214 w 2849"/>
                <a:gd name="T67" fmla="*/ 350 h 1849"/>
                <a:gd name="T68" fmla="*/ 897 w 2849"/>
                <a:gd name="T69" fmla="*/ 1613 h 1849"/>
                <a:gd name="T70" fmla="*/ 794 w 2849"/>
                <a:gd name="T71" fmla="*/ 1699 h 1849"/>
                <a:gd name="T72" fmla="*/ 884 w 2849"/>
                <a:gd name="T73" fmla="*/ 1677 h 1849"/>
                <a:gd name="T74" fmla="*/ 256 w 2849"/>
                <a:gd name="T75" fmla="*/ 427 h 1849"/>
                <a:gd name="T76" fmla="*/ 128 w 2849"/>
                <a:gd name="T77" fmla="*/ 461 h 1849"/>
                <a:gd name="T78" fmla="*/ 717 w 2849"/>
                <a:gd name="T79" fmla="*/ 1511 h 1849"/>
                <a:gd name="T80" fmla="*/ 700 w 2849"/>
                <a:gd name="T81" fmla="*/ 1545 h 1849"/>
                <a:gd name="T82" fmla="*/ 248 w 2849"/>
                <a:gd name="T83" fmla="*/ 547 h 1849"/>
                <a:gd name="T84" fmla="*/ 103 w 2849"/>
                <a:gd name="T85" fmla="*/ 521 h 1849"/>
                <a:gd name="T86" fmla="*/ 700 w 2849"/>
                <a:gd name="T87" fmla="*/ 1545 h 1849"/>
                <a:gd name="T88" fmla="*/ 743 w 2849"/>
                <a:gd name="T89" fmla="*/ 1699 h 1849"/>
                <a:gd name="T90" fmla="*/ 359 w 2849"/>
                <a:gd name="T91" fmla="*/ 777 h 1849"/>
                <a:gd name="T92" fmla="*/ 60 w 2849"/>
                <a:gd name="T93" fmla="*/ 598 h 1849"/>
                <a:gd name="T94" fmla="*/ 743 w 2849"/>
                <a:gd name="T95" fmla="*/ 1699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9" h="1849">
                  <a:moveTo>
                    <a:pt x="2228" y="0"/>
                  </a:moveTo>
                  <a:cubicBezTo>
                    <a:pt x="2260" y="235"/>
                    <a:pt x="2388" y="432"/>
                    <a:pt x="2518" y="632"/>
                  </a:cubicBezTo>
                  <a:cubicBezTo>
                    <a:pt x="2643" y="824"/>
                    <a:pt x="2809" y="1022"/>
                    <a:pt x="2834" y="1238"/>
                  </a:cubicBezTo>
                  <a:cubicBezTo>
                    <a:pt x="2849" y="1361"/>
                    <a:pt x="2817" y="1413"/>
                    <a:pt x="2766" y="1485"/>
                  </a:cubicBezTo>
                  <a:cubicBezTo>
                    <a:pt x="2213" y="1588"/>
                    <a:pt x="1666" y="1671"/>
                    <a:pt x="1084" y="1776"/>
                  </a:cubicBezTo>
                  <a:cubicBezTo>
                    <a:pt x="963" y="1797"/>
                    <a:pt x="847" y="1849"/>
                    <a:pt x="769" y="1784"/>
                  </a:cubicBezTo>
                  <a:cubicBezTo>
                    <a:pt x="651" y="1687"/>
                    <a:pt x="594" y="1409"/>
                    <a:pt x="530" y="1221"/>
                  </a:cubicBezTo>
                  <a:cubicBezTo>
                    <a:pt x="433" y="939"/>
                    <a:pt x="316" y="650"/>
                    <a:pt x="0" y="606"/>
                  </a:cubicBezTo>
                  <a:cubicBezTo>
                    <a:pt x="29" y="578"/>
                    <a:pt x="71" y="563"/>
                    <a:pt x="111" y="547"/>
                  </a:cubicBezTo>
                  <a:cubicBezTo>
                    <a:pt x="93" y="525"/>
                    <a:pt x="48" y="530"/>
                    <a:pt x="9" y="530"/>
                  </a:cubicBezTo>
                  <a:cubicBezTo>
                    <a:pt x="38" y="504"/>
                    <a:pt x="85" y="498"/>
                    <a:pt x="137" y="495"/>
                  </a:cubicBezTo>
                  <a:cubicBezTo>
                    <a:pt x="132" y="463"/>
                    <a:pt x="84" y="474"/>
                    <a:pt x="60" y="461"/>
                  </a:cubicBezTo>
                  <a:cubicBezTo>
                    <a:pt x="112" y="439"/>
                    <a:pt x="170" y="423"/>
                    <a:pt x="239" y="419"/>
                  </a:cubicBezTo>
                  <a:cubicBezTo>
                    <a:pt x="255" y="388"/>
                    <a:pt x="195" y="361"/>
                    <a:pt x="171" y="342"/>
                  </a:cubicBezTo>
                  <a:cubicBezTo>
                    <a:pt x="184" y="329"/>
                    <a:pt x="209" y="328"/>
                    <a:pt x="231" y="325"/>
                  </a:cubicBezTo>
                  <a:cubicBezTo>
                    <a:pt x="253" y="310"/>
                    <a:pt x="174" y="280"/>
                    <a:pt x="197" y="265"/>
                  </a:cubicBezTo>
                  <a:cubicBezTo>
                    <a:pt x="268" y="268"/>
                    <a:pt x="355" y="255"/>
                    <a:pt x="402" y="282"/>
                  </a:cubicBezTo>
                  <a:cubicBezTo>
                    <a:pt x="414" y="263"/>
                    <a:pt x="416" y="234"/>
                    <a:pt x="419" y="205"/>
                  </a:cubicBezTo>
                  <a:cubicBezTo>
                    <a:pt x="1077" y="287"/>
                    <a:pt x="1695" y="143"/>
                    <a:pt x="2228" y="0"/>
                  </a:cubicBezTo>
                  <a:close/>
                  <a:moveTo>
                    <a:pt x="2800" y="1170"/>
                  </a:moveTo>
                  <a:cubicBezTo>
                    <a:pt x="2683" y="779"/>
                    <a:pt x="2272" y="438"/>
                    <a:pt x="2211" y="26"/>
                  </a:cubicBezTo>
                  <a:cubicBezTo>
                    <a:pt x="1710" y="151"/>
                    <a:pt x="1076" y="309"/>
                    <a:pt x="436" y="222"/>
                  </a:cubicBezTo>
                  <a:cubicBezTo>
                    <a:pt x="425" y="831"/>
                    <a:pt x="1088" y="1174"/>
                    <a:pt x="948" y="1784"/>
                  </a:cubicBezTo>
                  <a:cubicBezTo>
                    <a:pt x="1556" y="1684"/>
                    <a:pt x="2152" y="1572"/>
                    <a:pt x="2757" y="1468"/>
                  </a:cubicBezTo>
                  <a:cubicBezTo>
                    <a:pt x="2831" y="1380"/>
                    <a:pt x="2829" y="1265"/>
                    <a:pt x="2800" y="1170"/>
                  </a:cubicBezTo>
                  <a:close/>
                  <a:moveTo>
                    <a:pt x="948" y="1724"/>
                  </a:moveTo>
                  <a:cubicBezTo>
                    <a:pt x="961" y="1085"/>
                    <a:pt x="486" y="861"/>
                    <a:pt x="402" y="291"/>
                  </a:cubicBezTo>
                  <a:cubicBezTo>
                    <a:pt x="347" y="289"/>
                    <a:pt x="302" y="277"/>
                    <a:pt x="239" y="282"/>
                  </a:cubicBezTo>
                  <a:cubicBezTo>
                    <a:pt x="358" y="442"/>
                    <a:pt x="506" y="640"/>
                    <a:pt x="632" y="862"/>
                  </a:cubicBezTo>
                  <a:cubicBezTo>
                    <a:pt x="776" y="1115"/>
                    <a:pt x="934" y="1425"/>
                    <a:pt x="922" y="1724"/>
                  </a:cubicBezTo>
                  <a:moveTo>
                    <a:pt x="897" y="1613"/>
                  </a:moveTo>
                  <a:cubicBezTo>
                    <a:pt x="814" y="1147"/>
                    <a:pt x="579" y="785"/>
                    <a:pt x="350" y="470"/>
                  </a:cubicBezTo>
                  <a:cubicBezTo>
                    <a:pt x="317" y="424"/>
                    <a:pt x="296" y="353"/>
                    <a:pt x="231" y="342"/>
                  </a:cubicBezTo>
                  <a:cubicBezTo>
                    <a:pt x="224" y="344"/>
                    <a:pt x="214" y="342"/>
                    <a:pt x="214" y="350"/>
                  </a:cubicBezTo>
                  <a:cubicBezTo>
                    <a:pt x="511" y="701"/>
                    <a:pt x="755" y="1106"/>
                    <a:pt x="897" y="1613"/>
                  </a:cubicBezTo>
                  <a:close/>
                  <a:moveTo>
                    <a:pt x="794" y="1699"/>
                  </a:moveTo>
                  <a:cubicBezTo>
                    <a:pt x="807" y="1608"/>
                    <a:pt x="881" y="1668"/>
                    <a:pt x="884" y="1677"/>
                  </a:cubicBezTo>
                  <a:cubicBezTo>
                    <a:pt x="766" y="1215"/>
                    <a:pt x="507" y="757"/>
                    <a:pt x="256" y="427"/>
                  </a:cubicBezTo>
                  <a:cubicBezTo>
                    <a:pt x="222" y="446"/>
                    <a:pt x="159" y="438"/>
                    <a:pt x="128" y="461"/>
                  </a:cubicBezTo>
                  <a:cubicBezTo>
                    <a:pt x="489" y="604"/>
                    <a:pt x="558" y="1158"/>
                    <a:pt x="717" y="1511"/>
                  </a:cubicBezTo>
                  <a:moveTo>
                    <a:pt x="700" y="1545"/>
                  </a:moveTo>
                  <a:cubicBezTo>
                    <a:pt x="564" y="1222"/>
                    <a:pt x="496" y="749"/>
                    <a:pt x="248" y="547"/>
                  </a:cubicBezTo>
                  <a:cubicBezTo>
                    <a:pt x="214" y="519"/>
                    <a:pt x="158" y="481"/>
                    <a:pt x="103" y="521"/>
                  </a:cubicBezTo>
                  <a:cubicBezTo>
                    <a:pt x="481" y="678"/>
                    <a:pt x="531" y="1208"/>
                    <a:pt x="700" y="1545"/>
                  </a:cubicBezTo>
                  <a:close/>
                  <a:moveTo>
                    <a:pt x="743" y="1699"/>
                  </a:moveTo>
                  <a:cubicBezTo>
                    <a:pt x="613" y="1453"/>
                    <a:pt x="517" y="1038"/>
                    <a:pt x="359" y="777"/>
                  </a:cubicBezTo>
                  <a:cubicBezTo>
                    <a:pt x="301" y="682"/>
                    <a:pt x="160" y="479"/>
                    <a:pt x="60" y="598"/>
                  </a:cubicBezTo>
                  <a:cubicBezTo>
                    <a:pt x="526" y="721"/>
                    <a:pt x="515" y="1366"/>
                    <a:pt x="743" y="1699"/>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54"/>
            <p:cNvSpPr>
              <a:spLocks noEditPoints="1"/>
            </p:cNvSpPr>
            <p:nvPr/>
          </p:nvSpPr>
          <p:spPr bwMode="auto">
            <a:xfrm>
              <a:off x="8106525" y="2341008"/>
              <a:ext cx="5486400" cy="4019550"/>
            </a:xfrm>
            <a:custGeom>
              <a:avLst/>
              <a:gdLst>
                <a:gd name="T0" fmla="*/ 1786 w 2406"/>
                <a:gd name="T1" fmla="*/ 0 h 1758"/>
                <a:gd name="T2" fmla="*/ 1632 w 2406"/>
                <a:gd name="T3" fmla="*/ 478 h 1758"/>
                <a:gd name="T4" fmla="*/ 1385 w 2406"/>
                <a:gd name="T5" fmla="*/ 265 h 1758"/>
                <a:gd name="T6" fmla="*/ 1248 w 2406"/>
                <a:gd name="T7" fmla="*/ 247 h 1758"/>
                <a:gd name="T8" fmla="*/ 1069 w 2406"/>
                <a:gd name="T9" fmla="*/ 290 h 1758"/>
                <a:gd name="T10" fmla="*/ 1189 w 2406"/>
                <a:gd name="T11" fmla="*/ 563 h 1758"/>
                <a:gd name="T12" fmla="*/ 1248 w 2406"/>
                <a:gd name="T13" fmla="*/ 247 h 1758"/>
                <a:gd name="T14" fmla="*/ 762 w 2406"/>
                <a:gd name="T15" fmla="*/ 350 h 1758"/>
                <a:gd name="T16" fmla="*/ 822 w 2406"/>
                <a:gd name="T17" fmla="*/ 606 h 1758"/>
                <a:gd name="T18" fmla="*/ 873 w 2406"/>
                <a:gd name="T19" fmla="*/ 589 h 1758"/>
                <a:gd name="T20" fmla="*/ 583 w 2406"/>
                <a:gd name="T21" fmla="*/ 367 h 1758"/>
                <a:gd name="T22" fmla="*/ 514 w 2406"/>
                <a:gd name="T23" fmla="*/ 649 h 1758"/>
                <a:gd name="T24" fmla="*/ 736 w 2406"/>
                <a:gd name="T25" fmla="*/ 632 h 1758"/>
                <a:gd name="T26" fmla="*/ 455 w 2406"/>
                <a:gd name="T27" fmla="*/ 794 h 1758"/>
                <a:gd name="T28" fmla="*/ 600 w 2406"/>
                <a:gd name="T29" fmla="*/ 742 h 1758"/>
                <a:gd name="T30" fmla="*/ 1667 w 2406"/>
                <a:gd name="T31" fmla="*/ 708 h 1758"/>
                <a:gd name="T32" fmla="*/ 1487 w 2406"/>
                <a:gd name="T33" fmla="*/ 717 h 1758"/>
                <a:gd name="T34" fmla="*/ 1991 w 2406"/>
                <a:gd name="T35" fmla="*/ 725 h 1758"/>
                <a:gd name="T36" fmla="*/ 1359 w 2406"/>
                <a:gd name="T37" fmla="*/ 1135 h 1758"/>
                <a:gd name="T38" fmla="*/ 1590 w 2406"/>
                <a:gd name="T39" fmla="*/ 836 h 1758"/>
                <a:gd name="T40" fmla="*/ 2068 w 2406"/>
                <a:gd name="T41" fmla="*/ 845 h 1758"/>
                <a:gd name="T42" fmla="*/ 386 w 2406"/>
                <a:gd name="T43" fmla="*/ 913 h 1758"/>
                <a:gd name="T44" fmla="*/ 1829 w 2406"/>
                <a:gd name="T45" fmla="*/ 947 h 1758"/>
                <a:gd name="T46" fmla="*/ 702 w 2406"/>
                <a:gd name="T47" fmla="*/ 947 h 1758"/>
                <a:gd name="T48" fmla="*/ 1667 w 2406"/>
                <a:gd name="T49" fmla="*/ 973 h 1758"/>
                <a:gd name="T50" fmla="*/ 2153 w 2406"/>
                <a:gd name="T51" fmla="*/ 990 h 1758"/>
                <a:gd name="T52" fmla="*/ 497 w 2406"/>
                <a:gd name="T53" fmla="*/ 1092 h 1758"/>
                <a:gd name="T54" fmla="*/ 1752 w 2406"/>
                <a:gd name="T55" fmla="*/ 1084 h 1758"/>
                <a:gd name="T56" fmla="*/ 1931 w 2406"/>
                <a:gd name="T57" fmla="*/ 1152 h 1758"/>
                <a:gd name="T58" fmla="*/ 839 w 2406"/>
                <a:gd name="T59" fmla="*/ 1152 h 1758"/>
                <a:gd name="T60" fmla="*/ 1504 w 2406"/>
                <a:gd name="T61" fmla="*/ 1220 h 1758"/>
                <a:gd name="T62" fmla="*/ 2238 w 2406"/>
                <a:gd name="T63" fmla="*/ 1178 h 1758"/>
                <a:gd name="T64" fmla="*/ 583 w 2406"/>
                <a:gd name="T65" fmla="*/ 1263 h 1758"/>
                <a:gd name="T66" fmla="*/ 1837 w 2406"/>
                <a:gd name="T67" fmla="*/ 1289 h 1758"/>
                <a:gd name="T68" fmla="*/ 1189 w 2406"/>
                <a:gd name="T69" fmla="*/ 1272 h 1758"/>
                <a:gd name="T70" fmla="*/ 1982 w 2406"/>
                <a:gd name="T71" fmla="*/ 1340 h 1758"/>
                <a:gd name="T72" fmla="*/ 924 w 2406"/>
                <a:gd name="T73" fmla="*/ 1314 h 1758"/>
                <a:gd name="T74" fmla="*/ 1368 w 2406"/>
                <a:gd name="T75" fmla="*/ 1357 h 1758"/>
                <a:gd name="T76" fmla="*/ 1556 w 2406"/>
                <a:gd name="T77" fmla="*/ 1417 h 1758"/>
                <a:gd name="T78" fmla="*/ 1086 w 2406"/>
                <a:gd name="T79" fmla="*/ 1400 h 1758"/>
                <a:gd name="T80" fmla="*/ 1982 w 2406"/>
                <a:gd name="T81" fmla="*/ 1451 h 1758"/>
                <a:gd name="T82" fmla="*/ 907 w 2406"/>
                <a:gd name="T83" fmla="*/ 1400 h 1758"/>
                <a:gd name="T84" fmla="*/ 1334 w 2406"/>
                <a:gd name="T85" fmla="*/ 1451 h 1758"/>
                <a:gd name="T86" fmla="*/ 1376 w 2406"/>
                <a:gd name="T87" fmla="*/ 1434 h 1758"/>
                <a:gd name="T88" fmla="*/ 1846 w 2406"/>
                <a:gd name="T89" fmla="*/ 1477 h 1758"/>
                <a:gd name="T90" fmla="*/ 1112 w 2406"/>
                <a:gd name="T91" fmla="*/ 1519 h 1758"/>
                <a:gd name="T92" fmla="*/ 1206 w 2406"/>
                <a:gd name="T93" fmla="*/ 1494 h 1758"/>
                <a:gd name="T94" fmla="*/ 659 w 2406"/>
                <a:gd name="T95" fmla="*/ 1562 h 1758"/>
                <a:gd name="T96" fmla="*/ 1154 w 2406"/>
                <a:gd name="T97" fmla="*/ 1579 h 1758"/>
                <a:gd name="T98" fmla="*/ 950 w 2406"/>
                <a:gd name="T99" fmla="*/ 1622 h 1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6" h="1758">
                  <a:moveTo>
                    <a:pt x="2332" y="1442"/>
                  </a:moveTo>
                  <a:cubicBezTo>
                    <a:pt x="1727" y="1546"/>
                    <a:pt x="1131" y="1658"/>
                    <a:pt x="523" y="1758"/>
                  </a:cubicBezTo>
                  <a:cubicBezTo>
                    <a:pt x="663" y="1148"/>
                    <a:pt x="0" y="805"/>
                    <a:pt x="11" y="196"/>
                  </a:cubicBezTo>
                  <a:cubicBezTo>
                    <a:pt x="651" y="283"/>
                    <a:pt x="1285" y="125"/>
                    <a:pt x="1786" y="0"/>
                  </a:cubicBezTo>
                  <a:cubicBezTo>
                    <a:pt x="1847" y="412"/>
                    <a:pt x="2258" y="753"/>
                    <a:pt x="2375" y="1144"/>
                  </a:cubicBezTo>
                  <a:cubicBezTo>
                    <a:pt x="2404" y="1239"/>
                    <a:pt x="2406" y="1354"/>
                    <a:pt x="2332" y="1442"/>
                  </a:cubicBezTo>
                  <a:close/>
                  <a:moveTo>
                    <a:pt x="1479" y="512"/>
                  </a:moveTo>
                  <a:cubicBezTo>
                    <a:pt x="1511" y="481"/>
                    <a:pt x="1598" y="506"/>
                    <a:pt x="1632" y="478"/>
                  </a:cubicBezTo>
                  <a:cubicBezTo>
                    <a:pt x="1693" y="302"/>
                    <a:pt x="1438" y="371"/>
                    <a:pt x="1411" y="256"/>
                  </a:cubicBezTo>
                  <a:cubicBezTo>
                    <a:pt x="1457" y="181"/>
                    <a:pt x="1550" y="280"/>
                    <a:pt x="1573" y="282"/>
                  </a:cubicBezTo>
                  <a:cubicBezTo>
                    <a:pt x="1544" y="265"/>
                    <a:pt x="1548" y="215"/>
                    <a:pt x="1521" y="196"/>
                  </a:cubicBezTo>
                  <a:cubicBezTo>
                    <a:pt x="1500" y="248"/>
                    <a:pt x="1401" y="177"/>
                    <a:pt x="1385" y="265"/>
                  </a:cubicBezTo>
                  <a:cubicBezTo>
                    <a:pt x="1362" y="390"/>
                    <a:pt x="1596" y="337"/>
                    <a:pt x="1615" y="452"/>
                  </a:cubicBezTo>
                  <a:cubicBezTo>
                    <a:pt x="1569" y="530"/>
                    <a:pt x="1470" y="440"/>
                    <a:pt x="1445" y="427"/>
                  </a:cubicBezTo>
                  <a:cubicBezTo>
                    <a:pt x="1462" y="449"/>
                    <a:pt x="1474" y="477"/>
                    <a:pt x="1479" y="512"/>
                  </a:cubicBezTo>
                  <a:close/>
                  <a:moveTo>
                    <a:pt x="1248" y="247"/>
                  </a:moveTo>
                  <a:cubicBezTo>
                    <a:pt x="1243" y="280"/>
                    <a:pt x="1283" y="240"/>
                    <a:pt x="1291" y="273"/>
                  </a:cubicBezTo>
                  <a:cubicBezTo>
                    <a:pt x="1295" y="335"/>
                    <a:pt x="1310" y="434"/>
                    <a:pt x="1300" y="461"/>
                  </a:cubicBezTo>
                  <a:cubicBezTo>
                    <a:pt x="1268" y="398"/>
                    <a:pt x="1133" y="324"/>
                    <a:pt x="1180" y="265"/>
                  </a:cubicBezTo>
                  <a:cubicBezTo>
                    <a:pt x="1144" y="274"/>
                    <a:pt x="1089" y="265"/>
                    <a:pt x="1069" y="290"/>
                  </a:cubicBezTo>
                  <a:cubicBezTo>
                    <a:pt x="1174" y="285"/>
                    <a:pt x="1158" y="400"/>
                    <a:pt x="1172" y="486"/>
                  </a:cubicBezTo>
                  <a:cubicBezTo>
                    <a:pt x="1123" y="427"/>
                    <a:pt x="1005" y="339"/>
                    <a:pt x="1035" y="282"/>
                  </a:cubicBezTo>
                  <a:cubicBezTo>
                    <a:pt x="1014" y="303"/>
                    <a:pt x="957" y="289"/>
                    <a:pt x="933" y="307"/>
                  </a:cubicBezTo>
                  <a:cubicBezTo>
                    <a:pt x="1052" y="358"/>
                    <a:pt x="1095" y="486"/>
                    <a:pt x="1189" y="563"/>
                  </a:cubicBezTo>
                  <a:cubicBezTo>
                    <a:pt x="1199" y="478"/>
                    <a:pt x="1165" y="444"/>
                    <a:pt x="1189" y="375"/>
                  </a:cubicBezTo>
                  <a:cubicBezTo>
                    <a:pt x="1228" y="436"/>
                    <a:pt x="1274" y="490"/>
                    <a:pt x="1325" y="538"/>
                  </a:cubicBezTo>
                  <a:cubicBezTo>
                    <a:pt x="1339" y="434"/>
                    <a:pt x="1281" y="314"/>
                    <a:pt x="1334" y="239"/>
                  </a:cubicBezTo>
                  <a:cubicBezTo>
                    <a:pt x="1300" y="236"/>
                    <a:pt x="1286" y="254"/>
                    <a:pt x="1248" y="247"/>
                  </a:cubicBezTo>
                  <a:close/>
                  <a:moveTo>
                    <a:pt x="950" y="495"/>
                  </a:moveTo>
                  <a:cubicBezTo>
                    <a:pt x="941" y="460"/>
                    <a:pt x="917" y="443"/>
                    <a:pt x="915" y="401"/>
                  </a:cubicBezTo>
                  <a:cubicBezTo>
                    <a:pt x="910" y="429"/>
                    <a:pt x="872" y="462"/>
                    <a:pt x="805" y="452"/>
                  </a:cubicBezTo>
                  <a:cubicBezTo>
                    <a:pt x="794" y="415"/>
                    <a:pt x="778" y="382"/>
                    <a:pt x="762" y="350"/>
                  </a:cubicBezTo>
                  <a:cubicBezTo>
                    <a:pt x="814" y="319"/>
                    <a:pt x="907" y="341"/>
                    <a:pt x="924" y="358"/>
                  </a:cubicBezTo>
                  <a:cubicBezTo>
                    <a:pt x="910" y="346"/>
                    <a:pt x="902" y="329"/>
                    <a:pt x="898" y="307"/>
                  </a:cubicBezTo>
                  <a:cubicBezTo>
                    <a:pt x="839" y="327"/>
                    <a:pt x="715" y="329"/>
                    <a:pt x="685" y="350"/>
                  </a:cubicBezTo>
                  <a:cubicBezTo>
                    <a:pt x="759" y="357"/>
                    <a:pt x="798" y="544"/>
                    <a:pt x="822" y="606"/>
                  </a:cubicBezTo>
                  <a:cubicBezTo>
                    <a:pt x="804" y="596"/>
                    <a:pt x="781" y="619"/>
                    <a:pt x="805" y="623"/>
                  </a:cubicBezTo>
                  <a:cubicBezTo>
                    <a:pt x="862" y="603"/>
                    <a:pt x="929" y="594"/>
                    <a:pt x="1001" y="589"/>
                  </a:cubicBezTo>
                  <a:cubicBezTo>
                    <a:pt x="1011" y="578"/>
                    <a:pt x="1018" y="522"/>
                    <a:pt x="1001" y="512"/>
                  </a:cubicBezTo>
                  <a:cubicBezTo>
                    <a:pt x="1000" y="580"/>
                    <a:pt x="935" y="583"/>
                    <a:pt x="873" y="589"/>
                  </a:cubicBezTo>
                  <a:cubicBezTo>
                    <a:pt x="847" y="555"/>
                    <a:pt x="836" y="506"/>
                    <a:pt x="813" y="469"/>
                  </a:cubicBezTo>
                  <a:cubicBezTo>
                    <a:pt x="860" y="456"/>
                    <a:pt x="935" y="452"/>
                    <a:pt x="950" y="495"/>
                  </a:cubicBezTo>
                  <a:close/>
                  <a:moveTo>
                    <a:pt x="574" y="375"/>
                  </a:moveTo>
                  <a:cubicBezTo>
                    <a:pt x="575" y="370"/>
                    <a:pt x="575" y="365"/>
                    <a:pt x="583" y="367"/>
                  </a:cubicBezTo>
                  <a:cubicBezTo>
                    <a:pt x="640" y="398"/>
                    <a:pt x="667" y="505"/>
                    <a:pt x="676" y="555"/>
                  </a:cubicBezTo>
                  <a:cubicBezTo>
                    <a:pt x="564" y="503"/>
                    <a:pt x="505" y="378"/>
                    <a:pt x="352" y="393"/>
                  </a:cubicBezTo>
                  <a:cubicBezTo>
                    <a:pt x="351" y="425"/>
                    <a:pt x="406" y="402"/>
                    <a:pt x="420" y="418"/>
                  </a:cubicBezTo>
                  <a:cubicBezTo>
                    <a:pt x="450" y="497"/>
                    <a:pt x="489" y="566"/>
                    <a:pt x="514" y="649"/>
                  </a:cubicBezTo>
                  <a:cubicBezTo>
                    <a:pt x="509" y="655"/>
                    <a:pt x="459" y="660"/>
                    <a:pt x="489" y="674"/>
                  </a:cubicBezTo>
                  <a:cubicBezTo>
                    <a:pt x="501" y="655"/>
                    <a:pt x="587" y="665"/>
                    <a:pt x="574" y="649"/>
                  </a:cubicBezTo>
                  <a:cubicBezTo>
                    <a:pt x="495" y="631"/>
                    <a:pt x="482" y="502"/>
                    <a:pt x="463" y="452"/>
                  </a:cubicBezTo>
                  <a:cubicBezTo>
                    <a:pt x="555" y="511"/>
                    <a:pt x="641" y="576"/>
                    <a:pt x="736" y="632"/>
                  </a:cubicBezTo>
                  <a:cubicBezTo>
                    <a:pt x="725" y="535"/>
                    <a:pt x="603" y="431"/>
                    <a:pt x="659" y="350"/>
                  </a:cubicBezTo>
                  <a:cubicBezTo>
                    <a:pt x="636" y="358"/>
                    <a:pt x="552" y="350"/>
                    <a:pt x="574" y="375"/>
                  </a:cubicBezTo>
                  <a:close/>
                  <a:moveTo>
                    <a:pt x="600" y="742"/>
                  </a:moveTo>
                  <a:cubicBezTo>
                    <a:pt x="553" y="750"/>
                    <a:pt x="483" y="748"/>
                    <a:pt x="455" y="794"/>
                  </a:cubicBezTo>
                  <a:cubicBezTo>
                    <a:pt x="827" y="754"/>
                    <a:pt x="1248" y="669"/>
                    <a:pt x="1624" y="606"/>
                  </a:cubicBezTo>
                  <a:cubicBezTo>
                    <a:pt x="1676" y="597"/>
                    <a:pt x="1749" y="598"/>
                    <a:pt x="1760" y="563"/>
                  </a:cubicBezTo>
                  <a:cubicBezTo>
                    <a:pt x="1762" y="548"/>
                    <a:pt x="1752" y="543"/>
                    <a:pt x="1735" y="546"/>
                  </a:cubicBezTo>
                  <a:cubicBezTo>
                    <a:pt x="1367" y="614"/>
                    <a:pt x="969" y="680"/>
                    <a:pt x="600" y="742"/>
                  </a:cubicBezTo>
                  <a:close/>
                  <a:moveTo>
                    <a:pt x="1667" y="708"/>
                  </a:moveTo>
                  <a:cubicBezTo>
                    <a:pt x="1729" y="723"/>
                    <a:pt x="1895" y="699"/>
                    <a:pt x="1957" y="657"/>
                  </a:cubicBezTo>
                  <a:cubicBezTo>
                    <a:pt x="1945" y="657"/>
                    <a:pt x="1949" y="642"/>
                    <a:pt x="1940" y="640"/>
                  </a:cubicBezTo>
                  <a:cubicBezTo>
                    <a:pt x="1861" y="675"/>
                    <a:pt x="1731" y="659"/>
                    <a:pt x="1667" y="708"/>
                  </a:cubicBezTo>
                  <a:close/>
                  <a:moveTo>
                    <a:pt x="1487" y="717"/>
                  </a:moveTo>
                  <a:cubicBezTo>
                    <a:pt x="1424" y="710"/>
                    <a:pt x="1284" y="767"/>
                    <a:pt x="1231" y="777"/>
                  </a:cubicBezTo>
                  <a:cubicBezTo>
                    <a:pt x="1312" y="815"/>
                    <a:pt x="1425" y="745"/>
                    <a:pt x="1530" y="751"/>
                  </a:cubicBezTo>
                  <a:cubicBezTo>
                    <a:pt x="1533" y="720"/>
                    <a:pt x="1513" y="720"/>
                    <a:pt x="1487" y="717"/>
                  </a:cubicBezTo>
                  <a:close/>
                  <a:moveTo>
                    <a:pt x="1991" y="725"/>
                  </a:moveTo>
                  <a:cubicBezTo>
                    <a:pt x="1914" y="763"/>
                    <a:pt x="1782" y="744"/>
                    <a:pt x="1718" y="794"/>
                  </a:cubicBezTo>
                  <a:cubicBezTo>
                    <a:pt x="1790" y="818"/>
                    <a:pt x="1934" y="773"/>
                    <a:pt x="2017" y="751"/>
                  </a:cubicBezTo>
                  <a:cubicBezTo>
                    <a:pt x="2000" y="750"/>
                    <a:pt x="2011" y="723"/>
                    <a:pt x="1991" y="725"/>
                  </a:cubicBezTo>
                  <a:close/>
                  <a:moveTo>
                    <a:pt x="1129" y="777"/>
                  </a:moveTo>
                  <a:cubicBezTo>
                    <a:pt x="998" y="805"/>
                    <a:pt x="850" y="816"/>
                    <a:pt x="728" y="853"/>
                  </a:cubicBezTo>
                  <a:cubicBezTo>
                    <a:pt x="803" y="965"/>
                    <a:pt x="884" y="1073"/>
                    <a:pt x="933" y="1212"/>
                  </a:cubicBezTo>
                  <a:cubicBezTo>
                    <a:pt x="1076" y="1188"/>
                    <a:pt x="1212" y="1156"/>
                    <a:pt x="1359" y="1135"/>
                  </a:cubicBezTo>
                  <a:cubicBezTo>
                    <a:pt x="1294" y="1004"/>
                    <a:pt x="1224" y="877"/>
                    <a:pt x="1129" y="777"/>
                  </a:cubicBezTo>
                  <a:close/>
                  <a:moveTo>
                    <a:pt x="1547" y="802"/>
                  </a:moveTo>
                  <a:cubicBezTo>
                    <a:pt x="1483" y="795"/>
                    <a:pt x="1345" y="851"/>
                    <a:pt x="1291" y="862"/>
                  </a:cubicBezTo>
                  <a:cubicBezTo>
                    <a:pt x="1371" y="899"/>
                    <a:pt x="1486" y="832"/>
                    <a:pt x="1590" y="836"/>
                  </a:cubicBezTo>
                  <a:cubicBezTo>
                    <a:pt x="1592" y="805"/>
                    <a:pt x="1572" y="805"/>
                    <a:pt x="1547" y="802"/>
                  </a:cubicBezTo>
                  <a:close/>
                  <a:moveTo>
                    <a:pt x="2008" y="819"/>
                  </a:moveTo>
                  <a:cubicBezTo>
                    <a:pt x="1938" y="820"/>
                    <a:pt x="1824" y="860"/>
                    <a:pt x="1778" y="879"/>
                  </a:cubicBezTo>
                  <a:cubicBezTo>
                    <a:pt x="1848" y="908"/>
                    <a:pt x="1977" y="852"/>
                    <a:pt x="2068" y="845"/>
                  </a:cubicBezTo>
                  <a:cubicBezTo>
                    <a:pt x="2069" y="808"/>
                    <a:pt x="2027" y="819"/>
                    <a:pt x="2008" y="819"/>
                  </a:cubicBezTo>
                  <a:close/>
                  <a:moveTo>
                    <a:pt x="386" y="913"/>
                  </a:moveTo>
                  <a:cubicBezTo>
                    <a:pt x="449" y="962"/>
                    <a:pt x="590" y="889"/>
                    <a:pt x="685" y="888"/>
                  </a:cubicBezTo>
                  <a:cubicBezTo>
                    <a:pt x="620" y="833"/>
                    <a:pt x="473" y="906"/>
                    <a:pt x="386" y="913"/>
                  </a:cubicBezTo>
                  <a:close/>
                  <a:moveTo>
                    <a:pt x="1342" y="947"/>
                  </a:moveTo>
                  <a:cubicBezTo>
                    <a:pt x="1420" y="977"/>
                    <a:pt x="1567" y="935"/>
                    <a:pt x="1641" y="905"/>
                  </a:cubicBezTo>
                  <a:cubicBezTo>
                    <a:pt x="1566" y="878"/>
                    <a:pt x="1424" y="926"/>
                    <a:pt x="1342" y="947"/>
                  </a:cubicBezTo>
                  <a:close/>
                  <a:moveTo>
                    <a:pt x="1829" y="947"/>
                  </a:moveTo>
                  <a:cubicBezTo>
                    <a:pt x="1837" y="1001"/>
                    <a:pt x="1923" y="973"/>
                    <a:pt x="1974" y="964"/>
                  </a:cubicBezTo>
                  <a:cubicBezTo>
                    <a:pt x="2030" y="954"/>
                    <a:pt x="2095" y="942"/>
                    <a:pt x="2127" y="922"/>
                  </a:cubicBezTo>
                  <a:cubicBezTo>
                    <a:pt x="2047" y="884"/>
                    <a:pt x="1934" y="954"/>
                    <a:pt x="1829" y="947"/>
                  </a:cubicBezTo>
                  <a:close/>
                  <a:moveTo>
                    <a:pt x="702" y="947"/>
                  </a:moveTo>
                  <a:cubicBezTo>
                    <a:pt x="633" y="942"/>
                    <a:pt x="489" y="993"/>
                    <a:pt x="446" y="1016"/>
                  </a:cubicBezTo>
                  <a:cubicBezTo>
                    <a:pt x="538" y="1027"/>
                    <a:pt x="652" y="989"/>
                    <a:pt x="745" y="973"/>
                  </a:cubicBezTo>
                  <a:cubicBezTo>
                    <a:pt x="737" y="952"/>
                    <a:pt x="726" y="949"/>
                    <a:pt x="702" y="947"/>
                  </a:cubicBezTo>
                  <a:close/>
                  <a:moveTo>
                    <a:pt x="1667" y="973"/>
                  </a:moveTo>
                  <a:cubicBezTo>
                    <a:pt x="1592" y="1009"/>
                    <a:pt x="1459" y="987"/>
                    <a:pt x="1402" y="1041"/>
                  </a:cubicBezTo>
                  <a:cubicBezTo>
                    <a:pt x="1497" y="1059"/>
                    <a:pt x="1600" y="1012"/>
                    <a:pt x="1701" y="1007"/>
                  </a:cubicBezTo>
                  <a:cubicBezTo>
                    <a:pt x="1698" y="987"/>
                    <a:pt x="1695" y="967"/>
                    <a:pt x="1667" y="973"/>
                  </a:cubicBezTo>
                  <a:close/>
                  <a:moveTo>
                    <a:pt x="2153" y="990"/>
                  </a:moveTo>
                  <a:cubicBezTo>
                    <a:pt x="2071" y="1019"/>
                    <a:pt x="1957" y="1015"/>
                    <a:pt x="1880" y="1050"/>
                  </a:cubicBezTo>
                  <a:cubicBezTo>
                    <a:pt x="1941" y="1096"/>
                    <a:pt x="2079" y="1022"/>
                    <a:pt x="2179" y="1024"/>
                  </a:cubicBezTo>
                  <a:cubicBezTo>
                    <a:pt x="2175" y="1008"/>
                    <a:pt x="2176" y="987"/>
                    <a:pt x="2153" y="990"/>
                  </a:cubicBezTo>
                  <a:close/>
                  <a:moveTo>
                    <a:pt x="497" y="1092"/>
                  </a:moveTo>
                  <a:cubicBezTo>
                    <a:pt x="568" y="1118"/>
                    <a:pt x="717" y="1080"/>
                    <a:pt x="787" y="1050"/>
                  </a:cubicBezTo>
                  <a:cubicBezTo>
                    <a:pt x="719" y="1026"/>
                    <a:pt x="569" y="1063"/>
                    <a:pt x="497" y="1092"/>
                  </a:cubicBezTo>
                  <a:close/>
                  <a:moveTo>
                    <a:pt x="1453" y="1127"/>
                  </a:moveTo>
                  <a:cubicBezTo>
                    <a:pt x="1526" y="1151"/>
                    <a:pt x="1674" y="1110"/>
                    <a:pt x="1752" y="1084"/>
                  </a:cubicBezTo>
                  <a:cubicBezTo>
                    <a:pt x="1675" y="1055"/>
                    <a:pt x="1528" y="1097"/>
                    <a:pt x="1453" y="1127"/>
                  </a:cubicBezTo>
                  <a:close/>
                  <a:moveTo>
                    <a:pt x="1931" y="1152"/>
                  </a:moveTo>
                  <a:cubicBezTo>
                    <a:pt x="1999" y="1172"/>
                    <a:pt x="2143" y="1127"/>
                    <a:pt x="2230" y="1110"/>
                  </a:cubicBezTo>
                  <a:cubicBezTo>
                    <a:pt x="2172" y="1070"/>
                    <a:pt x="1997" y="1115"/>
                    <a:pt x="1931" y="1152"/>
                  </a:cubicBezTo>
                  <a:close/>
                  <a:moveTo>
                    <a:pt x="796" y="1118"/>
                  </a:moveTo>
                  <a:cubicBezTo>
                    <a:pt x="716" y="1137"/>
                    <a:pt x="633" y="1155"/>
                    <a:pt x="540" y="1161"/>
                  </a:cubicBezTo>
                  <a:cubicBezTo>
                    <a:pt x="552" y="1218"/>
                    <a:pt x="628" y="1187"/>
                    <a:pt x="676" y="1178"/>
                  </a:cubicBezTo>
                  <a:cubicBezTo>
                    <a:pt x="730" y="1168"/>
                    <a:pt x="789" y="1147"/>
                    <a:pt x="839" y="1152"/>
                  </a:cubicBezTo>
                  <a:cubicBezTo>
                    <a:pt x="838" y="1128"/>
                    <a:pt x="828" y="1112"/>
                    <a:pt x="796" y="1118"/>
                  </a:cubicBezTo>
                  <a:close/>
                  <a:moveTo>
                    <a:pt x="1504" y="1220"/>
                  </a:moveTo>
                  <a:cubicBezTo>
                    <a:pt x="1571" y="1240"/>
                    <a:pt x="1733" y="1211"/>
                    <a:pt x="1795" y="1169"/>
                  </a:cubicBezTo>
                  <a:cubicBezTo>
                    <a:pt x="1705" y="1160"/>
                    <a:pt x="1577" y="1185"/>
                    <a:pt x="1504" y="1220"/>
                  </a:cubicBezTo>
                  <a:close/>
                  <a:moveTo>
                    <a:pt x="2238" y="1178"/>
                  </a:moveTo>
                  <a:cubicBezTo>
                    <a:pt x="2160" y="1213"/>
                    <a:pt x="2029" y="1196"/>
                    <a:pt x="1965" y="1246"/>
                  </a:cubicBezTo>
                  <a:cubicBezTo>
                    <a:pt x="2036" y="1269"/>
                    <a:pt x="2183" y="1226"/>
                    <a:pt x="2264" y="1203"/>
                  </a:cubicBezTo>
                  <a:cubicBezTo>
                    <a:pt x="2248" y="1202"/>
                    <a:pt x="2258" y="1175"/>
                    <a:pt x="2238" y="1178"/>
                  </a:cubicBezTo>
                  <a:close/>
                  <a:moveTo>
                    <a:pt x="583" y="1263"/>
                  </a:moveTo>
                  <a:cubicBezTo>
                    <a:pt x="640" y="1302"/>
                    <a:pt x="813" y="1254"/>
                    <a:pt x="881" y="1220"/>
                  </a:cubicBezTo>
                  <a:cubicBezTo>
                    <a:pt x="870" y="1220"/>
                    <a:pt x="874" y="1206"/>
                    <a:pt x="864" y="1203"/>
                  </a:cubicBezTo>
                  <a:cubicBezTo>
                    <a:pt x="780" y="1232"/>
                    <a:pt x="666" y="1232"/>
                    <a:pt x="583" y="1263"/>
                  </a:cubicBezTo>
                  <a:close/>
                  <a:moveTo>
                    <a:pt x="1786" y="1255"/>
                  </a:moveTo>
                  <a:cubicBezTo>
                    <a:pt x="1724" y="1250"/>
                    <a:pt x="1613" y="1309"/>
                    <a:pt x="1539" y="1297"/>
                  </a:cubicBezTo>
                  <a:cubicBezTo>
                    <a:pt x="1549" y="1355"/>
                    <a:pt x="1627" y="1323"/>
                    <a:pt x="1675" y="1314"/>
                  </a:cubicBezTo>
                  <a:cubicBezTo>
                    <a:pt x="1729" y="1305"/>
                    <a:pt x="1789" y="1286"/>
                    <a:pt x="1837" y="1289"/>
                  </a:cubicBezTo>
                  <a:cubicBezTo>
                    <a:pt x="1842" y="1251"/>
                    <a:pt x="1808" y="1256"/>
                    <a:pt x="1786" y="1255"/>
                  </a:cubicBezTo>
                  <a:close/>
                  <a:moveTo>
                    <a:pt x="1052" y="1297"/>
                  </a:moveTo>
                  <a:cubicBezTo>
                    <a:pt x="1086" y="1327"/>
                    <a:pt x="1187" y="1295"/>
                    <a:pt x="1231" y="1280"/>
                  </a:cubicBezTo>
                  <a:cubicBezTo>
                    <a:pt x="1219" y="1276"/>
                    <a:pt x="1187" y="1290"/>
                    <a:pt x="1189" y="1272"/>
                  </a:cubicBezTo>
                  <a:cubicBezTo>
                    <a:pt x="1201" y="1270"/>
                    <a:pt x="1220" y="1275"/>
                    <a:pt x="1223" y="1263"/>
                  </a:cubicBezTo>
                  <a:cubicBezTo>
                    <a:pt x="1164" y="1273"/>
                    <a:pt x="1092" y="1269"/>
                    <a:pt x="1052" y="1297"/>
                  </a:cubicBezTo>
                  <a:close/>
                  <a:moveTo>
                    <a:pt x="2256" y="1280"/>
                  </a:moveTo>
                  <a:cubicBezTo>
                    <a:pt x="2173" y="1309"/>
                    <a:pt x="2059" y="1306"/>
                    <a:pt x="1982" y="1340"/>
                  </a:cubicBezTo>
                  <a:cubicBezTo>
                    <a:pt x="2043" y="1387"/>
                    <a:pt x="2181" y="1312"/>
                    <a:pt x="2281" y="1314"/>
                  </a:cubicBezTo>
                  <a:cubicBezTo>
                    <a:pt x="2278" y="1298"/>
                    <a:pt x="2278" y="1278"/>
                    <a:pt x="2256" y="1280"/>
                  </a:cubicBezTo>
                  <a:close/>
                  <a:moveTo>
                    <a:pt x="625" y="1357"/>
                  </a:moveTo>
                  <a:cubicBezTo>
                    <a:pt x="682" y="1395"/>
                    <a:pt x="861" y="1354"/>
                    <a:pt x="924" y="1314"/>
                  </a:cubicBezTo>
                  <a:cubicBezTo>
                    <a:pt x="913" y="1314"/>
                    <a:pt x="916" y="1299"/>
                    <a:pt x="907" y="1297"/>
                  </a:cubicBezTo>
                  <a:cubicBezTo>
                    <a:pt x="825" y="1329"/>
                    <a:pt x="711" y="1329"/>
                    <a:pt x="625" y="1357"/>
                  </a:cubicBezTo>
                  <a:close/>
                  <a:moveTo>
                    <a:pt x="1351" y="1348"/>
                  </a:moveTo>
                  <a:cubicBezTo>
                    <a:pt x="1357" y="1350"/>
                    <a:pt x="1368" y="1349"/>
                    <a:pt x="1368" y="1357"/>
                  </a:cubicBezTo>
                  <a:cubicBezTo>
                    <a:pt x="1357" y="1354"/>
                    <a:pt x="1315" y="1358"/>
                    <a:pt x="1342" y="1366"/>
                  </a:cubicBezTo>
                  <a:cubicBezTo>
                    <a:pt x="1356" y="1366"/>
                    <a:pt x="1371" y="1366"/>
                    <a:pt x="1385" y="1366"/>
                  </a:cubicBezTo>
                  <a:cubicBezTo>
                    <a:pt x="1389" y="1339"/>
                    <a:pt x="1358" y="1316"/>
                    <a:pt x="1351" y="1348"/>
                  </a:cubicBezTo>
                  <a:close/>
                  <a:moveTo>
                    <a:pt x="1556" y="1417"/>
                  </a:moveTo>
                  <a:cubicBezTo>
                    <a:pt x="1630" y="1443"/>
                    <a:pt x="1776" y="1401"/>
                    <a:pt x="1854" y="1374"/>
                  </a:cubicBezTo>
                  <a:cubicBezTo>
                    <a:pt x="1778" y="1346"/>
                    <a:pt x="1629" y="1386"/>
                    <a:pt x="1556" y="1417"/>
                  </a:cubicBezTo>
                  <a:close/>
                  <a:moveTo>
                    <a:pt x="1214" y="1366"/>
                  </a:moveTo>
                  <a:cubicBezTo>
                    <a:pt x="1167" y="1372"/>
                    <a:pt x="1104" y="1363"/>
                    <a:pt x="1086" y="1400"/>
                  </a:cubicBezTo>
                  <a:cubicBezTo>
                    <a:pt x="1121" y="1417"/>
                    <a:pt x="1188" y="1394"/>
                    <a:pt x="1223" y="1383"/>
                  </a:cubicBezTo>
                  <a:cubicBezTo>
                    <a:pt x="1185" y="1371"/>
                    <a:pt x="1152" y="1408"/>
                    <a:pt x="1129" y="1383"/>
                  </a:cubicBezTo>
                  <a:cubicBezTo>
                    <a:pt x="1162" y="1382"/>
                    <a:pt x="1193" y="1379"/>
                    <a:pt x="1214" y="1366"/>
                  </a:cubicBezTo>
                  <a:close/>
                  <a:moveTo>
                    <a:pt x="1982" y="1451"/>
                  </a:moveTo>
                  <a:cubicBezTo>
                    <a:pt x="2047" y="1468"/>
                    <a:pt x="2209" y="1440"/>
                    <a:pt x="2273" y="1400"/>
                  </a:cubicBezTo>
                  <a:cubicBezTo>
                    <a:pt x="2261" y="1400"/>
                    <a:pt x="2265" y="1385"/>
                    <a:pt x="2256" y="1383"/>
                  </a:cubicBezTo>
                  <a:cubicBezTo>
                    <a:pt x="2176" y="1417"/>
                    <a:pt x="2046" y="1401"/>
                    <a:pt x="1982" y="1451"/>
                  </a:cubicBezTo>
                  <a:close/>
                  <a:moveTo>
                    <a:pt x="907" y="1400"/>
                  </a:moveTo>
                  <a:cubicBezTo>
                    <a:pt x="843" y="1393"/>
                    <a:pt x="704" y="1449"/>
                    <a:pt x="651" y="1459"/>
                  </a:cubicBezTo>
                  <a:cubicBezTo>
                    <a:pt x="729" y="1494"/>
                    <a:pt x="846" y="1429"/>
                    <a:pt x="950" y="1434"/>
                  </a:cubicBezTo>
                  <a:cubicBezTo>
                    <a:pt x="952" y="1403"/>
                    <a:pt x="932" y="1402"/>
                    <a:pt x="907" y="1400"/>
                  </a:cubicBezTo>
                  <a:close/>
                  <a:moveTo>
                    <a:pt x="1334" y="1451"/>
                  </a:moveTo>
                  <a:cubicBezTo>
                    <a:pt x="1344" y="1452"/>
                    <a:pt x="1358" y="1449"/>
                    <a:pt x="1359" y="1459"/>
                  </a:cubicBezTo>
                  <a:cubicBezTo>
                    <a:pt x="1354" y="1460"/>
                    <a:pt x="1349" y="1461"/>
                    <a:pt x="1351" y="1468"/>
                  </a:cubicBezTo>
                  <a:cubicBezTo>
                    <a:pt x="1365" y="1468"/>
                    <a:pt x="1379" y="1468"/>
                    <a:pt x="1393" y="1468"/>
                  </a:cubicBezTo>
                  <a:cubicBezTo>
                    <a:pt x="1392" y="1452"/>
                    <a:pt x="1388" y="1439"/>
                    <a:pt x="1376" y="1434"/>
                  </a:cubicBezTo>
                  <a:cubicBezTo>
                    <a:pt x="1380" y="1458"/>
                    <a:pt x="1330" y="1427"/>
                    <a:pt x="1334" y="1451"/>
                  </a:cubicBezTo>
                  <a:close/>
                  <a:moveTo>
                    <a:pt x="1675" y="1485"/>
                  </a:moveTo>
                  <a:cubicBezTo>
                    <a:pt x="1629" y="1493"/>
                    <a:pt x="1562" y="1489"/>
                    <a:pt x="1556" y="1528"/>
                  </a:cubicBezTo>
                  <a:cubicBezTo>
                    <a:pt x="1640" y="1533"/>
                    <a:pt x="1772" y="1511"/>
                    <a:pt x="1846" y="1477"/>
                  </a:cubicBezTo>
                  <a:cubicBezTo>
                    <a:pt x="1802" y="1448"/>
                    <a:pt x="1736" y="1475"/>
                    <a:pt x="1675" y="1485"/>
                  </a:cubicBezTo>
                  <a:close/>
                  <a:moveTo>
                    <a:pt x="1095" y="1485"/>
                  </a:moveTo>
                  <a:cubicBezTo>
                    <a:pt x="1084" y="1524"/>
                    <a:pt x="1138" y="1470"/>
                    <a:pt x="1146" y="1502"/>
                  </a:cubicBezTo>
                  <a:cubicBezTo>
                    <a:pt x="1128" y="1497"/>
                    <a:pt x="1082" y="1505"/>
                    <a:pt x="1112" y="1519"/>
                  </a:cubicBezTo>
                  <a:cubicBezTo>
                    <a:pt x="1143" y="1499"/>
                    <a:pt x="1237" y="1506"/>
                    <a:pt x="1154" y="1485"/>
                  </a:cubicBezTo>
                  <a:cubicBezTo>
                    <a:pt x="1182" y="1484"/>
                    <a:pt x="1207" y="1481"/>
                    <a:pt x="1223" y="1468"/>
                  </a:cubicBezTo>
                  <a:cubicBezTo>
                    <a:pt x="1175" y="1469"/>
                    <a:pt x="1144" y="1486"/>
                    <a:pt x="1095" y="1485"/>
                  </a:cubicBezTo>
                  <a:close/>
                  <a:moveTo>
                    <a:pt x="1206" y="1494"/>
                  </a:moveTo>
                  <a:cubicBezTo>
                    <a:pt x="1232" y="1494"/>
                    <a:pt x="1294" y="1486"/>
                    <a:pt x="1282" y="1477"/>
                  </a:cubicBezTo>
                  <a:cubicBezTo>
                    <a:pt x="1254" y="1479"/>
                    <a:pt x="1224" y="1481"/>
                    <a:pt x="1206" y="1494"/>
                  </a:cubicBezTo>
                  <a:close/>
                  <a:moveTo>
                    <a:pt x="924" y="1502"/>
                  </a:moveTo>
                  <a:cubicBezTo>
                    <a:pt x="845" y="1531"/>
                    <a:pt x="731" y="1525"/>
                    <a:pt x="659" y="1562"/>
                  </a:cubicBezTo>
                  <a:cubicBezTo>
                    <a:pt x="743" y="1603"/>
                    <a:pt x="854" y="1531"/>
                    <a:pt x="958" y="1536"/>
                  </a:cubicBezTo>
                  <a:cubicBezTo>
                    <a:pt x="955" y="1516"/>
                    <a:pt x="953" y="1496"/>
                    <a:pt x="924" y="1502"/>
                  </a:cubicBezTo>
                  <a:close/>
                  <a:moveTo>
                    <a:pt x="1163" y="1596"/>
                  </a:moveTo>
                  <a:cubicBezTo>
                    <a:pt x="1156" y="1594"/>
                    <a:pt x="1153" y="1589"/>
                    <a:pt x="1154" y="1579"/>
                  </a:cubicBezTo>
                  <a:cubicBezTo>
                    <a:pt x="1133" y="1586"/>
                    <a:pt x="1095" y="1577"/>
                    <a:pt x="1095" y="1605"/>
                  </a:cubicBezTo>
                  <a:cubicBezTo>
                    <a:pt x="1108" y="1625"/>
                    <a:pt x="1154" y="1607"/>
                    <a:pt x="1163" y="1596"/>
                  </a:cubicBezTo>
                  <a:close/>
                  <a:moveTo>
                    <a:pt x="659" y="1673"/>
                  </a:moveTo>
                  <a:cubicBezTo>
                    <a:pt x="747" y="1680"/>
                    <a:pt x="877" y="1658"/>
                    <a:pt x="950" y="1622"/>
                  </a:cubicBezTo>
                  <a:cubicBezTo>
                    <a:pt x="882" y="1601"/>
                    <a:pt x="723" y="1632"/>
                    <a:pt x="659" y="16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55"/>
            <p:cNvSpPr>
              <a:spLocks/>
            </p:cNvSpPr>
            <p:nvPr/>
          </p:nvSpPr>
          <p:spPr bwMode="auto">
            <a:xfrm>
              <a:off x="9234650" y="6165860"/>
              <a:ext cx="63500" cy="123825"/>
            </a:xfrm>
            <a:custGeom>
              <a:avLst/>
              <a:gdLst>
                <a:gd name="T0" fmla="*/ 1 w 28"/>
                <a:gd name="T1" fmla="*/ 11 h 54"/>
                <a:gd name="T2" fmla="*/ 0 w 28"/>
                <a:gd name="T3" fmla="*/ 32 h 54"/>
                <a:gd name="T4" fmla="*/ 11 w 28"/>
                <a:gd name="T5" fmla="*/ 44 h 54"/>
                <a:gd name="T6" fmla="*/ 22 w 28"/>
                <a:gd name="T7" fmla="*/ 43 h 54"/>
                <a:gd name="T8" fmla="*/ 22 w 28"/>
                <a:gd name="T9" fmla="*/ 10 h 54"/>
                <a:gd name="T10" fmla="*/ 1 w 28"/>
                <a:gd name="T11" fmla="*/ 11 h 54"/>
              </a:gdLst>
              <a:ahLst/>
              <a:cxnLst>
                <a:cxn ang="0">
                  <a:pos x="T0" y="T1"/>
                </a:cxn>
                <a:cxn ang="0">
                  <a:pos x="T2" y="T3"/>
                </a:cxn>
                <a:cxn ang="0">
                  <a:pos x="T4" y="T5"/>
                </a:cxn>
                <a:cxn ang="0">
                  <a:pos x="T6" y="T7"/>
                </a:cxn>
                <a:cxn ang="0">
                  <a:pos x="T8" y="T9"/>
                </a:cxn>
                <a:cxn ang="0">
                  <a:pos x="T10" y="T11"/>
                </a:cxn>
              </a:cxnLst>
              <a:rect l="0" t="0" r="r" b="b"/>
              <a:pathLst>
                <a:path w="28" h="54">
                  <a:moveTo>
                    <a:pt x="1" y="11"/>
                  </a:moveTo>
                  <a:cubicBezTo>
                    <a:pt x="0" y="32"/>
                    <a:pt x="0" y="32"/>
                    <a:pt x="0" y="32"/>
                  </a:cubicBezTo>
                  <a:cubicBezTo>
                    <a:pt x="11" y="44"/>
                    <a:pt x="11" y="44"/>
                    <a:pt x="11" y="44"/>
                  </a:cubicBezTo>
                  <a:cubicBezTo>
                    <a:pt x="11" y="44"/>
                    <a:pt x="17" y="54"/>
                    <a:pt x="22" y="43"/>
                  </a:cubicBezTo>
                  <a:cubicBezTo>
                    <a:pt x="28" y="31"/>
                    <a:pt x="27" y="21"/>
                    <a:pt x="22" y="10"/>
                  </a:cubicBezTo>
                  <a:cubicBezTo>
                    <a:pt x="18" y="0"/>
                    <a:pt x="1" y="11"/>
                    <a:pt x="1" y="11"/>
                  </a:cubicBezTo>
                  <a:close/>
                </a:path>
              </a:pathLst>
            </a:custGeom>
            <a:solidFill>
              <a:schemeClr val="bg1">
                <a:alpha val="18000"/>
              </a:scheme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0" name="TextBox 79"/>
          <p:cNvSpPr txBox="1"/>
          <p:nvPr/>
        </p:nvSpPr>
        <p:spPr>
          <a:xfrm>
            <a:off x="4926358" y="4062415"/>
            <a:ext cx="556563" cy="400110"/>
          </a:xfrm>
          <a:prstGeom prst="rect">
            <a:avLst/>
          </a:prstGeom>
          <a:noFill/>
        </p:spPr>
        <p:txBody>
          <a:bodyPr wrap="none" rtlCol="0">
            <a:spAutoFit/>
          </a:bodyPr>
          <a:lstStyle/>
          <a:p>
            <a:r>
              <a:rPr lang="en-GB" sz="2000" dirty="0" smtClean="0">
                <a:solidFill>
                  <a:schemeClr val="accent6">
                    <a:lumMod val="75000"/>
                  </a:schemeClr>
                </a:solidFill>
                <a:latin typeface="Impact" pitchFamily="34" charset="0"/>
              </a:rPr>
              <a:t>103</a:t>
            </a:r>
            <a:endParaRPr lang="en-GB" sz="2000" dirty="0">
              <a:solidFill>
                <a:schemeClr val="accent6">
                  <a:lumMod val="75000"/>
                </a:schemeClr>
              </a:solidFill>
              <a:latin typeface="Impact" pitchFamily="34" charset="0"/>
            </a:endParaRPr>
          </a:p>
        </p:txBody>
      </p:sp>
      <p:grpSp>
        <p:nvGrpSpPr>
          <p:cNvPr id="81" name="Group 57"/>
          <p:cNvGrpSpPr/>
          <p:nvPr/>
        </p:nvGrpSpPr>
        <p:grpSpPr>
          <a:xfrm>
            <a:off x="2931153" y="4633890"/>
            <a:ext cx="671066" cy="671066"/>
            <a:chOff x="2469026" y="3059701"/>
            <a:chExt cx="1796932" cy="1796932"/>
          </a:xfrm>
        </p:grpSpPr>
        <p:sp>
          <p:nvSpPr>
            <p:cNvPr id="82"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3" name="Freeform 25"/>
            <p:cNvSpPr>
              <a:spLocks/>
            </p:cNvSpPr>
            <p:nvPr/>
          </p:nvSpPr>
          <p:spPr bwMode="auto">
            <a:xfrm>
              <a:off x="2705259" y="3295940"/>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84" name="Freeform 79"/>
          <p:cNvSpPr>
            <a:spLocks noEditPoints="1"/>
          </p:cNvSpPr>
          <p:nvPr/>
        </p:nvSpPr>
        <p:spPr bwMode="auto">
          <a:xfrm rot="20796322">
            <a:off x="2976411" y="4815639"/>
            <a:ext cx="384950" cy="384952"/>
          </a:xfrm>
          <a:custGeom>
            <a:avLst/>
            <a:gdLst/>
            <a:ahLst/>
            <a:cxnLst>
              <a:cxn ang="0">
                <a:pos x="361" y="0"/>
              </a:cxn>
              <a:cxn ang="0">
                <a:pos x="0" y="361"/>
              </a:cxn>
              <a:cxn ang="0">
                <a:pos x="361" y="722"/>
              </a:cxn>
              <a:cxn ang="0">
                <a:pos x="722" y="361"/>
              </a:cxn>
              <a:cxn ang="0">
                <a:pos x="361" y="0"/>
              </a:cxn>
              <a:cxn ang="0">
                <a:pos x="342" y="342"/>
              </a:cxn>
              <a:cxn ang="0">
                <a:pos x="380" y="342"/>
              </a:cxn>
              <a:cxn ang="0">
                <a:pos x="380" y="380"/>
              </a:cxn>
              <a:cxn ang="0">
                <a:pos x="342" y="380"/>
              </a:cxn>
              <a:cxn ang="0">
                <a:pos x="342" y="342"/>
              </a:cxn>
              <a:cxn ang="0">
                <a:pos x="246" y="338"/>
              </a:cxn>
              <a:cxn ang="0">
                <a:pos x="42" y="306"/>
              </a:cxn>
              <a:cxn ang="0">
                <a:pos x="99" y="178"/>
              </a:cxn>
              <a:cxn ang="0">
                <a:pos x="99" y="178"/>
              </a:cxn>
              <a:cxn ang="0">
                <a:pos x="258" y="307"/>
              </a:cxn>
              <a:cxn ang="0">
                <a:pos x="246" y="338"/>
              </a:cxn>
              <a:cxn ang="0">
                <a:pos x="334" y="679"/>
              </a:cxn>
              <a:cxn ang="0">
                <a:pos x="333" y="679"/>
              </a:cxn>
              <a:cxn ang="0">
                <a:pos x="365" y="478"/>
              </a:cxn>
              <a:cxn ang="0">
                <a:pos x="399" y="472"/>
              </a:cxn>
              <a:cxn ang="0">
                <a:pos x="473" y="664"/>
              </a:cxn>
              <a:cxn ang="0">
                <a:pos x="334" y="679"/>
              </a:cxn>
              <a:cxn ang="0">
                <a:pos x="460" y="299"/>
              </a:cxn>
              <a:cxn ang="0">
                <a:pos x="438" y="273"/>
              </a:cxn>
              <a:cxn ang="0">
                <a:pos x="568" y="113"/>
              </a:cxn>
              <a:cxn ang="0">
                <a:pos x="650" y="226"/>
              </a:cxn>
              <a:cxn ang="0">
                <a:pos x="650" y="226"/>
              </a:cxn>
              <a:cxn ang="0">
                <a:pos x="460" y="299"/>
              </a:cxn>
            </a:cxnLst>
            <a:rect l="0" t="0" r="r" b="b"/>
            <a:pathLst>
              <a:path w="722" h="722">
                <a:moveTo>
                  <a:pt x="361" y="0"/>
                </a:moveTo>
                <a:cubicBezTo>
                  <a:pt x="162" y="0"/>
                  <a:pt x="0" y="162"/>
                  <a:pt x="0" y="361"/>
                </a:cubicBezTo>
                <a:cubicBezTo>
                  <a:pt x="0" y="560"/>
                  <a:pt x="162" y="722"/>
                  <a:pt x="361" y="722"/>
                </a:cubicBezTo>
                <a:cubicBezTo>
                  <a:pt x="560" y="722"/>
                  <a:pt x="722" y="560"/>
                  <a:pt x="722" y="361"/>
                </a:cubicBezTo>
                <a:cubicBezTo>
                  <a:pt x="722" y="162"/>
                  <a:pt x="560" y="0"/>
                  <a:pt x="361" y="0"/>
                </a:cubicBezTo>
                <a:close/>
                <a:moveTo>
                  <a:pt x="342" y="342"/>
                </a:moveTo>
                <a:cubicBezTo>
                  <a:pt x="353" y="332"/>
                  <a:pt x="369" y="332"/>
                  <a:pt x="380" y="342"/>
                </a:cubicBezTo>
                <a:cubicBezTo>
                  <a:pt x="390" y="353"/>
                  <a:pt x="390" y="369"/>
                  <a:pt x="380" y="380"/>
                </a:cubicBezTo>
                <a:cubicBezTo>
                  <a:pt x="369" y="390"/>
                  <a:pt x="353" y="390"/>
                  <a:pt x="342" y="380"/>
                </a:cubicBezTo>
                <a:cubicBezTo>
                  <a:pt x="332" y="369"/>
                  <a:pt x="332" y="353"/>
                  <a:pt x="342" y="342"/>
                </a:cubicBezTo>
                <a:close/>
                <a:moveTo>
                  <a:pt x="246" y="338"/>
                </a:moveTo>
                <a:cubicBezTo>
                  <a:pt x="42" y="306"/>
                  <a:pt x="42" y="306"/>
                  <a:pt x="42" y="306"/>
                </a:cubicBezTo>
                <a:cubicBezTo>
                  <a:pt x="50" y="261"/>
                  <a:pt x="68" y="217"/>
                  <a:pt x="99" y="178"/>
                </a:cubicBezTo>
                <a:cubicBezTo>
                  <a:pt x="99" y="178"/>
                  <a:pt x="99" y="178"/>
                  <a:pt x="99" y="178"/>
                </a:cubicBezTo>
                <a:cubicBezTo>
                  <a:pt x="258" y="307"/>
                  <a:pt x="258" y="307"/>
                  <a:pt x="258" y="307"/>
                </a:cubicBezTo>
                <a:cubicBezTo>
                  <a:pt x="252" y="317"/>
                  <a:pt x="249" y="327"/>
                  <a:pt x="246" y="338"/>
                </a:cubicBezTo>
                <a:close/>
                <a:moveTo>
                  <a:pt x="334" y="679"/>
                </a:moveTo>
                <a:cubicBezTo>
                  <a:pt x="334" y="679"/>
                  <a:pt x="333" y="679"/>
                  <a:pt x="333" y="679"/>
                </a:cubicBezTo>
                <a:cubicBezTo>
                  <a:pt x="365" y="478"/>
                  <a:pt x="365" y="478"/>
                  <a:pt x="365" y="478"/>
                </a:cubicBezTo>
                <a:cubicBezTo>
                  <a:pt x="377" y="477"/>
                  <a:pt x="388" y="475"/>
                  <a:pt x="399" y="472"/>
                </a:cubicBezTo>
                <a:cubicBezTo>
                  <a:pt x="473" y="664"/>
                  <a:pt x="473" y="664"/>
                  <a:pt x="473" y="664"/>
                </a:cubicBezTo>
                <a:cubicBezTo>
                  <a:pt x="430" y="681"/>
                  <a:pt x="382" y="687"/>
                  <a:pt x="334" y="679"/>
                </a:cubicBezTo>
                <a:close/>
                <a:moveTo>
                  <a:pt x="460" y="299"/>
                </a:moveTo>
                <a:cubicBezTo>
                  <a:pt x="454" y="289"/>
                  <a:pt x="446" y="281"/>
                  <a:pt x="438" y="273"/>
                </a:cubicBezTo>
                <a:cubicBezTo>
                  <a:pt x="568" y="113"/>
                  <a:pt x="568" y="113"/>
                  <a:pt x="568" y="113"/>
                </a:cubicBezTo>
                <a:cubicBezTo>
                  <a:pt x="603" y="142"/>
                  <a:pt x="632" y="180"/>
                  <a:pt x="650" y="226"/>
                </a:cubicBezTo>
                <a:cubicBezTo>
                  <a:pt x="650" y="226"/>
                  <a:pt x="650" y="226"/>
                  <a:pt x="650" y="226"/>
                </a:cubicBezTo>
                <a:lnTo>
                  <a:pt x="460" y="29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dirty="0">
              <a:solidFill>
                <a:srgbClr val="CF142B">
                  <a:lumMod val="60000"/>
                  <a:lumOff val="40000"/>
                </a:srgbClr>
              </a:solidFill>
              <a:latin typeface="+mn-lt"/>
              <a:cs typeface="+mn-cs"/>
            </a:endParaRPr>
          </a:p>
        </p:txBody>
      </p:sp>
      <p:sp>
        <p:nvSpPr>
          <p:cNvPr id="85" name="Freeform 79"/>
          <p:cNvSpPr>
            <a:spLocks noEditPoints="1"/>
          </p:cNvSpPr>
          <p:nvPr/>
        </p:nvSpPr>
        <p:spPr bwMode="auto">
          <a:xfrm rot="20796322">
            <a:off x="3340292" y="4766361"/>
            <a:ext cx="255526" cy="255528"/>
          </a:xfrm>
          <a:custGeom>
            <a:avLst/>
            <a:gdLst/>
            <a:ahLst/>
            <a:cxnLst>
              <a:cxn ang="0">
                <a:pos x="361" y="0"/>
              </a:cxn>
              <a:cxn ang="0">
                <a:pos x="0" y="361"/>
              </a:cxn>
              <a:cxn ang="0">
                <a:pos x="361" y="722"/>
              </a:cxn>
              <a:cxn ang="0">
                <a:pos x="722" y="361"/>
              </a:cxn>
              <a:cxn ang="0">
                <a:pos x="361" y="0"/>
              </a:cxn>
              <a:cxn ang="0">
                <a:pos x="342" y="342"/>
              </a:cxn>
              <a:cxn ang="0">
                <a:pos x="380" y="342"/>
              </a:cxn>
              <a:cxn ang="0">
                <a:pos x="380" y="380"/>
              </a:cxn>
              <a:cxn ang="0">
                <a:pos x="342" y="380"/>
              </a:cxn>
              <a:cxn ang="0">
                <a:pos x="342" y="342"/>
              </a:cxn>
              <a:cxn ang="0">
                <a:pos x="246" y="338"/>
              </a:cxn>
              <a:cxn ang="0">
                <a:pos x="42" y="306"/>
              </a:cxn>
              <a:cxn ang="0">
                <a:pos x="99" y="178"/>
              </a:cxn>
              <a:cxn ang="0">
                <a:pos x="99" y="178"/>
              </a:cxn>
              <a:cxn ang="0">
                <a:pos x="258" y="307"/>
              </a:cxn>
              <a:cxn ang="0">
                <a:pos x="246" y="338"/>
              </a:cxn>
              <a:cxn ang="0">
                <a:pos x="334" y="679"/>
              </a:cxn>
              <a:cxn ang="0">
                <a:pos x="333" y="679"/>
              </a:cxn>
              <a:cxn ang="0">
                <a:pos x="365" y="478"/>
              </a:cxn>
              <a:cxn ang="0">
                <a:pos x="399" y="472"/>
              </a:cxn>
              <a:cxn ang="0">
                <a:pos x="473" y="664"/>
              </a:cxn>
              <a:cxn ang="0">
                <a:pos x="334" y="679"/>
              </a:cxn>
              <a:cxn ang="0">
                <a:pos x="460" y="299"/>
              </a:cxn>
              <a:cxn ang="0">
                <a:pos x="438" y="273"/>
              </a:cxn>
              <a:cxn ang="0">
                <a:pos x="568" y="113"/>
              </a:cxn>
              <a:cxn ang="0">
                <a:pos x="650" y="226"/>
              </a:cxn>
              <a:cxn ang="0">
                <a:pos x="650" y="226"/>
              </a:cxn>
              <a:cxn ang="0">
                <a:pos x="460" y="299"/>
              </a:cxn>
            </a:cxnLst>
            <a:rect l="0" t="0" r="r" b="b"/>
            <a:pathLst>
              <a:path w="722" h="722">
                <a:moveTo>
                  <a:pt x="361" y="0"/>
                </a:moveTo>
                <a:cubicBezTo>
                  <a:pt x="162" y="0"/>
                  <a:pt x="0" y="162"/>
                  <a:pt x="0" y="361"/>
                </a:cubicBezTo>
                <a:cubicBezTo>
                  <a:pt x="0" y="560"/>
                  <a:pt x="162" y="722"/>
                  <a:pt x="361" y="722"/>
                </a:cubicBezTo>
                <a:cubicBezTo>
                  <a:pt x="560" y="722"/>
                  <a:pt x="722" y="560"/>
                  <a:pt x="722" y="361"/>
                </a:cubicBezTo>
                <a:cubicBezTo>
                  <a:pt x="722" y="162"/>
                  <a:pt x="560" y="0"/>
                  <a:pt x="361" y="0"/>
                </a:cubicBezTo>
                <a:close/>
                <a:moveTo>
                  <a:pt x="342" y="342"/>
                </a:moveTo>
                <a:cubicBezTo>
                  <a:pt x="353" y="332"/>
                  <a:pt x="369" y="332"/>
                  <a:pt x="380" y="342"/>
                </a:cubicBezTo>
                <a:cubicBezTo>
                  <a:pt x="390" y="353"/>
                  <a:pt x="390" y="369"/>
                  <a:pt x="380" y="380"/>
                </a:cubicBezTo>
                <a:cubicBezTo>
                  <a:pt x="369" y="390"/>
                  <a:pt x="353" y="390"/>
                  <a:pt x="342" y="380"/>
                </a:cubicBezTo>
                <a:cubicBezTo>
                  <a:pt x="332" y="369"/>
                  <a:pt x="332" y="353"/>
                  <a:pt x="342" y="342"/>
                </a:cubicBezTo>
                <a:close/>
                <a:moveTo>
                  <a:pt x="246" y="338"/>
                </a:moveTo>
                <a:cubicBezTo>
                  <a:pt x="42" y="306"/>
                  <a:pt x="42" y="306"/>
                  <a:pt x="42" y="306"/>
                </a:cubicBezTo>
                <a:cubicBezTo>
                  <a:pt x="50" y="261"/>
                  <a:pt x="68" y="217"/>
                  <a:pt x="99" y="178"/>
                </a:cubicBezTo>
                <a:cubicBezTo>
                  <a:pt x="99" y="178"/>
                  <a:pt x="99" y="178"/>
                  <a:pt x="99" y="178"/>
                </a:cubicBezTo>
                <a:cubicBezTo>
                  <a:pt x="258" y="307"/>
                  <a:pt x="258" y="307"/>
                  <a:pt x="258" y="307"/>
                </a:cubicBezTo>
                <a:cubicBezTo>
                  <a:pt x="252" y="317"/>
                  <a:pt x="249" y="327"/>
                  <a:pt x="246" y="338"/>
                </a:cubicBezTo>
                <a:close/>
                <a:moveTo>
                  <a:pt x="334" y="679"/>
                </a:moveTo>
                <a:cubicBezTo>
                  <a:pt x="334" y="679"/>
                  <a:pt x="333" y="679"/>
                  <a:pt x="333" y="679"/>
                </a:cubicBezTo>
                <a:cubicBezTo>
                  <a:pt x="365" y="478"/>
                  <a:pt x="365" y="478"/>
                  <a:pt x="365" y="478"/>
                </a:cubicBezTo>
                <a:cubicBezTo>
                  <a:pt x="377" y="477"/>
                  <a:pt x="388" y="475"/>
                  <a:pt x="399" y="472"/>
                </a:cubicBezTo>
                <a:cubicBezTo>
                  <a:pt x="473" y="664"/>
                  <a:pt x="473" y="664"/>
                  <a:pt x="473" y="664"/>
                </a:cubicBezTo>
                <a:cubicBezTo>
                  <a:pt x="430" y="681"/>
                  <a:pt x="382" y="687"/>
                  <a:pt x="334" y="679"/>
                </a:cubicBezTo>
                <a:close/>
                <a:moveTo>
                  <a:pt x="460" y="299"/>
                </a:moveTo>
                <a:cubicBezTo>
                  <a:pt x="454" y="289"/>
                  <a:pt x="446" y="281"/>
                  <a:pt x="438" y="273"/>
                </a:cubicBezTo>
                <a:cubicBezTo>
                  <a:pt x="568" y="113"/>
                  <a:pt x="568" y="113"/>
                  <a:pt x="568" y="113"/>
                </a:cubicBezTo>
                <a:cubicBezTo>
                  <a:pt x="603" y="142"/>
                  <a:pt x="632" y="180"/>
                  <a:pt x="650" y="226"/>
                </a:cubicBezTo>
                <a:cubicBezTo>
                  <a:pt x="650" y="226"/>
                  <a:pt x="650" y="226"/>
                  <a:pt x="650" y="226"/>
                </a:cubicBezTo>
                <a:lnTo>
                  <a:pt x="460" y="299"/>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88900" algn="ctr" defTabSz="457200" eaLnBrk="0" hangingPunct="0">
              <a:spcBef>
                <a:spcPct val="20000"/>
              </a:spcBef>
              <a:spcAft>
                <a:spcPts val="1200"/>
              </a:spcAft>
            </a:pPr>
            <a:endParaRPr kumimoji="1" lang="en-GB" sz="1000" b="1" dirty="0">
              <a:solidFill>
                <a:srgbClr val="CF142B">
                  <a:lumMod val="60000"/>
                  <a:lumOff val="40000"/>
                </a:srgbClr>
              </a:solidFill>
              <a:latin typeface="+mn-lt"/>
              <a:cs typeface="+mn-cs"/>
            </a:endParaRPr>
          </a:p>
        </p:txBody>
      </p:sp>
      <p:sp>
        <p:nvSpPr>
          <p:cNvPr id="86" name="TextBox 85"/>
          <p:cNvSpPr txBox="1"/>
          <p:nvPr/>
        </p:nvSpPr>
        <p:spPr>
          <a:xfrm>
            <a:off x="4741051" y="4808060"/>
            <a:ext cx="463588" cy="400110"/>
          </a:xfrm>
          <a:prstGeom prst="rect">
            <a:avLst/>
          </a:prstGeom>
          <a:noFill/>
        </p:spPr>
        <p:txBody>
          <a:bodyPr wrap="none" rtlCol="0">
            <a:spAutoFit/>
          </a:bodyPr>
          <a:lstStyle/>
          <a:p>
            <a:r>
              <a:rPr lang="en-GB" sz="2000" dirty="0" smtClean="0">
                <a:solidFill>
                  <a:schemeClr val="accent2">
                    <a:lumMod val="40000"/>
                    <a:lumOff val="60000"/>
                  </a:schemeClr>
                </a:solidFill>
                <a:latin typeface="Impact" pitchFamily="34" charset="0"/>
              </a:rPr>
              <a:t>99</a:t>
            </a:r>
            <a:endParaRPr lang="en-GB" sz="2000" dirty="0">
              <a:solidFill>
                <a:schemeClr val="accent2">
                  <a:lumMod val="40000"/>
                  <a:lumOff val="60000"/>
                </a:schemeClr>
              </a:solidFill>
              <a:latin typeface="Impact" pitchFamily="34" charset="0"/>
            </a:endParaRPr>
          </a:p>
        </p:txBody>
      </p:sp>
      <p:grpSp>
        <p:nvGrpSpPr>
          <p:cNvPr id="87" name="Group 125"/>
          <p:cNvGrpSpPr/>
          <p:nvPr/>
        </p:nvGrpSpPr>
        <p:grpSpPr>
          <a:xfrm>
            <a:off x="2933659" y="5364679"/>
            <a:ext cx="669600" cy="669600"/>
            <a:chOff x="5594383" y="1999468"/>
            <a:chExt cx="1427856" cy="1427856"/>
          </a:xfrm>
        </p:grpSpPr>
        <p:sp>
          <p:nvSpPr>
            <p:cNvPr id="88"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89" name="Freeform 17"/>
            <p:cNvSpPr>
              <a:spLocks noEditPoints="1"/>
            </p:cNvSpPr>
            <p:nvPr/>
          </p:nvSpPr>
          <p:spPr bwMode="auto">
            <a:xfrm>
              <a:off x="5594383" y="1999468"/>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90" name="Group 192"/>
          <p:cNvGrpSpPr/>
          <p:nvPr/>
        </p:nvGrpSpPr>
        <p:grpSpPr>
          <a:xfrm>
            <a:off x="3017122" y="5500034"/>
            <a:ext cx="498970" cy="338140"/>
            <a:chOff x="2230231" y="5493713"/>
            <a:chExt cx="1452922" cy="984609"/>
          </a:xfrm>
          <a:solidFill>
            <a:schemeClr val="bg1"/>
          </a:solidFill>
        </p:grpSpPr>
        <p:cxnSp>
          <p:nvCxnSpPr>
            <p:cNvPr id="91" name="Straight Connector 90"/>
            <p:cNvCxnSpPr/>
            <p:nvPr/>
          </p:nvCxnSpPr>
          <p:spPr>
            <a:xfrm flipV="1">
              <a:off x="2558012" y="5505021"/>
              <a:ext cx="725223" cy="273751"/>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Rounded Rectangle 174"/>
            <p:cNvSpPr/>
            <p:nvPr/>
          </p:nvSpPr>
          <p:spPr>
            <a:xfrm>
              <a:off x="2230231" y="5765198"/>
              <a:ext cx="1452922" cy="713124"/>
            </a:xfrm>
            <a:custGeom>
              <a:avLst/>
              <a:gdLst/>
              <a:ahLst/>
              <a:cxnLst/>
              <a:rect l="l" t="t" r="r" b="b"/>
              <a:pathLst>
                <a:path w="1452922" h="713124">
                  <a:moveTo>
                    <a:pt x="1307104" y="524031"/>
                  </a:moveTo>
                  <a:cubicBezTo>
                    <a:pt x="1267650" y="524031"/>
                    <a:pt x="1235666" y="556015"/>
                    <a:pt x="1235666" y="595469"/>
                  </a:cubicBezTo>
                  <a:cubicBezTo>
                    <a:pt x="1235666" y="634923"/>
                    <a:pt x="1267650" y="666907"/>
                    <a:pt x="1307104" y="666907"/>
                  </a:cubicBezTo>
                  <a:cubicBezTo>
                    <a:pt x="1346558" y="666907"/>
                    <a:pt x="1378542" y="634923"/>
                    <a:pt x="1378542" y="595469"/>
                  </a:cubicBezTo>
                  <a:cubicBezTo>
                    <a:pt x="1378542" y="556015"/>
                    <a:pt x="1346558" y="524031"/>
                    <a:pt x="1307104" y="524031"/>
                  </a:cubicBezTo>
                  <a:close/>
                  <a:moveTo>
                    <a:pt x="1103011" y="524031"/>
                  </a:moveTo>
                  <a:cubicBezTo>
                    <a:pt x="1063557" y="524031"/>
                    <a:pt x="1031573" y="556015"/>
                    <a:pt x="1031573" y="595469"/>
                  </a:cubicBezTo>
                  <a:cubicBezTo>
                    <a:pt x="1031573" y="634923"/>
                    <a:pt x="1063557" y="666907"/>
                    <a:pt x="1103011" y="666907"/>
                  </a:cubicBezTo>
                  <a:cubicBezTo>
                    <a:pt x="1142465" y="666907"/>
                    <a:pt x="1174449" y="634923"/>
                    <a:pt x="1174449" y="595469"/>
                  </a:cubicBezTo>
                  <a:cubicBezTo>
                    <a:pt x="1174449" y="556015"/>
                    <a:pt x="1142465" y="524031"/>
                    <a:pt x="1103011" y="524031"/>
                  </a:cubicBezTo>
                  <a:close/>
                  <a:moveTo>
                    <a:pt x="879682" y="524031"/>
                  </a:moveTo>
                  <a:cubicBezTo>
                    <a:pt x="840228" y="524031"/>
                    <a:pt x="808244" y="556015"/>
                    <a:pt x="808244" y="595469"/>
                  </a:cubicBezTo>
                  <a:cubicBezTo>
                    <a:pt x="808244" y="634923"/>
                    <a:pt x="840228" y="666907"/>
                    <a:pt x="879682" y="666907"/>
                  </a:cubicBezTo>
                  <a:cubicBezTo>
                    <a:pt x="919136" y="666907"/>
                    <a:pt x="951120" y="634923"/>
                    <a:pt x="951120" y="595469"/>
                  </a:cubicBezTo>
                  <a:cubicBezTo>
                    <a:pt x="951120" y="556015"/>
                    <a:pt x="919136" y="524031"/>
                    <a:pt x="879682" y="524031"/>
                  </a:cubicBezTo>
                  <a:close/>
                  <a:moveTo>
                    <a:pt x="1103519" y="47445"/>
                  </a:moveTo>
                  <a:cubicBezTo>
                    <a:pt x="982527" y="47445"/>
                    <a:pt x="884444" y="145528"/>
                    <a:pt x="884444" y="266520"/>
                  </a:cubicBezTo>
                  <a:cubicBezTo>
                    <a:pt x="884444" y="387512"/>
                    <a:pt x="982527" y="485595"/>
                    <a:pt x="1103519" y="485595"/>
                  </a:cubicBezTo>
                  <a:cubicBezTo>
                    <a:pt x="1224511" y="485595"/>
                    <a:pt x="1322594" y="387512"/>
                    <a:pt x="1322594" y="266520"/>
                  </a:cubicBezTo>
                  <a:cubicBezTo>
                    <a:pt x="1322594" y="145528"/>
                    <a:pt x="1224511" y="47445"/>
                    <a:pt x="1103519" y="47445"/>
                  </a:cubicBezTo>
                  <a:close/>
                  <a:moveTo>
                    <a:pt x="587057" y="45410"/>
                  </a:moveTo>
                  <a:cubicBezTo>
                    <a:pt x="577116" y="45410"/>
                    <a:pt x="569057" y="53469"/>
                    <a:pt x="569057" y="63410"/>
                  </a:cubicBezTo>
                  <a:lnTo>
                    <a:pt x="569057" y="639410"/>
                  </a:lnTo>
                  <a:cubicBezTo>
                    <a:pt x="569057" y="649351"/>
                    <a:pt x="577116" y="657410"/>
                    <a:pt x="587057" y="657410"/>
                  </a:cubicBezTo>
                  <a:cubicBezTo>
                    <a:pt x="596998" y="657410"/>
                    <a:pt x="605057" y="649351"/>
                    <a:pt x="605057" y="639410"/>
                  </a:cubicBezTo>
                  <a:lnTo>
                    <a:pt x="605057" y="63410"/>
                  </a:lnTo>
                  <a:cubicBezTo>
                    <a:pt x="605057" y="53469"/>
                    <a:pt x="596998" y="45410"/>
                    <a:pt x="587057" y="45410"/>
                  </a:cubicBezTo>
                  <a:close/>
                  <a:moveTo>
                    <a:pt x="507131" y="45410"/>
                  </a:moveTo>
                  <a:cubicBezTo>
                    <a:pt x="497190" y="45410"/>
                    <a:pt x="489131" y="53469"/>
                    <a:pt x="489131" y="63410"/>
                  </a:cubicBezTo>
                  <a:lnTo>
                    <a:pt x="489131" y="639410"/>
                  </a:lnTo>
                  <a:cubicBezTo>
                    <a:pt x="489131" y="649351"/>
                    <a:pt x="497190" y="657410"/>
                    <a:pt x="507131" y="657410"/>
                  </a:cubicBezTo>
                  <a:cubicBezTo>
                    <a:pt x="517072" y="657410"/>
                    <a:pt x="525131" y="649351"/>
                    <a:pt x="525131" y="639410"/>
                  </a:cubicBezTo>
                  <a:lnTo>
                    <a:pt x="525131" y="63410"/>
                  </a:lnTo>
                  <a:cubicBezTo>
                    <a:pt x="525131" y="53469"/>
                    <a:pt x="517072" y="45410"/>
                    <a:pt x="507131" y="45410"/>
                  </a:cubicBezTo>
                  <a:close/>
                  <a:moveTo>
                    <a:pt x="427205" y="45410"/>
                  </a:moveTo>
                  <a:cubicBezTo>
                    <a:pt x="417264" y="45410"/>
                    <a:pt x="409205" y="53469"/>
                    <a:pt x="409205" y="63410"/>
                  </a:cubicBezTo>
                  <a:lnTo>
                    <a:pt x="409205" y="639410"/>
                  </a:lnTo>
                  <a:cubicBezTo>
                    <a:pt x="409205" y="649351"/>
                    <a:pt x="417264" y="657410"/>
                    <a:pt x="427205" y="657410"/>
                  </a:cubicBezTo>
                  <a:cubicBezTo>
                    <a:pt x="437146" y="657410"/>
                    <a:pt x="445205" y="649351"/>
                    <a:pt x="445205" y="639410"/>
                  </a:cubicBezTo>
                  <a:lnTo>
                    <a:pt x="445205" y="63410"/>
                  </a:lnTo>
                  <a:cubicBezTo>
                    <a:pt x="445205" y="53469"/>
                    <a:pt x="437146" y="45410"/>
                    <a:pt x="427205" y="45410"/>
                  </a:cubicBezTo>
                  <a:close/>
                  <a:moveTo>
                    <a:pt x="347279" y="45410"/>
                  </a:moveTo>
                  <a:cubicBezTo>
                    <a:pt x="337338" y="45410"/>
                    <a:pt x="329279" y="53469"/>
                    <a:pt x="329279" y="63410"/>
                  </a:cubicBezTo>
                  <a:lnTo>
                    <a:pt x="329279" y="639410"/>
                  </a:lnTo>
                  <a:cubicBezTo>
                    <a:pt x="329279" y="649351"/>
                    <a:pt x="337338" y="657410"/>
                    <a:pt x="347279" y="657410"/>
                  </a:cubicBezTo>
                  <a:cubicBezTo>
                    <a:pt x="357220" y="657410"/>
                    <a:pt x="365279" y="649351"/>
                    <a:pt x="365279" y="639410"/>
                  </a:cubicBezTo>
                  <a:lnTo>
                    <a:pt x="365279" y="63410"/>
                  </a:lnTo>
                  <a:cubicBezTo>
                    <a:pt x="365279" y="53469"/>
                    <a:pt x="357220" y="45410"/>
                    <a:pt x="347279" y="45410"/>
                  </a:cubicBezTo>
                  <a:close/>
                  <a:moveTo>
                    <a:pt x="267353" y="45410"/>
                  </a:moveTo>
                  <a:cubicBezTo>
                    <a:pt x="257412" y="45410"/>
                    <a:pt x="249353" y="53469"/>
                    <a:pt x="249353" y="63410"/>
                  </a:cubicBezTo>
                  <a:lnTo>
                    <a:pt x="249353" y="639410"/>
                  </a:lnTo>
                  <a:cubicBezTo>
                    <a:pt x="249353" y="649351"/>
                    <a:pt x="257412" y="657410"/>
                    <a:pt x="267353" y="657410"/>
                  </a:cubicBezTo>
                  <a:cubicBezTo>
                    <a:pt x="277294" y="657410"/>
                    <a:pt x="285353" y="649351"/>
                    <a:pt x="285353" y="639410"/>
                  </a:cubicBezTo>
                  <a:lnTo>
                    <a:pt x="285353" y="63410"/>
                  </a:lnTo>
                  <a:cubicBezTo>
                    <a:pt x="285353" y="53469"/>
                    <a:pt x="277294" y="45410"/>
                    <a:pt x="267353" y="45410"/>
                  </a:cubicBezTo>
                  <a:close/>
                  <a:moveTo>
                    <a:pt x="187427" y="45410"/>
                  </a:moveTo>
                  <a:cubicBezTo>
                    <a:pt x="177486" y="45410"/>
                    <a:pt x="169427" y="53469"/>
                    <a:pt x="169427" y="63410"/>
                  </a:cubicBezTo>
                  <a:lnTo>
                    <a:pt x="169427" y="639410"/>
                  </a:lnTo>
                  <a:cubicBezTo>
                    <a:pt x="169427" y="649351"/>
                    <a:pt x="177486" y="657410"/>
                    <a:pt x="187427" y="657410"/>
                  </a:cubicBezTo>
                  <a:cubicBezTo>
                    <a:pt x="197368" y="657410"/>
                    <a:pt x="205427" y="649351"/>
                    <a:pt x="205427" y="639410"/>
                  </a:cubicBezTo>
                  <a:lnTo>
                    <a:pt x="205427" y="63410"/>
                  </a:lnTo>
                  <a:cubicBezTo>
                    <a:pt x="205427" y="53469"/>
                    <a:pt x="197368" y="45410"/>
                    <a:pt x="187427" y="45410"/>
                  </a:cubicBezTo>
                  <a:close/>
                  <a:moveTo>
                    <a:pt x="107501" y="45410"/>
                  </a:moveTo>
                  <a:cubicBezTo>
                    <a:pt x="97560" y="45410"/>
                    <a:pt x="89501" y="53469"/>
                    <a:pt x="89501" y="63410"/>
                  </a:cubicBezTo>
                  <a:lnTo>
                    <a:pt x="89501" y="639410"/>
                  </a:lnTo>
                  <a:cubicBezTo>
                    <a:pt x="89501" y="649351"/>
                    <a:pt x="97560" y="657410"/>
                    <a:pt x="107501" y="657410"/>
                  </a:cubicBezTo>
                  <a:cubicBezTo>
                    <a:pt x="117442" y="657410"/>
                    <a:pt x="125501" y="649351"/>
                    <a:pt x="125501" y="639410"/>
                  </a:cubicBezTo>
                  <a:lnTo>
                    <a:pt x="125501" y="63410"/>
                  </a:lnTo>
                  <a:cubicBezTo>
                    <a:pt x="125501" y="53469"/>
                    <a:pt x="117442" y="45410"/>
                    <a:pt x="107501" y="45410"/>
                  </a:cubicBezTo>
                  <a:close/>
                  <a:moveTo>
                    <a:pt x="118856" y="0"/>
                  </a:moveTo>
                  <a:lnTo>
                    <a:pt x="1334066" y="0"/>
                  </a:lnTo>
                  <a:cubicBezTo>
                    <a:pt x="1399708" y="0"/>
                    <a:pt x="1452922" y="53214"/>
                    <a:pt x="1452922" y="118856"/>
                  </a:cubicBezTo>
                  <a:lnTo>
                    <a:pt x="1452922" y="594268"/>
                  </a:lnTo>
                  <a:cubicBezTo>
                    <a:pt x="1452922" y="659910"/>
                    <a:pt x="1399708" y="713124"/>
                    <a:pt x="1334066" y="713124"/>
                  </a:cubicBezTo>
                  <a:lnTo>
                    <a:pt x="118856" y="713124"/>
                  </a:lnTo>
                  <a:cubicBezTo>
                    <a:pt x="53214" y="713124"/>
                    <a:pt x="0" y="659910"/>
                    <a:pt x="0" y="594268"/>
                  </a:cubicBezTo>
                  <a:lnTo>
                    <a:pt x="0" y="118856"/>
                  </a:lnTo>
                  <a:cubicBezTo>
                    <a:pt x="0" y="53214"/>
                    <a:pt x="53214" y="0"/>
                    <a:pt x="1188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3" name="Straight Connector 92"/>
            <p:cNvCxnSpPr/>
            <p:nvPr/>
          </p:nvCxnSpPr>
          <p:spPr>
            <a:xfrm flipV="1">
              <a:off x="3141143" y="5493713"/>
              <a:ext cx="161142" cy="66600"/>
            </a:xfrm>
            <a:prstGeom prst="line">
              <a:avLst/>
            </a:prstGeom>
            <a:grpFill/>
            <a:ln w="571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4628687" y="5502809"/>
            <a:ext cx="425116" cy="400110"/>
          </a:xfrm>
          <a:prstGeom prst="rect">
            <a:avLst/>
          </a:prstGeom>
          <a:noFill/>
        </p:spPr>
        <p:txBody>
          <a:bodyPr wrap="none" rtlCol="0">
            <a:spAutoFit/>
          </a:bodyPr>
          <a:lstStyle/>
          <a:p>
            <a:r>
              <a:rPr lang="en-GB" sz="2000" dirty="0" smtClean="0">
                <a:solidFill>
                  <a:schemeClr val="accent1">
                    <a:lumMod val="75000"/>
                    <a:alpha val="69000"/>
                  </a:schemeClr>
                </a:solidFill>
                <a:latin typeface="Impact" pitchFamily="34" charset="0"/>
              </a:rPr>
              <a:t>97</a:t>
            </a:r>
            <a:endParaRPr lang="en-GB" sz="2000" dirty="0">
              <a:solidFill>
                <a:schemeClr val="accent1">
                  <a:lumMod val="75000"/>
                  <a:alpha val="69000"/>
                </a:schemeClr>
              </a:solidFill>
              <a:latin typeface="Impact" pitchFamily="34" charset="0"/>
            </a:endParaRPr>
          </a:p>
        </p:txBody>
      </p:sp>
      <p:sp>
        <p:nvSpPr>
          <p:cNvPr id="95" name="TextBox 94"/>
          <p:cNvSpPr txBox="1"/>
          <p:nvPr/>
        </p:nvSpPr>
        <p:spPr>
          <a:xfrm>
            <a:off x="5610468" y="1707114"/>
            <a:ext cx="786113" cy="646331"/>
          </a:xfrm>
          <a:prstGeom prst="rect">
            <a:avLst/>
          </a:prstGeom>
          <a:noFill/>
        </p:spPr>
        <p:txBody>
          <a:bodyPr wrap="none" rtlCol="0">
            <a:spAutoFit/>
          </a:bodyPr>
          <a:lstStyle/>
          <a:p>
            <a:r>
              <a:rPr lang="en-GB" sz="3600" dirty="0" smtClean="0">
                <a:solidFill>
                  <a:schemeClr val="accent3">
                    <a:lumMod val="20000"/>
                    <a:lumOff val="80000"/>
                    <a:alpha val="69000"/>
                  </a:schemeClr>
                </a:solidFill>
                <a:latin typeface="Impact" pitchFamily="34" charset="0"/>
              </a:rPr>
              <a:t>167</a:t>
            </a:r>
            <a:endParaRPr lang="en-GB" sz="3600" dirty="0">
              <a:solidFill>
                <a:schemeClr val="accent3">
                  <a:lumMod val="20000"/>
                  <a:lumOff val="80000"/>
                  <a:alpha val="69000"/>
                </a:schemeClr>
              </a:solidFill>
              <a:latin typeface="Impact" pitchFamily="34" charset="0"/>
            </a:endParaRPr>
          </a:p>
        </p:txBody>
      </p:sp>
      <p:sp>
        <p:nvSpPr>
          <p:cNvPr id="103" name="TextBox 4"/>
          <p:cNvSpPr txBox="1">
            <a:spLocks noChangeArrowheads="1"/>
          </p:cNvSpPr>
          <p:nvPr/>
        </p:nvSpPr>
        <p:spPr bwMode="auto">
          <a:xfrm rot="16200000">
            <a:off x="475169" y="3761319"/>
            <a:ext cx="4161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smtClean="0">
                <a:solidFill>
                  <a:schemeClr val="tx1">
                    <a:lumMod val="65000"/>
                    <a:lumOff val="35000"/>
                  </a:schemeClr>
                </a:solidFill>
              </a:rPr>
              <a:t>ROI Median Index per channel</a:t>
            </a:r>
            <a:endParaRPr lang="en-US" b="1" dirty="0">
              <a:solidFill>
                <a:schemeClr val="tx1">
                  <a:lumMod val="65000"/>
                  <a:lumOff val="35000"/>
                </a:schemeClr>
              </a:solidFill>
            </a:endParaRPr>
          </a:p>
        </p:txBody>
      </p:sp>
      <p:sp>
        <p:nvSpPr>
          <p:cNvPr id="104" name="TextBox 25"/>
          <p:cNvSpPr txBox="1">
            <a:spLocks noChangeArrowheads="1"/>
          </p:cNvSpPr>
          <p:nvPr/>
        </p:nvSpPr>
        <p:spPr bwMode="auto">
          <a:xfrm>
            <a:off x="4841245" y="6415144"/>
            <a:ext cx="455230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50" dirty="0">
                <a:solidFill>
                  <a:schemeClr val="tx1">
                    <a:lumMod val="65000"/>
                    <a:lumOff val="35000"/>
                  </a:schemeClr>
                </a:solidFill>
              </a:rPr>
              <a:t>SOURCE: </a:t>
            </a:r>
            <a:r>
              <a:rPr lang="en-GB" sz="1050" dirty="0" smtClean="0">
                <a:solidFill>
                  <a:schemeClr val="tx1">
                    <a:lumMod val="65000"/>
                    <a:lumOff val="35000"/>
                  </a:schemeClr>
                </a:solidFill>
              </a:rPr>
              <a:t>MINDSHARE/OHAL  </a:t>
            </a:r>
            <a:r>
              <a:rPr lang="en-GB" sz="1050" dirty="0">
                <a:solidFill>
                  <a:schemeClr val="tx1">
                    <a:lumMod val="65000"/>
                    <a:lumOff val="35000"/>
                  </a:schemeClr>
                </a:solidFill>
              </a:rPr>
              <a:t>META ANALYSIS OF 77 </a:t>
            </a:r>
            <a:r>
              <a:rPr lang="en-GB" sz="1050" dirty="0" smtClean="0">
                <a:solidFill>
                  <a:schemeClr val="tx1">
                    <a:lumMod val="65000"/>
                    <a:lumOff val="35000"/>
                  </a:schemeClr>
                </a:solidFill>
              </a:rPr>
              <a:t>CAMPAIGNS</a:t>
            </a:r>
          </a:p>
          <a:p>
            <a:pPr eaLnBrk="1" hangingPunct="1"/>
            <a:r>
              <a:rPr lang="en-GB" sz="1050" dirty="0" smtClean="0">
                <a:solidFill>
                  <a:schemeClr val="tx1">
                    <a:lumMod val="65000"/>
                    <a:lumOff val="35000"/>
                  </a:schemeClr>
                </a:solidFill>
              </a:rPr>
              <a:t>INDEX OF MEDIAN PERFORMANCE OF EACH CAMPAIGN</a:t>
            </a:r>
            <a:endParaRPr lang="en-US" sz="1050" dirty="0">
              <a:solidFill>
                <a:schemeClr val="tx1">
                  <a:lumMod val="65000"/>
                  <a:lumOff val="35000"/>
                </a:schemeClr>
              </a:solidFill>
            </a:endParaRPr>
          </a:p>
        </p:txBody>
      </p:sp>
    </p:spTree>
    <p:extLst>
      <p:ext uri="{BB962C8B-B14F-4D97-AF65-F5344CB8AC3E}">
        <p14:creationId xmlns:p14="http://schemas.microsoft.com/office/powerpoint/2010/main" val="137422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6"/>
                                        </p:tgtEl>
                                        <p:attrNameLst>
                                          <p:attrName>style.visibility</p:attrName>
                                        </p:attrNameLst>
                                      </p:cBhvr>
                                      <p:to>
                                        <p:strVal val="visible"/>
                                      </p:to>
                                    </p:set>
                                    <p:anim calcmode="lin" valueType="num">
                                      <p:cBhvr>
                                        <p:cTn id="7" dur="620" fill="hold"/>
                                        <p:tgtEl>
                                          <p:spTgt spid="6"/>
                                        </p:tgtEl>
                                        <p:attrNameLst>
                                          <p:attrName>ppt_w</p:attrName>
                                        </p:attrNameLst>
                                      </p:cBhvr>
                                      <p:tavLst>
                                        <p:tav tm="0">
                                          <p:val>
                                            <p:strVal val="4/3*#ppt_w"/>
                                          </p:val>
                                        </p:tav>
                                        <p:tav tm="100000">
                                          <p:val>
                                            <p:strVal val="#ppt_w"/>
                                          </p:val>
                                        </p:tav>
                                      </p:tavLst>
                                    </p:anim>
                                    <p:anim calcmode="lin" valueType="num">
                                      <p:cBhvr>
                                        <p:cTn id="8" dur="620" fill="hold"/>
                                        <p:tgtEl>
                                          <p:spTgt spid="6"/>
                                        </p:tgtEl>
                                        <p:attrNameLst>
                                          <p:attrName>ppt_h</p:attrName>
                                        </p:attrNameLst>
                                      </p:cBhvr>
                                      <p:tavLst>
                                        <p:tav tm="0">
                                          <p:val>
                                            <p:strVal val="4/3*#ppt_h"/>
                                          </p:val>
                                        </p:tav>
                                        <p:tav tm="100000">
                                          <p:val>
                                            <p:strVal val="#ppt_h"/>
                                          </p:val>
                                        </p:tav>
                                      </p:tavLst>
                                    </p:anim>
                                  </p:childTnLst>
                                </p:cTn>
                              </p:par>
                              <p:par>
                                <p:cTn id="9" presetID="42" presetClass="entr" presetSubtype="0" fill="hold" grpId="0" nodeType="withEffect">
                                  <p:stCondLst>
                                    <p:cond delay="8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800"/>
                            </p:stCondLst>
                            <p:childTnLst>
                              <p:par>
                                <p:cTn id="15" presetID="55"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left)">
                                      <p:cBhvr>
                                        <p:cTn id="22" dur="500"/>
                                        <p:tgtEl>
                                          <p:spTgt spid="97"/>
                                        </p:tgtEl>
                                      </p:cBhvr>
                                    </p:animEffect>
                                  </p:childTnLst>
                                </p:cTn>
                              </p:par>
                            </p:childTnLst>
                          </p:cTn>
                        </p:par>
                        <p:par>
                          <p:cTn id="23" fill="hold">
                            <p:stCondLst>
                              <p:cond delay="2800"/>
                            </p:stCondLst>
                            <p:childTnLst>
                              <p:par>
                                <p:cTn id="24" presetID="17"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p:cTn id="26" dur="1000" fill="hold"/>
                                        <p:tgtEl>
                                          <p:spTgt spid="95"/>
                                        </p:tgtEl>
                                        <p:attrNameLst>
                                          <p:attrName>ppt_x</p:attrName>
                                        </p:attrNameLst>
                                      </p:cBhvr>
                                      <p:tavLst>
                                        <p:tav tm="0">
                                          <p:val>
                                            <p:strVal val="#ppt_x"/>
                                          </p:val>
                                        </p:tav>
                                        <p:tav tm="100000">
                                          <p:val>
                                            <p:strVal val="#ppt_x"/>
                                          </p:val>
                                        </p:tav>
                                      </p:tavLst>
                                    </p:anim>
                                    <p:anim calcmode="lin" valueType="num">
                                      <p:cBhvr>
                                        <p:cTn id="27" dur="1000" fill="hold"/>
                                        <p:tgtEl>
                                          <p:spTgt spid="95"/>
                                        </p:tgtEl>
                                        <p:attrNameLst>
                                          <p:attrName>ppt_y</p:attrName>
                                        </p:attrNameLst>
                                      </p:cBhvr>
                                      <p:tavLst>
                                        <p:tav tm="0">
                                          <p:val>
                                            <p:strVal val="#ppt_y+#ppt_h/2"/>
                                          </p:val>
                                        </p:tav>
                                        <p:tav tm="100000">
                                          <p:val>
                                            <p:strVal val="#ppt_y"/>
                                          </p:val>
                                        </p:tav>
                                      </p:tavLst>
                                    </p:anim>
                                    <p:anim calcmode="lin" valueType="num">
                                      <p:cBhvr>
                                        <p:cTn id="28" dur="1000" fill="hold"/>
                                        <p:tgtEl>
                                          <p:spTgt spid="95"/>
                                        </p:tgtEl>
                                        <p:attrNameLst>
                                          <p:attrName>ppt_w</p:attrName>
                                        </p:attrNameLst>
                                      </p:cBhvr>
                                      <p:tavLst>
                                        <p:tav tm="0">
                                          <p:val>
                                            <p:strVal val="#ppt_w"/>
                                          </p:val>
                                        </p:tav>
                                        <p:tav tm="100000">
                                          <p:val>
                                            <p:strVal val="#ppt_w"/>
                                          </p:val>
                                        </p:tav>
                                      </p:tavLst>
                                    </p:anim>
                                    <p:anim calcmode="lin" valueType="num">
                                      <p:cBhvr>
                                        <p:cTn id="29" dur="1000" fill="hold"/>
                                        <p:tgtEl>
                                          <p:spTgt spid="95"/>
                                        </p:tgtEl>
                                        <p:attrNameLst>
                                          <p:attrName>ppt_h</p:attrName>
                                        </p:attrNameLst>
                                      </p:cBhvr>
                                      <p:tavLst>
                                        <p:tav tm="0">
                                          <p:val>
                                            <p:fltVal val="0"/>
                                          </p:val>
                                        </p:tav>
                                        <p:tav tm="100000">
                                          <p:val>
                                            <p:strVal val="#ppt_h"/>
                                          </p:val>
                                        </p:tav>
                                      </p:tavLst>
                                    </p:anim>
                                  </p:childTnLst>
                                </p:cTn>
                              </p:par>
                            </p:childTnLst>
                          </p:cTn>
                        </p:par>
                        <p:par>
                          <p:cTn id="30" fill="hold">
                            <p:stCondLst>
                              <p:cond delay="3800"/>
                            </p:stCondLst>
                            <p:childTnLst>
                              <p:par>
                                <p:cTn id="31" presetID="23" presetClass="entr" presetSubtype="16"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childTnLst>
                                </p:cTn>
                              </p:par>
                            </p:childTnLst>
                          </p:cTn>
                        </p:par>
                        <p:par>
                          <p:cTn id="35" fill="hold">
                            <p:stCondLst>
                              <p:cond delay="4300"/>
                            </p:stCondLst>
                            <p:childTnLst>
                              <p:par>
                                <p:cTn id="36" presetID="6" presetClass="emph" presetSubtype="0" autoRev="1" fill="hold" nodeType="afterEffect">
                                  <p:stCondLst>
                                    <p:cond delay="0"/>
                                  </p:stCondLst>
                                  <p:childTnLst>
                                    <p:animScale>
                                      <p:cBhvr>
                                        <p:cTn id="37" dur="200" fill="hold"/>
                                        <p:tgtEl>
                                          <p:spTgt spid="13"/>
                                        </p:tgtEl>
                                      </p:cBhvr>
                                      <p:by x="87000" y="87000"/>
                                    </p:animScale>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4800"/>
                            </p:stCondLst>
                            <p:childTnLst>
                              <p:par>
                                <p:cTn id="42" presetID="17"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ppt_h/2"/>
                                          </p:val>
                                        </p:tav>
                                        <p:tav tm="100000">
                                          <p:val>
                                            <p:strVal val="#ppt_y"/>
                                          </p:val>
                                        </p:tav>
                                      </p:tavLst>
                                    </p:anim>
                                    <p:anim calcmode="lin" valueType="num">
                                      <p:cBhvr>
                                        <p:cTn id="46" dur="1000" fill="hold"/>
                                        <p:tgtEl>
                                          <p:spTgt spid="19"/>
                                        </p:tgtEl>
                                        <p:attrNameLst>
                                          <p:attrName>ppt_w</p:attrName>
                                        </p:attrNameLst>
                                      </p:cBhvr>
                                      <p:tavLst>
                                        <p:tav tm="0">
                                          <p:val>
                                            <p:strVal val="#ppt_w"/>
                                          </p:val>
                                        </p:tav>
                                        <p:tav tm="100000">
                                          <p:val>
                                            <p:strVal val="#ppt_w"/>
                                          </p:val>
                                        </p:tav>
                                      </p:tavLst>
                                    </p:anim>
                                    <p:anim calcmode="lin" valueType="num">
                                      <p:cBhvr>
                                        <p:cTn id="47" dur="1000" fill="hold"/>
                                        <p:tgtEl>
                                          <p:spTgt spid="19"/>
                                        </p:tgtEl>
                                        <p:attrNameLst>
                                          <p:attrName>ppt_h</p:attrName>
                                        </p:attrNameLst>
                                      </p:cBhvr>
                                      <p:tavLst>
                                        <p:tav tm="0">
                                          <p:val>
                                            <p:fltVal val="0"/>
                                          </p:val>
                                        </p:tav>
                                        <p:tav tm="100000">
                                          <p:val>
                                            <p:strVal val="#ppt_h"/>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96"/>
                                        </p:tgtEl>
                                        <p:attrNameLst>
                                          <p:attrName>style.visibility</p:attrName>
                                        </p:attrNameLst>
                                      </p:cBhvr>
                                      <p:to>
                                        <p:strVal val="visible"/>
                                      </p:to>
                                    </p:set>
                                    <p:animEffect transition="in" filter="wipe(left)">
                                      <p:cBhvr>
                                        <p:cTn id="50" dur="500"/>
                                        <p:tgtEl>
                                          <p:spTgt spid="96"/>
                                        </p:tgtEl>
                                      </p:cBhvr>
                                    </p:animEffect>
                                  </p:childTnLst>
                                </p:cTn>
                              </p:par>
                            </p:childTnLst>
                          </p:cTn>
                        </p:par>
                        <p:par>
                          <p:cTn id="51" fill="hold">
                            <p:stCondLst>
                              <p:cond delay="5800"/>
                            </p:stCondLst>
                            <p:childTnLst>
                              <p:par>
                                <p:cTn id="52" presetID="23" presetClass="entr" presetSubtype="16"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childTnLst>
                                </p:cTn>
                              </p:par>
                            </p:childTnLst>
                          </p:cTn>
                        </p:par>
                        <p:par>
                          <p:cTn id="56" fill="hold">
                            <p:stCondLst>
                              <p:cond delay="6300"/>
                            </p:stCondLst>
                            <p:childTnLst>
                              <p:par>
                                <p:cTn id="57" presetID="6" presetClass="emph" presetSubtype="0" autoRev="1" fill="hold" nodeType="afterEffect">
                                  <p:stCondLst>
                                    <p:cond delay="0"/>
                                  </p:stCondLst>
                                  <p:childTnLst>
                                    <p:animScale>
                                      <p:cBhvr>
                                        <p:cTn id="58" dur="200" fill="hold"/>
                                        <p:tgtEl>
                                          <p:spTgt spid="27"/>
                                        </p:tgtEl>
                                      </p:cBhvr>
                                      <p:by x="87000" y="87000"/>
                                    </p:animScale>
                                  </p:childTnLst>
                                </p:cTn>
                              </p:par>
                              <p:par>
                                <p:cTn id="59" presetID="10"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6800"/>
                            </p:stCondLst>
                            <p:childTnLst>
                              <p:par>
                                <p:cTn id="63" presetID="17" presetClass="entr" presetSubtype="4"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1000" fill="hold"/>
                                        <p:tgtEl>
                                          <p:spTgt spid="30"/>
                                        </p:tgtEl>
                                        <p:attrNameLst>
                                          <p:attrName>ppt_x</p:attrName>
                                        </p:attrNameLst>
                                      </p:cBhvr>
                                      <p:tavLst>
                                        <p:tav tm="0">
                                          <p:val>
                                            <p:strVal val="#ppt_x"/>
                                          </p:val>
                                        </p:tav>
                                        <p:tav tm="100000">
                                          <p:val>
                                            <p:strVal val="#ppt_x"/>
                                          </p:val>
                                        </p:tav>
                                      </p:tavLst>
                                    </p:anim>
                                    <p:anim calcmode="lin" valueType="num">
                                      <p:cBhvr>
                                        <p:cTn id="66" dur="1000" fill="hold"/>
                                        <p:tgtEl>
                                          <p:spTgt spid="30"/>
                                        </p:tgtEl>
                                        <p:attrNameLst>
                                          <p:attrName>ppt_y</p:attrName>
                                        </p:attrNameLst>
                                      </p:cBhvr>
                                      <p:tavLst>
                                        <p:tav tm="0">
                                          <p:val>
                                            <p:strVal val="#ppt_y+#ppt_h/2"/>
                                          </p:val>
                                        </p:tav>
                                        <p:tav tm="100000">
                                          <p:val>
                                            <p:strVal val="#ppt_y"/>
                                          </p:val>
                                        </p:tav>
                                      </p:tavLst>
                                    </p:anim>
                                    <p:anim calcmode="lin" valueType="num">
                                      <p:cBhvr>
                                        <p:cTn id="67" dur="1000" fill="hold"/>
                                        <p:tgtEl>
                                          <p:spTgt spid="30"/>
                                        </p:tgtEl>
                                        <p:attrNameLst>
                                          <p:attrName>ppt_w</p:attrName>
                                        </p:attrNameLst>
                                      </p:cBhvr>
                                      <p:tavLst>
                                        <p:tav tm="0">
                                          <p:val>
                                            <p:strVal val="#ppt_w"/>
                                          </p:val>
                                        </p:tav>
                                        <p:tav tm="100000">
                                          <p:val>
                                            <p:strVal val="#ppt_w"/>
                                          </p:val>
                                        </p:tav>
                                      </p:tavLst>
                                    </p:anim>
                                    <p:anim calcmode="lin" valueType="num">
                                      <p:cBhvr>
                                        <p:cTn id="68" dur="1000" fill="hold"/>
                                        <p:tgtEl>
                                          <p:spTgt spid="30"/>
                                        </p:tgtEl>
                                        <p:attrNameLst>
                                          <p:attrName>ppt_h</p:attrName>
                                        </p:attrNameLst>
                                      </p:cBhvr>
                                      <p:tavLst>
                                        <p:tav tm="0">
                                          <p:val>
                                            <p:fltVal val="0"/>
                                          </p:val>
                                        </p:tav>
                                        <p:tav tm="100000">
                                          <p:val>
                                            <p:strVal val="#ppt_h"/>
                                          </p:val>
                                        </p:tav>
                                      </p:tavLst>
                                    </p:anim>
                                  </p:childTnLst>
                                </p:cTn>
                              </p:par>
                              <p:par>
                                <p:cTn id="69" presetID="10" presetClass="entr" presetSubtype="0" fill="hold" grpId="1"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ipe(left)">
                                      <p:cBhvr>
                                        <p:cTn id="74" dur="500"/>
                                        <p:tgtEl>
                                          <p:spTgt spid="99"/>
                                        </p:tgtEl>
                                      </p:cBhvr>
                                    </p:animEffect>
                                  </p:childTnLst>
                                </p:cTn>
                              </p:par>
                              <p:par>
                                <p:cTn id="75" presetID="10"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par>
                          <p:cTn id="81" fill="hold">
                            <p:stCondLst>
                              <p:cond delay="7800"/>
                            </p:stCondLst>
                            <p:childTnLst>
                              <p:par>
                                <p:cTn id="82" presetID="23" presetClass="entr" presetSubtype="16"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childTnLst>
                                </p:cTn>
                              </p:par>
                            </p:childTnLst>
                          </p:cTn>
                        </p:par>
                        <p:par>
                          <p:cTn id="86" fill="hold">
                            <p:stCondLst>
                              <p:cond delay="8300"/>
                            </p:stCondLst>
                            <p:childTnLst>
                              <p:par>
                                <p:cTn id="87" presetID="10" presetClass="entr" presetSubtype="0" fill="hold" nodeType="after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6" presetClass="emph" presetSubtype="0" autoRev="1" fill="hold" nodeType="withEffect">
                                  <p:stCondLst>
                                    <p:cond delay="0"/>
                                  </p:stCondLst>
                                  <p:childTnLst>
                                    <p:animScale>
                                      <p:cBhvr>
                                        <p:cTn id="91" dur="200" fill="hold"/>
                                        <p:tgtEl>
                                          <p:spTgt spid="34"/>
                                        </p:tgtEl>
                                      </p:cBhvr>
                                      <p:by x="87000" y="87000"/>
                                    </p:animScale>
                                  </p:childTnLst>
                                </p:cTn>
                              </p:par>
                            </p:childTnLst>
                          </p:cTn>
                        </p:par>
                        <p:par>
                          <p:cTn id="92" fill="hold">
                            <p:stCondLst>
                              <p:cond delay="8800"/>
                            </p:stCondLst>
                            <p:childTnLst>
                              <p:par>
                                <p:cTn id="93" presetID="10" presetClass="entr" presetSubtype="0"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childTnLst>
                                </p:cTn>
                              </p:par>
                              <p:par>
                                <p:cTn id="96" presetID="17" presetClass="entr" presetSubtype="4" fill="hold" grpId="0" nodeType="withEffect">
                                  <p:stCondLst>
                                    <p:cond delay="0"/>
                                  </p:stCondLst>
                                  <p:childTnLst>
                                    <p:set>
                                      <p:cBhvr>
                                        <p:cTn id="97" dur="1" fill="hold">
                                          <p:stCondLst>
                                            <p:cond delay="0"/>
                                          </p:stCondLst>
                                        </p:cTn>
                                        <p:tgtEl>
                                          <p:spTgt spid="80"/>
                                        </p:tgtEl>
                                        <p:attrNameLst>
                                          <p:attrName>style.visibility</p:attrName>
                                        </p:attrNameLst>
                                      </p:cBhvr>
                                      <p:to>
                                        <p:strVal val="visible"/>
                                      </p:to>
                                    </p:se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ppt_h/2"/>
                                          </p:val>
                                        </p:tav>
                                        <p:tav tm="100000">
                                          <p:val>
                                            <p:strVal val="#ppt_y"/>
                                          </p:val>
                                        </p:tav>
                                      </p:tavLst>
                                    </p:anim>
                                    <p:anim calcmode="lin" valueType="num">
                                      <p:cBhvr>
                                        <p:cTn id="100" dur="1000" fill="hold"/>
                                        <p:tgtEl>
                                          <p:spTgt spid="80"/>
                                        </p:tgtEl>
                                        <p:attrNameLst>
                                          <p:attrName>ppt_w</p:attrName>
                                        </p:attrNameLst>
                                      </p:cBhvr>
                                      <p:tavLst>
                                        <p:tav tm="0">
                                          <p:val>
                                            <p:strVal val="#ppt_w"/>
                                          </p:val>
                                        </p:tav>
                                        <p:tav tm="100000">
                                          <p:val>
                                            <p:strVal val="#ppt_w"/>
                                          </p:val>
                                        </p:tav>
                                      </p:tavLst>
                                    </p:anim>
                                    <p:anim calcmode="lin" valueType="num">
                                      <p:cBhvr>
                                        <p:cTn id="101" dur="1000" fill="hold"/>
                                        <p:tgtEl>
                                          <p:spTgt spid="80"/>
                                        </p:tgtEl>
                                        <p:attrNameLst>
                                          <p:attrName>ppt_h</p:attrName>
                                        </p:attrNameLst>
                                      </p:cBhvr>
                                      <p:tavLst>
                                        <p:tav tm="0">
                                          <p:val>
                                            <p:fltVal val="0"/>
                                          </p:val>
                                        </p:tav>
                                        <p:tav tm="100000">
                                          <p:val>
                                            <p:strVal val="#ppt_h"/>
                                          </p:val>
                                        </p:tav>
                                      </p:tavLst>
                                    </p:anim>
                                  </p:childTnLst>
                                </p:cTn>
                              </p:par>
                              <p:par>
                                <p:cTn id="102" presetID="22" presetClass="entr" presetSubtype="8" fill="hold" grpId="0" nodeType="withEffect">
                                  <p:stCondLst>
                                    <p:cond delay="0"/>
                                  </p:stCondLst>
                                  <p:childTnLst>
                                    <p:set>
                                      <p:cBhvr>
                                        <p:cTn id="103" dur="1" fill="hold">
                                          <p:stCondLst>
                                            <p:cond delay="0"/>
                                          </p:stCondLst>
                                        </p:cTn>
                                        <p:tgtEl>
                                          <p:spTgt spid="100"/>
                                        </p:tgtEl>
                                        <p:attrNameLst>
                                          <p:attrName>style.visibility</p:attrName>
                                        </p:attrNameLst>
                                      </p:cBhvr>
                                      <p:to>
                                        <p:strVal val="visible"/>
                                      </p:to>
                                    </p:set>
                                    <p:animEffect transition="in" filter="wipe(left)">
                                      <p:cBhvr>
                                        <p:cTn id="104" dur="500"/>
                                        <p:tgtEl>
                                          <p:spTgt spid="100"/>
                                        </p:tgtEl>
                                      </p:cBhvr>
                                    </p:animEffect>
                                  </p:childTnLst>
                                </p:cTn>
                              </p:par>
                            </p:childTnLst>
                          </p:cTn>
                        </p:par>
                        <p:par>
                          <p:cTn id="105" fill="hold">
                            <p:stCondLst>
                              <p:cond delay="9800"/>
                            </p:stCondLst>
                            <p:childTnLst>
                              <p:par>
                                <p:cTn id="106" presetID="23" presetClass="entr" presetSubtype="16" fill="hold" nodeType="afterEffect">
                                  <p:stCondLst>
                                    <p:cond delay="0"/>
                                  </p:stCondLst>
                                  <p:childTnLst>
                                    <p:set>
                                      <p:cBhvr>
                                        <p:cTn id="107" dur="1" fill="hold">
                                          <p:stCondLst>
                                            <p:cond delay="0"/>
                                          </p:stCondLst>
                                        </p:cTn>
                                        <p:tgtEl>
                                          <p:spTgt spid="81"/>
                                        </p:tgtEl>
                                        <p:attrNameLst>
                                          <p:attrName>style.visibility</p:attrName>
                                        </p:attrNameLst>
                                      </p:cBhvr>
                                      <p:to>
                                        <p:strVal val="visible"/>
                                      </p:to>
                                    </p:set>
                                    <p:anim calcmode="lin" valueType="num">
                                      <p:cBhvr>
                                        <p:cTn id="108" dur="500" fill="hold"/>
                                        <p:tgtEl>
                                          <p:spTgt spid="81"/>
                                        </p:tgtEl>
                                        <p:attrNameLst>
                                          <p:attrName>ppt_w</p:attrName>
                                        </p:attrNameLst>
                                      </p:cBhvr>
                                      <p:tavLst>
                                        <p:tav tm="0">
                                          <p:val>
                                            <p:fltVal val="0"/>
                                          </p:val>
                                        </p:tav>
                                        <p:tav tm="100000">
                                          <p:val>
                                            <p:strVal val="#ppt_w"/>
                                          </p:val>
                                        </p:tav>
                                      </p:tavLst>
                                    </p:anim>
                                    <p:anim calcmode="lin" valueType="num">
                                      <p:cBhvr>
                                        <p:cTn id="109" dur="500" fill="hold"/>
                                        <p:tgtEl>
                                          <p:spTgt spid="81"/>
                                        </p:tgtEl>
                                        <p:attrNameLst>
                                          <p:attrName>ppt_h</p:attrName>
                                        </p:attrNameLst>
                                      </p:cBhvr>
                                      <p:tavLst>
                                        <p:tav tm="0">
                                          <p:val>
                                            <p:fltVal val="0"/>
                                          </p:val>
                                        </p:tav>
                                        <p:tav tm="100000">
                                          <p:val>
                                            <p:strVal val="#ppt_h"/>
                                          </p:val>
                                        </p:tav>
                                      </p:tavLst>
                                    </p:anim>
                                  </p:childTnLst>
                                </p:cTn>
                              </p:par>
                            </p:childTnLst>
                          </p:cTn>
                        </p:par>
                        <p:par>
                          <p:cTn id="110" fill="hold">
                            <p:stCondLst>
                              <p:cond delay="10300"/>
                            </p:stCondLst>
                            <p:childTnLst>
                              <p:par>
                                <p:cTn id="111" presetID="10" presetClass="entr" presetSubtype="0" fill="hold"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par>
                                <p:cTn id="114" presetID="6" presetClass="emph" presetSubtype="0" autoRev="1" fill="hold" nodeType="withEffect">
                                  <p:stCondLst>
                                    <p:cond delay="0"/>
                                  </p:stCondLst>
                                  <p:childTnLst>
                                    <p:animScale>
                                      <p:cBhvr>
                                        <p:cTn id="115" dur="200" fill="hold"/>
                                        <p:tgtEl>
                                          <p:spTgt spid="81"/>
                                        </p:tgtEl>
                                      </p:cBhvr>
                                      <p:by x="87000" y="87000"/>
                                    </p:animScale>
                                  </p:childTnLst>
                                </p:cTn>
                              </p:par>
                            </p:childTnLst>
                          </p:cTn>
                        </p:par>
                        <p:par>
                          <p:cTn id="116" fill="hold">
                            <p:stCondLst>
                              <p:cond delay="10800"/>
                            </p:stCondLst>
                            <p:childTnLst>
                              <p:par>
                                <p:cTn id="117" presetID="17" presetClass="entr" presetSubtype="4" fill="hold" grpId="0" nodeType="afterEffect">
                                  <p:stCondLst>
                                    <p:cond delay="0"/>
                                  </p:stCondLst>
                                  <p:childTnLst>
                                    <p:set>
                                      <p:cBhvr>
                                        <p:cTn id="118" dur="1" fill="hold">
                                          <p:stCondLst>
                                            <p:cond delay="0"/>
                                          </p:stCondLst>
                                        </p:cTn>
                                        <p:tgtEl>
                                          <p:spTgt spid="86"/>
                                        </p:tgtEl>
                                        <p:attrNameLst>
                                          <p:attrName>style.visibility</p:attrName>
                                        </p:attrNameLst>
                                      </p:cBhvr>
                                      <p:to>
                                        <p:strVal val="visible"/>
                                      </p:to>
                                    </p:set>
                                    <p:anim calcmode="lin" valueType="num">
                                      <p:cBhvr>
                                        <p:cTn id="119" dur="1000" fill="hold"/>
                                        <p:tgtEl>
                                          <p:spTgt spid="86"/>
                                        </p:tgtEl>
                                        <p:attrNameLst>
                                          <p:attrName>ppt_x</p:attrName>
                                        </p:attrNameLst>
                                      </p:cBhvr>
                                      <p:tavLst>
                                        <p:tav tm="0">
                                          <p:val>
                                            <p:strVal val="#ppt_x"/>
                                          </p:val>
                                        </p:tav>
                                        <p:tav tm="100000">
                                          <p:val>
                                            <p:strVal val="#ppt_x"/>
                                          </p:val>
                                        </p:tav>
                                      </p:tavLst>
                                    </p:anim>
                                    <p:anim calcmode="lin" valueType="num">
                                      <p:cBhvr>
                                        <p:cTn id="120" dur="1000" fill="hold"/>
                                        <p:tgtEl>
                                          <p:spTgt spid="86"/>
                                        </p:tgtEl>
                                        <p:attrNameLst>
                                          <p:attrName>ppt_y</p:attrName>
                                        </p:attrNameLst>
                                      </p:cBhvr>
                                      <p:tavLst>
                                        <p:tav tm="0">
                                          <p:val>
                                            <p:strVal val="#ppt_y+#ppt_h/2"/>
                                          </p:val>
                                        </p:tav>
                                        <p:tav tm="100000">
                                          <p:val>
                                            <p:strVal val="#ppt_y"/>
                                          </p:val>
                                        </p:tav>
                                      </p:tavLst>
                                    </p:anim>
                                    <p:anim calcmode="lin" valueType="num">
                                      <p:cBhvr>
                                        <p:cTn id="121" dur="1000" fill="hold"/>
                                        <p:tgtEl>
                                          <p:spTgt spid="86"/>
                                        </p:tgtEl>
                                        <p:attrNameLst>
                                          <p:attrName>ppt_w</p:attrName>
                                        </p:attrNameLst>
                                      </p:cBhvr>
                                      <p:tavLst>
                                        <p:tav tm="0">
                                          <p:val>
                                            <p:strVal val="#ppt_w"/>
                                          </p:val>
                                        </p:tav>
                                        <p:tav tm="100000">
                                          <p:val>
                                            <p:strVal val="#ppt_w"/>
                                          </p:val>
                                        </p:tav>
                                      </p:tavLst>
                                    </p:anim>
                                    <p:anim calcmode="lin" valueType="num">
                                      <p:cBhvr>
                                        <p:cTn id="122" dur="1000" fill="hold"/>
                                        <p:tgtEl>
                                          <p:spTgt spid="86"/>
                                        </p:tgtEl>
                                        <p:attrNameLst>
                                          <p:attrName>ppt_h</p:attrName>
                                        </p:attrNameLst>
                                      </p:cBhvr>
                                      <p:tavLst>
                                        <p:tav tm="0">
                                          <p:val>
                                            <p:fltVal val="0"/>
                                          </p:val>
                                        </p:tav>
                                        <p:tav tm="100000">
                                          <p:val>
                                            <p:strVal val="#ppt_h"/>
                                          </p:val>
                                        </p:tav>
                                      </p:tavLst>
                                    </p:anim>
                                  </p:childTnLst>
                                </p:cTn>
                              </p:par>
                              <p:par>
                                <p:cTn id="123" presetID="10" presetClass="entr" presetSubtype="0" fill="hold" grpId="0" nodeType="with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fade">
                                      <p:cBhvr>
                                        <p:cTn id="125" dur="500"/>
                                        <p:tgtEl>
                                          <p:spTgt spid="84"/>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85"/>
                                        </p:tgtEl>
                                        <p:attrNameLst>
                                          <p:attrName>style.visibility</p:attrName>
                                        </p:attrNameLst>
                                      </p:cBhvr>
                                      <p:to>
                                        <p:strVal val="visible"/>
                                      </p:to>
                                    </p:set>
                                    <p:animEffect transition="in" filter="fade">
                                      <p:cBhvr>
                                        <p:cTn id="128" dur="500"/>
                                        <p:tgtEl>
                                          <p:spTgt spid="85"/>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101"/>
                                        </p:tgtEl>
                                        <p:attrNameLst>
                                          <p:attrName>style.visibility</p:attrName>
                                        </p:attrNameLst>
                                      </p:cBhvr>
                                      <p:to>
                                        <p:strVal val="visible"/>
                                      </p:to>
                                    </p:set>
                                    <p:animEffect transition="in" filter="wipe(left)">
                                      <p:cBhvr>
                                        <p:cTn id="131" dur="500"/>
                                        <p:tgtEl>
                                          <p:spTgt spid="101"/>
                                        </p:tgtEl>
                                      </p:cBhvr>
                                    </p:animEffect>
                                  </p:childTnLst>
                                </p:cTn>
                              </p:par>
                            </p:childTnLst>
                          </p:cTn>
                        </p:par>
                        <p:par>
                          <p:cTn id="132" fill="hold">
                            <p:stCondLst>
                              <p:cond delay="11800"/>
                            </p:stCondLst>
                            <p:childTnLst>
                              <p:par>
                                <p:cTn id="133" presetID="23" presetClass="entr" presetSubtype="16" fill="hold" nodeType="afterEffect">
                                  <p:stCondLst>
                                    <p:cond delay="0"/>
                                  </p:stCondLst>
                                  <p:childTnLst>
                                    <p:set>
                                      <p:cBhvr>
                                        <p:cTn id="134" dur="1" fill="hold">
                                          <p:stCondLst>
                                            <p:cond delay="0"/>
                                          </p:stCondLst>
                                        </p:cTn>
                                        <p:tgtEl>
                                          <p:spTgt spid="87"/>
                                        </p:tgtEl>
                                        <p:attrNameLst>
                                          <p:attrName>style.visibility</p:attrName>
                                        </p:attrNameLst>
                                      </p:cBhvr>
                                      <p:to>
                                        <p:strVal val="visible"/>
                                      </p:to>
                                    </p:set>
                                    <p:anim calcmode="lin" valueType="num">
                                      <p:cBhvr>
                                        <p:cTn id="135" dur="500" fill="hold"/>
                                        <p:tgtEl>
                                          <p:spTgt spid="87"/>
                                        </p:tgtEl>
                                        <p:attrNameLst>
                                          <p:attrName>ppt_w</p:attrName>
                                        </p:attrNameLst>
                                      </p:cBhvr>
                                      <p:tavLst>
                                        <p:tav tm="0">
                                          <p:val>
                                            <p:fltVal val="0"/>
                                          </p:val>
                                        </p:tav>
                                        <p:tav tm="100000">
                                          <p:val>
                                            <p:strVal val="#ppt_w"/>
                                          </p:val>
                                        </p:tav>
                                      </p:tavLst>
                                    </p:anim>
                                    <p:anim calcmode="lin" valueType="num">
                                      <p:cBhvr>
                                        <p:cTn id="136" dur="500" fill="hold"/>
                                        <p:tgtEl>
                                          <p:spTgt spid="87"/>
                                        </p:tgtEl>
                                        <p:attrNameLst>
                                          <p:attrName>ppt_h</p:attrName>
                                        </p:attrNameLst>
                                      </p:cBhvr>
                                      <p:tavLst>
                                        <p:tav tm="0">
                                          <p:val>
                                            <p:fltVal val="0"/>
                                          </p:val>
                                        </p:tav>
                                        <p:tav tm="100000">
                                          <p:val>
                                            <p:strVal val="#ppt_h"/>
                                          </p:val>
                                        </p:tav>
                                      </p:tavLst>
                                    </p:anim>
                                  </p:childTnLst>
                                </p:cTn>
                              </p:par>
                            </p:childTnLst>
                          </p:cTn>
                        </p:par>
                        <p:par>
                          <p:cTn id="137" fill="hold">
                            <p:stCondLst>
                              <p:cond delay="12300"/>
                            </p:stCondLst>
                            <p:childTnLst>
                              <p:par>
                                <p:cTn id="138" presetID="10" presetClass="entr" presetSubtype="0" fill="hold" nodeType="after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fade">
                                      <p:cBhvr>
                                        <p:cTn id="140" dur="500"/>
                                        <p:tgtEl>
                                          <p:spTgt spid="87"/>
                                        </p:tgtEl>
                                      </p:cBhvr>
                                    </p:animEffect>
                                  </p:childTnLst>
                                </p:cTn>
                              </p:par>
                              <p:par>
                                <p:cTn id="141" presetID="6" presetClass="emph" presetSubtype="0" autoRev="1" fill="hold" nodeType="withEffect">
                                  <p:stCondLst>
                                    <p:cond delay="0"/>
                                  </p:stCondLst>
                                  <p:childTnLst>
                                    <p:animScale>
                                      <p:cBhvr>
                                        <p:cTn id="142" dur="200" fill="hold"/>
                                        <p:tgtEl>
                                          <p:spTgt spid="87"/>
                                        </p:tgtEl>
                                      </p:cBhvr>
                                      <p:by x="87000" y="87000"/>
                                    </p:animScale>
                                  </p:childTnLst>
                                </p:cTn>
                              </p:par>
                            </p:childTnLst>
                          </p:cTn>
                        </p:par>
                        <p:par>
                          <p:cTn id="143" fill="hold">
                            <p:stCondLst>
                              <p:cond delay="12800"/>
                            </p:stCondLst>
                            <p:childTnLst>
                              <p:par>
                                <p:cTn id="144" presetID="10" presetClass="entr" presetSubtype="0" fill="hold" nodeType="afterEffect">
                                  <p:stCondLst>
                                    <p:cond delay="0"/>
                                  </p:stCondLst>
                                  <p:childTnLst>
                                    <p:set>
                                      <p:cBhvr>
                                        <p:cTn id="145" dur="1" fill="hold">
                                          <p:stCondLst>
                                            <p:cond delay="0"/>
                                          </p:stCondLst>
                                        </p:cTn>
                                        <p:tgtEl>
                                          <p:spTgt spid="90"/>
                                        </p:tgtEl>
                                        <p:attrNameLst>
                                          <p:attrName>style.visibility</p:attrName>
                                        </p:attrNameLst>
                                      </p:cBhvr>
                                      <p:to>
                                        <p:strVal val="visible"/>
                                      </p:to>
                                    </p:set>
                                    <p:animEffect transition="in" filter="fade">
                                      <p:cBhvr>
                                        <p:cTn id="146" dur="500"/>
                                        <p:tgtEl>
                                          <p:spTgt spid="90"/>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102"/>
                                        </p:tgtEl>
                                        <p:attrNameLst>
                                          <p:attrName>style.visibility</p:attrName>
                                        </p:attrNameLst>
                                      </p:cBhvr>
                                      <p:to>
                                        <p:strVal val="visible"/>
                                      </p:to>
                                    </p:set>
                                    <p:animEffect transition="in" filter="wipe(left)">
                                      <p:cBhvr>
                                        <p:cTn id="149" dur="500"/>
                                        <p:tgtEl>
                                          <p:spTgt spid="102"/>
                                        </p:tgtEl>
                                      </p:cBhvr>
                                    </p:animEffect>
                                  </p:childTnLst>
                                </p:cTn>
                              </p:par>
                              <p:par>
                                <p:cTn id="150" presetID="17" presetClass="entr" presetSubtype="4" fill="hold" grpId="0" nodeType="withEffect">
                                  <p:stCondLst>
                                    <p:cond delay="0"/>
                                  </p:stCondLst>
                                  <p:childTnLst>
                                    <p:set>
                                      <p:cBhvr>
                                        <p:cTn id="151" dur="1" fill="hold">
                                          <p:stCondLst>
                                            <p:cond delay="0"/>
                                          </p:stCondLst>
                                        </p:cTn>
                                        <p:tgtEl>
                                          <p:spTgt spid="94"/>
                                        </p:tgtEl>
                                        <p:attrNameLst>
                                          <p:attrName>style.visibility</p:attrName>
                                        </p:attrNameLst>
                                      </p:cBhvr>
                                      <p:to>
                                        <p:strVal val="visible"/>
                                      </p:to>
                                    </p:set>
                                    <p:anim calcmode="lin" valueType="num">
                                      <p:cBhvr>
                                        <p:cTn id="152" dur="1000" fill="hold"/>
                                        <p:tgtEl>
                                          <p:spTgt spid="94"/>
                                        </p:tgtEl>
                                        <p:attrNameLst>
                                          <p:attrName>ppt_x</p:attrName>
                                        </p:attrNameLst>
                                      </p:cBhvr>
                                      <p:tavLst>
                                        <p:tav tm="0">
                                          <p:val>
                                            <p:strVal val="#ppt_x"/>
                                          </p:val>
                                        </p:tav>
                                        <p:tav tm="100000">
                                          <p:val>
                                            <p:strVal val="#ppt_x"/>
                                          </p:val>
                                        </p:tav>
                                      </p:tavLst>
                                    </p:anim>
                                    <p:anim calcmode="lin" valueType="num">
                                      <p:cBhvr>
                                        <p:cTn id="153" dur="1000" fill="hold"/>
                                        <p:tgtEl>
                                          <p:spTgt spid="94"/>
                                        </p:tgtEl>
                                        <p:attrNameLst>
                                          <p:attrName>ppt_y</p:attrName>
                                        </p:attrNameLst>
                                      </p:cBhvr>
                                      <p:tavLst>
                                        <p:tav tm="0">
                                          <p:val>
                                            <p:strVal val="#ppt_y+#ppt_h/2"/>
                                          </p:val>
                                        </p:tav>
                                        <p:tav tm="100000">
                                          <p:val>
                                            <p:strVal val="#ppt_y"/>
                                          </p:val>
                                        </p:tav>
                                      </p:tavLst>
                                    </p:anim>
                                    <p:anim calcmode="lin" valueType="num">
                                      <p:cBhvr>
                                        <p:cTn id="154" dur="1000" fill="hold"/>
                                        <p:tgtEl>
                                          <p:spTgt spid="94"/>
                                        </p:tgtEl>
                                        <p:attrNameLst>
                                          <p:attrName>ppt_w</p:attrName>
                                        </p:attrNameLst>
                                      </p:cBhvr>
                                      <p:tavLst>
                                        <p:tav tm="0">
                                          <p:val>
                                            <p:strVal val="#ppt_w"/>
                                          </p:val>
                                        </p:tav>
                                        <p:tav tm="100000">
                                          <p:val>
                                            <p:strVal val="#ppt_w"/>
                                          </p:val>
                                        </p:tav>
                                      </p:tavLst>
                                    </p:anim>
                                    <p:anim calcmode="lin" valueType="num">
                                      <p:cBhvr>
                                        <p:cTn id="155" dur="1000" fill="hold"/>
                                        <p:tgtEl>
                                          <p:spTgt spid="94"/>
                                        </p:tgtEl>
                                        <p:attrNameLst>
                                          <p:attrName>ppt_h</p:attrName>
                                        </p:attrNameLst>
                                      </p:cBhvr>
                                      <p:tavLst>
                                        <p:tav tm="0">
                                          <p:val>
                                            <p:fltVal val="0"/>
                                          </p:val>
                                        </p:tav>
                                        <p:tav tm="100000">
                                          <p:val>
                                            <p:strVal val="#ppt_h"/>
                                          </p:val>
                                        </p:tav>
                                      </p:tavLst>
                                    </p:anim>
                                  </p:childTnLst>
                                </p:cTn>
                              </p:par>
                            </p:childTnLst>
                          </p:cTn>
                        </p:par>
                        <p:par>
                          <p:cTn id="156" fill="hold">
                            <p:stCondLst>
                              <p:cond delay="13800"/>
                            </p:stCondLst>
                            <p:childTnLst>
                              <p:par>
                                <p:cTn id="157" presetID="23" presetClass="entr" presetSubtype="16" fill="hold" nodeType="afterEffect">
                                  <p:stCondLst>
                                    <p:cond delay="0"/>
                                  </p:stCondLst>
                                  <p:childTnLst>
                                    <p:set>
                                      <p:cBhvr>
                                        <p:cTn id="158" dur="1" fill="hold">
                                          <p:stCondLst>
                                            <p:cond delay="0"/>
                                          </p:stCondLst>
                                        </p:cTn>
                                        <p:tgtEl>
                                          <p:spTgt spid="20"/>
                                        </p:tgtEl>
                                        <p:attrNameLst>
                                          <p:attrName>style.visibility</p:attrName>
                                        </p:attrNameLst>
                                      </p:cBhvr>
                                      <p:to>
                                        <p:strVal val="visible"/>
                                      </p:to>
                                    </p:set>
                                    <p:anim calcmode="lin" valueType="num">
                                      <p:cBhvr>
                                        <p:cTn id="159" dur="500" fill="hold"/>
                                        <p:tgtEl>
                                          <p:spTgt spid="20"/>
                                        </p:tgtEl>
                                        <p:attrNameLst>
                                          <p:attrName>ppt_w</p:attrName>
                                        </p:attrNameLst>
                                      </p:cBhvr>
                                      <p:tavLst>
                                        <p:tav tm="0">
                                          <p:val>
                                            <p:fltVal val="0"/>
                                          </p:val>
                                        </p:tav>
                                        <p:tav tm="100000">
                                          <p:val>
                                            <p:strVal val="#ppt_w"/>
                                          </p:val>
                                        </p:tav>
                                      </p:tavLst>
                                    </p:anim>
                                    <p:anim calcmode="lin" valueType="num">
                                      <p:cBhvr>
                                        <p:cTn id="160" dur="500" fill="hold"/>
                                        <p:tgtEl>
                                          <p:spTgt spid="20"/>
                                        </p:tgtEl>
                                        <p:attrNameLst>
                                          <p:attrName>ppt_h</p:attrName>
                                        </p:attrNameLst>
                                      </p:cBhvr>
                                      <p:tavLst>
                                        <p:tav tm="0">
                                          <p:val>
                                            <p:fltVal val="0"/>
                                          </p:val>
                                        </p:tav>
                                        <p:tav tm="100000">
                                          <p:val>
                                            <p:strVal val="#ppt_h"/>
                                          </p:val>
                                        </p:tav>
                                      </p:tavLst>
                                    </p:anim>
                                  </p:childTnLst>
                                </p:cTn>
                              </p:par>
                            </p:childTnLst>
                          </p:cTn>
                        </p:par>
                        <p:par>
                          <p:cTn id="161" fill="hold">
                            <p:stCondLst>
                              <p:cond delay="14300"/>
                            </p:stCondLst>
                            <p:childTnLst>
                              <p:par>
                                <p:cTn id="162" presetID="6" presetClass="emph" presetSubtype="0" autoRev="1" fill="hold" nodeType="afterEffect">
                                  <p:stCondLst>
                                    <p:cond delay="0"/>
                                  </p:stCondLst>
                                  <p:childTnLst>
                                    <p:animScale>
                                      <p:cBhvr>
                                        <p:cTn id="163" dur="200" fill="hold"/>
                                        <p:tgtEl>
                                          <p:spTgt spid="20"/>
                                        </p:tgtEl>
                                      </p:cBhvr>
                                      <p:by x="87000" y="87000"/>
                                    </p:animScale>
                                  </p:childTnLst>
                                </p:cTn>
                              </p:par>
                              <p:par>
                                <p:cTn id="164" presetID="22" presetClass="entr" presetSubtype="8" fill="hold" grpId="0" nodeType="withEffect">
                                  <p:stCondLst>
                                    <p:cond delay="0"/>
                                  </p:stCondLst>
                                  <p:childTnLst>
                                    <p:set>
                                      <p:cBhvr>
                                        <p:cTn id="165" dur="1" fill="hold">
                                          <p:stCondLst>
                                            <p:cond delay="0"/>
                                          </p:stCondLst>
                                        </p:cTn>
                                        <p:tgtEl>
                                          <p:spTgt spid="98"/>
                                        </p:tgtEl>
                                        <p:attrNameLst>
                                          <p:attrName>style.visibility</p:attrName>
                                        </p:attrNameLst>
                                      </p:cBhvr>
                                      <p:to>
                                        <p:strVal val="visible"/>
                                      </p:to>
                                    </p:set>
                                    <p:animEffect transition="in" filter="wipe(left)">
                                      <p:cBhvr>
                                        <p:cTn id="166" dur="500"/>
                                        <p:tgtEl>
                                          <p:spTgt spid="98"/>
                                        </p:tgtEl>
                                      </p:cBhvr>
                                    </p:animEffect>
                                  </p:childTnLst>
                                </p:cTn>
                              </p:par>
                            </p:childTnLst>
                          </p:cTn>
                        </p:par>
                        <p:par>
                          <p:cTn id="167" fill="hold">
                            <p:stCondLst>
                              <p:cond delay="14800"/>
                            </p:stCondLst>
                            <p:childTnLst>
                              <p:par>
                                <p:cTn id="168" presetID="10" presetClass="entr" presetSubtype="0" fill="hold" nodeType="afterEffect">
                                  <p:stCondLst>
                                    <p:cond delay="0"/>
                                  </p:stCondLst>
                                  <p:childTnLst>
                                    <p:set>
                                      <p:cBhvr>
                                        <p:cTn id="169" dur="1" fill="hold">
                                          <p:stCondLst>
                                            <p:cond delay="0"/>
                                          </p:stCondLst>
                                        </p:cTn>
                                        <p:tgtEl>
                                          <p:spTgt spid="23"/>
                                        </p:tgtEl>
                                        <p:attrNameLst>
                                          <p:attrName>style.visibility</p:attrName>
                                        </p:attrNameLst>
                                      </p:cBhvr>
                                      <p:to>
                                        <p:strVal val="visible"/>
                                      </p:to>
                                    </p:set>
                                    <p:animEffect transition="in" filter="fade">
                                      <p:cBhvr>
                                        <p:cTn id="170" dur="500"/>
                                        <p:tgtEl>
                                          <p:spTgt spid="23"/>
                                        </p:tgtEl>
                                      </p:cBhvr>
                                    </p:animEffect>
                                  </p:childTnLst>
                                </p:cTn>
                              </p:par>
                              <p:par>
                                <p:cTn id="171" presetID="17" presetClass="entr" presetSubtype="4" fill="hold" grpId="0" nodeType="withEffect">
                                  <p:stCondLst>
                                    <p:cond delay="0"/>
                                  </p:stCondLst>
                                  <p:childTnLst>
                                    <p:set>
                                      <p:cBhvr>
                                        <p:cTn id="172" dur="1" fill="hold">
                                          <p:stCondLst>
                                            <p:cond delay="0"/>
                                          </p:stCondLst>
                                        </p:cTn>
                                        <p:tgtEl>
                                          <p:spTgt spid="26"/>
                                        </p:tgtEl>
                                        <p:attrNameLst>
                                          <p:attrName>style.visibility</p:attrName>
                                        </p:attrNameLst>
                                      </p:cBhvr>
                                      <p:to>
                                        <p:strVal val="visible"/>
                                      </p:to>
                                    </p:set>
                                    <p:anim calcmode="lin" valueType="num">
                                      <p:cBhvr>
                                        <p:cTn id="173" dur="1000" fill="hold"/>
                                        <p:tgtEl>
                                          <p:spTgt spid="26"/>
                                        </p:tgtEl>
                                        <p:attrNameLst>
                                          <p:attrName>ppt_x</p:attrName>
                                        </p:attrNameLst>
                                      </p:cBhvr>
                                      <p:tavLst>
                                        <p:tav tm="0">
                                          <p:val>
                                            <p:strVal val="#ppt_x"/>
                                          </p:val>
                                        </p:tav>
                                        <p:tav tm="100000">
                                          <p:val>
                                            <p:strVal val="#ppt_x"/>
                                          </p:val>
                                        </p:tav>
                                      </p:tavLst>
                                    </p:anim>
                                    <p:anim calcmode="lin" valueType="num">
                                      <p:cBhvr>
                                        <p:cTn id="174" dur="1000" fill="hold"/>
                                        <p:tgtEl>
                                          <p:spTgt spid="26"/>
                                        </p:tgtEl>
                                        <p:attrNameLst>
                                          <p:attrName>ppt_y</p:attrName>
                                        </p:attrNameLst>
                                      </p:cBhvr>
                                      <p:tavLst>
                                        <p:tav tm="0">
                                          <p:val>
                                            <p:strVal val="#ppt_y+#ppt_h/2"/>
                                          </p:val>
                                        </p:tav>
                                        <p:tav tm="100000">
                                          <p:val>
                                            <p:strVal val="#ppt_y"/>
                                          </p:val>
                                        </p:tav>
                                      </p:tavLst>
                                    </p:anim>
                                    <p:anim calcmode="lin" valueType="num">
                                      <p:cBhvr>
                                        <p:cTn id="175" dur="1000" fill="hold"/>
                                        <p:tgtEl>
                                          <p:spTgt spid="26"/>
                                        </p:tgtEl>
                                        <p:attrNameLst>
                                          <p:attrName>ppt_w</p:attrName>
                                        </p:attrNameLst>
                                      </p:cBhvr>
                                      <p:tavLst>
                                        <p:tav tm="0">
                                          <p:val>
                                            <p:strVal val="#ppt_w"/>
                                          </p:val>
                                        </p:tav>
                                        <p:tav tm="100000">
                                          <p:val>
                                            <p:strVal val="#ppt_w"/>
                                          </p:val>
                                        </p:tav>
                                      </p:tavLst>
                                    </p:anim>
                                    <p:anim calcmode="lin" valueType="num">
                                      <p:cBhvr>
                                        <p:cTn id="176" dur="10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3"/>
                                        </p:tgtEl>
                                        <p:attrNameLst>
                                          <p:attrName>style.visibility</p:attrName>
                                        </p:attrNameLst>
                                      </p:cBhvr>
                                      <p:to>
                                        <p:strVal val="visible"/>
                                      </p:to>
                                    </p:set>
                                    <p:animEffect transition="in" filter="fade">
                                      <p:cBhvr>
                                        <p:cTn id="181" dur="1000"/>
                                        <p:tgtEl>
                                          <p:spTgt spid="3"/>
                                        </p:tgtEl>
                                      </p:cBhvr>
                                    </p:animEffect>
                                    <p:anim calcmode="lin" valueType="num">
                                      <p:cBhvr>
                                        <p:cTn id="182" dur="1000" fill="hold"/>
                                        <p:tgtEl>
                                          <p:spTgt spid="3"/>
                                        </p:tgtEl>
                                        <p:attrNameLst>
                                          <p:attrName>ppt_x</p:attrName>
                                        </p:attrNameLst>
                                      </p:cBhvr>
                                      <p:tavLst>
                                        <p:tav tm="0">
                                          <p:val>
                                            <p:strVal val="#ppt_x"/>
                                          </p:val>
                                        </p:tav>
                                        <p:tav tm="100000">
                                          <p:val>
                                            <p:strVal val="#ppt_x"/>
                                          </p:val>
                                        </p:tav>
                                      </p:tavLst>
                                    </p:anim>
                                    <p:anim calcmode="lin" valueType="num">
                                      <p:cBhvr>
                                        <p:cTn id="183" dur="1000" fill="hold"/>
                                        <p:tgtEl>
                                          <p:spTgt spid="3"/>
                                        </p:tgtEl>
                                        <p:attrNameLst>
                                          <p:attrName>ppt_y</p:attrName>
                                        </p:attrNameLst>
                                      </p:cBhvr>
                                      <p:tavLst>
                                        <p:tav tm="0">
                                          <p:val>
                                            <p:strVal val="#ppt_y+.1"/>
                                          </p:val>
                                        </p:tav>
                                        <p:tav tm="100000">
                                          <p:val>
                                            <p:strVal val="#ppt_y"/>
                                          </p:val>
                                        </p:tav>
                                      </p:tavLst>
                                    </p:anim>
                                  </p:childTnLst>
                                </p:cTn>
                              </p:par>
                            </p:childTnLst>
                          </p:cTn>
                        </p:par>
                        <p:par>
                          <p:cTn id="184" fill="hold">
                            <p:stCondLst>
                              <p:cond delay="1000"/>
                            </p:stCondLst>
                            <p:childTnLst>
                              <p:par>
                                <p:cTn id="185" presetID="23" presetClass="entr" presetSubtype="288" fill="hold" grpId="0" nodeType="afterEffect">
                                  <p:stCondLst>
                                    <p:cond delay="0"/>
                                  </p:stCondLst>
                                  <p:iterate type="lt">
                                    <p:tmPct val="4000"/>
                                  </p:iterate>
                                  <p:childTnLst>
                                    <p:set>
                                      <p:cBhvr>
                                        <p:cTn id="186" dur="1" fill="hold">
                                          <p:stCondLst>
                                            <p:cond delay="0"/>
                                          </p:stCondLst>
                                        </p:cTn>
                                        <p:tgtEl>
                                          <p:spTgt spid="4"/>
                                        </p:tgtEl>
                                        <p:attrNameLst>
                                          <p:attrName>style.visibility</p:attrName>
                                        </p:attrNameLst>
                                      </p:cBhvr>
                                      <p:to>
                                        <p:strVal val="visible"/>
                                      </p:to>
                                    </p:set>
                                    <p:anim calcmode="lin" valueType="num">
                                      <p:cBhvr>
                                        <p:cTn id="187" dur="620" fill="hold"/>
                                        <p:tgtEl>
                                          <p:spTgt spid="4"/>
                                        </p:tgtEl>
                                        <p:attrNameLst>
                                          <p:attrName>ppt_w</p:attrName>
                                        </p:attrNameLst>
                                      </p:cBhvr>
                                      <p:tavLst>
                                        <p:tav tm="0">
                                          <p:val>
                                            <p:strVal val="4/3*#ppt_w"/>
                                          </p:val>
                                        </p:tav>
                                        <p:tav tm="100000">
                                          <p:val>
                                            <p:strVal val="#ppt_w"/>
                                          </p:val>
                                        </p:tav>
                                      </p:tavLst>
                                    </p:anim>
                                    <p:anim calcmode="lin" valueType="num">
                                      <p:cBhvr>
                                        <p:cTn id="188" dur="62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1" grpId="0" animBg="1"/>
      <p:bldP spid="100" grpId="0" animBg="1"/>
      <p:bldP spid="99" grpId="0" animBg="1"/>
      <p:bldP spid="98" grpId="0" animBg="1"/>
      <p:bldP spid="97" grpId="0" animBg="1"/>
      <p:bldP spid="96" grpId="0" animBg="1"/>
      <p:bldP spid="3" grpId="0"/>
      <p:bldP spid="4" grpId="0"/>
      <p:bldP spid="5" grpId="0"/>
      <p:bldP spid="6" grpId="0"/>
      <p:bldP spid="19" grpId="0"/>
      <p:bldP spid="26" grpId="0"/>
      <p:bldP spid="30" grpId="0"/>
      <p:bldP spid="30" grpId="1"/>
      <p:bldP spid="80" grpId="0"/>
      <p:bldP spid="84" grpId="0" animBg="1"/>
      <p:bldP spid="85" grpId="0" animBg="1"/>
      <p:bldP spid="86"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3740233" y="-1481959"/>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434845" y="409987"/>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7" name="Group 86"/>
          <p:cNvGrpSpPr/>
          <p:nvPr/>
        </p:nvGrpSpPr>
        <p:grpSpPr>
          <a:xfrm>
            <a:off x="1696122" y="816887"/>
            <a:ext cx="6809859" cy="4981346"/>
            <a:chOff x="2315446" y="1612362"/>
            <a:chExt cx="5156378" cy="3771841"/>
          </a:xfrm>
        </p:grpSpPr>
        <p:sp>
          <p:nvSpPr>
            <p:cNvPr id="88" name="Freeform 13"/>
            <p:cNvSpPr>
              <a:spLocks noEditPoints="1"/>
            </p:cNvSpPr>
            <p:nvPr/>
          </p:nvSpPr>
          <p:spPr bwMode="auto">
            <a:xfrm>
              <a:off x="3165255" y="4110156"/>
              <a:ext cx="829192" cy="82919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7"/>
            <p:cNvSpPr>
              <a:spLocks noEditPoints="1"/>
            </p:cNvSpPr>
            <p:nvPr/>
          </p:nvSpPr>
          <p:spPr bwMode="auto">
            <a:xfrm>
              <a:off x="6832292" y="4689930"/>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1"/>
            <p:cNvSpPr>
              <a:spLocks noEditPoints="1"/>
            </p:cNvSpPr>
            <p:nvPr/>
          </p:nvSpPr>
          <p:spPr bwMode="auto">
            <a:xfrm>
              <a:off x="3860701" y="3758580"/>
              <a:ext cx="780644" cy="78064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5"/>
            <p:cNvSpPr>
              <a:spLocks/>
            </p:cNvSpPr>
            <p:nvPr/>
          </p:nvSpPr>
          <p:spPr bwMode="auto">
            <a:xfrm>
              <a:off x="3579692" y="2007886"/>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25"/>
            <p:cNvSpPr>
              <a:spLocks/>
            </p:cNvSpPr>
            <p:nvPr/>
          </p:nvSpPr>
          <p:spPr bwMode="auto">
            <a:xfrm>
              <a:off x="3318814" y="178045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Freeform 17"/>
            <p:cNvSpPr>
              <a:spLocks noEditPoints="1"/>
            </p:cNvSpPr>
            <p:nvPr/>
          </p:nvSpPr>
          <p:spPr bwMode="auto">
            <a:xfrm>
              <a:off x="5234909" y="4034159"/>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6" name="Freeform 25"/>
            <p:cNvSpPr>
              <a:spLocks/>
            </p:cNvSpPr>
            <p:nvPr/>
          </p:nvSpPr>
          <p:spPr bwMode="auto">
            <a:xfrm>
              <a:off x="2315446" y="2525376"/>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7"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5" name="Rectangle 44"/>
          <p:cNvSpPr/>
          <p:nvPr/>
        </p:nvSpPr>
        <p:spPr>
          <a:xfrm>
            <a:off x="446798" y="1550620"/>
            <a:ext cx="3502901" cy="1015663"/>
          </a:xfrm>
          <a:prstGeom prst="rect">
            <a:avLst/>
          </a:prstGeom>
        </p:spPr>
        <p:txBody>
          <a:bodyPr wrap="square">
            <a:spAutoFit/>
          </a:bodyPr>
          <a:lstStyle/>
          <a:p>
            <a:pPr>
              <a:lnSpc>
                <a:spcPct val="75000"/>
              </a:lnSpc>
            </a:pPr>
            <a:r>
              <a:rPr lang="en-GB" sz="4000" dirty="0">
                <a:gradFill>
                  <a:gsLst>
                    <a:gs pos="0">
                      <a:schemeClr val="accent6"/>
                    </a:gs>
                    <a:gs pos="100000">
                      <a:schemeClr val="accent6">
                        <a:lumMod val="75000"/>
                      </a:schemeClr>
                    </a:gs>
                  </a:gsLst>
                  <a:lin ang="5400000" scaled="1"/>
                </a:gradFill>
                <a:latin typeface="Impact" pitchFamily="34" charset="0"/>
              </a:rPr>
              <a:t>Why do </a:t>
            </a:r>
            <a:r>
              <a:rPr lang="en-GB" sz="4000" dirty="0" smtClean="0">
                <a:gradFill>
                  <a:gsLst>
                    <a:gs pos="0">
                      <a:schemeClr val="accent6"/>
                    </a:gs>
                    <a:gs pos="100000">
                      <a:schemeClr val="accent6">
                        <a:lumMod val="75000"/>
                      </a:schemeClr>
                    </a:gs>
                  </a:gsLst>
                  <a:lin ang="5400000" scaled="1"/>
                </a:gradFill>
                <a:latin typeface="Impact" pitchFamily="34" charset="0"/>
              </a:rPr>
              <a:t>magazines… </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28" name="Freeform 21"/>
          <p:cNvSpPr>
            <a:spLocks noEditPoints="1"/>
          </p:cNvSpPr>
          <p:nvPr/>
        </p:nvSpPr>
        <p:spPr bwMode="auto">
          <a:xfrm>
            <a:off x="4315256" y="3421081"/>
            <a:ext cx="3359991" cy="1520445"/>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3"/>
          </a:solidFill>
          <a:ln w="28575" cap="flat" cmpd="sng" algn="ctr">
            <a:solidFill>
              <a:srgbClr val="FFFFFF"/>
            </a:solidFill>
            <a:prstDash val="solid"/>
            <a:round/>
            <a:headEnd type="none" w="med" len="med"/>
            <a:tailEnd type="none" w="med" len="med"/>
          </a:ln>
        </p:spPr>
        <p:txBody>
          <a:bodyPr/>
          <a:lstStyle/>
          <a:p>
            <a:endParaRPr lang="en-GB">
              <a:cs typeface="+mn-cs"/>
            </a:endParaRPr>
          </a:p>
        </p:txBody>
      </p:sp>
      <p:grpSp>
        <p:nvGrpSpPr>
          <p:cNvPr id="5" name="Group 4"/>
          <p:cNvGrpSpPr/>
          <p:nvPr/>
        </p:nvGrpSpPr>
        <p:grpSpPr>
          <a:xfrm>
            <a:off x="4715776" y="3612337"/>
            <a:ext cx="986335" cy="801762"/>
            <a:chOff x="6286630" y="2206757"/>
            <a:chExt cx="1215337" cy="987911"/>
          </a:xfrm>
        </p:grpSpPr>
        <p:grpSp>
          <p:nvGrpSpPr>
            <p:cNvPr id="4" name="Group 3"/>
            <p:cNvGrpSpPr/>
            <p:nvPr/>
          </p:nvGrpSpPr>
          <p:grpSpPr>
            <a:xfrm rot="2727445">
              <a:off x="6450332" y="2143033"/>
              <a:ext cx="887933" cy="1215337"/>
              <a:chOff x="6327908" y="2542197"/>
              <a:chExt cx="385630" cy="527822"/>
            </a:xfrm>
            <a:solidFill>
              <a:schemeClr val="accent5">
                <a:lumMod val="60000"/>
                <a:lumOff val="40000"/>
              </a:schemeClr>
            </a:solidFill>
            <a:scene3d>
              <a:camera prst="orthographicFront">
                <a:rot lat="0" lon="0" rev="0"/>
              </a:camera>
              <a:lightRig rig="contrasting" dir="t"/>
            </a:scene3d>
          </p:grpSpPr>
          <p:sp>
            <p:nvSpPr>
              <p:cNvPr id="66" name="5-Point Star 37"/>
              <p:cNvSpPr/>
              <p:nvPr/>
            </p:nvSpPr>
            <p:spPr>
              <a:xfrm rot="20235440">
                <a:off x="6525640" y="2887611"/>
                <a:ext cx="187898" cy="182408"/>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a:noFill/>
              </a:ln>
              <a:effectLst/>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67" name="32-Point Star 66"/>
              <p:cNvSpPr/>
              <p:nvPr/>
            </p:nvSpPr>
            <p:spPr>
              <a:xfrm rot="20235440">
                <a:off x="6327908" y="2542197"/>
                <a:ext cx="374153" cy="374153"/>
              </a:xfrm>
              <a:prstGeom prst="star32">
                <a:avLst>
                  <a:gd name="adj" fmla="val 45525"/>
                </a:avLst>
              </a:prstGeom>
              <a:grpFill/>
              <a:ln>
                <a:noFill/>
              </a:ln>
              <a:effectLst/>
              <a:sp3d>
                <a:bevelT w="101600" h="1016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sp>
          <p:nvSpPr>
            <p:cNvPr id="68" name="TextBox 67"/>
            <p:cNvSpPr txBox="1"/>
            <p:nvPr/>
          </p:nvSpPr>
          <p:spPr>
            <a:xfrm>
              <a:off x="6755419" y="2206757"/>
              <a:ext cx="380232" cy="707885"/>
            </a:xfrm>
            <a:prstGeom prst="rect">
              <a:avLst/>
            </a:prstGeom>
            <a:noFill/>
          </p:spPr>
          <p:txBody>
            <a:bodyPr wrap="none" rtlCol="0">
              <a:spAutoFit/>
            </a:bodyPr>
            <a:lstStyle/>
            <a:p>
              <a:r>
                <a:rPr lang="en-GB" sz="4000" dirty="0" smtClean="0">
                  <a:solidFill>
                    <a:schemeClr val="accent5"/>
                  </a:solidFill>
                  <a:latin typeface="Impact" pitchFamily="34" charset="0"/>
                </a:rPr>
                <a:t>1</a:t>
              </a:r>
              <a:endParaRPr lang="en-GB" sz="4000" dirty="0">
                <a:solidFill>
                  <a:schemeClr val="accent5"/>
                </a:solidFill>
                <a:latin typeface="Impact" pitchFamily="34" charset="0"/>
              </a:endParaRPr>
            </a:p>
          </p:txBody>
        </p:sp>
      </p:grpSp>
      <p:sp>
        <p:nvSpPr>
          <p:cNvPr id="3" name="Rectangle 2"/>
          <p:cNvSpPr/>
          <p:nvPr/>
        </p:nvSpPr>
        <p:spPr>
          <a:xfrm>
            <a:off x="8702854" y="2998"/>
            <a:ext cx="441146" cy="707886"/>
          </a:xfrm>
          <a:prstGeom prst="rect">
            <a:avLst/>
          </a:prstGeom>
        </p:spPr>
        <p:txBody>
          <a:bodyPr wrap="none">
            <a:spAutoFit/>
          </a:bodyPr>
          <a:lstStyle/>
          <a:p>
            <a:pPr lvl="0"/>
            <a:r>
              <a:rPr lang="en-GB" sz="4000" dirty="0">
                <a:solidFill>
                  <a:srgbClr val="C8004C"/>
                </a:solidFill>
                <a:latin typeface="Impact" pitchFamily="34" charset="0"/>
              </a:rPr>
              <a:t>4</a:t>
            </a:r>
          </a:p>
        </p:txBody>
      </p:sp>
      <p:sp>
        <p:nvSpPr>
          <p:cNvPr id="46" name="Rectangle 45"/>
          <p:cNvSpPr/>
          <p:nvPr/>
        </p:nvSpPr>
        <p:spPr>
          <a:xfrm>
            <a:off x="491077" y="2311694"/>
            <a:ext cx="3211135" cy="646331"/>
          </a:xfrm>
          <a:prstGeom prst="rect">
            <a:avLst/>
          </a:prstGeom>
        </p:spPr>
        <p:txBody>
          <a:bodyPr wrap="none">
            <a:spAutoFit/>
          </a:bodyPr>
          <a:lstStyle/>
          <a:p>
            <a:r>
              <a:rPr lang="en-GB" sz="3600" dirty="0" smtClean="0">
                <a:gradFill>
                  <a:gsLst>
                    <a:gs pos="0">
                      <a:schemeClr val="accent2"/>
                    </a:gs>
                    <a:gs pos="100000">
                      <a:schemeClr val="accent1"/>
                    </a:gs>
                  </a:gsLst>
                  <a:lin ang="5400000" scaled="1"/>
                </a:gradFill>
                <a:latin typeface="Arial Narrow" pitchFamily="34" charset="0"/>
              </a:rPr>
              <a:t>…rank </a:t>
            </a:r>
            <a:r>
              <a:rPr lang="en-GB" sz="3600" dirty="0">
                <a:gradFill>
                  <a:gsLst>
                    <a:gs pos="0">
                      <a:schemeClr val="accent2"/>
                    </a:gs>
                    <a:gs pos="100000">
                      <a:schemeClr val="accent1"/>
                    </a:gs>
                  </a:gsLst>
                  <a:lin ang="5400000" scaled="1"/>
                </a:gradFill>
                <a:latin typeface="Arial Narrow" pitchFamily="34" charset="0"/>
              </a:rPr>
              <a:t>so </a:t>
            </a:r>
            <a:r>
              <a:rPr lang="en-GB" sz="3600" b="1" dirty="0">
                <a:gradFill>
                  <a:gsLst>
                    <a:gs pos="0">
                      <a:schemeClr val="accent2"/>
                    </a:gs>
                    <a:gs pos="100000">
                      <a:schemeClr val="accent1"/>
                    </a:gs>
                  </a:gsLst>
                  <a:lin ang="5400000" scaled="1"/>
                </a:gradFill>
                <a:latin typeface="Arial Narrow" pitchFamily="34" charset="0"/>
              </a:rPr>
              <a:t>highly</a:t>
            </a:r>
            <a:r>
              <a:rPr lang="en-GB" sz="3600" dirty="0">
                <a:gradFill>
                  <a:gsLst>
                    <a:gs pos="0">
                      <a:schemeClr val="accent2"/>
                    </a:gs>
                    <a:gs pos="100000">
                      <a:schemeClr val="accent1"/>
                    </a:gs>
                  </a:gsLst>
                  <a:lin ang="5400000" scaled="1"/>
                </a:gradFill>
                <a:latin typeface="Arial Narrow" pitchFamily="34" charset="0"/>
              </a:rPr>
              <a:t>?</a:t>
            </a:r>
          </a:p>
        </p:txBody>
      </p:sp>
    </p:spTree>
    <p:extLst>
      <p:ext uri="{BB962C8B-B14F-4D97-AF65-F5344CB8AC3E}">
        <p14:creationId xmlns:p14="http://schemas.microsoft.com/office/powerpoint/2010/main" val="357745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strVal val="4/3*#ppt_w"/>
                                          </p:val>
                                        </p:tav>
                                        <p:tav tm="100000">
                                          <p:val>
                                            <p:strVal val="#ppt_w"/>
                                          </p:val>
                                        </p:tav>
                                      </p:tavLst>
                                    </p:anim>
                                    <p:anim calcmode="lin" valueType="num">
                                      <p:cBhvr>
                                        <p:cTn id="8" dur="500" fill="hold"/>
                                        <p:tgtEl>
                                          <p:spTgt spid="45"/>
                                        </p:tgtEl>
                                        <p:attrNameLst>
                                          <p:attrName>ppt_h</p:attrName>
                                        </p:attrNameLst>
                                      </p:cBhvr>
                                      <p:tavLst>
                                        <p:tav tm="0">
                                          <p:val>
                                            <p:strVal val="4/3*#ppt_h"/>
                                          </p:val>
                                        </p:tav>
                                        <p:tav tm="100000">
                                          <p:val>
                                            <p:strVal val="#ppt_h"/>
                                          </p:val>
                                        </p:tav>
                                      </p:tavLst>
                                    </p:anim>
                                  </p:childTnLst>
                                </p:cTn>
                              </p:par>
                              <p:par>
                                <p:cTn id="9" presetID="53" presetClass="entr" presetSubtype="16" fill="hold" grpId="0" nodeType="withEffect">
                                  <p:stCondLst>
                                    <p:cond delay="7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1000" fill="hold"/>
                                        <p:tgtEl>
                                          <p:spTgt spid="28"/>
                                        </p:tgtEl>
                                        <p:attrNameLst>
                                          <p:attrName>ppt_w</p:attrName>
                                        </p:attrNameLst>
                                      </p:cBhvr>
                                      <p:tavLst>
                                        <p:tav tm="0">
                                          <p:val>
                                            <p:fltVal val="0"/>
                                          </p:val>
                                        </p:tav>
                                        <p:tav tm="100000">
                                          <p:val>
                                            <p:strVal val="#ppt_w"/>
                                          </p:val>
                                        </p:tav>
                                      </p:tavLst>
                                    </p:anim>
                                    <p:anim calcmode="lin" valueType="num">
                                      <p:cBhvr>
                                        <p:cTn id="12" dur="1000" fill="hold"/>
                                        <p:tgtEl>
                                          <p:spTgt spid="28"/>
                                        </p:tgtEl>
                                        <p:attrNameLst>
                                          <p:attrName>ppt_h</p:attrName>
                                        </p:attrNameLst>
                                      </p:cBhvr>
                                      <p:tavLst>
                                        <p:tav tm="0">
                                          <p:val>
                                            <p:fltVal val="0"/>
                                          </p:val>
                                        </p:tav>
                                        <p:tav tm="100000">
                                          <p:val>
                                            <p:strVal val="#ppt_h"/>
                                          </p:val>
                                        </p:tav>
                                      </p:tavLst>
                                    </p:anim>
                                    <p:animEffect transition="in" filter="fade">
                                      <p:cBhvr>
                                        <p:cTn id="13" dur="1000"/>
                                        <p:tgtEl>
                                          <p:spTgt spid="28"/>
                                        </p:tgtEl>
                                      </p:cBhvr>
                                    </p:animEffect>
                                  </p:childTnLst>
                                </p:cTn>
                              </p:par>
                              <p:par>
                                <p:cTn id="14" presetID="23" presetClass="entr" presetSubtype="288" fill="hold" grpId="0" nodeType="withEffect">
                                  <p:stCondLst>
                                    <p:cond delay="800"/>
                                  </p:stCondLst>
                                  <p:iterate type="lt">
                                    <p:tmPct val="4000"/>
                                  </p:iterate>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strVal val="4/3*#ppt_w"/>
                                          </p:val>
                                        </p:tav>
                                        <p:tav tm="100000">
                                          <p:val>
                                            <p:strVal val="#ppt_w"/>
                                          </p:val>
                                        </p:tav>
                                      </p:tavLst>
                                    </p:anim>
                                    <p:anim calcmode="lin" valueType="num">
                                      <p:cBhvr>
                                        <p:cTn id="17" dur="500" fill="hold"/>
                                        <p:tgtEl>
                                          <p:spTgt spid="46"/>
                                        </p:tgtEl>
                                        <p:attrNameLst>
                                          <p:attrName>ppt_h</p:attrName>
                                        </p:attrNameLst>
                                      </p:cBhvr>
                                      <p:tavLst>
                                        <p:tav tm="0">
                                          <p:val>
                                            <p:strVal val="4/3*#ppt_h"/>
                                          </p:val>
                                        </p:tav>
                                        <p:tav tm="100000">
                                          <p:val>
                                            <p:strVal val="#ppt_h"/>
                                          </p:val>
                                        </p:tav>
                                      </p:tavLst>
                                    </p:anim>
                                  </p:childTnLst>
                                </p:cTn>
                              </p:par>
                              <p:par>
                                <p:cTn id="18" presetID="23" presetClass="entr" presetSubtype="32" fill="hold" nodeType="withEffect">
                                  <p:stCondLst>
                                    <p:cond delay="300"/>
                                  </p:stCondLst>
                                  <p:childTnLst>
                                    <p:set>
                                      <p:cBhvr>
                                        <p:cTn id="19" dur="1" fill="hold">
                                          <p:stCondLst>
                                            <p:cond delay="0"/>
                                          </p:stCondLst>
                                        </p:cTn>
                                        <p:tgtEl>
                                          <p:spTgt spid="5"/>
                                        </p:tgtEl>
                                        <p:attrNameLst>
                                          <p:attrName>style.visibility</p:attrName>
                                        </p:attrNameLst>
                                      </p:cBhvr>
                                      <p:to>
                                        <p:strVal val="visible"/>
                                      </p:to>
                                    </p:set>
                                    <p:anim calcmode="lin" valueType="num">
                                      <p:cBhvr>
                                        <p:cTn id="20" dur="300" fill="hold"/>
                                        <p:tgtEl>
                                          <p:spTgt spid="5"/>
                                        </p:tgtEl>
                                        <p:attrNameLst>
                                          <p:attrName>ppt_w</p:attrName>
                                        </p:attrNameLst>
                                      </p:cBhvr>
                                      <p:tavLst>
                                        <p:tav tm="0">
                                          <p:val>
                                            <p:strVal val="4*#ppt_w"/>
                                          </p:val>
                                        </p:tav>
                                        <p:tav tm="100000">
                                          <p:val>
                                            <p:strVal val="#ppt_w"/>
                                          </p:val>
                                        </p:tav>
                                      </p:tavLst>
                                    </p:anim>
                                    <p:anim calcmode="lin" valueType="num">
                                      <p:cBhvr>
                                        <p:cTn id="21" dur="300" fill="hold"/>
                                        <p:tgtEl>
                                          <p:spTgt spid="5"/>
                                        </p:tgtEl>
                                        <p:attrNameLst>
                                          <p:attrName>ppt_h</p:attrName>
                                        </p:attrNameLst>
                                      </p:cBhvr>
                                      <p:tavLst>
                                        <p:tav tm="0">
                                          <p:val>
                                            <p:strVal val="4*#ppt_h"/>
                                          </p:val>
                                        </p:tav>
                                        <p:tav tm="100000">
                                          <p:val>
                                            <p:strVal val="#ppt_h"/>
                                          </p:val>
                                        </p:tav>
                                      </p:tavLst>
                                    </p:anim>
                                  </p:childTnLst>
                                </p:cTn>
                              </p:par>
                              <p:par>
                                <p:cTn id="22" presetID="10" presetClass="entr" presetSubtype="0" fill="hold" nodeType="withEffect">
                                  <p:stCondLst>
                                    <p:cond delay="3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28" grpId="0" animBg="1"/>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8249" y="-738405"/>
            <a:ext cx="9783535" cy="8233365"/>
            <a:chOff x="995328" y="-482847"/>
            <a:chExt cx="9048557" cy="7614842"/>
          </a:xfrm>
        </p:grpSpPr>
        <p:sp>
          <p:nvSpPr>
            <p:cNvPr id="3" name="Oval 2"/>
            <p:cNvSpPr/>
            <p:nvPr/>
          </p:nvSpPr>
          <p:spPr>
            <a:xfrm>
              <a:off x="2429043" y="-482847"/>
              <a:ext cx="7614842" cy="7614842"/>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995328" y="1402840"/>
              <a:ext cx="5241136" cy="524113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bwMode="auto">
          <a:xfrm>
            <a:off x="1747802" y="2575451"/>
            <a:ext cx="6474012" cy="3586614"/>
          </a:xfrm>
          <a:prstGeom prst="rect">
            <a:avLst/>
          </a:prstGeom>
          <a:gradFill flip="none" rotWithShape="1">
            <a:gsLst>
              <a:gs pos="46000">
                <a:schemeClr val="bg1">
                  <a:lumMod val="94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2" name="Title 1"/>
          <p:cNvSpPr>
            <a:spLocks noGrp="1"/>
          </p:cNvSpPr>
          <p:nvPr>
            <p:ph type="title"/>
          </p:nvPr>
        </p:nvSpPr>
        <p:spPr/>
        <p:txBody>
          <a:bodyPr/>
          <a:lstStyle/>
          <a:p>
            <a:r>
              <a:rPr lang="en-GB" dirty="0"/>
              <a:t>Use in channel selection</a:t>
            </a:r>
          </a:p>
        </p:txBody>
      </p:sp>
      <p:sp>
        <p:nvSpPr>
          <p:cNvPr id="6" name="TextBox 4"/>
          <p:cNvSpPr txBox="1">
            <a:spLocks noChangeArrowheads="1"/>
          </p:cNvSpPr>
          <p:nvPr/>
        </p:nvSpPr>
        <p:spPr bwMode="auto">
          <a:xfrm>
            <a:off x="266700" y="1567021"/>
            <a:ext cx="4435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a:solidFill>
                  <a:schemeClr val="accent1"/>
                </a:solidFill>
              </a:rPr>
              <a:t>Optimising budget allocation</a:t>
            </a:r>
          </a:p>
        </p:txBody>
      </p:sp>
      <p:grpSp>
        <p:nvGrpSpPr>
          <p:cNvPr id="31" name="Group 30"/>
          <p:cNvGrpSpPr/>
          <p:nvPr/>
        </p:nvGrpSpPr>
        <p:grpSpPr>
          <a:xfrm>
            <a:off x="258249" y="2398396"/>
            <a:ext cx="8388524" cy="4169648"/>
            <a:chOff x="465138" y="2489825"/>
            <a:chExt cx="7989986" cy="3971549"/>
          </a:xfrm>
        </p:grpSpPr>
        <p:cxnSp>
          <p:nvCxnSpPr>
            <p:cNvPr id="12" name="Straight Connector 11"/>
            <p:cNvCxnSpPr/>
            <p:nvPr>
              <p:custDataLst>
                <p:tags r:id="rId6"/>
              </p:custDataLst>
            </p:nvPr>
          </p:nvCxnSpPr>
          <p:spPr bwMode="auto">
            <a:xfrm flipV="1">
              <a:off x="1908821" y="2904929"/>
              <a:ext cx="608995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65138" y="2489825"/>
              <a:ext cx="7989986" cy="3971549"/>
              <a:chOff x="465138" y="2489825"/>
              <a:chExt cx="7989986" cy="3971549"/>
            </a:xfrm>
          </p:grpSpPr>
          <p:sp>
            <p:nvSpPr>
              <p:cNvPr id="15" name="TextBox 14"/>
              <p:cNvSpPr txBox="1"/>
              <p:nvPr>
                <p:custDataLst>
                  <p:tags r:id="rId7"/>
                </p:custDataLst>
              </p:nvPr>
            </p:nvSpPr>
            <p:spPr bwMode="auto">
              <a:xfrm>
                <a:off x="1950642" y="2687096"/>
                <a:ext cx="2654214" cy="253916"/>
              </a:xfrm>
              <a:prstGeom prst="rect">
                <a:avLst/>
              </a:prstGeom>
              <a:noFill/>
            </p:spPr>
            <p:txBody>
              <a:bodyPr>
                <a:spAutoFit/>
              </a:bodyPr>
              <a:lstStyle/>
              <a:p>
                <a:pPr>
                  <a:defRPr/>
                </a:pPr>
                <a:r>
                  <a:rPr lang="en-GB" sz="1050" b="1" dirty="0">
                    <a:solidFill>
                      <a:schemeClr val="tx1">
                        <a:lumMod val="65000"/>
                        <a:lumOff val="35000"/>
                      </a:schemeClr>
                    </a:solidFill>
                    <a:latin typeface="Arial" charset="0"/>
                    <a:cs typeface="Arial" charset="0"/>
                  </a:rPr>
                  <a:t>Maximum potential sales</a:t>
                </a:r>
              </a:p>
            </p:txBody>
          </p:sp>
          <p:grpSp>
            <p:nvGrpSpPr>
              <p:cNvPr id="29" name="Group 28"/>
              <p:cNvGrpSpPr/>
              <p:nvPr/>
            </p:nvGrpSpPr>
            <p:grpSpPr>
              <a:xfrm>
                <a:off x="465138" y="2489825"/>
                <a:ext cx="7989986" cy="3971549"/>
                <a:chOff x="465138" y="2489825"/>
                <a:chExt cx="7989986" cy="3971549"/>
              </a:xfrm>
            </p:grpSpPr>
            <p:sp>
              <p:nvSpPr>
                <p:cNvPr id="13" name="TextBox 40"/>
                <p:cNvSpPr txBox="1">
                  <a:spLocks noChangeArrowheads="1"/>
                </p:cNvSpPr>
                <p:nvPr>
                  <p:custDataLst>
                    <p:tags r:id="rId8"/>
                  </p:custDataLst>
                </p:nvPr>
              </p:nvSpPr>
              <p:spPr bwMode="auto">
                <a:xfrm>
                  <a:off x="465138" y="2489825"/>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600" b="1" dirty="0">
                      <a:solidFill>
                        <a:schemeClr val="tx1">
                          <a:lumMod val="65000"/>
                          <a:lumOff val="35000"/>
                        </a:schemeClr>
                      </a:solidFill>
                    </a:rPr>
                    <a:t>Sales potential</a:t>
                  </a:r>
                </a:p>
              </p:txBody>
            </p:sp>
            <p:sp>
              <p:nvSpPr>
                <p:cNvPr id="14" name="TextBox 41"/>
                <p:cNvSpPr txBox="1">
                  <a:spLocks noChangeArrowheads="1"/>
                </p:cNvSpPr>
                <p:nvPr>
                  <p:custDataLst>
                    <p:tags r:id="rId9"/>
                  </p:custDataLst>
                </p:nvPr>
              </p:nvSpPr>
              <p:spPr bwMode="auto">
                <a:xfrm>
                  <a:off x="7458050" y="6100234"/>
                  <a:ext cx="99707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600" b="1" dirty="0">
                      <a:solidFill>
                        <a:schemeClr val="tx1">
                          <a:lumMod val="65000"/>
                          <a:lumOff val="35000"/>
                        </a:schemeClr>
                      </a:solidFill>
                    </a:rPr>
                    <a:t>Spend</a:t>
                  </a:r>
                </a:p>
              </p:txBody>
            </p:sp>
            <p:cxnSp>
              <p:nvCxnSpPr>
                <p:cNvPr id="21" name="Straight Arrow Connector 20"/>
                <p:cNvCxnSpPr/>
                <p:nvPr>
                  <p:custDataLst>
                    <p:tags r:id="rId10"/>
                  </p:custDataLst>
                </p:nvPr>
              </p:nvCxnSpPr>
              <p:spPr bwMode="auto">
                <a:xfrm flipV="1">
                  <a:off x="1875248" y="2697078"/>
                  <a:ext cx="0" cy="3379786"/>
                </a:xfrm>
                <a:prstGeom prst="straightConnector1">
                  <a:avLst/>
                </a:prstGeom>
                <a:ln w="38100">
                  <a:solidFill>
                    <a:schemeClr val="tx1">
                      <a:lumMod val="65000"/>
                      <a:lumOff val="35000"/>
                    </a:schemeClr>
                  </a:solidFill>
                  <a:tailEnd type="oval"/>
                </a:ln>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p:nvPr>
                  <p:custDataLst>
                    <p:tags r:id="rId11"/>
                  </p:custDataLst>
                </p:nvPr>
              </p:nvCxnSpPr>
              <p:spPr bwMode="auto">
                <a:xfrm>
                  <a:off x="1856795" y="6076865"/>
                  <a:ext cx="6166431" cy="0"/>
                </a:xfrm>
                <a:prstGeom prst="straightConnector1">
                  <a:avLst/>
                </a:prstGeom>
                <a:ln w="38100">
                  <a:solidFill>
                    <a:schemeClr val="tx1">
                      <a:lumMod val="65000"/>
                      <a:lumOff val="35000"/>
                    </a:schemeClr>
                  </a:solidFill>
                  <a:tailEnd type="oval"/>
                </a:ln>
                <a:effectLst/>
              </p:spPr>
              <p:style>
                <a:lnRef idx="3">
                  <a:schemeClr val="dk1"/>
                </a:lnRef>
                <a:fillRef idx="0">
                  <a:schemeClr val="dk1"/>
                </a:fillRef>
                <a:effectRef idx="2">
                  <a:schemeClr val="dk1"/>
                </a:effectRef>
                <a:fontRef idx="minor">
                  <a:schemeClr val="tx1"/>
                </a:fontRef>
              </p:style>
            </p:cxnSp>
          </p:grpSp>
        </p:grpSp>
      </p:grpSp>
      <p:cxnSp>
        <p:nvCxnSpPr>
          <p:cNvPr id="56" name="Straight Connector 55"/>
          <p:cNvCxnSpPr/>
          <p:nvPr/>
        </p:nvCxnSpPr>
        <p:spPr bwMode="auto">
          <a:xfrm>
            <a:off x="4448434" y="3066283"/>
            <a:ext cx="0" cy="277812"/>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flipH="1">
            <a:off x="1766752" y="3094347"/>
            <a:ext cx="2700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1766322" y="3367637"/>
            <a:ext cx="1883305"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custDataLst>
              <p:tags r:id="rId1"/>
            </p:custDataLst>
          </p:nvPr>
        </p:nvCxnSpPr>
        <p:spPr bwMode="auto">
          <a:xfrm flipV="1">
            <a:off x="3684207" y="3378277"/>
            <a:ext cx="792000" cy="1"/>
          </a:xfrm>
          <a:prstGeom prst="straightConnector1">
            <a:avLst/>
          </a:prstGeom>
          <a:ln w="31750">
            <a:solidFill>
              <a:schemeClr val="tx1">
                <a:lumMod val="65000"/>
                <a:lumOff val="35000"/>
              </a:schemeClr>
            </a:solidFill>
            <a:tailEnd type="triangle"/>
          </a:ln>
          <a:effectLst/>
          <a:scene3d>
            <a:camera prst="orthographicFront"/>
            <a:lightRig rig="threePt" dir="t"/>
          </a:scene3d>
          <a:sp3d contourW="6350">
            <a:contourClr>
              <a:schemeClr val="bg1"/>
            </a:contourClr>
          </a:sp3d>
        </p:spPr>
        <p:style>
          <a:lnRef idx="3">
            <a:schemeClr val="dk1"/>
          </a:lnRef>
          <a:fillRef idx="0">
            <a:schemeClr val="dk1"/>
          </a:fillRef>
          <a:effectRef idx="2">
            <a:schemeClr val="dk1"/>
          </a:effectRef>
          <a:fontRef idx="minor">
            <a:schemeClr val="tx1"/>
          </a:fontRef>
        </p:style>
      </p:cxnSp>
      <p:sp>
        <p:nvSpPr>
          <p:cNvPr id="59" name="Freeform 58"/>
          <p:cNvSpPr/>
          <p:nvPr/>
        </p:nvSpPr>
        <p:spPr bwMode="auto">
          <a:xfrm>
            <a:off x="4482969" y="2857066"/>
            <a:ext cx="3472311" cy="237339"/>
          </a:xfrm>
          <a:custGeom>
            <a:avLst/>
            <a:gdLst>
              <a:gd name="connsiteX0" fmla="*/ 0 w 3067050"/>
              <a:gd name="connsiteY0" fmla="*/ 1733550 h 1733550"/>
              <a:gd name="connsiteX1" fmla="*/ 257175 w 3067050"/>
              <a:gd name="connsiteY1" fmla="*/ 1333500 h 1733550"/>
              <a:gd name="connsiteX2" fmla="*/ 1014413 w 3067050"/>
              <a:gd name="connsiteY2" fmla="*/ 261937 h 1733550"/>
              <a:gd name="connsiteX3" fmla="*/ 3067050 w 3067050"/>
              <a:gd name="connsiteY3"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1492739 w 3395663"/>
              <a:gd name="connsiteY2" fmla="*/ 125979 h 1747838"/>
              <a:gd name="connsiteX3" fmla="*/ 3395663 w 3395663"/>
              <a:gd name="connsiteY3" fmla="*/ 0 h 1747838"/>
              <a:gd name="connsiteX0" fmla="*/ 0 w 2381250"/>
              <a:gd name="connsiteY0" fmla="*/ 276225 h 276225"/>
              <a:gd name="connsiteX1" fmla="*/ 478326 w 2381250"/>
              <a:gd name="connsiteY1" fmla="*/ 125979 h 276225"/>
              <a:gd name="connsiteX2" fmla="*/ 2381250 w 2381250"/>
              <a:gd name="connsiteY2" fmla="*/ 0 h 276225"/>
              <a:gd name="connsiteX0" fmla="*/ 0 w 1902924"/>
              <a:gd name="connsiteY0" fmla="*/ 125979 h 125979"/>
              <a:gd name="connsiteX1" fmla="*/ 1902924 w 1902924"/>
              <a:gd name="connsiteY1" fmla="*/ 0 h 125979"/>
              <a:gd name="connsiteX0" fmla="*/ 0 w 1902924"/>
              <a:gd name="connsiteY0" fmla="*/ 125979 h 125979"/>
              <a:gd name="connsiteX1" fmla="*/ 1902924 w 1902924"/>
              <a:gd name="connsiteY1" fmla="*/ 0 h 125979"/>
            </a:gdLst>
            <a:ahLst/>
            <a:cxnLst>
              <a:cxn ang="0">
                <a:pos x="connsiteX0" y="connsiteY0"/>
              </a:cxn>
              <a:cxn ang="0">
                <a:pos x="connsiteX1" y="connsiteY1"/>
              </a:cxn>
            </a:cxnLst>
            <a:rect l="l" t="t" r="r" b="b"/>
            <a:pathLst>
              <a:path w="1902924" h="125979">
                <a:moveTo>
                  <a:pt x="0" y="125979"/>
                </a:moveTo>
                <a:cubicBezTo>
                  <a:pt x="405367" y="61820"/>
                  <a:pt x="1585770" y="20996"/>
                  <a:pt x="1902924" y="0"/>
                </a:cubicBezTo>
              </a:path>
            </a:pathLst>
          </a:cu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a:p>
        </p:txBody>
      </p:sp>
      <p:sp>
        <p:nvSpPr>
          <p:cNvPr id="62" name="Freeform 61"/>
          <p:cNvSpPr/>
          <p:nvPr/>
        </p:nvSpPr>
        <p:spPr bwMode="auto">
          <a:xfrm>
            <a:off x="3610156" y="3101233"/>
            <a:ext cx="841822" cy="276229"/>
          </a:xfrm>
          <a:custGeom>
            <a:avLst/>
            <a:gdLst>
              <a:gd name="connsiteX0" fmla="*/ 0 w 3067050"/>
              <a:gd name="connsiteY0" fmla="*/ 1733550 h 1733550"/>
              <a:gd name="connsiteX1" fmla="*/ 257175 w 3067050"/>
              <a:gd name="connsiteY1" fmla="*/ 1333500 h 1733550"/>
              <a:gd name="connsiteX2" fmla="*/ 1014413 w 3067050"/>
              <a:gd name="connsiteY2" fmla="*/ 261937 h 1733550"/>
              <a:gd name="connsiteX3" fmla="*/ 3067050 w 3067050"/>
              <a:gd name="connsiteY3"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1475755 w 3395663"/>
              <a:gd name="connsiteY2" fmla="*/ 129603 h 1747838"/>
              <a:gd name="connsiteX3" fmla="*/ 3395663 w 3395663"/>
              <a:gd name="connsiteY3" fmla="*/ 0 h 1747838"/>
              <a:gd name="connsiteX0" fmla="*/ 0 w 3395663"/>
              <a:gd name="connsiteY0" fmla="*/ 1747838 h 1747838"/>
              <a:gd name="connsiteX1" fmla="*/ 1014413 w 3395663"/>
              <a:gd name="connsiteY1" fmla="*/ 276225 h 1747838"/>
              <a:gd name="connsiteX2" fmla="*/ 1475755 w 3395663"/>
              <a:gd name="connsiteY2" fmla="*/ 129603 h 1747838"/>
              <a:gd name="connsiteX3" fmla="*/ 3395663 w 3395663"/>
              <a:gd name="connsiteY3" fmla="*/ 0 h 1747838"/>
              <a:gd name="connsiteX0" fmla="*/ 0 w 3395663"/>
              <a:gd name="connsiteY0" fmla="*/ 1747838 h 1747838"/>
              <a:gd name="connsiteX1" fmla="*/ 1014413 w 3395663"/>
              <a:gd name="connsiteY1" fmla="*/ 276225 h 1747838"/>
              <a:gd name="connsiteX2" fmla="*/ 1475755 w 3395663"/>
              <a:gd name="connsiteY2" fmla="*/ 129603 h 1747838"/>
              <a:gd name="connsiteX3" fmla="*/ 3395663 w 3395663"/>
              <a:gd name="connsiteY3" fmla="*/ 0 h 1747838"/>
              <a:gd name="connsiteX0" fmla="*/ 0 w 1475755"/>
              <a:gd name="connsiteY0" fmla="*/ 1618235 h 1618235"/>
              <a:gd name="connsiteX1" fmla="*/ 1014413 w 1475755"/>
              <a:gd name="connsiteY1" fmla="*/ 146622 h 1618235"/>
              <a:gd name="connsiteX2" fmla="*/ 1475755 w 1475755"/>
              <a:gd name="connsiteY2" fmla="*/ 0 h 1618235"/>
              <a:gd name="connsiteX0" fmla="*/ 0 w 461342"/>
              <a:gd name="connsiteY0" fmla="*/ 146622 h 146622"/>
              <a:gd name="connsiteX1" fmla="*/ 461342 w 461342"/>
              <a:gd name="connsiteY1" fmla="*/ 0 h 146622"/>
            </a:gdLst>
            <a:ahLst/>
            <a:cxnLst>
              <a:cxn ang="0">
                <a:pos x="connsiteX0" y="connsiteY0"/>
              </a:cxn>
              <a:cxn ang="0">
                <a:pos x="connsiteX1" y="connsiteY1"/>
              </a:cxn>
            </a:cxnLst>
            <a:rect l="l" t="t" r="r" b="b"/>
            <a:pathLst>
              <a:path w="461342" h="146622">
                <a:moveTo>
                  <a:pt x="0" y="146622"/>
                </a:moveTo>
                <a:cubicBezTo>
                  <a:pt x="250205" y="43636"/>
                  <a:pt x="281008" y="38788"/>
                  <a:pt x="461342" y="0"/>
                </a:cubicBezTo>
              </a:path>
            </a:pathLst>
          </a:cu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a:p>
        </p:txBody>
      </p:sp>
      <p:sp>
        <p:nvSpPr>
          <p:cNvPr id="63" name="Freeform 62"/>
          <p:cNvSpPr/>
          <p:nvPr/>
        </p:nvSpPr>
        <p:spPr bwMode="auto">
          <a:xfrm>
            <a:off x="1759132" y="3377463"/>
            <a:ext cx="1851024" cy="2772455"/>
          </a:xfrm>
          <a:custGeom>
            <a:avLst/>
            <a:gdLst>
              <a:gd name="connsiteX0" fmla="*/ 0 w 3067050"/>
              <a:gd name="connsiteY0" fmla="*/ 1733550 h 1733550"/>
              <a:gd name="connsiteX1" fmla="*/ 257175 w 3067050"/>
              <a:gd name="connsiteY1" fmla="*/ 1333500 h 1733550"/>
              <a:gd name="connsiteX2" fmla="*/ 1014413 w 3067050"/>
              <a:gd name="connsiteY2" fmla="*/ 261937 h 1733550"/>
              <a:gd name="connsiteX3" fmla="*/ 3067050 w 3067050"/>
              <a:gd name="connsiteY3"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1014413"/>
              <a:gd name="connsiteY0" fmla="*/ 1471613 h 1471613"/>
              <a:gd name="connsiteX1" fmla="*/ 1014413 w 1014413"/>
              <a:gd name="connsiteY1" fmla="*/ 0 h 1471613"/>
            </a:gdLst>
            <a:ahLst/>
            <a:cxnLst>
              <a:cxn ang="0">
                <a:pos x="connsiteX0" y="connsiteY0"/>
              </a:cxn>
              <a:cxn ang="0">
                <a:pos x="connsiteX1" y="connsiteY1"/>
              </a:cxn>
            </a:cxnLst>
            <a:rect l="l" t="t" r="r" b="b"/>
            <a:pathLst>
              <a:path w="1014413" h="1471613">
                <a:moveTo>
                  <a:pt x="0" y="1471613"/>
                </a:moveTo>
                <a:cubicBezTo>
                  <a:pt x="139899" y="1107877"/>
                  <a:pt x="448469" y="291306"/>
                  <a:pt x="1014413" y="0"/>
                </a:cubicBezTo>
              </a:path>
            </a:pathLst>
          </a:cu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a:p>
        </p:txBody>
      </p:sp>
      <p:sp>
        <p:nvSpPr>
          <p:cNvPr id="61" name="Oval 60"/>
          <p:cNvSpPr>
            <a:spLocks noChangeAspect="1"/>
          </p:cNvSpPr>
          <p:nvPr/>
        </p:nvSpPr>
        <p:spPr bwMode="auto">
          <a:xfrm>
            <a:off x="4383634" y="3036304"/>
            <a:ext cx="129600" cy="129599"/>
          </a:xfrm>
          <a:prstGeom prst="ellipse">
            <a:avLst/>
          </a:prstGeom>
          <a:solidFill>
            <a:schemeClr val="accent6"/>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60" name="Oval 59"/>
          <p:cNvSpPr>
            <a:spLocks noChangeAspect="1"/>
          </p:cNvSpPr>
          <p:nvPr/>
        </p:nvSpPr>
        <p:spPr bwMode="auto">
          <a:xfrm>
            <a:off x="3539144" y="3316256"/>
            <a:ext cx="129600" cy="115806"/>
          </a:xfrm>
          <a:prstGeom prst="ellipse">
            <a:avLst/>
          </a:prstGeom>
          <a:solidFill>
            <a:schemeClr val="accent6"/>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sp>
        <p:nvSpPr>
          <p:cNvPr id="65" name="Rectangle 64"/>
          <p:cNvSpPr/>
          <p:nvPr/>
        </p:nvSpPr>
        <p:spPr>
          <a:xfrm>
            <a:off x="1781562" y="3113052"/>
            <a:ext cx="1555959" cy="323165"/>
          </a:xfrm>
          <a:prstGeom prst="rect">
            <a:avLst/>
          </a:prstGeom>
        </p:spPr>
        <p:txBody>
          <a:bodyPr wrap="square">
            <a:spAutoFit/>
          </a:bodyPr>
          <a:lstStyle/>
          <a:p>
            <a:pPr>
              <a:lnSpc>
                <a:spcPct val="75000"/>
              </a:lnSpc>
            </a:pPr>
            <a:r>
              <a:rPr lang="en-GB" sz="2000" dirty="0" smtClean="0">
                <a:gradFill>
                  <a:gsLst>
                    <a:gs pos="0">
                      <a:schemeClr val="accent6"/>
                    </a:gs>
                    <a:gs pos="100000">
                      <a:schemeClr val="accent6">
                        <a:lumMod val="75000"/>
                      </a:schemeClr>
                    </a:gs>
                  </a:gsLst>
                  <a:lin ang="5400000" scaled="1"/>
                </a:gradFill>
                <a:latin typeface="Impact" pitchFamily="34" charset="0"/>
              </a:rPr>
              <a:t>Blue sales</a:t>
            </a:r>
            <a:endParaRPr lang="en-GB" dirty="0">
              <a:gradFill>
                <a:gsLst>
                  <a:gs pos="0">
                    <a:schemeClr val="accent6"/>
                  </a:gs>
                  <a:gs pos="100000">
                    <a:schemeClr val="accent6">
                      <a:lumMod val="75000"/>
                    </a:schemeClr>
                  </a:gs>
                </a:gsLst>
                <a:lin ang="5400000" scaled="1"/>
              </a:gradFill>
              <a:latin typeface="Arial Narrow" pitchFamily="34" charset="0"/>
            </a:endParaRPr>
          </a:p>
        </p:txBody>
      </p:sp>
      <p:sp>
        <p:nvSpPr>
          <p:cNvPr id="66" name="TextBox 65"/>
          <p:cNvSpPr txBox="1"/>
          <p:nvPr>
            <p:custDataLst>
              <p:tags r:id="rId2"/>
            </p:custDataLst>
          </p:nvPr>
        </p:nvSpPr>
        <p:spPr bwMode="auto">
          <a:xfrm>
            <a:off x="3931127" y="3374148"/>
            <a:ext cx="551331" cy="276999"/>
          </a:xfrm>
          <a:prstGeom prst="rect">
            <a:avLst/>
          </a:prstGeom>
          <a:noFill/>
        </p:spPr>
        <p:txBody>
          <a:bodyPr wrap="square">
            <a:spAutoFit/>
          </a:bodyPr>
          <a:lstStyle/>
          <a:p>
            <a:pPr>
              <a:defRPr/>
            </a:pPr>
            <a:r>
              <a:rPr lang="en-GB" sz="1200" b="1" dirty="0" smtClean="0">
                <a:solidFill>
                  <a:schemeClr val="tx1">
                    <a:lumMod val="65000"/>
                    <a:lumOff val="35000"/>
                  </a:schemeClr>
                </a:solidFill>
                <a:latin typeface="Arial" charset="0"/>
                <a:cs typeface="Arial" charset="0"/>
              </a:rPr>
              <a:t>100k</a:t>
            </a:r>
            <a:endParaRPr lang="en-GB" sz="1200" b="1" dirty="0">
              <a:solidFill>
                <a:schemeClr val="tx1">
                  <a:lumMod val="65000"/>
                  <a:lumOff val="35000"/>
                </a:schemeClr>
              </a:solidFill>
              <a:latin typeface="Arial" charset="0"/>
              <a:cs typeface="Arial" charset="0"/>
            </a:endParaRPr>
          </a:p>
        </p:txBody>
      </p:sp>
      <p:sp>
        <p:nvSpPr>
          <p:cNvPr id="70" name="Freeform 69"/>
          <p:cNvSpPr/>
          <p:nvPr/>
        </p:nvSpPr>
        <p:spPr bwMode="auto">
          <a:xfrm>
            <a:off x="2905122" y="4144814"/>
            <a:ext cx="778305" cy="538632"/>
          </a:xfrm>
          <a:custGeom>
            <a:avLst/>
            <a:gdLst>
              <a:gd name="connsiteX0" fmla="*/ 0 w 3067050"/>
              <a:gd name="connsiteY0" fmla="*/ 1733550 h 1733550"/>
              <a:gd name="connsiteX1" fmla="*/ 257175 w 3067050"/>
              <a:gd name="connsiteY1" fmla="*/ 1333500 h 1733550"/>
              <a:gd name="connsiteX2" fmla="*/ 1014413 w 3067050"/>
              <a:gd name="connsiteY2" fmla="*/ 261937 h 1733550"/>
              <a:gd name="connsiteX3" fmla="*/ 3067050 w 3067050"/>
              <a:gd name="connsiteY3"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152525 w 3395663"/>
              <a:gd name="connsiteY1" fmla="*/ 628650 h 1747838"/>
              <a:gd name="connsiteX2" fmla="*/ 3395663 w 3395663"/>
              <a:gd name="connsiteY2" fmla="*/ 0 h 1747838"/>
              <a:gd name="connsiteX0" fmla="*/ 0 w 3400425"/>
              <a:gd name="connsiteY0" fmla="*/ 1690688 h 1690688"/>
              <a:gd name="connsiteX1" fmla="*/ 1152525 w 3400425"/>
              <a:gd name="connsiteY1" fmla="*/ 571500 h 1690688"/>
              <a:gd name="connsiteX2" fmla="*/ 3400425 w 3400425"/>
              <a:gd name="connsiteY2" fmla="*/ 0 h 1690688"/>
              <a:gd name="connsiteX0" fmla="*/ 0 w 3400425"/>
              <a:gd name="connsiteY0" fmla="*/ 1690688 h 1690688"/>
              <a:gd name="connsiteX1" fmla="*/ 1152525 w 3400425"/>
              <a:gd name="connsiteY1" fmla="*/ 571500 h 1690688"/>
              <a:gd name="connsiteX2" fmla="*/ 3400425 w 3400425"/>
              <a:gd name="connsiteY2" fmla="*/ 0 h 1690688"/>
              <a:gd name="connsiteX0" fmla="*/ 0 w 3400425"/>
              <a:gd name="connsiteY0" fmla="*/ 1690688 h 1690688"/>
              <a:gd name="connsiteX1" fmla="*/ 620519 w 3400425"/>
              <a:gd name="connsiteY1" fmla="*/ 903870 h 1690688"/>
              <a:gd name="connsiteX2" fmla="*/ 1152525 w 3400425"/>
              <a:gd name="connsiteY2" fmla="*/ 571500 h 1690688"/>
              <a:gd name="connsiteX3" fmla="*/ 3400425 w 3400425"/>
              <a:gd name="connsiteY3" fmla="*/ 0 h 1690688"/>
              <a:gd name="connsiteX0" fmla="*/ 0 w 2779906"/>
              <a:gd name="connsiteY0" fmla="*/ 903870 h 903870"/>
              <a:gd name="connsiteX1" fmla="*/ 532006 w 2779906"/>
              <a:gd name="connsiteY1" fmla="*/ 571500 h 903870"/>
              <a:gd name="connsiteX2" fmla="*/ 2779906 w 2779906"/>
              <a:gd name="connsiteY2" fmla="*/ 0 h 903870"/>
              <a:gd name="connsiteX0" fmla="*/ 0 w 532006"/>
              <a:gd name="connsiteY0" fmla="*/ 332370 h 332370"/>
              <a:gd name="connsiteX1" fmla="*/ 532006 w 532006"/>
              <a:gd name="connsiteY1" fmla="*/ 0 h 332370"/>
              <a:gd name="connsiteX0" fmla="*/ 0 w 444219"/>
              <a:gd name="connsiteY0" fmla="*/ 275493 h 275493"/>
              <a:gd name="connsiteX1" fmla="*/ 444219 w 444219"/>
              <a:gd name="connsiteY1" fmla="*/ 0 h 275493"/>
              <a:gd name="connsiteX0" fmla="*/ 0 w 444219"/>
              <a:gd name="connsiteY0" fmla="*/ 275493 h 275493"/>
              <a:gd name="connsiteX1" fmla="*/ 444219 w 444219"/>
              <a:gd name="connsiteY1" fmla="*/ 0 h 275493"/>
              <a:gd name="connsiteX0" fmla="*/ 0 w 440039"/>
              <a:gd name="connsiteY0" fmla="*/ 299869 h 299869"/>
              <a:gd name="connsiteX1" fmla="*/ 440039 w 440039"/>
              <a:gd name="connsiteY1" fmla="*/ 0 h 299869"/>
              <a:gd name="connsiteX0" fmla="*/ 0 w 440039"/>
              <a:gd name="connsiteY0" fmla="*/ 299869 h 299869"/>
              <a:gd name="connsiteX1" fmla="*/ 440039 w 440039"/>
              <a:gd name="connsiteY1" fmla="*/ 0 h 299869"/>
              <a:gd name="connsiteX0" fmla="*/ 0 w 440039"/>
              <a:gd name="connsiteY0" fmla="*/ 299869 h 299869"/>
              <a:gd name="connsiteX1" fmla="*/ 440039 w 440039"/>
              <a:gd name="connsiteY1" fmla="*/ 0 h 299869"/>
              <a:gd name="connsiteX0" fmla="*/ 0 w 453103"/>
              <a:gd name="connsiteY0" fmla="*/ 294791 h 294791"/>
              <a:gd name="connsiteX1" fmla="*/ 453103 w 453103"/>
              <a:gd name="connsiteY1" fmla="*/ 0 h 294791"/>
              <a:gd name="connsiteX0" fmla="*/ 0 w 434814"/>
              <a:gd name="connsiteY0" fmla="*/ 289713 h 289713"/>
              <a:gd name="connsiteX1" fmla="*/ 434814 w 434814"/>
              <a:gd name="connsiteY1" fmla="*/ 0 h 289713"/>
              <a:gd name="connsiteX0" fmla="*/ 0 w 434814"/>
              <a:gd name="connsiteY0" fmla="*/ 282096 h 282096"/>
              <a:gd name="connsiteX1" fmla="*/ 434814 w 434814"/>
              <a:gd name="connsiteY1" fmla="*/ 0 h 282096"/>
              <a:gd name="connsiteX0" fmla="*/ 0 w 434814"/>
              <a:gd name="connsiteY0" fmla="*/ 282096 h 282096"/>
              <a:gd name="connsiteX1" fmla="*/ 434814 w 434814"/>
              <a:gd name="connsiteY1" fmla="*/ 0 h 282096"/>
              <a:gd name="connsiteX0" fmla="*/ 0 w 426976"/>
              <a:gd name="connsiteY0" fmla="*/ 287174 h 287174"/>
              <a:gd name="connsiteX1" fmla="*/ 426976 w 426976"/>
              <a:gd name="connsiteY1" fmla="*/ 0 h 287174"/>
              <a:gd name="connsiteX0" fmla="*/ 0 w 426976"/>
              <a:gd name="connsiteY0" fmla="*/ 287174 h 287174"/>
              <a:gd name="connsiteX1" fmla="*/ 426976 w 426976"/>
              <a:gd name="connsiteY1" fmla="*/ 0 h 287174"/>
            </a:gdLst>
            <a:ahLst/>
            <a:cxnLst>
              <a:cxn ang="0">
                <a:pos x="connsiteX0" y="connsiteY0"/>
              </a:cxn>
              <a:cxn ang="0">
                <a:pos x="connsiteX1" y="connsiteY1"/>
              </a:cxn>
            </a:cxnLst>
            <a:rect l="l" t="t" r="r" b="b"/>
            <a:pathLst>
              <a:path w="426976" h="287174">
                <a:moveTo>
                  <a:pt x="0" y="287174"/>
                </a:moveTo>
                <a:cubicBezTo>
                  <a:pt x="227620" y="113846"/>
                  <a:pt x="231721" y="122205"/>
                  <a:pt x="426976" y="0"/>
                </a:cubicBezTo>
              </a:path>
            </a:pathLst>
          </a:custGeom>
          <a:noFill/>
          <a:ln w="28575">
            <a:solidFill>
              <a:schemeClr val="accent5"/>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dirty="0"/>
          </a:p>
        </p:txBody>
      </p:sp>
      <p:sp>
        <p:nvSpPr>
          <p:cNvPr id="71" name="Freeform 70"/>
          <p:cNvSpPr/>
          <p:nvPr/>
        </p:nvSpPr>
        <p:spPr bwMode="auto">
          <a:xfrm>
            <a:off x="1756877" y="4692649"/>
            <a:ext cx="1126021" cy="1454191"/>
          </a:xfrm>
          <a:custGeom>
            <a:avLst/>
            <a:gdLst>
              <a:gd name="connsiteX0" fmla="*/ 0 w 3067050"/>
              <a:gd name="connsiteY0" fmla="*/ 1733550 h 1733550"/>
              <a:gd name="connsiteX1" fmla="*/ 257175 w 3067050"/>
              <a:gd name="connsiteY1" fmla="*/ 1333500 h 1733550"/>
              <a:gd name="connsiteX2" fmla="*/ 1014413 w 3067050"/>
              <a:gd name="connsiteY2" fmla="*/ 261937 h 1733550"/>
              <a:gd name="connsiteX3" fmla="*/ 3067050 w 3067050"/>
              <a:gd name="connsiteY3"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152525 w 3395663"/>
              <a:gd name="connsiteY1" fmla="*/ 628650 h 1747838"/>
              <a:gd name="connsiteX2" fmla="*/ 3395663 w 3395663"/>
              <a:gd name="connsiteY2" fmla="*/ 0 h 1747838"/>
              <a:gd name="connsiteX0" fmla="*/ 0 w 3400425"/>
              <a:gd name="connsiteY0" fmla="*/ 1690688 h 1690688"/>
              <a:gd name="connsiteX1" fmla="*/ 1152525 w 3400425"/>
              <a:gd name="connsiteY1" fmla="*/ 571500 h 1690688"/>
              <a:gd name="connsiteX2" fmla="*/ 3400425 w 3400425"/>
              <a:gd name="connsiteY2" fmla="*/ 0 h 1690688"/>
              <a:gd name="connsiteX0" fmla="*/ 0 w 3400425"/>
              <a:gd name="connsiteY0" fmla="*/ 1690688 h 1690688"/>
              <a:gd name="connsiteX1" fmla="*/ 1152525 w 3400425"/>
              <a:gd name="connsiteY1" fmla="*/ 571500 h 1690688"/>
              <a:gd name="connsiteX2" fmla="*/ 3400425 w 3400425"/>
              <a:gd name="connsiteY2" fmla="*/ 0 h 1690688"/>
              <a:gd name="connsiteX0" fmla="*/ 0 w 3400425"/>
              <a:gd name="connsiteY0" fmla="*/ 1690688 h 1690688"/>
              <a:gd name="connsiteX1" fmla="*/ 617732 w 3400425"/>
              <a:gd name="connsiteY1" fmla="*/ 915380 h 1690688"/>
              <a:gd name="connsiteX2" fmla="*/ 1152525 w 3400425"/>
              <a:gd name="connsiteY2" fmla="*/ 571500 h 1690688"/>
              <a:gd name="connsiteX3" fmla="*/ 3400425 w 3400425"/>
              <a:gd name="connsiteY3" fmla="*/ 0 h 1690688"/>
              <a:gd name="connsiteX0" fmla="*/ 0 w 3400425"/>
              <a:gd name="connsiteY0" fmla="*/ 1690688 h 1690688"/>
              <a:gd name="connsiteX1" fmla="*/ 617732 w 3400425"/>
              <a:gd name="connsiteY1" fmla="*/ 915380 h 1690688"/>
              <a:gd name="connsiteX2" fmla="*/ 3400425 w 3400425"/>
              <a:gd name="connsiteY2" fmla="*/ 0 h 1690688"/>
              <a:gd name="connsiteX0" fmla="*/ 0 w 617732"/>
              <a:gd name="connsiteY0" fmla="*/ 775308 h 775308"/>
              <a:gd name="connsiteX1" fmla="*/ 617732 w 617732"/>
              <a:gd name="connsiteY1" fmla="*/ 0 h 775308"/>
              <a:gd name="connsiteX0" fmla="*/ 0 w 617732"/>
              <a:gd name="connsiteY0" fmla="*/ 775308 h 775308"/>
              <a:gd name="connsiteX1" fmla="*/ 617732 w 617732"/>
              <a:gd name="connsiteY1" fmla="*/ 0 h 775308"/>
              <a:gd name="connsiteX0" fmla="*/ 0 w 617732"/>
              <a:gd name="connsiteY0" fmla="*/ 775308 h 775308"/>
              <a:gd name="connsiteX1" fmla="*/ 617732 w 617732"/>
              <a:gd name="connsiteY1" fmla="*/ 0 h 775308"/>
            </a:gdLst>
            <a:ahLst/>
            <a:cxnLst>
              <a:cxn ang="0">
                <a:pos x="connsiteX0" y="connsiteY0"/>
              </a:cxn>
              <a:cxn ang="0">
                <a:pos x="connsiteX1" y="connsiteY1"/>
              </a:cxn>
            </a:cxnLst>
            <a:rect l="l" t="t" r="r" b="b"/>
            <a:pathLst>
              <a:path w="617732" h="775308">
                <a:moveTo>
                  <a:pt x="0" y="775308"/>
                </a:moveTo>
                <a:cubicBezTo>
                  <a:pt x="68119" y="629162"/>
                  <a:pt x="246076" y="308865"/>
                  <a:pt x="617732" y="0"/>
                </a:cubicBezTo>
              </a:path>
            </a:pathLst>
          </a:custGeom>
          <a:noFill/>
          <a:ln w="28575">
            <a:solidFill>
              <a:schemeClr val="accent5"/>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dirty="0"/>
          </a:p>
        </p:txBody>
      </p:sp>
      <p:sp>
        <p:nvSpPr>
          <p:cNvPr id="72" name="Freeform 71"/>
          <p:cNvSpPr/>
          <p:nvPr/>
        </p:nvSpPr>
        <p:spPr bwMode="auto">
          <a:xfrm>
            <a:off x="3682477" y="2975735"/>
            <a:ext cx="4272803" cy="1178603"/>
          </a:xfrm>
          <a:custGeom>
            <a:avLst/>
            <a:gdLst>
              <a:gd name="connsiteX0" fmla="*/ 0 w 3067050"/>
              <a:gd name="connsiteY0" fmla="*/ 1733550 h 1733550"/>
              <a:gd name="connsiteX1" fmla="*/ 257175 w 3067050"/>
              <a:gd name="connsiteY1" fmla="*/ 1333500 h 1733550"/>
              <a:gd name="connsiteX2" fmla="*/ 1014413 w 3067050"/>
              <a:gd name="connsiteY2" fmla="*/ 261937 h 1733550"/>
              <a:gd name="connsiteX3" fmla="*/ 3067050 w 3067050"/>
              <a:gd name="connsiteY3"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067050"/>
              <a:gd name="connsiteY0" fmla="*/ 1733550 h 1733550"/>
              <a:gd name="connsiteX1" fmla="*/ 1014413 w 3067050"/>
              <a:gd name="connsiteY1" fmla="*/ 261937 h 1733550"/>
              <a:gd name="connsiteX2" fmla="*/ 3067050 w 3067050"/>
              <a:gd name="connsiteY2" fmla="*/ 0 h 1733550"/>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014413 w 3395663"/>
              <a:gd name="connsiteY1" fmla="*/ 276225 h 1747838"/>
              <a:gd name="connsiteX2" fmla="*/ 3395663 w 3395663"/>
              <a:gd name="connsiteY2" fmla="*/ 0 h 1747838"/>
              <a:gd name="connsiteX0" fmla="*/ 0 w 3395663"/>
              <a:gd name="connsiteY0" fmla="*/ 1747838 h 1747838"/>
              <a:gd name="connsiteX1" fmla="*/ 1152525 w 3395663"/>
              <a:gd name="connsiteY1" fmla="*/ 628650 h 1747838"/>
              <a:gd name="connsiteX2" fmla="*/ 3395663 w 3395663"/>
              <a:gd name="connsiteY2" fmla="*/ 0 h 1747838"/>
              <a:gd name="connsiteX0" fmla="*/ 0 w 3400425"/>
              <a:gd name="connsiteY0" fmla="*/ 1690688 h 1690688"/>
              <a:gd name="connsiteX1" fmla="*/ 1152525 w 3400425"/>
              <a:gd name="connsiteY1" fmla="*/ 571500 h 1690688"/>
              <a:gd name="connsiteX2" fmla="*/ 3400425 w 3400425"/>
              <a:gd name="connsiteY2" fmla="*/ 0 h 1690688"/>
              <a:gd name="connsiteX0" fmla="*/ 0 w 3400425"/>
              <a:gd name="connsiteY0" fmla="*/ 1690688 h 1690688"/>
              <a:gd name="connsiteX1" fmla="*/ 1152525 w 3400425"/>
              <a:gd name="connsiteY1" fmla="*/ 571500 h 1690688"/>
              <a:gd name="connsiteX2" fmla="*/ 3400425 w 3400425"/>
              <a:gd name="connsiteY2" fmla="*/ 0 h 1690688"/>
              <a:gd name="connsiteX0" fmla="*/ 0 w 3400425"/>
              <a:gd name="connsiteY0" fmla="*/ 1690688 h 1690688"/>
              <a:gd name="connsiteX1" fmla="*/ 1056378 w 3400425"/>
              <a:gd name="connsiteY1" fmla="*/ 628377 h 1690688"/>
              <a:gd name="connsiteX2" fmla="*/ 3400425 w 3400425"/>
              <a:gd name="connsiteY2" fmla="*/ 0 h 1690688"/>
              <a:gd name="connsiteX0" fmla="*/ 0 w 2344047"/>
              <a:gd name="connsiteY0" fmla="*/ 628377 h 628377"/>
              <a:gd name="connsiteX1" fmla="*/ 2344047 w 2344047"/>
              <a:gd name="connsiteY1" fmla="*/ 0 h 628377"/>
              <a:gd name="connsiteX0" fmla="*/ 0 w 2344047"/>
              <a:gd name="connsiteY0" fmla="*/ 628377 h 628377"/>
              <a:gd name="connsiteX1" fmla="*/ 2344047 w 2344047"/>
              <a:gd name="connsiteY1" fmla="*/ 0 h 628377"/>
              <a:gd name="connsiteX0" fmla="*/ 0 w 2344047"/>
              <a:gd name="connsiteY0" fmla="*/ 628377 h 628377"/>
              <a:gd name="connsiteX1" fmla="*/ 2344047 w 2344047"/>
              <a:gd name="connsiteY1" fmla="*/ 0 h 628377"/>
            </a:gdLst>
            <a:ahLst/>
            <a:cxnLst>
              <a:cxn ang="0">
                <a:pos x="connsiteX0" y="connsiteY0"/>
              </a:cxn>
              <a:cxn ang="0">
                <a:pos x="connsiteX1" y="connsiteY1"/>
              </a:cxn>
            </a:cxnLst>
            <a:rect l="l" t="t" r="r" b="b"/>
            <a:pathLst>
              <a:path w="2344047" h="628377">
                <a:moveTo>
                  <a:pt x="0" y="628377"/>
                </a:moveTo>
                <a:cubicBezTo>
                  <a:pt x="772270" y="224717"/>
                  <a:pt x="1955463" y="38408"/>
                  <a:pt x="2344047" y="0"/>
                </a:cubicBezTo>
              </a:path>
            </a:pathLst>
          </a:custGeom>
          <a:noFill/>
          <a:ln w="28575">
            <a:solidFill>
              <a:schemeClr val="accent5"/>
            </a:solidFill>
          </a:ln>
          <a:effectLst>
            <a:outerShdw blurRad="50800" dist="38100" dir="2700000" algn="tl" rotWithShape="0">
              <a:prstClr val="black">
                <a:alpha val="40000"/>
              </a:prstClr>
            </a:outerShdw>
          </a:effectLst>
        </p:spPr>
        <p:style>
          <a:lnRef idx="1">
            <a:schemeClr val="accent6"/>
          </a:lnRef>
          <a:fillRef idx="0">
            <a:schemeClr val="accent6"/>
          </a:fillRef>
          <a:effectRef idx="0">
            <a:schemeClr val="accent6"/>
          </a:effectRef>
          <a:fontRef idx="minor">
            <a:schemeClr val="tx1"/>
          </a:fontRef>
        </p:style>
        <p:txBody>
          <a:bodyPr anchor="ct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GB" dirty="0"/>
          </a:p>
        </p:txBody>
      </p:sp>
      <p:cxnSp>
        <p:nvCxnSpPr>
          <p:cNvPr id="33" name="Straight Connector 32"/>
          <p:cNvCxnSpPr/>
          <p:nvPr/>
        </p:nvCxnSpPr>
        <p:spPr bwMode="auto">
          <a:xfrm flipH="1">
            <a:off x="1766752" y="4692649"/>
            <a:ext cx="1116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Oval 67"/>
          <p:cNvSpPr>
            <a:spLocks noChangeAspect="1"/>
          </p:cNvSpPr>
          <p:nvPr/>
        </p:nvSpPr>
        <p:spPr bwMode="auto">
          <a:xfrm>
            <a:off x="2818963" y="4622467"/>
            <a:ext cx="139290" cy="124057"/>
          </a:xfrm>
          <a:prstGeom prst="ellipse">
            <a:avLst/>
          </a:prstGeom>
          <a:solidFill>
            <a:schemeClr val="accent5"/>
          </a:solidFill>
          <a:ln>
            <a:solidFill>
              <a:schemeClr val="accent5"/>
            </a:solid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cxnSp>
        <p:nvCxnSpPr>
          <p:cNvPr id="34" name="Straight Connector 33"/>
          <p:cNvCxnSpPr/>
          <p:nvPr/>
        </p:nvCxnSpPr>
        <p:spPr bwMode="auto">
          <a:xfrm flipH="1">
            <a:off x="1766752" y="4143543"/>
            <a:ext cx="19440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Oval 68"/>
          <p:cNvSpPr>
            <a:spLocks noChangeAspect="1"/>
          </p:cNvSpPr>
          <p:nvPr/>
        </p:nvSpPr>
        <p:spPr bwMode="auto">
          <a:xfrm>
            <a:off x="3619881" y="4078655"/>
            <a:ext cx="139290" cy="124057"/>
          </a:xfrm>
          <a:prstGeom prst="ellipse">
            <a:avLst/>
          </a:prstGeom>
          <a:solidFill>
            <a:schemeClr val="accent5"/>
          </a:solidFill>
          <a:ln>
            <a:solidFill>
              <a:schemeClr val="accent5"/>
            </a:solidFill>
          </a:ln>
          <a:effectLst>
            <a:outerShdw blurRad="63500" sx="102000" sy="102000" algn="c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GB"/>
          </a:p>
        </p:txBody>
      </p:sp>
      <p:cxnSp>
        <p:nvCxnSpPr>
          <p:cNvPr id="35" name="Straight Connector 34"/>
          <p:cNvCxnSpPr/>
          <p:nvPr/>
        </p:nvCxnSpPr>
        <p:spPr bwMode="auto">
          <a:xfrm>
            <a:off x="3680260" y="4136318"/>
            <a:ext cx="0" cy="540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custDataLst>
              <p:tags r:id="rId3"/>
            </p:custDataLst>
          </p:nvPr>
        </p:nvCxnSpPr>
        <p:spPr bwMode="auto">
          <a:xfrm flipV="1">
            <a:off x="2976925" y="4692245"/>
            <a:ext cx="720000" cy="1"/>
          </a:xfrm>
          <a:prstGeom prst="straightConnector1">
            <a:avLst/>
          </a:prstGeom>
          <a:ln w="31750">
            <a:solidFill>
              <a:schemeClr val="tx1">
                <a:lumMod val="65000"/>
                <a:lumOff val="35000"/>
              </a:schemeClr>
            </a:solidFill>
            <a:tailEnd type="triangle"/>
          </a:ln>
          <a:effectLst/>
          <a:scene3d>
            <a:camera prst="orthographicFront"/>
            <a:lightRig rig="threePt" dir="t"/>
          </a:scene3d>
          <a:sp3d contourW="6350">
            <a:contourClr>
              <a:schemeClr val="bg1"/>
            </a:contourClr>
          </a:sp3d>
        </p:spPr>
        <p:style>
          <a:lnRef idx="3">
            <a:schemeClr val="dk1"/>
          </a:lnRef>
          <a:fillRef idx="0">
            <a:schemeClr val="dk1"/>
          </a:fillRef>
          <a:effectRef idx="2">
            <a:schemeClr val="dk1"/>
          </a:effectRef>
          <a:fontRef idx="minor">
            <a:schemeClr val="tx1"/>
          </a:fontRef>
        </p:style>
      </p:cxnSp>
      <p:sp>
        <p:nvSpPr>
          <p:cNvPr id="38" name="TextBox 51"/>
          <p:cNvSpPr txBox="1">
            <a:spLocks noChangeArrowheads="1"/>
          </p:cNvSpPr>
          <p:nvPr>
            <p:custDataLst>
              <p:tags r:id="rId4"/>
            </p:custDataLst>
          </p:nvPr>
        </p:nvSpPr>
        <p:spPr bwMode="auto">
          <a:xfrm>
            <a:off x="4916475" y="4111497"/>
            <a:ext cx="3433423" cy="122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100" b="1" dirty="0">
                <a:solidFill>
                  <a:schemeClr val="accent3"/>
                </a:solidFill>
              </a:rPr>
              <a:t>The same investment can yield much higher returns dependent on chosen </a:t>
            </a:r>
            <a:r>
              <a:rPr lang="en-GB" sz="1100" b="1" dirty="0" smtClean="0">
                <a:solidFill>
                  <a:schemeClr val="accent3"/>
                </a:solidFill>
              </a:rPr>
              <a:t>media.</a:t>
            </a:r>
          </a:p>
          <a:p>
            <a:pPr eaLnBrk="1" hangingPunct="1"/>
            <a:endParaRPr lang="en-GB" sz="1100" b="1" dirty="0" smtClean="0">
              <a:solidFill>
                <a:schemeClr val="accent3"/>
              </a:solidFill>
            </a:endParaRPr>
          </a:p>
          <a:p>
            <a:pPr eaLnBrk="1" hangingPunct="1"/>
            <a:r>
              <a:rPr lang="en-GB" sz="1100" b="1" dirty="0" smtClean="0">
                <a:solidFill>
                  <a:schemeClr val="accent3"/>
                </a:solidFill>
              </a:rPr>
              <a:t>In </a:t>
            </a:r>
            <a:r>
              <a:rPr lang="en-GB" sz="1100" b="1" dirty="0">
                <a:solidFill>
                  <a:schemeClr val="accent3"/>
                </a:solidFill>
              </a:rPr>
              <a:t>this illustration £100k invested in </a:t>
            </a:r>
            <a:r>
              <a:rPr lang="en-GB" sz="1100" b="1" dirty="0" smtClean="0">
                <a:solidFill>
                  <a:schemeClr val="accent3"/>
                </a:solidFill>
              </a:rPr>
              <a:t>the yellow </a:t>
            </a:r>
            <a:r>
              <a:rPr lang="en-GB" sz="1100" b="1" dirty="0">
                <a:solidFill>
                  <a:schemeClr val="accent3"/>
                </a:solidFill>
              </a:rPr>
              <a:t>media can yield twice the sales </a:t>
            </a:r>
            <a:r>
              <a:rPr lang="en-GB" sz="1100" b="1" dirty="0" smtClean="0">
                <a:solidFill>
                  <a:schemeClr val="accent3"/>
                </a:solidFill>
              </a:rPr>
              <a:t>of </a:t>
            </a:r>
            <a:r>
              <a:rPr lang="en-GB" sz="1100" b="1" dirty="0">
                <a:solidFill>
                  <a:schemeClr val="accent3"/>
                </a:solidFill>
              </a:rPr>
              <a:t>blue media</a:t>
            </a:r>
          </a:p>
        </p:txBody>
      </p:sp>
      <p:sp>
        <p:nvSpPr>
          <p:cNvPr id="40" name="TextBox 39"/>
          <p:cNvSpPr txBox="1"/>
          <p:nvPr>
            <p:custDataLst>
              <p:tags r:id="rId5"/>
            </p:custDataLst>
          </p:nvPr>
        </p:nvSpPr>
        <p:spPr bwMode="auto">
          <a:xfrm>
            <a:off x="3098296" y="4715435"/>
            <a:ext cx="551331" cy="276999"/>
          </a:xfrm>
          <a:prstGeom prst="rect">
            <a:avLst/>
          </a:prstGeom>
          <a:noFill/>
        </p:spPr>
        <p:txBody>
          <a:bodyPr wrap="square">
            <a:spAutoFit/>
          </a:bodyPr>
          <a:lstStyle/>
          <a:p>
            <a:pPr>
              <a:defRPr/>
            </a:pPr>
            <a:r>
              <a:rPr lang="en-GB" sz="1200" b="1" dirty="0" smtClean="0">
                <a:solidFill>
                  <a:schemeClr val="tx1">
                    <a:lumMod val="65000"/>
                    <a:lumOff val="35000"/>
                  </a:schemeClr>
                </a:solidFill>
                <a:latin typeface="Arial" charset="0"/>
                <a:cs typeface="Arial" charset="0"/>
              </a:rPr>
              <a:t>100k</a:t>
            </a:r>
            <a:endParaRPr lang="en-GB" sz="1200" b="1" dirty="0">
              <a:solidFill>
                <a:schemeClr val="tx1">
                  <a:lumMod val="65000"/>
                  <a:lumOff val="35000"/>
                </a:schemeClr>
              </a:solidFill>
              <a:latin typeface="Arial" charset="0"/>
              <a:cs typeface="Arial" charset="0"/>
            </a:endParaRPr>
          </a:p>
        </p:txBody>
      </p:sp>
      <p:sp>
        <p:nvSpPr>
          <p:cNvPr id="42" name="Rectangle 41"/>
          <p:cNvSpPr/>
          <p:nvPr/>
        </p:nvSpPr>
        <p:spPr>
          <a:xfrm>
            <a:off x="1745937" y="4182491"/>
            <a:ext cx="1555959" cy="553998"/>
          </a:xfrm>
          <a:prstGeom prst="rect">
            <a:avLst/>
          </a:prstGeom>
          <a:noFill/>
        </p:spPr>
        <p:txBody>
          <a:bodyPr wrap="square">
            <a:spAutoFit/>
          </a:bodyPr>
          <a:lstStyle/>
          <a:p>
            <a:pPr>
              <a:lnSpc>
                <a:spcPct val="75000"/>
              </a:lnSpc>
            </a:pPr>
            <a:r>
              <a:rPr lang="en-GB" sz="2000" dirty="0" smtClean="0">
                <a:solidFill>
                  <a:schemeClr val="accent5"/>
                </a:solidFill>
                <a:latin typeface="Impact" pitchFamily="34" charset="0"/>
              </a:rPr>
              <a:t>Yellow</a:t>
            </a:r>
          </a:p>
          <a:p>
            <a:pPr>
              <a:lnSpc>
                <a:spcPct val="75000"/>
              </a:lnSpc>
            </a:pPr>
            <a:r>
              <a:rPr lang="en-GB" sz="2000" dirty="0" smtClean="0">
                <a:solidFill>
                  <a:schemeClr val="accent5"/>
                </a:solidFill>
                <a:latin typeface="Impact" pitchFamily="34" charset="0"/>
              </a:rPr>
              <a:t>sales</a:t>
            </a:r>
            <a:endParaRPr lang="en-GB" dirty="0">
              <a:solidFill>
                <a:schemeClr val="accent5"/>
              </a:solidFill>
              <a:latin typeface="Arial Narrow" pitchFamily="34" charset="0"/>
            </a:endParaRPr>
          </a:p>
        </p:txBody>
      </p:sp>
      <p:sp>
        <p:nvSpPr>
          <p:cNvPr id="41" name="Rectangle 40"/>
          <p:cNvSpPr/>
          <p:nvPr/>
        </p:nvSpPr>
        <p:spPr>
          <a:xfrm>
            <a:off x="8702854" y="2998"/>
            <a:ext cx="441146" cy="707886"/>
          </a:xfrm>
          <a:prstGeom prst="rect">
            <a:avLst/>
          </a:prstGeom>
        </p:spPr>
        <p:txBody>
          <a:bodyPr wrap="none">
            <a:spAutoFit/>
          </a:bodyPr>
          <a:lstStyle/>
          <a:p>
            <a:pPr lvl="0"/>
            <a:r>
              <a:rPr lang="en-GB" sz="4000" dirty="0">
                <a:solidFill>
                  <a:srgbClr val="C8004C"/>
                </a:solidFill>
                <a:latin typeface="Impact" pitchFamily="34" charset="0"/>
              </a:rPr>
              <a:t>4</a:t>
            </a:r>
          </a:p>
        </p:txBody>
      </p:sp>
    </p:spTree>
    <p:extLst>
      <p:ext uri="{BB962C8B-B14F-4D97-AF65-F5344CB8AC3E}">
        <p14:creationId xmlns:p14="http://schemas.microsoft.com/office/powerpoint/2010/main" val="18941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17"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p:cTn id="10" dur="1000" fill="hold"/>
                                        <p:tgtEl>
                                          <p:spTgt spid="31"/>
                                        </p:tgtEl>
                                        <p:attrNameLst>
                                          <p:attrName>ppt_x</p:attrName>
                                        </p:attrNameLst>
                                      </p:cBhvr>
                                      <p:tavLst>
                                        <p:tav tm="0">
                                          <p:val>
                                            <p:strVal val="#ppt_x"/>
                                          </p:val>
                                        </p:tav>
                                        <p:tav tm="100000">
                                          <p:val>
                                            <p:strVal val="#ppt_x"/>
                                          </p:val>
                                        </p:tav>
                                      </p:tavLst>
                                    </p:anim>
                                    <p:anim calcmode="lin" valueType="num">
                                      <p:cBhvr>
                                        <p:cTn id="11" dur="1000" fill="hold"/>
                                        <p:tgtEl>
                                          <p:spTgt spid="31"/>
                                        </p:tgtEl>
                                        <p:attrNameLst>
                                          <p:attrName>ppt_y</p:attrName>
                                        </p:attrNameLst>
                                      </p:cBhvr>
                                      <p:tavLst>
                                        <p:tav tm="0">
                                          <p:val>
                                            <p:strVal val="#ppt_y+#ppt_h/2"/>
                                          </p:val>
                                        </p:tav>
                                        <p:tav tm="100000">
                                          <p:val>
                                            <p:strVal val="#ppt_y"/>
                                          </p:val>
                                        </p:tav>
                                      </p:tavLst>
                                    </p:anim>
                                    <p:anim calcmode="lin" valueType="num">
                                      <p:cBhvr>
                                        <p:cTn id="12" dur="1000" fill="hold"/>
                                        <p:tgtEl>
                                          <p:spTgt spid="31"/>
                                        </p:tgtEl>
                                        <p:attrNameLst>
                                          <p:attrName>ppt_w</p:attrName>
                                        </p:attrNameLst>
                                      </p:cBhvr>
                                      <p:tavLst>
                                        <p:tav tm="0">
                                          <p:val>
                                            <p:strVal val="#ppt_w"/>
                                          </p:val>
                                        </p:tav>
                                        <p:tav tm="100000">
                                          <p:val>
                                            <p:strVal val="#ppt_w"/>
                                          </p:val>
                                        </p:tav>
                                      </p:tavLst>
                                    </p:anim>
                                    <p:anim calcmode="lin" valueType="num">
                                      <p:cBhvr>
                                        <p:cTn id="13" dur="1000" fill="hold"/>
                                        <p:tgtEl>
                                          <p:spTgt spid="3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down)">
                                      <p:cBhvr>
                                        <p:cTn id="17" dur="1250"/>
                                        <p:tgtEl>
                                          <p:spTgt spid="6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left)">
                                      <p:cBhvr>
                                        <p:cTn id="21" dur="750"/>
                                        <p:tgtEl>
                                          <p:spTgt spid="5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750"/>
                                        <p:tgtEl>
                                          <p:spTgt spid="62"/>
                                        </p:tgtEl>
                                      </p:cBhvr>
                                    </p:animEffect>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cTn>
                              </p:par>
                              <p:par>
                                <p:cTn id="37" presetID="22" presetClass="entr" presetSubtype="8"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750"/>
                                        <p:tgtEl>
                                          <p:spTgt spid="5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par>
                                <p:cTn id="44" presetID="16" presetClass="entr" presetSubtype="37"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barn(outVertical)">
                                      <p:cBhvr>
                                        <p:cTn id="46" dur="500"/>
                                        <p:tgtEl>
                                          <p:spTgt spid="64"/>
                                        </p:tgtEl>
                                      </p:cBhvr>
                                    </p:animEffect>
                                  </p:childTnLst>
                                </p:cTn>
                              </p:par>
                              <p:par>
                                <p:cTn id="47" presetID="23" presetClass="entr" presetSubtype="288" fill="hold" grpId="0" nodeType="withEffect">
                                  <p:stCondLst>
                                    <p:cond delay="0"/>
                                  </p:stCondLst>
                                  <p:iterate type="lt">
                                    <p:tmPct val="4000"/>
                                  </p:iterate>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ppt_w</p:attrName>
                                        </p:attrNameLst>
                                      </p:cBhvr>
                                      <p:tavLst>
                                        <p:tav tm="0">
                                          <p:val>
                                            <p:strVal val="4/3*#ppt_w"/>
                                          </p:val>
                                        </p:tav>
                                        <p:tav tm="100000">
                                          <p:val>
                                            <p:strVal val="#ppt_w"/>
                                          </p:val>
                                        </p:tav>
                                      </p:tavLst>
                                    </p:anim>
                                    <p:anim calcmode="lin" valueType="num">
                                      <p:cBhvr>
                                        <p:cTn id="50" dur="500" fill="hold"/>
                                        <p:tgtEl>
                                          <p:spTgt spid="65"/>
                                        </p:tgtEl>
                                        <p:attrNameLst>
                                          <p:attrName>ppt_h</p:attrName>
                                        </p:attrNameLst>
                                      </p:cBhvr>
                                      <p:tavLst>
                                        <p:tav tm="0">
                                          <p:val>
                                            <p:strVal val="4/3*#ppt_h"/>
                                          </p:val>
                                        </p:tav>
                                        <p:tav tm="100000">
                                          <p:val>
                                            <p:strVal val="#ppt_h"/>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1250"/>
                                        <p:tgtEl>
                                          <p:spTgt spid="59"/>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750"/>
                                        <p:tgtEl>
                                          <p:spTgt spid="71"/>
                                        </p:tgtEl>
                                      </p:cBhvr>
                                    </p:animEffect>
                                  </p:childTnLst>
                                </p:cTn>
                              </p:par>
                            </p:childTnLst>
                          </p:cTn>
                        </p:par>
                        <p:par>
                          <p:cTn id="62" fill="hold">
                            <p:stCondLst>
                              <p:cond delay="7250"/>
                            </p:stCondLst>
                            <p:childTnLst>
                              <p:par>
                                <p:cTn id="63" presetID="22" presetClass="entr" presetSubtype="8"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750"/>
                                        <p:tgtEl>
                                          <p:spTgt spid="3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 calcmode="lin" valueType="num">
                                      <p:cBhvr>
                                        <p:cTn id="68" dur="500" fill="hold"/>
                                        <p:tgtEl>
                                          <p:spTgt spid="68"/>
                                        </p:tgtEl>
                                        <p:attrNameLst>
                                          <p:attrName>ppt_w</p:attrName>
                                        </p:attrNameLst>
                                      </p:cBhvr>
                                      <p:tavLst>
                                        <p:tav tm="0">
                                          <p:val>
                                            <p:fltVal val="0"/>
                                          </p:val>
                                        </p:tav>
                                        <p:tav tm="100000">
                                          <p:val>
                                            <p:strVal val="#ppt_w"/>
                                          </p:val>
                                        </p:tav>
                                      </p:tavLst>
                                    </p:anim>
                                    <p:anim calcmode="lin" valueType="num">
                                      <p:cBhvr>
                                        <p:cTn id="69" dur="500" fill="hold"/>
                                        <p:tgtEl>
                                          <p:spTgt spid="68"/>
                                        </p:tgtEl>
                                        <p:attrNameLst>
                                          <p:attrName>ppt_h</p:attrName>
                                        </p:attrNameLst>
                                      </p:cBhvr>
                                      <p:tavLst>
                                        <p:tav tm="0">
                                          <p:val>
                                            <p:fltVal val="0"/>
                                          </p:val>
                                        </p:tav>
                                        <p:tav tm="100000">
                                          <p:val>
                                            <p:strVal val="#ppt_h"/>
                                          </p:val>
                                        </p:tav>
                                      </p:tavLst>
                                    </p:anim>
                                    <p:animEffect transition="in" filter="fade">
                                      <p:cBhvr>
                                        <p:cTn id="70" dur="500"/>
                                        <p:tgtEl>
                                          <p:spTgt spid="68"/>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left)">
                                      <p:cBhvr>
                                        <p:cTn id="74" dur="1000"/>
                                        <p:tgtEl>
                                          <p:spTgt spid="70"/>
                                        </p:tgtEl>
                                      </p:cBhvr>
                                    </p:animEffect>
                                  </p:childTnLst>
                                </p:cTn>
                              </p:par>
                            </p:childTnLst>
                          </p:cTn>
                        </p:par>
                        <p:par>
                          <p:cTn id="75" fill="hold">
                            <p:stCondLst>
                              <p:cond delay="9000"/>
                            </p:stCondLst>
                            <p:childTnLst>
                              <p:par>
                                <p:cTn id="76" presetID="22"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750"/>
                                        <p:tgtEl>
                                          <p:spTgt spid="3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Effect transition="in" filter="fade">
                                      <p:cBhvr>
                                        <p:cTn id="83" dur="500"/>
                                        <p:tgtEl>
                                          <p:spTgt spid="69"/>
                                        </p:tgtEl>
                                      </p:cBhvr>
                                    </p:animEffect>
                                  </p:childTnLst>
                                </p:cTn>
                              </p:par>
                            </p:childTnLst>
                          </p:cTn>
                        </p:par>
                        <p:par>
                          <p:cTn id="84" fill="hold">
                            <p:stCondLst>
                              <p:cond delay="9750"/>
                            </p:stCondLst>
                            <p:childTnLst>
                              <p:par>
                                <p:cTn id="85" presetID="2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wipe(left)">
                                      <p:cBhvr>
                                        <p:cTn id="87" dur="500"/>
                                        <p:tgtEl>
                                          <p:spTgt spid="72"/>
                                        </p:tgtEl>
                                      </p:cBhvr>
                                    </p:animEffect>
                                  </p:childTnLst>
                                </p:cTn>
                              </p:par>
                            </p:childTnLst>
                          </p:cTn>
                        </p:par>
                        <p:par>
                          <p:cTn id="88" fill="hold">
                            <p:stCondLst>
                              <p:cond delay="10250"/>
                            </p:stCondLst>
                            <p:childTnLst>
                              <p:par>
                                <p:cTn id="89" presetID="22" presetClass="entr" presetSubtype="1"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up)">
                                      <p:cBhvr>
                                        <p:cTn id="91" dur="750"/>
                                        <p:tgtEl>
                                          <p:spTgt spid="35"/>
                                        </p:tgtEl>
                                      </p:cBhvr>
                                    </p:animEffect>
                                  </p:childTnLst>
                                </p:cTn>
                              </p:par>
                              <p:par>
                                <p:cTn id="92" presetID="16" presetClass="entr" presetSubtype="37"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arn(outVertical)">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500"/>
                                        <p:tgtEl>
                                          <p:spTgt spid="40"/>
                                        </p:tgtEl>
                                      </p:cBhvr>
                                    </p:animEffect>
                                  </p:childTnLst>
                                </p:cTn>
                              </p:par>
                              <p:par>
                                <p:cTn id="98" presetID="23" presetClass="entr" presetSubtype="288" fill="hold" grpId="0" nodeType="withEffect">
                                  <p:stCondLst>
                                    <p:cond delay="0"/>
                                  </p:stCondLst>
                                  <p:iterate type="lt">
                                    <p:tmPct val="4000"/>
                                  </p:iterate>
                                  <p:childTnLst>
                                    <p:set>
                                      <p:cBhvr>
                                        <p:cTn id="99" dur="1" fill="hold">
                                          <p:stCondLst>
                                            <p:cond delay="0"/>
                                          </p:stCondLst>
                                        </p:cTn>
                                        <p:tgtEl>
                                          <p:spTgt spid="42"/>
                                        </p:tgtEl>
                                        <p:attrNameLst>
                                          <p:attrName>style.visibility</p:attrName>
                                        </p:attrNameLst>
                                      </p:cBhvr>
                                      <p:to>
                                        <p:strVal val="visible"/>
                                      </p:to>
                                    </p:set>
                                    <p:anim calcmode="lin" valueType="num">
                                      <p:cBhvr>
                                        <p:cTn id="100" dur="500" fill="hold"/>
                                        <p:tgtEl>
                                          <p:spTgt spid="42"/>
                                        </p:tgtEl>
                                        <p:attrNameLst>
                                          <p:attrName>ppt_w</p:attrName>
                                        </p:attrNameLst>
                                      </p:cBhvr>
                                      <p:tavLst>
                                        <p:tav tm="0">
                                          <p:val>
                                            <p:strVal val="4/3*#ppt_w"/>
                                          </p:val>
                                        </p:tav>
                                        <p:tav tm="100000">
                                          <p:val>
                                            <p:strVal val="#ppt_w"/>
                                          </p:val>
                                        </p:tav>
                                      </p:tavLst>
                                    </p:anim>
                                    <p:anim calcmode="lin" valueType="num">
                                      <p:cBhvr>
                                        <p:cTn id="101" dur="500" fill="hold"/>
                                        <p:tgtEl>
                                          <p:spTgt spid="42"/>
                                        </p:tgtEl>
                                        <p:attrNameLst>
                                          <p:attrName>ppt_h</p:attrName>
                                        </p:attrNameLst>
                                      </p:cBhvr>
                                      <p:tavLst>
                                        <p:tav tm="0">
                                          <p:val>
                                            <p:strVal val="4/3*#ppt_h"/>
                                          </p:val>
                                        </p:tav>
                                        <p:tav tm="100000">
                                          <p:val>
                                            <p:strVal val="#ppt_h"/>
                                          </p:val>
                                        </p:tav>
                                      </p:tavLst>
                                    </p:anim>
                                  </p:childTnLst>
                                </p:cTn>
                              </p:par>
                            </p:childTnLst>
                          </p:cTn>
                        </p:par>
                        <p:par>
                          <p:cTn id="102" fill="hold">
                            <p:stCondLst>
                              <p:cond delay="11000"/>
                            </p:stCondLst>
                            <p:childTnLst>
                              <p:par>
                                <p:cTn id="103" presetID="23" presetClass="entr" presetSubtype="288" fill="hold" grpId="0" nodeType="afterEffect">
                                  <p:stCondLst>
                                    <p:cond delay="0"/>
                                  </p:stCondLst>
                                  <p:iterate type="lt">
                                    <p:tmPct val="4000"/>
                                  </p:iterate>
                                  <p:childTnLst>
                                    <p:set>
                                      <p:cBhvr>
                                        <p:cTn id="104" dur="1" fill="hold">
                                          <p:stCondLst>
                                            <p:cond delay="0"/>
                                          </p:stCondLst>
                                        </p:cTn>
                                        <p:tgtEl>
                                          <p:spTgt spid="38"/>
                                        </p:tgtEl>
                                        <p:attrNameLst>
                                          <p:attrName>style.visibility</p:attrName>
                                        </p:attrNameLst>
                                      </p:cBhvr>
                                      <p:to>
                                        <p:strVal val="visible"/>
                                      </p:to>
                                    </p:set>
                                    <p:anim calcmode="lin" valueType="num">
                                      <p:cBhvr>
                                        <p:cTn id="105" dur="500" fill="hold"/>
                                        <p:tgtEl>
                                          <p:spTgt spid="38"/>
                                        </p:tgtEl>
                                        <p:attrNameLst>
                                          <p:attrName>ppt_w</p:attrName>
                                        </p:attrNameLst>
                                      </p:cBhvr>
                                      <p:tavLst>
                                        <p:tav tm="0">
                                          <p:val>
                                            <p:strVal val="4/3*#ppt_w"/>
                                          </p:val>
                                        </p:tav>
                                        <p:tav tm="100000">
                                          <p:val>
                                            <p:strVal val="#ppt_w"/>
                                          </p:val>
                                        </p:tav>
                                      </p:tavLst>
                                    </p:anim>
                                    <p:anim calcmode="lin" valueType="num">
                                      <p:cBhvr>
                                        <p:cTn id="106" dur="500" fill="hold"/>
                                        <p:tgtEl>
                                          <p:spTgt spid="3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9" grpId="0" animBg="1"/>
      <p:bldP spid="62" grpId="0" animBg="1"/>
      <p:bldP spid="63" grpId="0" animBg="1"/>
      <p:bldP spid="61" grpId="0" animBg="1"/>
      <p:bldP spid="60" grpId="0" animBg="1"/>
      <p:bldP spid="65" grpId="0"/>
      <p:bldP spid="66" grpId="0"/>
      <p:bldP spid="70" grpId="0" animBg="1"/>
      <p:bldP spid="71" grpId="0" animBg="1"/>
      <p:bldP spid="72" grpId="0" animBg="1"/>
      <p:bldP spid="68" grpId="0" animBg="1"/>
      <p:bldP spid="69" grpId="0" animBg="1"/>
      <p:bldP spid="38" grpId="0"/>
      <p:bldP spid="40" grpId="0"/>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58249" y="-738405"/>
            <a:ext cx="9783535" cy="8233365"/>
            <a:chOff x="995328" y="-482847"/>
            <a:chExt cx="9048557" cy="7614842"/>
          </a:xfrm>
        </p:grpSpPr>
        <p:sp>
          <p:nvSpPr>
            <p:cNvPr id="71" name="Oval 70"/>
            <p:cNvSpPr/>
            <p:nvPr/>
          </p:nvSpPr>
          <p:spPr>
            <a:xfrm>
              <a:off x="2429043" y="-482847"/>
              <a:ext cx="7614842" cy="7614842"/>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995328" y="1402840"/>
              <a:ext cx="5241136" cy="524113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3" name="Rectangle 72"/>
          <p:cNvSpPr/>
          <p:nvPr/>
        </p:nvSpPr>
        <p:spPr>
          <a:xfrm>
            <a:off x="1723569" y="2270287"/>
            <a:ext cx="4818519" cy="2356304"/>
          </a:xfrm>
          <a:prstGeom prst="rect">
            <a:avLst/>
          </a:prstGeom>
          <a:gradFill flip="none" rotWithShape="1">
            <a:gsLst>
              <a:gs pos="46000">
                <a:schemeClr val="bg1">
                  <a:lumMod val="94000"/>
                </a:schemeClr>
              </a:gs>
              <a:gs pos="100000">
                <a:schemeClr val="accent1">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sz="2400"/>
          </a:p>
        </p:txBody>
      </p:sp>
      <p:sp>
        <p:nvSpPr>
          <p:cNvPr id="2" name="Title 1"/>
          <p:cNvSpPr>
            <a:spLocks noGrp="1"/>
          </p:cNvSpPr>
          <p:nvPr>
            <p:ph type="title"/>
          </p:nvPr>
        </p:nvSpPr>
        <p:spPr/>
        <p:txBody>
          <a:bodyPr/>
          <a:lstStyle/>
          <a:p>
            <a:r>
              <a:rPr lang="en-GB" dirty="0"/>
              <a:t>Use in channel selection</a:t>
            </a:r>
          </a:p>
        </p:txBody>
      </p:sp>
      <p:sp>
        <p:nvSpPr>
          <p:cNvPr id="25" name="Freeform 24"/>
          <p:cNvSpPr/>
          <p:nvPr/>
        </p:nvSpPr>
        <p:spPr>
          <a:xfrm>
            <a:off x="1750759" y="3029803"/>
            <a:ext cx="354842" cy="1596788"/>
          </a:xfrm>
          <a:custGeom>
            <a:avLst/>
            <a:gdLst>
              <a:gd name="connsiteX0" fmla="*/ 0 w 354842"/>
              <a:gd name="connsiteY0" fmla="*/ 1596788 h 1596788"/>
              <a:gd name="connsiteX1" fmla="*/ 170597 w 354842"/>
              <a:gd name="connsiteY1" fmla="*/ 600501 h 1596788"/>
              <a:gd name="connsiteX2" fmla="*/ 354842 w 354842"/>
              <a:gd name="connsiteY2" fmla="*/ 0 h 1596788"/>
            </a:gdLst>
            <a:ahLst/>
            <a:cxnLst>
              <a:cxn ang="0">
                <a:pos x="connsiteX0" y="connsiteY0"/>
              </a:cxn>
              <a:cxn ang="0">
                <a:pos x="connsiteX1" y="connsiteY1"/>
              </a:cxn>
              <a:cxn ang="0">
                <a:pos x="connsiteX2" y="connsiteY2"/>
              </a:cxn>
            </a:cxnLst>
            <a:rect l="l" t="t" r="r" b="b"/>
            <a:pathLst>
              <a:path w="354842" h="1596788">
                <a:moveTo>
                  <a:pt x="0" y="1596788"/>
                </a:moveTo>
                <a:cubicBezTo>
                  <a:pt x="55728" y="1231710"/>
                  <a:pt x="111457" y="866632"/>
                  <a:pt x="170597" y="600501"/>
                </a:cubicBezTo>
                <a:cubicBezTo>
                  <a:pt x="229737" y="334370"/>
                  <a:pt x="292289" y="167185"/>
                  <a:pt x="354842" y="0"/>
                </a:cubicBezTo>
              </a:path>
            </a:pathLst>
          </a:custGeom>
          <a:ln w="28575">
            <a:solidFill>
              <a:srgbClr val="CC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26" name="Freeform 25"/>
          <p:cNvSpPr/>
          <p:nvPr/>
        </p:nvSpPr>
        <p:spPr>
          <a:xfrm>
            <a:off x="2132897" y="2347415"/>
            <a:ext cx="4326340" cy="607325"/>
          </a:xfrm>
          <a:custGeom>
            <a:avLst/>
            <a:gdLst>
              <a:gd name="connsiteX0" fmla="*/ 0 w 4326340"/>
              <a:gd name="connsiteY0" fmla="*/ 607325 h 607325"/>
              <a:gd name="connsiteX1" fmla="*/ 177421 w 4326340"/>
              <a:gd name="connsiteY1" fmla="*/ 334370 h 607325"/>
              <a:gd name="connsiteX2" fmla="*/ 457200 w 4326340"/>
              <a:gd name="connsiteY2" fmla="*/ 129654 h 607325"/>
              <a:gd name="connsiteX3" fmla="*/ 893928 w 4326340"/>
              <a:gd name="connsiteY3" fmla="*/ 13648 h 607325"/>
              <a:gd name="connsiteX4" fmla="*/ 2108579 w 4326340"/>
              <a:gd name="connsiteY4" fmla="*/ 6824 h 607325"/>
              <a:gd name="connsiteX5" fmla="*/ 4326340 w 4326340"/>
              <a:gd name="connsiteY5" fmla="*/ 0 h 60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6340" h="607325">
                <a:moveTo>
                  <a:pt x="0" y="607325"/>
                </a:moveTo>
                <a:cubicBezTo>
                  <a:pt x="50610" y="510653"/>
                  <a:pt x="101221" y="413982"/>
                  <a:pt x="177421" y="334370"/>
                </a:cubicBezTo>
                <a:cubicBezTo>
                  <a:pt x="253621" y="254758"/>
                  <a:pt x="337782" y="183108"/>
                  <a:pt x="457200" y="129654"/>
                </a:cubicBezTo>
                <a:cubicBezTo>
                  <a:pt x="576618" y="76200"/>
                  <a:pt x="618698" y="34120"/>
                  <a:pt x="893928" y="13648"/>
                </a:cubicBezTo>
                <a:cubicBezTo>
                  <a:pt x="1169158" y="-6824"/>
                  <a:pt x="2108579" y="6824"/>
                  <a:pt x="2108579" y="6824"/>
                </a:cubicBezTo>
                <a:lnTo>
                  <a:pt x="4326340" y="0"/>
                </a:lnTo>
              </a:path>
            </a:pathLst>
          </a:custGeom>
          <a:ln w="28575">
            <a:solidFill>
              <a:srgbClr val="CC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27" name="Freeform 26"/>
          <p:cNvSpPr/>
          <p:nvPr/>
        </p:nvSpPr>
        <p:spPr>
          <a:xfrm>
            <a:off x="1750996" y="4117443"/>
            <a:ext cx="126853" cy="507412"/>
          </a:xfrm>
          <a:custGeom>
            <a:avLst/>
            <a:gdLst>
              <a:gd name="connsiteX0" fmla="*/ 0 w 126853"/>
              <a:gd name="connsiteY0" fmla="*/ 507412 h 507412"/>
              <a:gd name="connsiteX1" fmla="*/ 126853 w 126853"/>
              <a:gd name="connsiteY1" fmla="*/ 0 h 507412"/>
            </a:gdLst>
            <a:ahLst/>
            <a:cxnLst>
              <a:cxn ang="0">
                <a:pos x="connsiteX0" y="connsiteY0"/>
              </a:cxn>
              <a:cxn ang="0">
                <a:pos x="connsiteX1" y="connsiteY1"/>
              </a:cxn>
            </a:cxnLst>
            <a:rect l="l" t="t" r="r" b="b"/>
            <a:pathLst>
              <a:path w="126853" h="507412">
                <a:moveTo>
                  <a:pt x="0" y="507412"/>
                </a:moveTo>
                <a:lnTo>
                  <a:pt x="126853" y="0"/>
                </a:lnTo>
              </a:path>
            </a:pathLst>
          </a:custGeom>
          <a:ln w="28575">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28" name="Freeform 27"/>
          <p:cNvSpPr/>
          <p:nvPr/>
        </p:nvSpPr>
        <p:spPr>
          <a:xfrm>
            <a:off x="1888420" y="2335794"/>
            <a:ext cx="4577286" cy="1723508"/>
          </a:xfrm>
          <a:custGeom>
            <a:avLst/>
            <a:gdLst>
              <a:gd name="connsiteX0" fmla="*/ 0 w 4577286"/>
              <a:gd name="connsiteY0" fmla="*/ 1723508 h 1723508"/>
              <a:gd name="connsiteX1" fmla="*/ 322419 w 4577286"/>
              <a:gd name="connsiteY1" fmla="*/ 872534 h 1723508"/>
              <a:gd name="connsiteX2" fmla="*/ 1035968 w 4577286"/>
              <a:gd name="connsiteY2" fmla="*/ 185413 h 1723508"/>
              <a:gd name="connsiteX3" fmla="*/ 2679774 w 4577286"/>
              <a:gd name="connsiteY3" fmla="*/ 16275 h 1723508"/>
              <a:gd name="connsiteX4" fmla="*/ 4577286 w 4577286"/>
              <a:gd name="connsiteY4" fmla="*/ 16275 h 172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7286" h="1723508">
                <a:moveTo>
                  <a:pt x="0" y="1723508"/>
                </a:moveTo>
                <a:cubicBezTo>
                  <a:pt x="74879" y="1426195"/>
                  <a:pt x="149758" y="1128883"/>
                  <a:pt x="322419" y="872534"/>
                </a:cubicBezTo>
                <a:cubicBezTo>
                  <a:pt x="495080" y="616185"/>
                  <a:pt x="643076" y="328123"/>
                  <a:pt x="1035968" y="185413"/>
                </a:cubicBezTo>
                <a:cubicBezTo>
                  <a:pt x="1428860" y="42703"/>
                  <a:pt x="2089554" y="44465"/>
                  <a:pt x="2679774" y="16275"/>
                </a:cubicBezTo>
                <a:cubicBezTo>
                  <a:pt x="3269994" y="-11915"/>
                  <a:pt x="3923640" y="2180"/>
                  <a:pt x="4577286" y="16275"/>
                </a:cubicBezTo>
              </a:path>
            </a:pathLst>
          </a:custGeom>
          <a:ln w="28575">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29" name="Freeform 28"/>
          <p:cNvSpPr/>
          <p:nvPr/>
        </p:nvSpPr>
        <p:spPr>
          <a:xfrm>
            <a:off x="1772138" y="3361609"/>
            <a:ext cx="417559" cy="1263246"/>
          </a:xfrm>
          <a:custGeom>
            <a:avLst/>
            <a:gdLst>
              <a:gd name="connsiteX0" fmla="*/ 0 w 417559"/>
              <a:gd name="connsiteY0" fmla="*/ 1263246 h 1263246"/>
              <a:gd name="connsiteX1" fmla="*/ 190280 w 417559"/>
              <a:gd name="connsiteY1" fmla="*/ 597267 h 1263246"/>
              <a:gd name="connsiteX2" fmla="*/ 417559 w 417559"/>
              <a:gd name="connsiteY2" fmla="*/ 0 h 1263246"/>
            </a:gdLst>
            <a:ahLst/>
            <a:cxnLst>
              <a:cxn ang="0">
                <a:pos x="connsiteX0" y="connsiteY0"/>
              </a:cxn>
              <a:cxn ang="0">
                <a:pos x="connsiteX1" y="connsiteY1"/>
              </a:cxn>
              <a:cxn ang="0">
                <a:pos x="connsiteX2" y="connsiteY2"/>
              </a:cxn>
            </a:cxnLst>
            <a:rect l="l" t="t" r="r" b="b"/>
            <a:pathLst>
              <a:path w="417559" h="1263246">
                <a:moveTo>
                  <a:pt x="0" y="1263246"/>
                </a:moveTo>
                <a:cubicBezTo>
                  <a:pt x="60343" y="1035527"/>
                  <a:pt x="120687" y="807808"/>
                  <a:pt x="190280" y="597267"/>
                </a:cubicBezTo>
                <a:cubicBezTo>
                  <a:pt x="259873" y="386726"/>
                  <a:pt x="378798" y="36999"/>
                  <a:pt x="417559" y="0"/>
                </a:cubicBezTo>
              </a:path>
            </a:pathLst>
          </a:custGeom>
          <a:ln w="28575">
            <a:solidFill>
              <a:schemeClr val="accent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30" name="Freeform 29"/>
          <p:cNvSpPr/>
          <p:nvPr/>
        </p:nvSpPr>
        <p:spPr>
          <a:xfrm>
            <a:off x="2263694" y="2344420"/>
            <a:ext cx="4207297" cy="922049"/>
          </a:xfrm>
          <a:custGeom>
            <a:avLst/>
            <a:gdLst>
              <a:gd name="connsiteX0" fmla="*/ 0 w 4207297"/>
              <a:gd name="connsiteY0" fmla="*/ 922049 h 922049"/>
              <a:gd name="connsiteX1" fmla="*/ 243136 w 4207297"/>
              <a:gd name="connsiteY1" fmla="*/ 562632 h 922049"/>
              <a:gd name="connsiteX2" fmla="*/ 533841 w 4207297"/>
              <a:gd name="connsiteY2" fmla="*/ 324782 h 922049"/>
              <a:gd name="connsiteX3" fmla="*/ 940828 w 4207297"/>
              <a:gd name="connsiteY3" fmla="*/ 155645 h 922049"/>
              <a:gd name="connsiteX4" fmla="*/ 1374243 w 4207297"/>
              <a:gd name="connsiteY4" fmla="*/ 65790 h 922049"/>
              <a:gd name="connsiteX5" fmla="*/ 2357355 w 4207297"/>
              <a:gd name="connsiteY5" fmla="*/ 7649 h 922049"/>
              <a:gd name="connsiteX6" fmla="*/ 4207297 w 4207297"/>
              <a:gd name="connsiteY6" fmla="*/ 2364 h 92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7297" h="922049">
                <a:moveTo>
                  <a:pt x="0" y="922049"/>
                </a:moveTo>
                <a:cubicBezTo>
                  <a:pt x="77081" y="792112"/>
                  <a:pt x="154163" y="662176"/>
                  <a:pt x="243136" y="562632"/>
                </a:cubicBezTo>
                <a:cubicBezTo>
                  <a:pt x="332109" y="463088"/>
                  <a:pt x="417559" y="392613"/>
                  <a:pt x="533841" y="324782"/>
                </a:cubicBezTo>
                <a:cubicBezTo>
                  <a:pt x="650123" y="256951"/>
                  <a:pt x="800761" y="198810"/>
                  <a:pt x="940828" y="155645"/>
                </a:cubicBezTo>
                <a:cubicBezTo>
                  <a:pt x="1080895" y="112480"/>
                  <a:pt x="1138155" y="90456"/>
                  <a:pt x="1374243" y="65790"/>
                </a:cubicBezTo>
                <a:cubicBezTo>
                  <a:pt x="1610331" y="41124"/>
                  <a:pt x="1885179" y="18220"/>
                  <a:pt x="2357355" y="7649"/>
                </a:cubicBezTo>
                <a:cubicBezTo>
                  <a:pt x="2829531" y="-2922"/>
                  <a:pt x="3518414" y="-279"/>
                  <a:pt x="4207297" y="2364"/>
                </a:cubicBezTo>
              </a:path>
            </a:pathLst>
          </a:custGeom>
          <a:ln w="28575">
            <a:solidFill>
              <a:schemeClr val="accent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31" name="Freeform 30"/>
          <p:cNvSpPr/>
          <p:nvPr/>
        </p:nvSpPr>
        <p:spPr>
          <a:xfrm>
            <a:off x="1766853" y="3853165"/>
            <a:ext cx="798118" cy="766405"/>
          </a:xfrm>
          <a:custGeom>
            <a:avLst/>
            <a:gdLst>
              <a:gd name="connsiteX0" fmla="*/ 0 w 798118"/>
              <a:gd name="connsiteY0" fmla="*/ 766405 h 766405"/>
              <a:gd name="connsiteX1" fmla="*/ 375274 w 798118"/>
              <a:gd name="connsiteY1" fmla="*/ 348847 h 766405"/>
              <a:gd name="connsiteX2" fmla="*/ 798118 w 798118"/>
              <a:gd name="connsiteY2" fmla="*/ 0 h 766405"/>
            </a:gdLst>
            <a:ahLst/>
            <a:cxnLst>
              <a:cxn ang="0">
                <a:pos x="connsiteX0" y="connsiteY0"/>
              </a:cxn>
              <a:cxn ang="0">
                <a:pos x="connsiteX1" y="connsiteY1"/>
              </a:cxn>
              <a:cxn ang="0">
                <a:pos x="connsiteX2" y="connsiteY2"/>
              </a:cxn>
            </a:cxnLst>
            <a:rect l="l" t="t" r="r" b="b"/>
            <a:pathLst>
              <a:path w="798118" h="766405">
                <a:moveTo>
                  <a:pt x="0" y="766405"/>
                </a:moveTo>
                <a:cubicBezTo>
                  <a:pt x="121127" y="621493"/>
                  <a:pt x="242254" y="476581"/>
                  <a:pt x="375274" y="348847"/>
                </a:cubicBezTo>
                <a:cubicBezTo>
                  <a:pt x="508294" y="221113"/>
                  <a:pt x="733811" y="56379"/>
                  <a:pt x="798118" y="0"/>
                </a:cubicBezTo>
              </a:path>
            </a:pathLst>
          </a:cu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32" name="Freeform 31"/>
          <p:cNvSpPr/>
          <p:nvPr/>
        </p:nvSpPr>
        <p:spPr>
          <a:xfrm>
            <a:off x="2575542" y="2522521"/>
            <a:ext cx="3899375" cy="1298931"/>
          </a:xfrm>
          <a:custGeom>
            <a:avLst/>
            <a:gdLst>
              <a:gd name="connsiteX0" fmla="*/ 0 w 3899375"/>
              <a:gd name="connsiteY0" fmla="*/ 1298931 h 1298931"/>
              <a:gd name="connsiteX1" fmla="*/ 576125 w 3899375"/>
              <a:gd name="connsiteY1" fmla="*/ 913086 h 1298931"/>
              <a:gd name="connsiteX2" fmla="*/ 1120536 w 3899375"/>
              <a:gd name="connsiteY2" fmla="*/ 643523 h 1298931"/>
              <a:gd name="connsiteX3" fmla="*/ 1929225 w 3899375"/>
              <a:gd name="connsiteY3" fmla="*/ 368674 h 1298931"/>
              <a:gd name="connsiteX4" fmla="*/ 2769627 w 3899375"/>
              <a:gd name="connsiteY4" fmla="*/ 183680 h 1298931"/>
              <a:gd name="connsiteX5" fmla="*/ 3779167 w 3899375"/>
              <a:gd name="connsiteY5" fmla="*/ 19828 h 1298931"/>
              <a:gd name="connsiteX6" fmla="*/ 3895449 w 3899375"/>
              <a:gd name="connsiteY6" fmla="*/ 9257 h 129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9375" h="1298931">
                <a:moveTo>
                  <a:pt x="0" y="1298931"/>
                </a:moveTo>
                <a:cubicBezTo>
                  <a:pt x="194684" y="1160626"/>
                  <a:pt x="389369" y="1022321"/>
                  <a:pt x="576125" y="913086"/>
                </a:cubicBezTo>
                <a:cubicBezTo>
                  <a:pt x="762881" y="803851"/>
                  <a:pt x="895019" y="734258"/>
                  <a:pt x="1120536" y="643523"/>
                </a:cubicBezTo>
                <a:cubicBezTo>
                  <a:pt x="1346053" y="552788"/>
                  <a:pt x="1654377" y="445314"/>
                  <a:pt x="1929225" y="368674"/>
                </a:cubicBezTo>
                <a:cubicBezTo>
                  <a:pt x="2204073" y="292034"/>
                  <a:pt x="2461303" y="241821"/>
                  <a:pt x="2769627" y="183680"/>
                </a:cubicBezTo>
                <a:cubicBezTo>
                  <a:pt x="3077951" y="125539"/>
                  <a:pt x="3591530" y="48898"/>
                  <a:pt x="3779167" y="19828"/>
                </a:cubicBezTo>
                <a:cubicBezTo>
                  <a:pt x="3966804" y="-9242"/>
                  <a:pt x="3872545" y="-433"/>
                  <a:pt x="3895449" y="9257"/>
                </a:cubicBezTo>
              </a:path>
            </a:pathLst>
          </a:cu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en-GB">
              <a:solidFill>
                <a:schemeClr val="tx1"/>
              </a:solidFill>
            </a:endParaRPr>
          </a:p>
        </p:txBody>
      </p:sp>
      <p:sp>
        <p:nvSpPr>
          <p:cNvPr id="33" name="Oval 32"/>
          <p:cNvSpPr/>
          <p:nvPr/>
        </p:nvSpPr>
        <p:spPr>
          <a:xfrm>
            <a:off x="2036416" y="2928310"/>
            <a:ext cx="158567" cy="158567"/>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798565" y="4025991"/>
            <a:ext cx="158567" cy="158567"/>
          </a:xfrm>
          <a:prstGeom prst="ellipse">
            <a:avLst/>
          </a:prstGeom>
          <a:solidFill>
            <a:srgbClr val="FF1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2496258" y="3766848"/>
            <a:ext cx="158567" cy="1585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139485" y="3239916"/>
            <a:ext cx="158567" cy="1585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206765" y="3064247"/>
            <a:ext cx="1024828" cy="707886"/>
          </a:xfrm>
          <a:prstGeom prst="rect">
            <a:avLst/>
          </a:prstGeom>
          <a:noFill/>
        </p:spPr>
        <p:txBody>
          <a:bodyPr wrap="square" rtlCol="0">
            <a:spAutoFit/>
          </a:bodyPr>
          <a:lstStyle/>
          <a:p>
            <a:r>
              <a:rPr lang="en-US" sz="1000" dirty="0">
                <a:solidFill>
                  <a:schemeClr val="tx2"/>
                </a:solidFill>
              </a:rPr>
              <a:t>% of maximum sales on the media channel</a:t>
            </a:r>
          </a:p>
          <a:p>
            <a:endParaRPr lang="en-GB" sz="1000" dirty="0"/>
          </a:p>
        </p:txBody>
      </p:sp>
      <p:grpSp>
        <p:nvGrpSpPr>
          <p:cNvPr id="69" name="Group 68"/>
          <p:cNvGrpSpPr/>
          <p:nvPr/>
        </p:nvGrpSpPr>
        <p:grpSpPr>
          <a:xfrm>
            <a:off x="694637" y="2144198"/>
            <a:ext cx="6236484" cy="3432212"/>
            <a:chOff x="694637" y="2144198"/>
            <a:chExt cx="6236484" cy="3432212"/>
          </a:xfrm>
        </p:grpSpPr>
        <p:grpSp>
          <p:nvGrpSpPr>
            <p:cNvPr id="10" name="Group 9"/>
            <p:cNvGrpSpPr/>
            <p:nvPr/>
          </p:nvGrpSpPr>
          <p:grpSpPr>
            <a:xfrm>
              <a:off x="694637" y="2144198"/>
              <a:ext cx="5959397" cy="3071055"/>
              <a:chOff x="546786" y="2489825"/>
              <a:chExt cx="7646637" cy="4397990"/>
            </a:xfrm>
          </p:grpSpPr>
          <p:sp>
            <p:nvSpPr>
              <p:cNvPr id="11" name="TextBox 40"/>
              <p:cNvSpPr txBox="1">
                <a:spLocks noChangeArrowheads="1"/>
              </p:cNvSpPr>
              <p:nvPr>
                <p:custDataLst>
                  <p:tags r:id="rId1"/>
                </p:custDataLst>
              </p:nvPr>
            </p:nvSpPr>
            <p:spPr bwMode="auto">
              <a:xfrm>
                <a:off x="546786" y="2489825"/>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smtClean="0">
                    <a:solidFill>
                      <a:schemeClr val="tx1">
                        <a:lumMod val="65000"/>
                        <a:lumOff val="35000"/>
                      </a:schemeClr>
                    </a:solidFill>
                  </a:rPr>
                  <a:t>100%</a:t>
                </a:r>
                <a:endParaRPr lang="en-GB" sz="1000" b="1" dirty="0">
                  <a:solidFill>
                    <a:schemeClr val="tx1">
                      <a:lumMod val="65000"/>
                      <a:lumOff val="35000"/>
                    </a:schemeClr>
                  </a:solidFill>
                </a:endParaRPr>
              </a:p>
            </p:txBody>
          </p:sp>
          <p:sp>
            <p:nvSpPr>
              <p:cNvPr id="12" name="TextBox 41"/>
              <p:cNvSpPr txBox="1">
                <a:spLocks noChangeArrowheads="1"/>
              </p:cNvSpPr>
              <p:nvPr>
                <p:custDataLst>
                  <p:tags r:id="rId2"/>
                </p:custDataLst>
              </p:nvPr>
            </p:nvSpPr>
            <p:spPr bwMode="auto">
              <a:xfrm>
                <a:off x="4997602" y="6526675"/>
                <a:ext cx="3195821"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200" b="1" dirty="0" smtClean="0">
                    <a:solidFill>
                      <a:schemeClr val="tx1">
                        <a:lumMod val="65000"/>
                        <a:lumOff val="35000"/>
                      </a:schemeClr>
                    </a:solidFill>
                  </a:rPr>
                  <a:t>Weekly Media Spend</a:t>
                </a:r>
                <a:endParaRPr lang="en-GB" sz="1200" b="1" dirty="0">
                  <a:solidFill>
                    <a:schemeClr val="tx1">
                      <a:lumMod val="65000"/>
                      <a:lumOff val="35000"/>
                    </a:schemeClr>
                  </a:solidFill>
                </a:endParaRPr>
              </a:p>
            </p:txBody>
          </p:sp>
          <p:cxnSp>
            <p:nvCxnSpPr>
              <p:cNvPr id="13" name="Straight Arrow Connector 12"/>
              <p:cNvCxnSpPr/>
              <p:nvPr>
                <p:custDataLst>
                  <p:tags r:id="rId3"/>
                </p:custDataLst>
              </p:nvPr>
            </p:nvCxnSpPr>
            <p:spPr bwMode="auto">
              <a:xfrm flipV="1">
                <a:off x="1867032" y="2697078"/>
                <a:ext cx="0" cy="3379786"/>
              </a:xfrm>
              <a:prstGeom prst="straightConnector1">
                <a:avLst/>
              </a:prstGeom>
              <a:ln w="38100">
                <a:solidFill>
                  <a:schemeClr val="tx1">
                    <a:lumMod val="65000"/>
                    <a:lumOff val="35000"/>
                  </a:schemeClr>
                </a:solidFill>
                <a:tailEnd type="oval"/>
              </a:ln>
              <a:effectLst/>
            </p:spPr>
            <p:style>
              <a:lnRef idx="3">
                <a:schemeClr val="dk1"/>
              </a:lnRef>
              <a:fillRef idx="0">
                <a:schemeClr val="dk1"/>
              </a:fillRef>
              <a:effectRef idx="2">
                <a:schemeClr val="dk1"/>
              </a:effectRef>
              <a:fontRef idx="minor">
                <a:schemeClr val="tx1"/>
              </a:fontRef>
            </p:style>
          </p:cxnSp>
          <p:cxnSp>
            <p:nvCxnSpPr>
              <p:cNvPr id="14" name="Straight Arrow Connector 13"/>
              <p:cNvCxnSpPr/>
              <p:nvPr>
                <p:custDataLst>
                  <p:tags r:id="rId4"/>
                </p:custDataLst>
              </p:nvPr>
            </p:nvCxnSpPr>
            <p:spPr bwMode="auto">
              <a:xfrm>
                <a:off x="1856795" y="6076865"/>
                <a:ext cx="6166431" cy="0"/>
              </a:xfrm>
              <a:prstGeom prst="straightConnector1">
                <a:avLst/>
              </a:prstGeom>
              <a:ln w="38100">
                <a:solidFill>
                  <a:schemeClr val="tx1">
                    <a:lumMod val="65000"/>
                    <a:lumOff val="35000"/>
                  </a:schemeClr>
                </a:solidFill>
                <a:tailEnd type="oval"/>
              </a:ln>
              <a:effectLst/>
            </p:spPr>
            <p:style>
              <a:lnRef idx="3">
                <a:schemeClr val="dk1"/>
              </a:lnRef>
              <a:fillRef idx="0">
                <a:schemeClr val="dk1"/>
              </a:fillRef>
              <a:effectRef idx="2">
                <a:schemeClr val="dk1"/>
              </a:effectRef>
              <a:fontRef idx="minor">
                <a:schemeClr val="tx1"/>
              </a:fontRef>
            </p:style>
          </p:cxnSp>
          <p:sp>
            <p:nvSpPr>
              <p:cNvPr id="15" name="TextBox 40"/>
              <p:cNvSpPr txBox="1">
                <a:spLocks noChangeArrowheads="1"/>
              </p:cNvSpPr>
              <p:nvPr>
                <p:custDataLst>
                  <p:tags r:id="rId5"/>
                </p:custDataLst>
              </p:nvPr>
            </p:nvSpPr>
            <p:spPr bwMode="auto">
              <a:xfrm>
                <a:off x="546786" y="2830472"/>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a:solidFill>
                      <a:schemeClr val="tx1">
                        <a:lumMod val="65000"/>
                        <a:lumOff val="35000"/>
                      </a:schemeClr>
                    </a:solidFill>
                  </a:rPr>
                  <a:t>9</a:t>
                </a:r>
                <a:r>
                  <a:rPr lang="en-GB" sz="1000" b="1" dirty="0" smtClean="0">
                    <a:solidFill>
                      <a:schemeClr val="tx1">
                        <a:lumMod val="65000"/>
                        <a:lumOff val="35000"/>
                      </a:schemeClr>
                    </a:solidFill>
                  </a:rPr>
                  <a:t>0%</a:t>
                </a:r>
                <a:endParaRPr lang="en-GB" sz="1000" b="1" dirty="0">
                  <a:solidFill>
                    <a:schemeClr val="tx1">
                      <a:lumMod val="65000"/>
                      <a:lumOff val="35000"/>
                    </a:schemeClr>
                  </a:solidFill>
                </a:endParaRPr>
              </a:p>
            </p:txBody>
          </p:sp>
          <p:sp>
            <p:nvSpPr>
              <p:cNvPr id="16" name="TextBox 40"/>
              <p:cNvSpPr txBox="1">
                <a:spLocks noChangeArrowheads="1"/>
              </p:cNvSpPr>
              <p:nvPr>
                <p:custDataLst>
                  <p:tags r:id="rId6"/>
                </p:custDataLst>
              </p:nvPr>
            </p:nvSpPr>
            <p:spPr bwMode="auto">
              <a:xfrm>
                <a:off x="546786" y="3171118"/>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smtClean="0">
                    <a:solidFill>
                      <a:schemeClr val="tx1">
                        <a:lumMod val="65000"/>
                        <a:lumOff val="35000"/>
                      </a:schemeClr>
                    </a:solidFill>
                  </a:rPr>
                  <a:t>80%</a:t>
                </a:r>
                <a:endParaRPr lang="en-GB" sz="1000" b="1" dirty="0">
                  <a:solidFill>
                    <a:schemeClr val="tx1">
                      <a:lumMod val="65000"/>
                      <a:lumOff val="35000"/>
                    </a:schemeClr>
                  </a:solidFill>
                </a:endParaRPr>
              </a:p>
            </p:txBody>
          </p:sp>
          <p:sp>
            <p:nvSpPr>
              <p:cNvPr id="17" name="TextBox 40"/>
              <p:cNvSpPr txBox="1">
                <a:spLocks noChangeArrowheads="1"/>
              </p:cNvSpPr>
              <p:nvPr>
                <p:custDataLst>
                  <p:tags r:id="rId7"/>
                </p:custDataLst>
              </p:nvPr>
            </p:nvSpPr>
            <p:spPr bwMode="auto">
              <a:xfrm>
                <a:off x="546786" y="3511765"/>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a:solidFill>
                      <a:schemeClr val="tx1">
                        <a:lumMod val="65000"/>
                        <a:lumOff val="35000"/>
                      </a:schemeClr>
                    </a:solidFill>
                  </a:rPr>
                  <a:t>7</a:t>
                </a:r>
                <a:r>
                  <a:rPr lang="en-GB" sz="1000" b="1" dirty="0" smtClean="0">
                    <a:solidFill>
                      <a:schemeClr val="tx1">
                        <a:lumMod val="65000"/>
                        <a:lumOff val="35000"/>
                      </a:schemeClr>
                    </a:solidFill>
                  </a:rPr>
                  <a:t>0%</a:t>
                </a:r>
                <a:endParaRPr lang="en-GB" sz="1000" b="1" dirty="0">
                  <a:solidFill>
                    <a:schemeClr val="tx1">
                      <a:lumMod val="65000"/>
                      <a:lumOff val="35000"/>
                    </a:schemeClr>
                  </a:solidFill>
                </a:endParaRPr>
              </a:p>
            </p:txBody>
          </p:sp>
          <p:sp>
            <p:nvSpPr>
              <p:cNvPr id="18" name="TextBox 40"/>
              <p:cNvSpPr txBox="1">
                <a:spLocks noChangeArrowheads="1"/>
              </p:cNvSpPr>
              <p:nvPr>
                <p:custDataLst>
                  <p:tags r:id="rId8"/>
                </p:custDataLst>
              </p:nvPr>
            </p:nvSpPr>
            <p:spPr bwMode="auto">
              <a:xfrm>
                <a:off x="546786" y="3852412"/>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smtClean="0">
                    <a:solidFill>
                      <a:schemeClr val="tx1">
                        <a:lumMod val="65000"/>
                        <a:lumOff val="35000"/>
                      </a:schemeClr>
                    </a:solidFill>
                  </a:rPr>
                  <a:t>60%</a:t>
                </a:r>
                <a:endParaRPr lang="en-GB" sz="1000" b="1" dirty="0">
                  <a:solidFill>
                    <a:schemeClr val="tx1">
                      <a:lumMod val="65000"/>
                      <a:lumOff val="35000"/>
                    </a:schemeClr>
                  </a:solidFill>
                </a:endParaRPr>
              </a:p>
            </p:txBody>
          </p:sp>
          <p:sp>
            <p:nvSpPr>
              <p:cNvPr id="19" name="TextBox 40"/>
              <p:cNvSpPr txBox="1">
                <a:spLocks noChangeArrowheads="1"/>
              </p:cNvSpPr>
              <p:nvPr>
                <p:custDataLst>
                  <p:tags r:id="rId9"/>
                </p:custDataLst>
              </p:nvPr>
            </p:nvSpPr>
            <p:spPr bwMode="auto">
              <a:xfrm>
                <a:off x="546786" y="4193059"/>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a:solidFill>
                      <a:schemeClr val="tx1">
                        <a:lumMod val="65000"/>
                        <a:lumOff val="35000"/>
                      </a:schemeClr>
                    </a:solidFill>
                  </a:rPr>
                  <a:t>5</a:t>
                </a:r>
                <a:r>
                  <a:rPr lang="en-GB" sz="1000" b="1" dirty="0" smtClean="0">
                    <a:solidFill>
                      <a:schemeClr val="tx1">
                        <a:lumMod val="65000"/>
                        <a:lumOff val="35000"/>
                      </a:schemeClr>
                    </a:solidFill>
                  </a:rPr>
                  <a:t>0%</a:t>
                </a:r>
                <a:endParaRPr lang="en-GB" sz="1000" b="1" dirty="0">
                  <a:solidFill>
                    <a:schemeClr val="tx1">
                      <a:lumMod val="65000"/>
                      <a:lumOff val="35000"/>
                    </a:schemeClr>
                  </a:solidFill>
                </a:endParaRPr>
              </a:p>
            </p:txBody>
          </p:sp>
          <p:sp>
            <p:nvSpPr>
              <p:cNvPr id="20" name="TextBox 40"/>
              <p:cNvSpPr txBox="1">
                <a:spLocks noChangeArrowheads="1"/>
              </p:cNvSpPr>
              <p:nvPr>
                <p:custDataLst>
                  <p:tags r:id="rId10"/>
                </p:custDataLst>
              </p:nvPr>
            </p:nvSpPr>
            <p:spPr bwMode="auto">
              <a:xfrm>
                <a:off x="546786" y="4533705"/>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smtClean="0">
                    <a:solidFill>
                      <a:schemeClr val="tx1">
                        <a:lumMod val="65000"/>
                        <a:lumOff val="35000"/>
                      </a:schemeClr>
                    </a:solidFill>
                  </a:rPr>
                  <a:t>40%</a:t>
                </a:r>
                <a:endParaRPr lang="en-GB" sz="1000" b="1" dirty="0">
                  <a:solidFill>
                    <a:schemeClr val="tx1">
                      <a:lumMod val="65000"/>
                      <a:lumOff val="35000"/>
                    </a:schemeClr>
                  </a:solidFill>
                </a:endParaRPr>
              </a:p>
            </p:txBody>
          </p:sp>
          <p:sp>
            <p:nvSpPr>
              <p:cNvPr id="21" name="TextBox 40"/>
              <p:cNvSpPr txBox="1">
                <a:spLocks noChangeArrowheads="1"/>
              </p:cNvSpPr>
              <p:nvPr>
                <p:custDataLst>
                  <p:tags r:id="rId11"/>
                </p:custDataLst>
              </p:nvPr>
            </p:nvSpPr>
            <p:spPr bwMode="auto">
              <a:xfrm>
                <a:off x="546786" y="4874352"/>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a:solidFill>
                      <a:schemeClr val="tx1">
                        <a:lumMod val="65000"/>
                        <a:lumOff val="35000"/>
                      </a:schemeClr>
                    </a:solidFill>
                  </a:rPr>
                  <a:t>3</a:t>
                </a:r>
                <a:r>
                  <a:rPr lang="en-GB" sz="1000" b="1" dirty="0" smtClean="0">
                    <a:solidFill>
                      <a:schemeClr val="tx1">
                        <a:lumMod val="65000"/>
                        <a:lumOff val="35000"/>
                      </a:schemeClr>
                    </a:solidFill>
                  </a:rPr>
                  <a:t>0%</a:t>
                </a:r>
                <a:endParaRPr lang="en-GB" sz="1000" b="1" dirty="0">
                  <a:solidFill>
                    <a:schemeClr val="tx1">
                      <a:lumMod val="65000"/>
                      <a:lumOff val="35000"/>
                    </a:schemeClr>
                  </a:solidFill>
                </a:endParaRPr>
              </a:p>
            </p:txBody>
          </p:sp>
          <p:sp>
            <p:nvSpPr>
              <p:cNvPr id="22" name="TextBox 40"/>
              <p:cNvSpPr txBox="1">
                <a:spLocks noChangeArrowheads="1"/>
              </p:cNvSpPr>
              <p:nvPr>
                <p:custDataLst>
                  <p:tags r:id="rId12"/>
                </p:custDataLst>
              </p:nvPr>
            </p:nvSpPr>
            <p:spPr bwMode="auto">
              <a:xfrm>
                <a:off x="546786" y="5214999"/>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smtClean="0">
                    <a:solidFill>
                      <a:schemeClr val="tx1">
                        <a:lumMod val="65000"/>
                        <a:lumOff val="35000"/>
                      </a:schemeClr>
                    </a:solidFill>
                  </a:rPr>
                  <a:t>20%</a:t>
                </a:r>
                <a:endParaRPr lang="en-GB" sz="1000" b="1" dirty="0">
                  <a:solidFill>
                    <a:schemeClr val="tx1">
                      <a:lumMod val="65000"/>
                      <a:lumOff val="35000"/>
                    </a:schemeClr>
                  </a:solidFill>
                </a:endParaRPr>
              </a:p>
            </p:txBody>
          </p:sp>
          <p:sp>
            <p:nvSpPr>
              <p:cNvPr id="23" name="TextBox 40"/>
              <p:cNvSpPr txBox="1">
                <a:spLocks noChangeArrowheads="1"/>
              </p:cNvSpPr>
              <p:nvPr>
                <p:custDataLst>
                  <p:tags r:id="rId13"/>
                </p:custDataLst>
              </p:nvPr>
            </p:nvSpPr>
            <p:spPr bwMode="auto">
              <a:xfrm>
                <a:off x="546786" y="5555645"/>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a:solidFill>
                      <a:schemeClr val="tx1">
                        <a:lumMod val="65000"/>
                        <a:lumOff val="35000"/>
                      </a:schemeClr>
                    </a:solidFill>
                  </a:rPr>
                  <a:t>1</a:t>
                </a:r>
                <a:r>
                  <a:rPr lang="en-GB" sz="1000" b="1" dirty="0" smtClean="0">
                    <a:solidFill>
                      <a:schemeClr val="tx1">
                        <a:lumMod val="65000"/>
                        <a:lumOff val="35000"/>
                      </a:schemeClr>
                    </a:solidFill>
                  </a:rPr>
                  <a:t>0%</a:t>
                </a:r>
                <a:endParaRPr lang="en-GB" sz="1000" b="1" dirty="0">
                  <a:solidFill>
                    <a:schemeClr val="tx1">
                      <a:lumMod val="65000"/>
                      <a:lumOff val="35000"/>
                    </a:schemeClr>
                  </a:solidFill>
                </a:endParaRPr>
              </a:p>
            </p:txBody>
          </p:sp>
          <p:sp>
            <p:nvSpPr>
              <p:cNvPr id="24" name="TextBox 40"/>
              <p:cNvSpPr txBox="1">
                <a:spLocks noChangeArrowheads="1"/>
              </p:cNvSpPr>
              <p:nvPr>
                <p:custDataLst>
                  <p:tags r:id="rId14"/>
                </p:custDataLst>
              </p:nvPr>
            </p:nvSpPr>
            <p:spPr bwMode="auto">
              <a:xfrm>
                <a:off x="546786" y="5896294"/>
                <a:ext cx="1260504" cy="36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000" b="1" dirty="0" smtClean="0">
                    <a:solidFill>
                      <a:schemeClr val="tx1">
                        <a:lumMod val="65000"/>
                        <a:lumOff val="35000"/>
                      </a:schemeClr>
                    </a:solidFill>
                  </a:rPr>
                  <a:t>0%</a:t>
                </a:r>
                <a:endParaRPr lang="en-GB" sz="1000" b="1" dirty="0">
                  <a:solidFill>
                    <a:schemeClr val="tx1">
                      <a:lumMod val="65000"/>
                      <a:lumOff val="35000"/>
                    </a:schemeClr>
                  </a:solidFill>
                </a:endParaRPr>
              </a:p>
            </p:txBody>
          </p:sp>
        </p:grpSp>
        <p:sp>
          <p:nvSpPr>
            <p:cNvPr id="39" name="TextBox 38"/>
            <p:cNvSpPr txBox="1"/>
            <p:nvPr/>
          </p:nvSpPr>
          <p:spPr>
            <a:xfrm>
              <a:off x="1602450" y="4674855"/>
              <a:ext cx="325730" cy="246221"/>
            </a:xfrm>
            <a:prstGeom prst="rect">
              <a:avLst/>
            </a:prstGeom>
            <a:noFill/>
          </p:spPr>
          <p:txBody>
            <a:bodyPr wrap="none" rtlCol="0">
              <a:spAutoFit/>
            </a:bodyPr>
            <a:lstStyle/>
            <a:p>
              <a:r>
                <a:rPr lang="en-GB" sz="1000" dirty="0" smtClean="0">
                  <a:solidFill>
                    <a:schemeClr val="tx1">
                      <a:lumMod val="65000"/>
                      <a:lumOff val="35000"/>
                    </a:schemeClr>
                  </a:solidFill>
                </a:rPr>
                <a:t>£0</a:t>
              </a:r>
              <a:endParaRPr lang="en-GB" sz="1000" dirty="0">
                <a:solidFill>
                  <a:schemeClr val="tx1">
                    <a:lumMod val="65000"/>
                    <a:lumOff val="35000"/>
                  </a:schemeClr>
                </a:solidFill>
              </a:endParaRPr>
            </a:p>
          </p:txBody>
        </p:sp>
        <p:sp>
          <p:nvSpPr>
            <p:cNvPr id="40" name="TextBox 39"/>
            <p:cNvSpPr txBox="1"/>
            <p:nvPr/>
          </p:nvSpPr>
          <p:spPr>
            <a:xfrm>
              <a:off x="2585817" y="4674855"/>
              <a:ext cx="713657" cy="246221"/>
            </a:xfrm>
            <a:prstGeom prst="rect">
              <a:avLst/>
            </a:prstGeom>
            <a:noFill/>
          </p:spPr>
          <p:txBody>
            <a:bodyPr wrap="none" rtlCol="0">
              <a:spAutoFit/>
            </a:bodyPr>
            <a:lstStyle/>
            <a:p>
              <a:r>
                <a:rPr lang="en-GB" sz="1000" dirty="0" smtClean="0">
                  <a:solidFill>
                    <a:schemeClr val="tx1">
                      <a:lumMod val="65000"/>
                      <a:lumOff val="35000"/>
                    </a:schemeClr>
                  </a:solidFill>
                </a:rPr>
                <a:t>£500,000</a:t>
              </a:r>
              <a:endParaRPr lang="en-GB" sz="1000" dirty="0">
                <a:solidFill>
                  <a:schemeClr val="tx1">
                    <a:lumMod val="65000"/>
                    <a:lumOff val="35000"/>
                  </a:schemeClr>
                </a:solidFill>
              </a:endParaRPr>
            </a:p>
          </p:txBody>
        </p:sp>
        <p:sp>
          <p:nvSpPr>
            <p:cNvPr id="41" name="TextBox 40"/>
            <p:cNvSpPr txBox="1"/>
            <p:nvPr/>
          </p:nvSpPr>
          <p:spPr>
            <a:xfrm>
              <a:off x="3710079" y="4674855"/>
              <a:ext cx="819455" cy="246221"/>
            </a:xfrm>
            <a:prstGeom prst="rect">
              <a:avLst/>
            </a:prstGeom>
            <a:noFill/>
          </p:spPr>
          <p:txBody>
            <a:bodyPr wrap="none" rtlCol="0">
              <a:spAutoFit/>
            </a:bodyPr>
            <a:lstStyle/>
            <a:p>
              <a:r>
                <a:rPr lang="en-GB" sz="1000" dirty="0" smtClean="0">
                  <a:solidFill>
                    <a:schemeClr val="tx1">
                      <a:lumMod val="65000"/>
                      <a:lumOff val="35000"/>
                    </a:schemeClr>
                  </a:solidFill>
                </a:rPr>
                <a:t>£1,000,000</a:t>
              </a:r>
              <a:endParaRPr lang="en-GB" sz="1000" dirty="0">
                <a:solidFill>
                  <a:schemeClr val="tx1">
                    <a:lumMod val="65000"/>
                    <a:lumOff val="35000"/>
                  </a:schemeClr>
                </a:solidFill>
              </a:endParaRPr>
            </a:p>
          </p:txBody>
        </p:sp>
        <p:sp>
          <p:nvSpPr>
            <p:cNvPr id="42" name="TextBox 41"/>
            <p:cNvSpPr txBox="1"/>
            <p:nvPr/>
          </p:nvSpPr>
          <p:spPr>
            <a:xfrm>
              <a:off x="4846485" y="4674855"/>
              <a:ext cx="819455" cy="246221"/>
            </a:xfrm>
            <a:prstGeom prst="rect">
              <a:avLst/>
            </a:prstGeom>
            <a:noFill/>
          </p:spPr>
          <p:txBody>
            <a:bodyPr wrap="none" rtlCol="0">
              <a:spAutoFit/>
            </a:bodyPr>
            <a:lstStyle/>
            <a:p>
              <a:r>
                <a:rPr lang="en-GB" sz="1000" dirty="0" smtClean="0">
                  <a:solidFill>
                    <a:schemeClr val="tx1">
                      <a:lumMod val="65000"/>
                      <a:lumOff val="35000"/>
                    </a:schemeClr>
                  </a:solidFill>
                </a:rPr>
                <a:t>£1,500,000</a:t>
              </a:r>
              <a:endParaRPr lang="en-GB" sz="1000" dirty="0">
                <a:solidFill>
                  <a:schemeClr val="tx1">
                    <a:lumMod val="65000"/>
                    <a:lumOff val="35000"/>
                  </a:schemeClr>
                </a:solidFill>
              </a:endParaRPr>
            </a:p>
          </p:txBody>
        </p:sp>
        <p:sp>
          <p:nvSpPr>
            <p:cNvPr id="43" name="TextBox 42"/>
            <p:cNvSpPr txBox="1"/>
            <p:nvPr/>
          </p:nvSpPr>
          <p:spPr>
            <a:xfrm>
              <a:off x="6111666" y="4674855"/>
              <a:ext cx="819455" cy="246221"/>
            </a:xfrm>
            <a:prstGeom prst="rect">
              <a:avLst/>
            </a:prstGeom>
            <a:noFill/>
          </p:spPr>
          <p:txBody>
            <a:bodyPr wrap="none" rtlCol="0">
              <a:spAutoFit/>
            </a:bodyPr>
            <a:lstStyle/>
            <a:p>
              <a:r>
                <a:rPr lang="en-GB" sz="1000" dirty="0" smtClean="0">
                  <a:solidFill>
                    <a:schemeClr val="tx1">
                      <a:lumMod val="65000"/>
                      <a:lumOff val="35000"/>
                    </a:schemeClr>
                  </a:solidFill>
                </a:rPr>
                <a:t>£2,000,000</a:t>
              </a:r>
              <a:endParaRPr lang="en-GB" sz="1000" dirty="0">
                <a:solidFill>
                  <a:schemeClr val="tx1">
                    <a:lumMod val="65000"/>
                    <a:lumOff val="35000"/>
                  </a:schemeClr>
                </a:solidFill>
              </a:endParaRPr>
            </a:p>
          </p:txBody>
        </p:sp>
        <p:cxnSp>
          <p:nvCxnSpPr>
            <p:cNvPr id="49" name="Straight Connector 48"/>
            <p:cNvCxnSpPr/>
            <p:nvPr/>
          </p:nvCxnSpPr>
          <p:spPr>
            <a:xfrm>
              <a:off x="1842895" y="5445605"/>
              <a:ext cx="301924" cy="0"/>
            </a:xfrm>
            <a:prstGeom prst="line">
              <a:avLst/>
            </a:prstGeom>
            <a:ln w="28575">
              <a:solidFill>
                <a:schemeClr val="accent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90224" y="5445605"/>
              <a:ext cx="301924" cy="0"/>
            </a:xfrm>
            <a:prstGeom prst="line">
              <a:avLst/>
            </a:prstGeom>
            <a:ln w="28575">
              <a:solidFill>
                <a:schemeClr val="accent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30159" y="5445605"/>
              <a:ext cx="301924" cy="0"/>
            </a:xfrm>
            <a:prstGeom prst="line">
              <a:avLst/>
            </a:prstGeom>
            <a:ln w="28575">
              <a:solidFill>
                <a:schemeClr val="accent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84881" y="5445605"/>
              <a:ext cx="301924" cy="0"/>
            </a:xfrm>
            <a:prstGeom prst="line">
              <a:avLst/>
            </a:prstGeom>
            <a:ln w="28575">
              <a:solidFill>
                <a:srgbClr val="CC66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136156" y="5314800"/>
              <a:ext cx="692818" cy="261610"/>
            </a:xfrm>
            <a:prstGeom prst="rect">
              <a:avLst/>
            </a:prstGeom>
            <a:noFill/>
          </p:spPr>
          <p:txBody>
            <a:bodyPr wrap="none" rtlCol="0">
              <a:spAutoFit/>
            </a:bodyPr>
            <a:lstStyle/>
            <a:p>
              <a:r>
                <a:rPr lang="en-GB" sz="1100" dirty="0" smtClean="0">
                  <a:solidFill>
                    <a:schemeClr val="tx1">
                      <a:lumMod val="65000"/>
                      <a:lumOff val="35000"/>
                    </a:schemeClr>
                  </a:solidFill>
                </a:rPr>
                <a:t>Outdoor</a:t>
              </a:r>
              <a:endParaRPr lang="en-GB" sz="1100" dirty="0">
                <a:solidFill>
                  <a:schemeClr val="tx1">
                    <a:lumMod val="65000"/>
                    <a:lumOff val="35000"/>
                  </a:schemeClr>
                </a:solidFill>
              </a:endParaRPr>
            </a:p>
          </p:txBody>
        </p:sp>
        <p:sp>
          <p:nvSpPr>
            <p:cNvPr id="55" name="TextBox 54"/>
            <p:cNvSpPr txBox="1"/>
            <p:nvPr/>
          </p:nvSpPr>
          <p:spPr>
            <a:xfrm>
              <a:off x="3274896" y="5314800"/>
              <a:ext cx="444352" cy="261610"/>
            </a:xfrm>
            <a:prstGeom prst="rect">
              <a:avLst/>
            </a:prstGeom>
            <a:noFill/>
          </p:spPr>
          <p:txBody>
            <a:bodyPr wrap="none" rtlCol="0">
              <a:spAutoFit/>
            </a:bodyPr>
            <a:lstStyle/>
            <a:p>
              <a:r>
                <a:rPr lang="en-GB" sz="1100" dirty="0" smtClean="0">
                  <a:solidFill>
                    <a:schemeClr val="tx1">
                      <a:lumMod val="65000"/>
                      <a:lumOff val="35000"/>
                    </a:schemeClr>
                  </a:solidFill>
                </a:rPr>
                <a:t>TV1</a:t>
              </a:r>
              <a:endParaRPr lang="en-GB" sz="1100" dirty="0">
                <a:solidFill>
                  <a:schemeClr val="tx1">
                    <a:lumMod val="65000"/>
                    <a:lumOff val="35000"/>
                  </a:schemeClr>
                </a:solidFill>
              </a:endParaRPr>
            </a:p>
          </p:txBody>
        </p:sp>
        <p:sp>
          <p:nvSpPr>
            <p:cNvPr id="56" name="TextBox 55"/>
            <p:cNvSpPr txBox="1"/>
            <p:nvPr/>
          </p:nvSpPr>
          <p:spPr>
            <a:xfrm>
              <a:off x="4192690" y="5314800"/>
              <a:ext cx="867545" cy="261610"/>
            </a:xfrm>
            <a:prstGeom prst="rect">
              <a:avLst/>
            </a:prstGeom>
            <a:noFill/>
          </p:spPr>
          <p:txBody>
            <a:bodyPr wrap="none" rtlCol="0">
              <a:spAutoFit/>
            </a:bodyPr>
            <a:lstStyle/>
            <a:p>
              <a:r>
                <a:rPr lang="en-GB" sz="1100" dirty="0">
                  <a:solidFill>
                    <a:schemeClr val="tx1">
                      <a:lumMod val="65000"/>
                      <a:lumOff val="35000"/>
                    </a:schemeClr>
                  </a:solidFill>
                </a:rPr>
                <a:t>M</a:t>
              </a:r>
              <a:r>
                <a:rPr lang="en-GB" sz="1100" dirty="0" smtClean="0">
                  <a:solidFill>
                    <a:schemeClr val="tx1">
                      <a:lumMod val="65000"/>
                      <a:lumOff val="35000"/>
                    </a:schemeClr>
                  </a:solidFill>
                </a:rPr>
                <a:t>agazines</a:t>
              </a:r>
              <a:endParaRPr lang="en-GB" sz="1100" dirty="0">
                <a:solidFill>
                  <a:schemeClr val="tx1">
                    <a:lumMod val="65000"/>
                    <a:lumOff val="35000"/>
                  </a:schemeClr>
                </a:solidFill>
              </a:endParaRPr>
            </a:p>
          </p:txBody>
        </p:sp>
        <p:sp>
          <p:nvSpPr>
            <p:cNvPr id="57" name="TextBox 56"/>
            <p:cNvSpPr txBox="1"/>
            <p:nvPr/>
          </p:nvSpPr>
          <p:spPr>
            <a:xfrm>
              <a:off x="5569553" y="5314800"/>
              <a:ext cx="482824" cy="261610"/>
            </a:xfrm>
            <a:prstGeom prst="rect">
              <a:avLst/>
            </a:prstGeom>
            <a:noFill/>
          </p:spPr>
          <p:txBody>
            <a:bodyPr wrap="none" rtlCol="0">
              <a:spAutoFit/>
            </a:bodyPr>
            <a:lstStyle/>
            <a:p>
              <a:r>
                <a:rPr lang="en-GB" sz="1100" dirty="0" smtClean="0">
                  <a:solidFill>
                    <a:schemeClr val="tx1">
                      <a:lumMod val="65000"/>
                      <a:lumOff val="35000"/>
                    </a:schemeClr>
                  </a:solidFill>
                </a:rPr>
                <a:t>TV 2</a:t>
              </a:r>
              <a:endParaRPr lang="en-GB" sz="1100" dirty="0">
                <a:solidFill>
                  <a:schemeClr val="tx1">
                    <a:lumMod val="65000"/>
                    <a:lumOff val="35000"/>
                  </a:schemeClr>
                </a:solidFill>
              </a:endParaRPr>
            </a:p>
          </p:txBody>
        </p:sp>
      </p:grpSp>
      <p:cxnSp>
        <p:nvCxnSpPr>
          <p:cNvPr id="58" name="Straight Connector 57"/>
          <p:cNvCxnSpPr/>
          <p:nvPr/>
        </p:nvCxnSpPr>
        <p:spPr>
          <a:xfrm flipV="1">
            <a:off x="1933575" y="4107543"/>
            <a:ext cx="6557282" cy="725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6407259" y="2399036"/>
            <a:ext cx="1654174" cy="1654174"/>
            <a:chOff x="3716954" y="1639229"/>
            <a:chExt cx="1420472" cy="1420472"/>
          </a:xfrm>
        </p:grpSpPr>
        <p:sp>
          <p:nvSpPr>
            <p:cNvPr id="60"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61"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p:nvGrpSpPr>
        <p:grpSpPr>
          <a:xfrm>
            <a:off x="7366001" y="4171076"/>
            <a:ext cx="1654174" cy="1654174"/>
            <a:chOff x="3716954" y="1639229"/>
            <a:chExt cx="1420472" cy="1420472"/>
          </a:xfrm>
        </p:grpSpPr>
        <p:sp>
          <p:nvSpPr>
            <p:cNvPr id="63"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64"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6" name="TextBox 23"/>
          <p:cNvSpPr txBox="1">
            <a:spLocks noChangeArrowheads="1"/>
          </p:cNvSpPr>
          <p:nvPr/>
        </p:nvSpPr>
        <p:spPr bwMode="auto">
          <a:xfrm>
            <a:off x="6671706" y="2921888"/>
            <a:ext cx="13736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solidFill>
                  <a:schemeClr val="accent1">
                    <a:lumMod val="75000"/>
                  </a:schemeClr>
                </a:solidFill>
              </a:rPr>
              <a:t>In this case,  magazines are by far the most underinvested medium…</a:t>
            </a:r>
          </a:p>
        </p:txBody>
      </p:sp>
      <p:sp>
        <p:nvSpPr>
          <p:cNvPr id="67" name="TextBox 23"/>
          <p:cNvSpPr txBox="1">
            <a:spLocks noChangeArrowheads="1"/>
          </p:cNvSpPr>
          <p:nvPr/>
        </p:nvSpPr>
        <p:spPr bwMode="auto">
          <a:xfrm>
            <a:off x="7500381" y="4345902"/>
            <a:ext cx="15769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solidFill>
                  <a:schemeClr val="accent1">
                    <a:lumMod val="75000"/>
                  </a:schemeClr>
                </a:solidFill>
              </a:rPr>
              <a:t>… this </a:t>
            </a:r>
            <a:r>
              <a:rPr lang="en-GB" sz="1200" b="1" dirty="0" smtClean="0">
                <a:solidFill>
                  <a:schemeClr val="accent1">
                    <a:lumMod val="75000"/>
                  </a:schemeClr>
                </a:solidFill>
              </a:rPr>
              <a:t>appears</a:t>
            </a:r>
            <a:br>
              <a:rPr lang="en-GB" sz="1200" b="1" dirty="0" smtClean="0">
                <a:solidFill>
                  <a:schemeClr val="accent1">
                    <a:lumMod val="75000"/>
                  </a:schemeClr>
                </a:solidFill>
              </a:rPr>
            </a:br>
            <a:r>
              <a:rPr lang="en-GB" sz="1200" b="1" dirty="0" smtClean="0">
                <a:solidFill>
                  <a:schemeClr val="accent1">
                    <a:lumMod val="75000"/>
                  </a:schemeClr>
                </a:solidFill>
              </a:rPr>
              <a:t>to </a:t>
            </a:r>
            <a:r>
              <a:rPr lang="en-GB" sz="1200" b="1" dirty="0">
                <a:solidFill>
                  <a:schemeClr val="accent1">
                    <a:lumMod val="75000"/>
                  </a:schemeClr>
                </a:solidFill>
              </a:rPr>
              <a:t>be consistent across most campaigns analysed</a:t>
            </a:r>
          </a:p>
        </p:txBody>
      </p:sp>
      <p:sp>
        <p:nvSpPr>
          <p:cNvPr id="68" name="TextBox 67"/>
          <p:cNvSpPr txBox="1">
            <a:spLocks noChangeArrowheads="1"/>
          </p:cNvSpPr>
          <p:nvPr/>
        </p:nvSpPr>
        <p:spPr bwMode="auto">
          <a:xfrm>
            <a:off x="266700" y="1567021"/>
            <a:ext cx="5962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smtClean="0">
                <a:solidFill>
                  <a:schemeClr val="accent1"/>
                </a:solidFill>
              </a:rPr>
              <a:t>Diminishing Return Curve Analysis – Campaign A</a:t>
            </a:r>
            <a:endParaRPr lang="en-GB" b="1" dirty="0">
              <a:solidFill>
                <a:schemeClr val="accent1"/>
              </a:solidFill>
            </a:endParaRPr>
          </a:p>
        </p:txBody>
      </p:sp>
      <p:sp>
        <p:nvSpPr>
          <p:cNvPr id="65" name="Rectangle 64"/>
          <p:cNvSpPr/>
          <p:nvPr/>
        </p:nvSpPr>
        <p:spPr>
          <a:xfrm>
            <a:off x="8702854" y="2998"/>
            <a:ext cx="441146" cy="707886"/>
          </a:xfrm>
          <a:prstGeom prst="rect">
            <a:avLst/>
          </a:prstGeom>
        </p:spPr>
        <p:txBody>
          <a:bodyPr wrap="none">
            <a:spAutoFit/>
          </a:bodyPr>
          <a:lstStyle/>
          <a:p>
            <a:pPr lvl="0"/>
            <a:r>
              <a:rPr lang="en-GB" sz="4000" dirty="0">
                <a:solidFill>
                  <a:srgbClr val="C8004C"/>
                </a:solidFill>
                <a:latin typeface="Impact" pitchFamily="34" charset="0"/>
              </a:rPr>
              <a:t>4</a:t>
            </a:r>
          </a:p>
        </p:txBody>
      </p:sp>
      <p:sp>
        <p:nvSpPr>
          <p:cNvPr id="74" name="TextBox 24"/>
          <p:cNvSpPr txBox="1">
            <a:spLocks noChangeArrowheads="1"/>
          </p:cNvSpPr>
          <p:nvPr/>
        </p:nvSpPr>
        <p:spPr bwMode="auto">
          <a:xfrm>
            <a:off x="2859556" y="6613525"/>
            <a:ext cx="2787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sz="1000" dirty="0">
                <a:solidFill>
                  <a:prstClr val="black">
                    <a:lumMod val="75000"/>
                    <a:lumOff val="25000"/>
                  </a:prstClr>
                </a:solidFill>
                <a:latin typeface="Arial" charset="0"/>
              </a:rPr>
              <a:t>SOURCE: </a:t>
            </a:r>
            <a:r>
              <a:rPr lang="en-GB" sz="1000" dirty="0" smtClean="0">
                <a:solidFill>
                  <a:prstClr val="black">
                    <a:lumMod val="75000"/>
                    <a:lumOff val="25000"/>
                  </a:prstClr>
                </a:solidFill>
                <a:latin typeface="Arial" charset="0"/>
              </a:rPr>
              <a:t>MINDSHARE/OHAL</a:t>
            </a:r>
            <a:endParaRPr lang="en-US" sz="1000" dirty="0">
              <a:solidFill>
                <a:prstClr val="black">
                  <a:lumMod val="75000"/>
                  <a:lumOff val="25000"/>
                </a:prstClr>
              </a:solidFill>
              <a:latin typeface="Arial" charset="0"/>
            </a:endParaRPr>
          </a:p>
        </p:txBody>
      </p:sp>
    </p:spTree>
    <p:extLst>
      <p:ext uri="{BB962C8B-B14F-4D97-AF65-F5344CB8AC3E}">
        <p14:creationId xmlns:p14="http://schemas.microsoft.com/office/powerpoint/2010/main" val="11638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ppt_x</p:attrName>
                                        </p:attrNameLst>
                                      </p:cBhvr>
                                      <p:tavLst>
                                        <p:tav tm="0">
                                          <p:val>
                                            <p:strVal val="#ppt_x"/>
                                          </p:val>
                                        </p:tav>
                                        <p:tav tm="100000">
                                          <p:val>
                                            <p:strVal val="#ppt_x"/>
                                          </p:val>
                                        </p:tav>
                                      </p:tavLst>
                                    </p:anim>
                                    <p:anim calcmode="lin" valueType="num">
                                      <p:cBhvr>
                                        <p:cTn id="8" dur="1000" fill="hold"/>
                                        <p:tgtEl>
                                          <p:spTgt spid="69"/>
                                        </p:tgtEl>
                                        <p:attrNameLst>
                                          <p:attrName>ppt_y</p:attrName>
                                        </p:attrNameLst>
                                      </p:cBhvr>
                                      <p:tavLst>
                                        <p:tav tm="0">
                                          <p:val>
                                            <p:strVal val="#ppt_y+#ppt_h/2"/>
                                          </p:val>
                                        </p:tav>
                                        <p:tav tm="100000">
                                          <p:val>
                                            <p:strVal val="#ppt_y"/>
                                          </p:val>
                                        </p:tav>
                                      </p:tavLst>
                                    </p:anim>
                                    <p:anim calcmode="lin" valueType="num">
                                      <p:cBhvr>
                                        <p:cTn id="9" dur="1000" fill="hold"/>
                                        <p:tgtEl>
                                          <p:spTgt spid="69"/>
                                        </p:tgtEl>
                                        <p:attrNameLst>
                                          <p:attrName>ppt_w</p:attrName>
                                        </p:attrNameLst>
                                      </p:cBhvr>
                                      <p:tavLst>
                                        <p:tav tm="0">
                                          <p:val>
                                            <p:strVal val="#ppt_w"/>
                                          </p:val>
                                        </p:tav>
                                        <p:tav tm="100000">
                                          <p:val>
                                            <p:strVal val="#ppt_w"/>
                                          </p:val>
                                        </p:tav>
                                      </p:tavLst>
                                    </p:anim>
                                    <p:anim calcmode="lin" valueType="num">
                                      <p:cBhvr>
                                        <p:cTn id="10" dur="1000" fill="hold"/>
                                        <p:tgtEl>
                                          <p:spTgt spid="69"/>
                                        </p:tgtEl>
                                        <p:attrNameLst>
                                          <p:attrName>ppt_h</p:attrName>
                                        </p:attrNameLst>
                                      </p:cBhvr>
                                      <p:tavLst>
                                        <p:tav tm="0">
                                          <p:val>
                                            <p:fltVal val="0"/>
                                          </p:val>
                                        </p:tav>
                                        <p:tav tm="100000">
                                          <p:val>
                                            <p:strVal val="#ppt_h"/>
                                          </p:val>
                                        </p:tav>
                                      </p:tavLst>
                                    </p:anim>
                                  </p:childTnLst>
                                </p:cTn>
                              </p:par>
                              <p:par>
                                <p:cTn id="11" presetID="10" presetClass="entr" presetSubtype="0" fill="hold" grpId="0" nodeType="withEffect">
                                  <p:stCondLst>
                                    <p:cond delay="5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2500"/>
                            </p:stCondLst>
                            <p:childTnLst>
                              <p:par>
                                <p:cTn id="36" presetID="2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4000"/>
                            </p:stCondLst>
                            <p:childTnLst>
                              <p:par>
                                <p:cTn id="51" presetID="22" presetClass="entr" presetSubtype="4"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par>
                          <p:cTn id="57" fill="hold">
                            <p:stCondLst>
                              <p:cond delay="4500"/>
                            </p:stCondLst>
                            <p:childTnLst>
                              <p:par>
                                <p:cTn id="58" presetID="22" presetClass="entr" presetSubtype="4"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left)">
                                      <p:cBhvr>
                                        <p:cTn id="65" dur="500"/>
                                        <p:tgtEl>
                                          <p:spTgt spid="58"/>
                                        </p:tgtEl>
                                      </p:cBhvr>
                                    </p:animEffect>
                                  </p:childTnLst>
                                </p:cTn>
                              </p:par>
                            </p:childTnLst>
                          </p:cTn>
                        </p:par>
                        <p:par>
                          <p:cTn id="66" fill="hold">
                            <p:stCondLst>
                              <p:cond delay="500"/>
                            </p:stCondLst>
                            <p:childTnLst>
                              <p:par>
                                <p:cTn id="67" presetID="23" presetClass="entr" presetSubtype="16" fill="hold"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childTnLst>
                                </p:cTn>
                              </p:par>
                            </p:childTnLst>
                          </p:cTn>
                        </p:par>
                        <p:par>
                          <p:cTn id="71" fill="hold">
                            <p:stCondLst>
                              <p:cond delay="1000"/>
                            </p:stCondLst>
                            <p:childTnLst>
                              <p:par>
                                <p:cTn id="72" presetID="6" presetClass="emph" presetSubtype="0" autoRev="1" fill="hold" nodeType="afterEffect">
                                  <p:stCondLst>
                                    <p:cond delay="0"/>
                                  </p:stCondLst>
                                  <p:childTnLst>
                                    <p:animScale>
                                      <p:cBhvr>
                                        <p:cTn id="73" dur="200" fill="hold"/>
                                        <p:tgtEl>
                                          <p:spTgt spid="59"/>
                                        </p:tgtEl>
                                      </p:cBhvr>
                                      <p:by x="87000" y="87000"/>
                                    </p:animScale>
                                  </p:childTnLst>
                                </p:cTn>
                              </p:par>
                            </p:childTnLst>
                          </p:cTn>
                        </p:par>
                        <p:par>
                          <p:cTn id="74" fill="hold">
                            <p:stCondLst>
                              <p:cond delay="1400"/>
                            </p:stCondLst>
                            <p:childTnLst>
                              <p:par>
                                <p:cTn id="75" presetID="10" presetClass="entr" presetSubtype="0"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500"/>
                                        <p:tgtEl>
                                          <p:spTgt spid="66"/>
                                        </p:tgtEl>
                                      </p:cBhvr>
                                    </p:animEffect>
                                  </p:childTnLst>
                                </p:cTn>
                              </p:par>
                            </p:childTnLst>
                          </p:cTn>
                        </p:par>
                        <p:par>
                          <p:cTn id="78" fill="hold">
                            <p:stCondLst>
                              <p:cond delay="1900"/>
                            </p:stCondLst>
                            <p:childTnLst>
                              <p:par>
                                <p:cTn id="79" presetID="23" presetClass="entr" presetSubtype="16"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p:cTn id="81" dur="500" fill="hold"/>
                                        <p:tgtEl>
                                          <p:spTgt spid="62"/>
                                        </p:tgtEl>
                                        <p:attrNameLst>
                                          <p:attrName>ppt_w</p:attrName>
                                        </p:attrNameLst>
                                      </p:cBhvr>
                                      <p:tavLst>
                                        <p:tav tm="0">
                                          <p:val>
                                            <p:fltVal val="0"/>
                                          </p:val>
                                        </p:tav>
                                        <p:tav tm="100000">
                                          <p:val>
                                            <p:strVal val="#ppt_w"/>
                                          </p:val>
                                        </p:tav>
                                      </p:tavLst>
                                    </p:anim>
                                    <p:anim calcmode="lin" valueType="num">
                                      <p:cBhvr>
                                        <p:cTn id="82" dur="500" fill="hold"/>
                                        <p:tgtEl>
                                          <p:spTgt spid="62"/>
                                        </p:tgtEl>
                                        <p:attrNameLst>
                                          <p:attrName>ppt_h</p:attrName>
                                        </p:attrNameLst>
                                      </p:cBhvr>
                                      <p:tavLst>
                                        <p:tav tm="0">
                                          <p:val>
                                            <p:fltVal val="0"/>
                                          </p:val>
                                        </p:tav>
                                        <p:tav tm="100000">
                                          <p:val>
                                            <p:strVal val="#ppt_h"/>
                                          </p:val>
                                        </p:tav>
                                      </p:tavLst>
                                    </p:anim>
                                  </p:childTnLst>
                                </p:cTn>
                              </p:par>
                            </p:childTnLst>
                          </p:cTn>
                        </p:par>
                        <p:par>
                          <p:cTn id="83" fill="hold">
                            <p:stCondLst>
                              <p:cond delay="2400"/>
                            </p:stCondLst>
                            <p:childTnLst>
                              <p:par>
                                <p:cTn id="84" presetID="6" presetClass="emph" presetSubtype="0" autoRev="1" fill="hold" nodeType="afterEffect">
                                  <p:stCondLst>
                                    <p:cond delay="0"/>
                                  </p:stCondLst>
                                  <p:childTnLst>
                                    <p:animScale>
                                      <p:cBhvr>
                                        <p:cTn id="85" dur="200" fill="hold"/>
                                        <p:tgtEl>
                                          <p:spTgt spid="62"/>
                                        </p:tgtEl>
                                      </p:cBhvr>
                                      <p:by x="87000" y="87000"/>
                                    </p:animScale>
                                  </p:childTnLst>
                                </p:cTn>
                              </p:par>
                            </p:childTnLst>
                          </p:cTn>
                        </p:par>
                        <p:par>
                          <p:cTn id="86" fill="hold">
                            <p:stCondLst>
                              <p:cond delay="2800"/>
                            </p:stCondLst>
                            <p:childTnLst>
                              <p:par>
                                <p:cTn id="87" presetID="10" presetClass="entr" presetSubtype="0" fill="hold" grpId="0" nodeType="after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fade">
                                      <p:cBhvr>
                                        <p:cTn id="8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p:bldP spid="66" grpId="0"/>
      <p:bldP spid="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val 81"/>
          <p:cNvSpPr/>
          <p:nvPr/>
        </p:nvSpPr>
        <p:spPr>
          <a:xfrm>
            <a:off x="3740233" y="-370209"/>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p:nvSpPr>
        <p:spPr>
          <a:xfrm>
            <a:off x="1264361" y="1521737"/>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4" name="Group 83"/>
          <p:cNvGrpSpPr/>
          <p:nvPr/>
        </p:nvGrpSpPr>
        <p:grpSpPr>
          <a:xfrm>
            <a:off x="1696122" y="2447989"/>
            <a:ext cx="6809859" cy="4981346"/>
            <a:chOff x="2315446" y="1612362"/>
            <a:chExt cx="5156378" cy="3771841"/>
          </a:xfrm>
        </p:grpSpPr>
        <p:sp>
          <p:nvSpPr>
            <p:cNvPr id="85" name="Freeform 13"/>
            <p:cNvSpPr>
              <a:spLocks noEditPoints="1"/>
            </p:cNvSpPr>
            <p:nvPr/>
          </p:nvSpPr>
          <p:spPr bwMode="auto">
            <a:xfrm>
              <a:off x="3165255" y="4110156"/>
              <a:ext cx="829192" cy="82919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17"/>
            <p:cNvSpPr>
              <a:spLocks noEditPoints="1"/>
            </p:cNvSpPr>
            <p:nvPr/>
          </p:nvSpPr>
          <p:spPr bwMode="auto">
            <a:xfrm>
              <a:off x="6832292" y="4689930"/>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7" name="Freeform 21"/>
            <p:cNvSpPr>
              <a:spLocks noEditPoints="1"/>
            </p:cNvSpPr>
            <p:nvPr/>
          </p:nvSpPr>
          <p:spPr bwMode="auto">
            <a:xfrm>
              <a:off x="3860701" y="3758580"/>
              <a:ext cx="780644" cy="78064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25"/>
            <p:cNvSpPr>
              <a:spLocks/>
            </p:cNvSpPr>
            <p:nvPr/>
          </p:nvSpPr>
          <p:spPr bwMode="auto">
            <a:xfrm>
              <a:off x="3579692" y="2007886"/>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25"/>
            <p:cNvSpPr>
              <a:spLocks/>
            </p:cNvSpPr>
            <p:nvPr/>
          </p:nvSpPr>
          <p:spPr bwMode="auto">
            <a:xfrm>
              <a:off x="3318814" y="178045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7"/>
            <p:cNvSpPr>
              <a:spLocks noEditPoints="1"/>
            </p:cNvSpPr>
            <p:nvPr/>
          </p:nvSpPr>
          <p:spPr bwMode="auto">
            <a:xfrm>
              <a:off x="5234909" y="4034159"/>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8"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99"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25"/>
            <p:cNvSpPr>
              <a:spLocks/>
            </p:cNvSpPr>
            <p:nvPr/>
          </p:nvSpPr>
          <p:spPr bwMode="auto">
            <a:xfrm>
              <a:off x="2315446" y="2525376"/>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05"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p:txBody>
          <a:bodyPr/>
          <a:lstStyle/>
          <a:p>
            <a:r>
              <a:rPr lang="en-GB" dirty="0" smtClean="0"/>
              <a:t>Budget Reallocation</a:t>
            </a:r>
            <a:endParaRPr lang="en-GB" dirty="0"/>
          </a:p>
        </p:txBody>
      </p:sp>
      <p:sp>
        <p:nvSpPr>
          <p:cNvPr id="42" name="TextBox 45"/>
          <p:cNvSpPr txBox="1">
            <a:spLocks noChangeArrowheads="1"/>
          </p:cNvSpPr>
          <p:nvPr>
            <p:custDataLst>
              <p:tags r:id="rId1"/>
            </p:custDataLst>
          </p:nvPr>
        </p:nvSpPr>
        <p:spPr bwMode="auto">
          <a:xfrm>
            <a:off x="2498360" y="6607016"/>
            <a:ext cx="6058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sz="1000" dirty="0">
                <a:solidFill>
                  <a:prstClr val="black">
                    <a:lumMod val="75000"/>
                    <a:lumOff val="25000"/>
                  </a:prstClr>
                </a:solidFill>
                <a:latin typeface="Arial" charset="0"/>
              </a:rPr>
              <a:t>SOURCE: MINDSHARE </a:t>
            </a:r>
            <a:r>
              <a:rPr lang="en-GB" sz="1000" dirty="0" smtClean="0">
                <a:solidFill>
                  <a:prstClr val="black">
                    <a:lumMod val="75000"/>
                    <a:lumOff val="25000"/>
                  </a:prstClr>
                </a:solidFill>
                <a:latin typeface="Arial" charset="0"/>
              </a:rPr>
              <a:t>DIMINISHING RETURN CURVE </a:t>
            </a:r>
            <a:r>
              <a:rPr lang="en-GB" sz="1000" dirty="0">
                <a:solidFill>
                  <a:prstClr val="black">
                    <a:lumMod val="75000"/>
                    <a:lumOff val="25000"/>
                  </a:prstClr>
                </a:solidFill>
                <a:latin typeface="Arial" charset="0"/>
              </a:rPr>
              <a:t>ANALYSIS OF 5 FMGC CAMPAIGNS - 2012</a:t>
            </a:r>
          </a:p>
        </p:txBody>
      </p:sp>
      <p:grpSp>
        <p:nvGrpSpPr>
          <p:cNvPr id="39" name="Group 38"/>
          <p:cNvGrpSpPr/>
          <p:nvPr/>
        </p:nvGrpSpPr>
        <p:grpSpPr>
          <a:xfrm>
            <a:off x="2673927" y="3730049"/>
            <a:ext cx="508936" cy="1254240"/>
            <a:chOff x="4118965" y="4189194"/>
            <a:chExt cx="672497" cy="1657324"/>
          </a:xfrm>
        </p:grpSpPr>
        <p:sp>
          <p:nvSpPr>
            <p:cNvPr id="41" name="Oval 40"/>
            <p:cNvSpPr/>
            <p:nvPr/>
          </p:nvSpPr>
          <p:spPr>
            <a:xfrm>
              <a:off x="4136611" y="5225477"/>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4170395" y="5014412"/>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122770" y="4803345"/>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147540" y="4592278"/>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118965" y="4381211"/>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170421" y="4189194"/>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p:cNvGrpSpPr/>
          <p:nvPr/>
        </p:nvGrpSpPr>
        <p:grpSpPr>
          <a:xfrm>
            <a:off x="7306634" y="3730049"/>
            <a:ext cx="508936" cy="1254240"/>
            <a:chOff x="4118965" y="4189194"/>
            <a:chExt cx="672497" cy="1657324"/>
          </a:xfrm>
        </p:grpSpPr>
        <p:sp>
          <p:nvSpPr>
            <p:cNvPr id="66" name="Oval 65"/>
            <p:cNvSpPr/>
            <p:nvPr/>
          </p:nvSpPr>
          <p:spPr>
            <a:xfrm>
              <a:off x="4136611" y="5225477"/>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4170395" y="5014412"/>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4122770" y="4803345"/>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4147540" y="4592278"/>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4118965" y="4381211"/>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4170421" y="4189194"/>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4921291" y="3730049"/>
            <a:ext cx="508936" cy="1254240"/>
            <a:chOff x="4118965" y="4189194"/>
            <a:chExt cx="672497" cy="1657324"/>
          </a:xfrm>
        </p:grpSpPr>
        <p:sp>
          <p:nvSpPr>
            <p:cNvPr id="73" name="Oval 72"/>
            <p:cNvSpPr/>
            <p:nvPr/>
          </p:nvSpPr>
          <p:spPr>
            <a:xfrm>
              <a:off x="4136611" y="5225477"/>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170395" y="5014412"/>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122770" y="4803345"/>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4147540" y="4592278"/>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118965" y="4381211"/>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170421" y="4189194"/>
              <a:ext cx="621041" cy="621041"/>
            </a:xfrm>
            <a:prstGeom prst="ellipse">
              <a:avLst/>
            </a:prstGeom>
            <a:solidFill>
              <a:schemeClr val="accent5"/>
            </a:solidFill>
            <a:ln w="3175">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1" name="TextBox 10"/>
          <p:cNvSpPr txBox="1">
            <a:spLocks noChangeArrowheads="1"/>
          </p:cNvSpPr>
          <p:nvPr/>
        </p:nvSpPr>
        <p:spPr bwMode="auto">
          <a:xfrm>
            <a:off x="295266" y="4035097"/>
            <a:ext cx="189752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160463" eaLnBrk="0" hangingPunct="0">
              <a:defRPr>
                <a:solidFill>
                  <a:schemeClr val="tx1"/>
                </a:solidFill>
                <a:latin typeface="Arial" charset="0"/>
                <a:cs typeface="Arial" charset="0"/>
              </a:defRPr>
            </a:lvl1pPr>
            <a:lvl2pPr marL="742950" indent="-285750" defTabSz="1160463" eaLnBrk="0" hangingPunct="0">
              <a:defRPr>
                <a:solidFill>
                  <a:schemeClr val="tx1"/>
                </a:solidFill>
                <a:latin typeface="Arial" charset="0"/>
                <a:cs typeface="Arial" charset="0"/>
              </a:defRPr>
            </a:lvl2pPr>
            <a:lvl3pPr marL="1143000" indent="-228600" defTabSz="1160463" eaLnBrk="0" hangingPunct="0">
              <a:defRPr>
                <a:solidFill>
                  <a:schemeClr val="tx1"/>
                </a:solidFill>
                <a:latin typeface="Arial" charset="0"/>
                <a:cs typeface="Arial" charset="0"/>
              </a:defRPr>
            </a:lvl3pPr>
            <a:lvl4pPr marL="1600200" indent="-228600" defTabSz="1160463" eaLnBrk="0" hangingPunct="0">
              <a:defRPr>
                <a:solidFill>
                  <a:schemeClr val="tx1"/>
                </a:solidFill>
                <a:latin typeface="Arial" charset="0"/>
                <a:cs typeface="Arial" charset="0"/>
              </a:defRPr>
            </a:lvl4pPr>
            <a:lvl5pPr marL="2057400" indent="-228600" defTabSz="1160463" eaLnBrk="0" hangingPunct="0">
              <a:defRPr>
                <a:solidFill>
                  <a:schemeClr val="tx1"/>
                </a:solidFill>
                <a:latin typeface="Arial" charset="0"/>
                <a:cs typeface="Arial" charset="0"/>
              </a:defRPr>
            </a:lvl5pPr>
            <a:lvl6pPr marL="2514600" indent="-228600" defTabSz="1160463" eaLnBrk="0" fontAlgn="base" hangingPunct="0">
              <a:spcBef>
                <a:spcPct val="0"/>
              </a:spcBef>
              <a:spcAft>
                <a:spcPct val="0"/>
              </a:spcAft>
              <a:defRPr>
                <a:solidFill>
                  <a:schemeClr val="tx1"/>
                </a:solidFill>
                <a:latin typeface="Arial" charset="0"/>
                <a:cs typeface="Arial" charset="0"/>
              </a:defRPr>
            </a:lvl6pPr>
            <a:lvl7pPr marL="2971800" indent="-228600" defTabSz="1160463" eaLnBrk="0" fontAlgn="base" hangingPunct="0">
              <a:spcBef>
                <a:spcPct val="0"/>
              </a:spcBef>
              <a:spcAft>
                <a:spcPct val="0"/>
              </a:spcAft>
              <a:defRPr>
                <a:solidFill>
                  <a:schemeClr val="tx1"/>
                </a:solidFill>
                <a:latin typeface="Arial" charset="0"/>
                <a:cs typeface="Arial" charset="0"/>
              </a:defRPr>
            </a:lvl7pPr>
            <a:lvl8pPr marL="3429000" indent="-228600" defTabSz="1160463" eaLnBrk="0" fontAlgn="base" hangingPunct="0">
              <a:spcBef>
                <a:spcPct val="0"/>
              </a:spcBef>
              <a:spcAft>
                <a:spcPct val="0"/>
              </a:spcAft>
              <a:defRPr>
                <a:solidFill>
                  <a:schemeClr val="tx1"/>
                </a:solidFill>
                <a:latin typeface="Arial" charset="0"/>
                <a:cs typeface="Arial" charset="0"/>
              </a:defRPr>
            </a:lvl8pPr>
            <a:lvl9pPr marL="3886200" indent="-228600" defTabSz="1160463"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2800" dirty="0" smtClean="0">
                <a:gradFill>
                  <a:gsLst>
                    <a:gs pos="0">
                      <a:schemeClr val="accent6"/>
                    </a:gs>
                    <a:gs pos="100000">
                      <a:schemeClr val="accent6">
                        <a:lumMod val="75000"/>
                      </a:schemeClr>
                    </a:gs>
                  </a:gsLst>
                  <a:lin ang="5400000" scaled="1"/>
                </a:gradFill>
                <a:latin typeface="Impact" pitchFamily="34" charset="0"/>
                <a:cs typeface="Arial" pitchFamily="34" charset="0"/>
              </a:rPr>
              <a:t>Average Sales Uplift</a:t>
            </a:r>
            <a:endParaRPr lang="en-GB" sz="2800" dirty="0">
              <a:gradFill>
                <a:gsLst>
                  <a:gs pos="0">
                    <a:schemeClr val="accent6"/>
                  </a:gs>
                  <a:gs pos="100000">
                    <a:schemeClr val="accent6">
                      <a:lumMod val="75000"/>
                    </a:schemeClr>
                  </a:gs>
                </a:gsLst>
                <a:lin ang="5400000" scaled="1"/>
              </a:gradFill>
              <a:latin typeface="Impact" pitchFamily="34" charset="0"/>
              <a:cs typeface="Arial" pitchFamily="34" charset="0"/>
            </a:endParaRPr>
          </a:p>
        </p:txBody>
      </p:sp>
      <p:sp>
        <p:nvSpPr>
          <p:cNvPr id="253" name="TextBox 10"/>
          <p:cNvSpPr txBox="1">
            <a:spLocks noChangeArrowheads="1"/>
          </p:cNvSpPr>
          <p:nvPr/>
        </p:nvSpPr>
        <p:spPr bwMode="auto">
          <a:xfrm>
            <a:off x="3254013" y="5830729"/>
            <a:ext cx="573363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160463" eaLnBrk="0" hangingPunct="0">
              <a:defRPr>
                <a:solidFill>
                  <a:schemeClr val="tx1"/>
                </a:solidFill>
                <a:latin typeface="Arial" charset="0"/>
                <a:cs typeface="Arial" charset="0"/>
              </a:defRPr>
            </a:lvl1pPr>
            <a:lvl2pPr marL="742950" indent="-285750" defTabSz="1160463" eaLnBrk="0" hangingPunct="0">
              <a:defRPr>
                <a:solidFill>
                  <a:schemeClr val="tx1"/>
                </a:solidFill>
                <a:latin typeface="Arial" charset="0"/>
                <a:cs typeface="Arial" charset="0"/>
              </a:defRPr>
            </a:lvl2pPr>
            <a:lvl3pPr marL="1143000" indent="-228600" defTabSz="1160463" eaLnBrk="0" hangingPunct="0">
              <a:defRPr>
                <a:solidFill>
                  <a:schemeClr val="tx1"/>
                </a:solidFill>
                <a:latin typeface="Arial" charset="0"/>
                <a:cs typeface="Arial" charset="0"/>
              </a:defRPr>
            </a:lvl3pPr>
            <a:lvl4pPr marL="1600200" indent="-228600" defTabSz="1160463" eaLnBrk="0" hangingPunct="0">
              <a:defRPr>
                <a:solidFill>
                  <a:schemeClr val="tx1"/>
                </a:solidFill>
                <a:latin typeface="Arial" charset="0"/>
                <a:cs typeface="Arial" charset="0"/>
              </a:defRPr>
            </a:lvl4pPr>
            <a:lvl5pPr marL="2057400" indent="-228600" defTabSz="1160463" eaLnBrk="0" hangingPunct="0">
              <a:defRPr>
                <a:solidFill>
                  <a:schemeClr val="tx1"/>
                </a:solidFill>
                <a:latin typeface="Arial" charset="0"/>
                <a:cs typeface="Arial" charset="0"/>
              </a:defRPr>
            </a:lvl5pPr>
            <a:lvl6pPr marL="2514600" indent="-228600" defTabSz="1160463" eaLnBrk="0" fontAlgn="base" hangingPunct="0">
              <a:spcBef>
                <a:spcPct val="0"/>
              </a:spcBef>
              <a:spcAft>
                <a:spcPct val="0"/>
              </a:spcAft>
              <a:defRPr>
                <a:solidFill>
                  <a:schemeClr val="tx1"/>
                </a:solidFill>
                <a:latin typeface="Arial" charset="0"/>
                <a:cs typeface="Arial" charset="0"/>
              </a:defRPr>
            </a:lvl6pPr>
            <a:lvl7pPr marL="2971800" indent="-228600" defTabSz="1160463" eaLnBrk="0" fontAlgn="base" hangingPunct="0">
              <a:spcBef>
                <a:spcPct val="0"/>
              </a:spcBef>
              <a:spcAft>
                <a:spcPct val="0"/>
              </a:spcAft>
              <a:defRPr>
                <a:solidFill>
                  <a:schemeClr val="tx1"/>
                </a:solidFill>
                <a:latin typeface="Arial" charset="0"/>
                <a:cs typeface="Arial" charset="0"/>
              </a:defRPr>
            </a:lvl7pPr>
            <a:lvl8pPr marL="3429000" indent="-228600" defTabSz="1160463" eaLnBrk="0" fontAlgn="base" hangingPunct="0">
              <a:spcBef>
                <a:spcPct val="0"/>
              </a:spcBef>
              <a:spcAft>
                <a:spcPct val="0"/>
              </a:spcAft>
              <a:defRPr>
                <a:solidFill>
                  <a:schemeClr val="tx1"/>
                </a:solidFill>
                <a:latin typeface="Arial" charset="0"/>
                <a:cs typeface="Arial" charset="0"/>
              </a:defRPr>
            </a:lvl8pPr>
            <a:lvl9pPr marL="3886200" indent="-228600" defTabSz="1160463"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400" b="1" dirty="0">
                <a:solidFill>
                  <a:schemeClr val="tx1">
                    <a:lumMod val="65000"/>
                    <a:lumOff val="35000"/>
                  </a:schemeClr>
                </a:solidFill>
              </a:rPr>
              <a:t>The gains made by reallocating budget to magazines was far greater than what was lost from the host medium</a:t>
            </a:r>
          </a:p>
        </p:txBody>
      </p:sp>
      <p:sp>
        <p:nvSpPr>
          <p:cNvPr id="173" name="Rectangle 172"/>
          <p:cNvSpPr/>
          <p:nvPr/>
        </p:nvSpPr>
        <p:spPr>
          <a:xfrm>
            <a:off x="8702854" y="2998"/>
            <a:ext cx="441146" cy="707886"/>
          </a:xfrm>
          <a:prstGeom prst="rect">
            <a:avLst/>
          </a:prstGeom>
        </p:spPr>
        <p:txBody>
          <a:bodyPr wrap="none">
            <a:spAutoFit/>
          </a:bodyPr>
          <a:lstStyle/>
          <a:p>
            <a:pPr lvl="0"/>
            <a:r>
              <a:rPr lang="en-GB" sz="4000" dirty="0">
                <a:solidFill>
                  <a:srgbClr val="C8004C"/>
                </a:solidFill>
                <a:latin typeface="Impact" pitchFamily="34" charset="0"/>
              </a:rPr>
              <a:t>4</a:t>
            </a:r>
          </a:p>
        </p:txBody>
      </p:sp>
      <p:sp>
        <p:nvSpPr>
          <p:cNvPr id="174" name="TextBox 4"/>
          <p:cNvSpPr txBox="1">
            <a:spLocks noChangeArrowheads="1"/>
          </p:cNvSpPr>
          <p:nvPr/>
        </p:nvSpPr>
        <p:spPr bwMode="auto">
          <a:xfrm>
            <a:off x="139885" y="1651000"/>
            <a:ext cx="3257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a:solidFill>
                  <a:schemeClr val="accent1"/>
                </a:solidFill>
              </a:rPr>
              <a:t>Analysis of 5 </a:t>
            </a:r>
            <a:r>
              <a:rPr lang="en-GB" b="1" dirty="0" smtClean="0">
                <a:solidFill>
                  <a:schemeClr val="accent1"/>
                </a:solidFill>
              </a:rPr>
              <a:t/>
            </a:r>
            <a:br>
              <a:rPr lang="en-GB" b="1" dirty="0" smtClean="0">
                <a:solidFill>
                  <a:schemeClr val="accent1"/>
                </a:solidFill>
              </a:rPr>
            </a:br>
            <a:r>
              <a:rPr lang="en-GB" b="1" dirty="0" smtClean="0">
                <a:solidFill>
                  <a:schemeClr val="accent1"/>
                </a:solidFill>
              </a:rPr>
              <a:t>FMCG campaigns…</a:t>
            </a:r>
            <a:endParaRPr lang="en-US" b="1" dirty="0">
              <a:solidFill>
                <a:schemeClr val="accent1"/>
              </a:solidFill>
            </a:endParaRPr>
          </a:p>
        </p:txBody>
      </p:sp>
      <p:sp>
        <p:nvSpPr>
          <p:cNvPr id="183" name="TextBox 182"/>
          <p:cNvSpPr txBox="1"/>
          <p:nvPr/>
        </p:nvSpPr>
        <p:spPr>
          <a:xfrm>
            <a:off x="3224161" y="3745206"/>
            <a:ext cx="460382" cy="400110"/>
          </a:xfrm>
          <a:prstGeom prst="rect">
            <a:avLst/>
          </a:prstGeom>
          <a:noFill/>
        </p:spPr>
        <p:txBody>
          <a:bodyPr wrap="none" rtlCol="0">
            <a:spAutoFit/>
          </a:bodyPr>
          <a:lstStyle/>
          <a:p>
            <a:r>
              <a:rPr lang="en-GB" sz="2000" dirty="0" smtClean="0">
                <a:gradFill>
                  <a:gsLst>
                    <a:gs pos="0">
                      <a:schemeClr val="accent6"/>
                    </a:gs>
                    <a:gs pos="100000">
                      <a:schemeClr val="accent6">
                        <a:lumMod val="75000"/>
                      </a:schemeClr>
                    </a:gs>
                  </a:gsLst>
                  <a:lin ang="5400000" scaled="1"/>
                </a:gradFill>
                <a:latin typeface="Impact" pitchFamily="34" charset="0"/>
              </a:rPr>
              <a:t>1%</a:t>
            </a:r>
            <a:endParaRPr lang="en-GB" sz="2000" dirty="0">
              <a:gradFill>
                <a:gsLst>
                  <a:gs pos="0">
                    <a:schemeClr val="accent6"/>
                  </a:gs>
                  <a:gs pos="100000">
                    <a:schemeClr val="accent6">
                      <a:lumMod val="75000"/>
                    </a:schemeClr>
                  </a:gs>
                </a:gsLst>
                <a:lin ang="5400000" scaled="1"/>
              </a:gradFill>
              <a:latin typeface="Impact" pitchFamily="34" charset="0"/>
            </a:endParaRPr>
          </a:p>
        </p:txBody>
      </p:sp>
      <p:sp>
        <p:nvSpPr>
          <p:cNvPr id="4" name="Rectangle 3"/>
          <p:cNvSpPr/>
          <p:nvPr/>
        </p:nvSpPr>
        <p:spPr>
          <a:xfrm>
            <a:off x="5511005" y="3788591"/>
            <a:ext cx="737702" cy="461665"/>
          </a:xfrm>
          <a:prstGeom prst="rect">
            <a:avLst/>
          </a:prstGeom>
        </p:spPr>
        <p:txBody>
          <a:bodyPr wrap="none">
            <a:spAutoFit/>
          </a:bodyPr>
          <a:lstStyle/>
          <a:p>
            <a:pPr lvl="0"/>
            <a:r>
              <a:rPr lang="en-GB" sz="2400" dirty="0">
                <a:gradFill>
                  <a:gsLst>
                    <a:gs pos="0">
                      <a:srgbClr val="17BBFD"/>
                    </a:gs>
                    <a:gs pos="100000">
                      <a:srgbClr val="17BBFD">
                        <a:lumMod val="75000"/>
                      </a:srgbClr>
                    </a:gs>
                  </a:gsLst>
                  <a:lin ang="5400000" scaled="1"/>
                </a:gradFill>
                <a:latin typeface="Impact" pitchFamily="34" charset="0"/>
              </a:rPr>
              <a:t>1.9%</a:t>
            </a:r>
          </a:p>
        </p:txBody>
      </p:sp>
      <p:sp>
        <p:nvSpPr>
          <p:cNvPr id="6" name="Rectangle 5"/>
          <p:cNvSpPr/>
          <p:nvPr/>
        </p:nvSpPr>
        <p:spPr>
          <a:xfrm>
            <a:off x="7888051" y="3747528"/>
            <a:ext cx="872354" cy="523220"/>
          </a:xfrm>
          <a:prstGeom prst="rect">
            <a:avLst/>
          </a:prstGeom>
        </p:spPr>
        <p:txBody>
          <a:bodyPr wrap="none">
            <a:spAutoFit/>
          </a:bodyPr>
          <a:lstStyle/>
          <a:p>
            <a:pPr lvl="0" algn="ctr"/>
            <a:r>
              <a:rPr lang="en-GB" sz="2800" dirty="0">
                <a:gradFill>
                  <a:gsLst>
                    <a:gs pos="0">
                      <a:srgbClr val="17BBFD"/>
                    </a:gs>
                    <a:gs pos="100000">
                      <a:srgbClr val="17BBFD">
                        <a:lumMod val="75000"/>
                      </a:srgbClr>
                    </a:gs>
                  </a:gsLst>
                  <a:lin ang="5400000" scaled="1"/>
                </a:gradFill>
                <a:latin typeface="Impact" pitchFamily="34" charset="0"/>
              </a:rPr>
              <a:t>2.6%</a:t>
            </a:r>
          </a:p>
        </p:txBody>
      </p:sp>
      <p:grpSp>
        <p:nvGrpSpPr>
          <p:cNvPr id="175" name="Group 23"/>
          <p:cNvGrpSpPr>
            <a:grpSpLocks/>
          </p:cNvGrpSpPr>
          <p:nvPr/>
        </p:nvGrpSpPr>
        <p:grpSpPr bwMode="auto">
          <a:xfrm>
            <a:off x="4705001" y="2159787"/>
            <a:ext cx="1776818" cy="1321920"/>
            <a:chOff x="3447379" y="2900951"/>
            <a:chExt cx="2011325" cy="1204562"/>
          </a:xfrm>
        </p:grpSpPr>
        <p:sp>
          <p:nvSpPr>
            <p:cNvPr id="176" name="Oval 19"/>
            <p:cNvSpPr/>
            <p:nvPr/>
          </p:nvSpPr>
          <p:spPr>
            <a:xfrm rot="804859">
              <a:off x="4366888" y="2900951"/>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5">
                <a:lumMod val="60000"/>
                <a:lumOff val="40000"/>
              </a:schemeClr>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sp>
          <p:nvSpPr>
            <p:cNvPr id="177"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5"/>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sp>
          <p:nvSpPr>
            <p:cNvPr id="178" name="Freeform 177"/>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5">
                <a:lumMod val="60000"/>
                <a:lumOff val="40000"/>
              </a:schemeClr>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grpSp>
      <p:grpSp>
        <p:nvGrpSpPr>
          <p:cNvPr id="179" name="Group 23"/>
          <p:cNvGrpSpPr>
            <a:grpSpLocks/>
          </p:cNvGrpSpPr>
          <p:nvPr/>
        </p:nvGrpSpPr>
        <p:grpSpPr bwMode="auto">
          <a:xfrm>
            <a:off x="7297731" y="2159787"/>
            <a:ext cx="1776818" cy="1321920"/>
            <a:chOff x="3447379" y="2900951"/>
            <a:chExt cx="2011325" cy="1204562"/>
          </a:xfrm>
        </p:grpSpPr>
        <p:sp>
          <p:nvSpPr>
            <p:cNvPr id="180" name="Oval 19"/>
            <p:cNvSpPr/>
            <p:nvPr/>
          </p:nvSpPr>
          <p:spPr>
            <a:xfrm rot="804859">
              <a:off x="4366888" y="2900951"/>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5">
                <a:lumMod val="60000"/>
                <a:lumOff val="40000"/>
              </a:schemeClr>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sp>
          <p:nvSpPr>
            <p:cNvPr id="181"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5"/>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sp>
          <p:nvSpPr>
            <p:cNvPr id="182" name="Freeform 181"/>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5">
                <a:lumMod val="60000"/>
                <a:lumOff val="40000"/>
              </a:schemeClr>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grpSp>
      <p:grpSp>
        <p:nvGrpSpPr>
          <p:cNvPr id="59" name="Group 23"/>
          <p:cNvGrpSpPr>
            <a:grpSpLocks/>
          </p:cNvGrpSpPr>
          <p:nvPr/>
        </p:nvGrpSpPr>
        <p:grpSpPr bwMode="auto">
          <a:xfrm>
            <a:off x="2193295" y="2159787"/>
            <a:ext cx="1776818" cy="1321920"/>
            <a:chOff x="3447379" y="2900951"/>
            <a:chExt cx="2011325" cy="1204562"/>
          </a:xfrm>
        </p:grpSpPr>
        <p:sp>
          <p:nvSpPr>
            <p:cNvPr id="60" name="Oval 19"/>
            <p:cNvSpPr/>
            <p:nvPr/>
          </p:nvSpPr>
          <p:spPr>
            <a:xfrm rot="804859">
              <a:off x="4366888" y="2900951"/>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5">
                <a:lumMod val="60000"/>
                <a:lumOff val="40000"/>
              </a:schemeClr>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sp>
          <p:nvSpPr>
            <p:cNvPr id="61"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5"/>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sp>
          <p:nvSpPr>
            <p:cNvPr id="62" name="Freeform 61"/>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5">
                <a:lumMod val="60000"/>
                <a:lumOff val="40000"/>
              </a:schemeClr>
            </a:solidFill>
            <a:ln w="12700" cap="flat" cmpd="sng" algn="ctr">
              <a:solidFill>
                <a:srgbClr val="FFFFFF"/>
              </a:solidFill>
              <a:prstDash val="solid"/>
              <a:round/>
              <a:headEnd type="none" w="med" len="med"/>
              <a:tailEnd type="none" w="med" len="med"/>
            </a:ln>
          </p:spPr>
          <p:txBody>
            <a:bodyPr/>
            <a:lstStyle/>
            <a:p>
              <a:pPr>
                <a:defRPr/>
              </a:pPr>
              <a:endParaRPr lang="en-US" sz="1300" dirty="0">
                <a:solidFill>
                  <a:prstClr val="black"/>
                </a:solidFill>
                <a:latin typeface="Arial" charset="0"/>
              </a:endParaRPr>
            </a:p>
          </p:txBody>
        </p:sp>
      </p:grpSp>
      <p:sp>
        <p:nvSpPr>
          <p:cNvPr id="38" name="TextBox 10"/>
          <p:cNvSpPr txBox="1">
            <a:spLocks noChangeArrowheads="1"/>
          </p:cNvSpPr>
          <p:nvPr/>
        </p:nvSpPr>
        <p:spPr bwMode="auto">
          <a:xfrm>
            <a:off x="2379095" y="2713653"/>
            <a:ext cx="9665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160463" eaLnBrk="0" hangingPunct="0">
              <a:defRPr>
                <a:solidFill>
                  <a:schemeClr val="tx1"/>
                </a:solidFill>
                <a:latin typeface="Arial" charset="0"/>
                <a:cs typeface="Arial" charset="0"/>
              </a:defRPr>
            </a:lvl1pPr>
            <a:lvl2pPr marL="742950" indent="-285750" defTabSz="1160463" eaLnBrk="0" hangingPunct="0">
              <a:defRPr>
                <a:solidFill>
                  <a:schemeClr val="tx1"/>
                </a:solidFill>
                <a:latin typeface="Arial" charset="0"/>
                <a:cs typeface="Arial" charset="0"/>
              </a:defRPr>
            </a:lvl2pPr>
            <a:lvl3pPr marL="1143000" indent="-228600" defTabSz="1160463" eaLnBrk="0" hangingPunct="0">
              <a:defRPr>
                <a:solidFill>
                  <a:schemeClr val="tx1"/>
                </a:solidFill>
                <a:latin typeface="Arial" charset="0"/>
                <a:cs typeface="Arial" charset="0"/>
              </a:defRPr>
            </a:lvl3pPr>
            <a:lvl4pPr marL="1600200" indent="-228600" defTabSz="1160463" eaLnBrk="0" hangingPunct="0">
              <a:defRPr>
                <a:solidFill>
                  <a:schemeClr val="tx1"/>
                </a:solidFill>
                <a:latin typeface="Arial" charset="0"/>
                <a:cs typeface="Arial" charset="0"/>
              </a:defRPr>
            </a:lvl4pPr>
            <a:lvl5pPr marL="2057400" indent="-228600" defTabSz="1160463" eaLnBrk="0" hangingPunct="0">
              <a:defRPr>
                <a:solidFill>
                  <a:schemeClr val="tx1"/>
                </a:solidFill>
                <a:latin typeface="Arial" charset="0"/>
                <a:cs typeface="Arial" charset="0"/>
              </a:defRPr>
            </a:lvl5pPr>
            <a:lvl6pPr marL="2514600" indent="-228600" defTabSz="1160463" eaLnBrk="0" fontAlgn="base" hangingPunct="0">
              <a:spcBef>
                <a:spcPct val="0"/>
              </a:spcBef>
              <a:spcAft>
                <a:spcPct val="0"/>
              </a:spcAft>
              <a:defRPr>
                <a:solidFill>
                  <a:schemeClr val="tx1"/>
                </a:solidFill>
                <a:latin typeface="Arial" charset="0"/>
                <a:cs typeface="Arial" charset="0"/>
              </a:defRPr>
            </a:lvl6pPr>
            <a:lvl7pPr marL="2971800" indent="-228600" defTabSz="1160463" eaLnBrk="0" fontAlgn="base" hangingPunct="0">
              <a:spcBef>
                <a:spcPct val="0"/>
              </a:spcBef>
              <a:spcAft>
                <a:spcPct val="0"/>
              </a:spcAft>
              <a:defRPr>
                <a:solidFill>
                  <a:schemeClr val="tx1"/>
                </a:solidFill>
                <a:latin typeface="Arial" charset="0"/>
                <a:cs typeface="Arial" charset="0"/>
              </a:defRPr>
            </a:lvl7pPr>
            <a:lvl8pPr marL="3429000" indent="-228600" defTabSz="1160463" eaLnBrk="0" fontAlgn="base" hangingPunct="0">
              <a:spcBef>
                <a:spcPct val="0"/>
              </a:spcBef>
              <a:spcAft>
                <a:spcPct val="0"/>
              </a:spcAft>
              <a:defRPr>
                <a:solidFill>
                  <a:schemeClr val="tx1"/>
                </a:solidFill>
                <a:latin typeface="Arial" charset="0"/>
                <a:cs typeface="Arial" charset="0"/>
              </a:defRPr>
            </a:lvl8pPr>
            <a:lvl9pPr marL="3886200" indent="-228600" defTabSz="1160463"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2800" dirty="0" smtClean="0">
                <a:gradFill>
                  <a:gsLst>
                    <a:gs pos="0">
                      <a:schemeClr val="accent6"/>
                    </a:gs>
                    <a:gs pos="100000">
                      <a:schemeClr val="accent6">
                        <a:lumMod val="75000"/>
                      </a:schemeClr>
                    </a:gs>
                  </a:gsLst>
                  <a:lin ang="5400000" scaled="1"/>
                </a:gradFill>
                <a:latin typeface="Impact" pitchFamily="34" charset="0"/>
                <a:cs typeface="Arial" pitchFamily="34" charset="0"/>
              </a:rPr>
              <a:t>+10%</a:t>
            </a:r>
            <a:endParaRPr lang="en-GB" sz="2800" dirty="0">
              <a:gradFill>
                <a:gsLst>
                  <a:gs pos="0">
                    <a:schemeClr val="accent6"/>
                  </a:gs>
                  <a:gs pos="100000">
                    <a:schemeClr val="accent6">
                      <a:lumMod val="75000"/>
                    </a:schemeClr>
                  </a:gs>
                </a:gsLst>
                <a:lin ang="5400000" scaled="1"/>
              </a:gradFill>
              <a:latin typeface="Impact" pitchFamily="34" charset="0"/>
              <a:cs typeface="Arial" pitchFamily="34" charset="0"/>
            </a:endParaRPr>
          </a:p>
        </p:txBody>
      </p:sp>
      <p:sp>
        <p:nvSpPr>
          <p:cNvPr id="79" name="TextBox 10"/>
          <p:cNvSpPr txBox="1">
            <a:spLocks noChangeArrowheads="1"/>
          </p:cNvSpPr>
          <p:nvPr/>
        </p:nvSpPr>
        <p:spPr bwMode="auto">
          <a:xfrm>
            <a:off x="4856085" y="2713653"/>
            <a:ext cx="9665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160463" eaLnBrk="0" hangingPunct="0">
              <a:defRPr>
                <a:solidFill>
                  <a:schemeClr val="tx1"/>
                </a:solidFill>
                <a:latin typeface="Arial" charset="0"/>
                <a:cs typeface="Arial" charset="0"/>
              </a:defRPr>
            </a:lvl1pPr>
            <a:lvl2pPr marL="742950" indent="-285750" defTabSz="1160463" eaLnBrk="0" hangingPunct="0">
              <a:defRPr>
                <a:solidFill>
                  <a:schemeClr val="tx1"/>
                </a:solidFill>
                <a:latin typeface="Arial" charset="0"/>
                <a:cs typeface="Arial" charset="0"/>
              </a:defRPr>
            </a:lvl2pPr>
            <a:lvl3pPr marL="1143000" indent="-228600" defTabSz="1160463" eaLnBrk="0" hangingPunct="0">
              <a:defRPr>
                <a:solidFill>
                  <a:schemeClr val="tx1"/>
                </a:solidFill>
                <a:latin typeface="Arial" charset="0"/>
                <a:cs typeface="Arial" charset="0"/>
              </a:defRPr>
            </a:lvl3pPr>
            <a:lvl4pPr marL="1600200" indent="-228600" defTabSz="1160463" eaLnBrk="0" hangingPunct="0">
              <a:defRPr>
                <a:solidFill>
                  <a:schemeClr val="tx1"/>
                </a:solidFill>
                <a:latin typeface="Arial" charset="0"/>
                <a:cs typeface="Arial" charset="0"/>
              </a:defRPr>
            </a:lvl4pPr>
            <a:lvl5pPr marL="2057400" indent="-228600" defTabSz="1160463" eaLnBrk="0" hangingPunct="0">
              <a:defRPr>
                <a:solidFill>
                  <a:schemeClr val="tx1"/>
                </a:solidFill>
                <a:latin typeface="Arial" charset="0"/>
                <a:cs typeface="Arial" charset="0"/>
              </a:defRPr>
            </a:lvl5pPr>
            <a:lvl6pPr marL="2514600" indent="-228600" defTabSz="1160463" eaLnBrk="0" fontAlgn="base" hangingPunct="0">
              <a:spcBef>
                <a:spcPct val="0"/>
              </a:spcBef>
              <a:spcAft>
                <a:spcPct val="0"/>
              </a:spcAft>
              <a:defRPr>
                <a:solidFill>
                  <a:schemeClr val="tx1"/>
                </a:solidFill>
                <a:latin typeface="Arial" charset="0"/>
                <a:cs typeface="Arial" charset="0"/>
              </a:defRPr>
            </a:lvl6pPr>
            <a:lvl7pPr marL="2971800" indent="-228600" defTabSz="1160463" eaLnBrk="0" fontAlgn="base" hangingPunct="0">
              <a:spcBef>
                <a:spcPct val="0"/>
              </a:spcBef>
              <a:spcAft>
                <a:spcPct val="0"/>
              </a:spcAft>
              <a:defRPr>
                <a:solidFill>
                  <a:schemeClr val="tx1"/>
                </a:solidFill>
                <a:latin typeface="Arial" charset="0"/>
                <a:cs typeface="Arial" charset="0"/>
              </a:defRPr>
            </a:lvl7pPr>
            <a:lvl8pPr marL="3429000" indent="-228600" defTabSz="1160463" eaLnBrk="0" fontAlgn="base" hangingPunct="0">
              <a:spcBef>
                <a:spcPct val="0"/>
              </a:spcBef>
              <a:spcAft>
                <a:spcPct val="0"/>
              </a:spcAft>
              <a:defRPr>
                <a:solidFill>
                  <a:schemeClr val="tx1"/>
                </a:solidFill>
                <a:latin typeface="Arial" charset="0"/>
                <a:cs typeface="Arial" charset="0"/>
              </a:defRPr>
            </a:lvl8pPr>
            <a:lvl9pPr marL="3886200" indent="-228600" defTabSz="1160463"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2800" dirty="0" smtClean="0">
                <a:gradFill>
                  <a:gsLst>
                    <a:gs pos="0">
                      <a:schemeClr val="accent6"/>
                    </a:gs>
                    <a:gs pos="100000">
                      <a:schemeClr val="accent6">
                        <a:lumMod val="75000"/>
                      </a:schemeClr>
                    </a:gs>
                  </a:gsLst>
                  <a:lin ang="5400000" scaled="1"/>
                </a:gradFill>
                <a:latin typeface="Impact" pitchFamily="34" charset="0"/>
                <a:cs typeface="Arial" pitchFamily="34" charset="0"/>
              </a:rPr>
              <a:t>+20%</a:t>
            </a:r>
            <a:endParaRPr lang="en-GB" sz="2800" dirty="0">
              <a:gradFill>
                <a:gsLst>
                  <a:gs pos="0">
                    <a:schemeClr val="accent6"/>
                  </a:gs>
                  <a:gs pos="100000">
                    <a:schemeClr val="accent6">
                      <a:lumMod val="75000"/>
                    </a:schemeClr>
                  </a:gs>
                </a:gsLst>
                <a:lin ang="5400000" scaled="1"/>
              </a:gradFill>
              <a:latin typeface="Impact" pitchFamily="34" charset="0"/>
              <a:cs typeface="Arial" pitchFamily="34" charset="0"/>
            </a:endParaRPr>
          </a:p>
        </p:txBody>
      </p:sp>
      <p:sp>
        <p:nvSpPr>
          <p:cNvPr id="80" name="TextBox 10"/>
          <p:cNvSpPr txBox="1">
            <a:spLocks noChangeArrowheads="1"/>
          </p:cNvSpPr>
          <p:nvPr/>
        </p:nvSpPr>
        <p:spPr bwMode="auto">
          <a:xfrm>
            <a:off x="7380964" y="2713653"/>
            <a:ext cx="9665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160463" eaLnBrk="0" hangingPunct="0">
              <a:defRPr>
                <a:solidFill>
                  <a:schemeClr val="tx1"/>
                </a:solidFill>
                <a:latin typeface="Arial" charset="0"/>
                <a:cs typeface="Arial" charset="0"/>
              </a:defRPr>
            </a:lvl1pPr>
            <a:lvl2pPr marL="742950" indent="-285750" defTabSz="1160463" eaLnBrk="0" hangingPunct="0">
              <a:defRPr>
                <a:solidFill>
                  <a:schemeClr val="tx1"/>
                </a:solidFill>
                <a:latin typeface="Arial" charset="0"/>
                <a:cs typeface="Arial" charset="0"/>
              </a:defRPr>
            </a:lvl2pPr>
            <a:lvl3pPr marL="1143000" indent="-228600" defTabSz="1160463" eaLnBrk="0" hangingPunct="0">
              <a:defRPr>
                <a:solidFill>
                  <a:schemeClr val="tx1"/>
                </a:solidFill>
                <a:latin typeface="Arial" charset="0"/>
                <a:cs typeface="Arial" charset="0"/>
              </a:defRPr>
            </a:lvl3pPr>
            <a:lvl4pPr marL="1600200" indent="-228600" defTabSz="1160463" eaLnBrk="0" hangingPunct="0">
              <a:defRPr>
                <a:solidFill>
                  <a:schemeClr val="tx1"/>
                </a:solidFill>
                <a:latin typeface="Arial" charset="0"/>
                <a:cs typeface="Arial" charset="0"/>
              </a:defRPr>
            </a:lvl4pPr>
            <a:lvl5pPr marL="2057400" indent="-228600" defTabSz="1160463" eaLnBrk="0" hangingPunct="0">
              <a:defRPr>
                <a:solidFill>
                  <a:schemeClr val="tx1"/>
                </a:solidFill>
                <a:latin typeface="Arial" charset="0"/>
                <a:cs typeface="Arial" charset="0"/>
              </a:defRPr>
            </a:lvl5pPr>
            <a:lvl6pPr marL="2514600" indent="-228600" defTabSz="1160463" eaLnBrk="0" fontAlgn="base" hangingPunct="0">
              <a:spcBef>
                <a:spcPct val="0"/>
              </a:spcBef>
              <a:spcAft>
                <a:spcPct val="0"/>
              </a:spcAft>
              <a:defRPr>
                <a:solidFill>
                  <a:schemeClr val="tx1"/>
                </a:solidFill>
                <a:latin typeface="Arial" charset="0"/>
                <a:cs typeface="Arial" charset="0"/>
              </a:defRPr>
            </a:lvl6pPr>
            <a:lvl7pPr marL="2971800" indent="-228600" defTabSz="1160463" eaLnBrk="0" fontAlgn="base" hangingPunct="0">
              <a:spcBef>
                <a:spcPct val="0"/>
              </a:spcBef>
              <a:spcAft>
                <a:spcPct val="0"/>
              </a:spcAft>
              <a:defRPr>
                <a:solidFill>
                  <a:schemeClr val="tx1"/>
                </a:solidFill>
                <a:latin typeface="Arial" charset="0"/>
                <a:cs typeface="Arial" charset="0"/>
              </a:defRPr>
            </a:lvl7pPr>
            <a:lvl8pPr marL="3429000" indent="-228600" defTabSz="1160463" eaLnBrk="0" fontAlgn="base" hangingPunct="0">
              <a:spcBef>
                <a:spcPct val="0"/>
              </a:spcBef>
              <a:spcAft>
                <a:spcPct val="0"/>
              </a:spcAft>
              <a:defRPr>
                <a:solidFill>
                  <a:schemeClr val="tx1"/>
                </a:solidFill>
                <a:latin typeface="Arial" charset="0"/>
                <a:cs typeface="Arial" charset="0"/>
              </a:defRPr>
            </a:lvl8pPr>
            <a:lvl9pPr marL="3886200" indent="-228600" defTabSz="1160463" eaLnBrk="0" fontAlgn="base" hangingPunct="0">
              <a:spcBef>
                <a:spcPct val="0"/>
              </a:spcBef>
              <a:spcAft>
                <a:spcPct val="0"/>
              </a:spcAft>
              <a:defRPr>
                <a:solidFill>
                  <a:schemeClr val="tx1"/>
                </a:solidFill>
                <a:latin typeface="Arial" charset="0"/>
                <a:cs typeface="Arial" charset="0"/>
              </a:defRPr>
            </a:lvl9pPr>
          </a:lstStyle>
          <a:p>
            <a:pPr algn="r" eaLnBrk="1" hangingPunct="1"/>
            <a:r>
              <a:rPr lang="en-GB" sz="2800" dirty="0" smtClean="0">
                <a:gradFill>
                  <a:gsLst>
                    <a:gs pos="0">
                      <a:schemeClr val="accent6"/>
                    </a:gs>
                    <a:gs pos="100000">
                      <a:schemeClr val="accent6">
                        <a:lumMod val="75000"/>
                      </a:schemeClr>
                    </a:gs>
                  </a:gsLst>
                  <a:lin ang="5400000" scaled="1"/>
                </a:gradFill>
                <a:latin typeface="Impact" pitchFamily="34" charset="0"/>
                <a:cs typeface="Arial" pitchFamily="34" charset="0"/>
              </a:rPr>
              <a:t>+30%</a:t>
            </a:r>
            <a:endParaRPr lang="en-GB" sz="2800" dirty="0">
              <a:gradFill>
                <a:gsLst>
                  <a:gs pos="0">
                    <a:schemeClr val="accent6"/>
                  </a:gs>
                  <a:gs pos="100000">
                    <a:schemeClr val="accent6">
                      <a:lumMod val="75000"/>
                    </a:schemeClr>
                  </a:gs>
                </a:gsLst>
                <a:lin ang="5400000" scaled="1"/>
              </a:gradFill>
              <a:latin typeface="Impact" pitchFamily="34" charset="0"/>
              <a:cs typeface="Arial" pitchFamily="34" charset="0"/>
            </a:endParaRPr>
          </a:p>
        </p:txBody>
      </p:sp>
    </p:spTree>
    <p:extLst>
      <p:ext uri="{BB962C8B-B14F-4D97-AF65-F5344CB8AC3E}">
        <p14:creationId xmlns:p14="http://schemas.microsoft.com/office/powerpoint/2010/main" val="1413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Effect transition="in" filter="fade">
                                      <p:cBhvr>
                                        <p:cTn id="9" dur="1000"/>
                                        <p:tgtEl>
                                          <p:spTgt spid="59"/>
                                        </p:tgtEl>
                                      </p:cBhvr>
                                    </p:animEffect>
                                  </p:childTnLst>
                                </p:cTn>
                              </p:par>
                              <p:par>
                                <p:cTn id="10" presetID="22" presetClass="entr" presetSubtype="4" fill="hold" nodeType="withEffect">
                                  <p:stCondLst>
                                    <p:cond delay="130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18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2300"/>
                            </p:stCondLst>
                            <p:childTnLst>
                              <p:par>
                                <p:cTn id="18" presetID="10" presetClass="entr" presetSubtype="0"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53" presetClass="entr" presetSubtype="16" fill="hold" nodeType="withEffect">
                                  <p:stCondLst>
                                    <p:cond delay="700"/>
                                  </p:stCondLst>
                                  <p:childTnLst>
                                    <p:set>
                                      <p:cBhvr>
                                        <p:cTn id="22" dur="1" fill="hold">
                                          <p:stCondLst>
                                            <p:cond delay="0"/>
                                          </p:stCondLst>
                                        </p:cTn>
                                        <p:tgtEl>
                                          <p:spTgt spid="175"/>
                                        </p:tgtEl>
                                        <p:attrNameLst>
                                          <p:attrName>style.visibility</p:attrName>
                                        </p:attrNameLst>
                                      </p:cBhvr>
                                      <p:to>
                                        <p:strVal val="visible"/>
                                      </p:to>
                                    </p:set>
                                    <p:anim calcmode="lin" valueType="num">
                                      <p:cBhvr>
                                        <p:cTn id="23" dur="1000" fill="hold"/>
                                        <p:tgtEl>
                                          <p:spTgt spid="175"/>
                                        </p:tgtEl>
                                        <p:attrNameLst>
                                          <p:attrName>ppt_w</p:attrName>
                                        </p:attrNameLst>
                                      </p:cBhvr>
                                      <p:tavLst>
                                        <p:tav tm="0">
                                          <p:val>
                                            <p:fltVal val="0"/>
                                          </p:val>
                                        </p:tav>
                                        <p:tav tm="100000">
                                          <p:val>
                                            <p:strVal val="#ppt_w"/>
                                          </p:val>
                                        </p:tav>
                                      </p:tavLst>
                                    </p:anim>
                                    <p:anim calcmode="lin" valueType="num">
                                      <p:cBhvr>
                                        <p:cTn id="24" dur="1000" fill="hold"/>
                                        <p:tgtEl>
                                          <p:spTgt spid="175"/>
                                        </p:tgtEl>
                                        <p:attrNameLst>
                                          <p:attrName>ppt_h</p:attrName>
                                        </p:attrNameLst>
                                      </p:cBhvr>
                                      <p:tavLst>
                                        <p:tav tm="0">
                                          <p:val>
                                            <p:fltVal val="0"/>
                                          </p:val>
                                        </p:tav>
                                        <p:tav tm="100000">
                                          <p:val>
                                            <p:strVal val="#ppt_h"/>
                                          </p:val>
                                        </p:tav>
                                      </p:tavLst>
                                    </p:anim>
                                    <p:animEffect transition="in" filter="fade">
                                      <p:cBhvr>
                                        <p:cTn id="25" dur="1000"/>
                                        <p:tgtEl>
                                          <p:spTgt spid="175"/>
                                        </p:tgtEl>
                                      </p:cBhvr>
                                    </p:animEffect>
                                  </p:childTnLst>
                                </p:cTn>
                              </p:par>
                              <p:par>
                                <p:cTn id="26" presetID="22" presetClass="entr" presetSubtype="4" fill="hold" nodeType="withEffect">
                                  <p:stCondLst>
                                    <p:cond delay="1200"/>
                                  </p:stCondLst>
                                  <p:childTnLst>
                                    <p:set>
                                      <p:cBhvr>
                                        <p:cTn id="27" dur="1" fill="hold">
                                          <p:stCondLst>
                                            <p:cond delay="0"/>
                                          </p:stCondLst>
                                        </p:cTn>
                                        <p:tgtEl>
                                          <p:spTgt spid="72"/>
                                        </p:tgtEl>
                                        <p:attrNameLst>
                                          <p:attrName>style.visibility</p:attrName>
                                        </p:attrNameLst>
                                      </p:cBhvr>
                                      <p:to>
                                        <p:strVal val="visible"/>
                                      </p:to>
                                    </p:set>
                                    <p:animEffect transition="in" filter="wipe(down)">
                                      <p:cBhvr>
                                        <p:cTn id="28" dur="500"/>
                                        <p:tgtEl>
                                          <p:spTgt spid="7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par>
                                <p:cTn id="33" presetID="53" presetClass="entr" presetSubtype="16" fill="hold" nodeType="withEffect">
                                  <p:stCondLst>
                                    <p:cond delay="700"/>
                                  </p:stCondLst>
                                  <p:childTnLst>
                                    <p:set>
                                      <p:cBhvr>
                                        <p:cTn id="34" dur="1" fill="hold">
                                          <p:stCondLst>
                                            <p:cond delay="0"/>
                                          </p:stCondLst>
                                        </p:cTn>
                                        <p:tgtEl>
                                          <p:spTgt spid="179"/>
                                        </p:tgtEl>
                                        <p:attrNameLst>
                                          <p:attrName>style.visibility</p:attrName>
                                        </p:attrNameLst>
                                      </p:cBhvr>
                                      <p:to>
                                        <p:strVal val="visible"/>
                                      </p:to>
                                    </p:set>
                                    <p:anim calcmode="lin" valueType="num">
                                      <p:cBhvr>
                                        <p:cTn id="35" dur="1000" fill="hold"/>
                                        <p:tgtEl>
                                          <p:spTgt spid="179"/>
                                        </p:tgtEl>
                                        <p:attrNameLst>
                                          <p:attrName>ppt_w</p:attrName>
                                        </p:attrNameLst>
                                      </p:cBhvr>
                                      <p:tavLst>
                                        <p:tav tm="0">
                                          <p:val>
                                            <p:fltVal val="0"/>
                                          </p:val>
                                        </p:tav>
                                        <p:tav tm="100000">
                                          <p:val>
                                            <p:strVal val="#ppt_w"/>
                                          </p:val>
                                        </p:tav>
                                      </p:tavLst>
                                    </p:anim>
                                    <p:anim calcmode="lin" valueType="num">
                                      <p:cBhvr>
                                        <p:cTn id="36" dur="1000" fill="hold"/>
                                        <p:tgtEl>
                                          <p:spTgt spid="179"/>
                                        </p:tgtEl>
                                        <p:attrNameLst>
                                          <p:attrName>ppt_h</p:attrName>
                                        </p:attrNameLst>
                                      </p:cBhvr>
                                      <p:tavLst>
                                        <p:tav tm="0">
                                          <p:val>
                                            <p:fltVal val="0"/>
                                          </p:val>
                                        </p:tav>
                                        <p:tav tm="100000">
                                          <p:val>
                                            <p:strVal val="#ppt_h"/>
                                          </p:val>
                                        </p:tav>
                                      </p:tavLst>
                                    </p:anim>
                                    <p:animEffect transition="in" filter="fade">
                                      <p:cBhvr>
                                        <p:cTn id="37" dur="1000"/>
                                        <p:tgtEl>
                                          <p:spTgt spid="179"/>
                                        </p:tgtEl>
                                      </p:cBhvr>
                                    </p:animEffect>
                                  </p:childTnLst>
                                </p:cTn>
                              </p:par>
                              <p:par>
                                <p:cTn id="38" presetID="22" presetClass="entr" presetSubtype="4" fill="hold" nodeType="withEffect">
                                  <p:stCondLst>
                                    <p:cond delay="1300"/>
                                  </p:stCondLst>
                                  <p:childTnLst>
                                    <p:set>
                                      <p:cBhvr>
                                        <p:cTn id="39" dur="1" fill="hold">
                                          <p:stCondLst>
                                            <p:cond delay="0"/>
                                          </p:stCondLst>
                                        </p:cTn>
                                        <p:tgtEl>
                                          <p:spTgt spid="65"/>
                                        </p:tgtEl>
                                        <p:attrNameLst>
                                          <p:attrName>style.visibility</p:attrName>
                                        </p:attrNameLst>
                                      </p:cBhvr>
                                      <p:to>
                                        <p:strVal val="visible"/>
                                      </p:to>
                                    </p:set>
                                    <p:animEffect transition="in" filter="wipe(down)">
                                      <p:cBhvr>
                                        <p:cTn id="40" dur="500"/>
                                        <p:tgtEl>
                                          <p:spTgt spid="65"/>
                                        </p:tgtEl>
                                      </p:cBhvr>
                                    </p:animEffect>
                                  </p:childTnLst>
                                </p:cTn>
                              </p:par>
                            </p:childTnLst>
                          </p:cTn>
                        </p:par>
                        <p:par>
                          <p:cTn id="41" fill="hold">
                            <p:stCondLst>
                              <p:cond delay="5800"/>
                            </p:stCondLst>
                            <p:childTnLst>
                              <p:par>
                                <p:cTn id="42" presetID="10" presetClass="entr" presetSubtype="0"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fade">
                                      <p:cBhvr>
                                        <p:cTn id="44" dur="500"/>
                                        <p:tgtEl>
                                          <p:spTgt spid="8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183"/>
                                        </p:tgtEl>
                                        <p:attrNameLst>
                                          <p:attrName>style.visibility</p:attrName>
                                        </p:attrNameLst>
                                      </p:cBhvr>
                                      <p:to>
                                        <p:strVal val="visible"/>
                                      </p:to>
                                    </p:set>
                                    <p:anim calcmode="lin" valueType="num">
                                      <p:cBhvr>
                                        <p:cTn id="53" dur="1000" fill="hold"/>
                                        <p:tgtEl>
                                          <p:spTgt spid="183"/>
                                        </p:tgtEl>
                                        <p:attrNameLst>
                                          <p:attrName>ppt_w</p:attrName>
                                        </p:attrNameLst>
                                      </p:cBhvr>
                                      <p:tavLst>
                                        <p:tav tm="0">
                                          <p:val>
                                            <p:fltVal val="0"/>
                                          </p:val>
                                        </p:tav>
                                        <p:tav tm="100000">
                                          <p:val>
                                            <p:strVal val="#ppt_w"/>
                                          </p:val>
                                        </p:tav>
                                      </p:tavLst>
                                    </p:anim>
                                    <p:anim calcmode="lin" valueType="num">
                                      <p:cBhvr>
                                        <p:cTn id="54" dur="1000" fill="hold"/>
                                        <p:tgtEl>
                                          <p:spTgt spid="183"/>
                                        </p:tgtEl>
                                        <p:attrNameLst>
                                          <p:attrName>ppt_h</p:attrName>
                                        </p:attrNameLst>
                                      </p:cBhvr>
                                      <p:tavLst>
                                        <p:tav tm="0">
                                          <p:val>
                                            <p:fltVal val="0"/>
                                          </p:val>
                                        </p:tav>
                                        <p:tav tm="100000">
                                          <p:val>
                                            <p:strVal val="#ppt_h"/>
                                          </p:val>
                                        </p:tav>
                                      </p:tavLst>
                                    </p:anim>
                                    <p:animEffect transition="in" filter="fade">
                                      <p:cBhvr>
                                        <p:cTn id="55" dur="1000"/>
                                        <p:tgtEl>
                                          <p:spTgt spid="183"/>
                                        </p:tgtEl>
                                      </p:cBhvr>
                                    </p:animEffect>
                                  </p:childTnLst>
                                </p:cTn>
                              </p:par>
                            </p:childTnLst>
                          </p:cTn>
                        </p:par>
                        <p:par>
                          <p:cTn id="56" fill="hold">
                            <p:stCondLst>
                              <p:cond delay="1500"/>
                            </p:stCondLst>
                            <p:childTnLst>
                              <p:par>
                                <p:cTn id="57" presetID="53" presetClass="entr" presetSubtype="16"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1000" fill="hold"/>
                                        <p:tgtEl>
                                          <p:spTgt spid="4"/>
                                        </p:tgtEl>
                                        <p:attrNameLst>
                                          <p:attrName>ppt_w</p:attrName>
                                        </p:attrNameLst>
                                      </p:cBhvr>
                                      <p:tavLst>
                                        <p:tav tm="0">
                                          <p:val>
                                            <p:fltVal val="0"/>
                                          </p:val>
                                        </p:tav>
                                        <p:tav tm="100000">
                                          <p:val>
                                            <p:strVal val="#ppt_w"/>
                                          </p:val>
                                        </p:tav>
                                      </p:tavLst>
                                    </p:anim>
                                    <p:anim calcmode="lin" valueType="num">
                                      <p:cBhvr>
                                        <p:cTn id="60" dur="1000" fill="hold"/>
                                        <p:tgtEl>
                                          <p:spTgt spid="4"/>
                                        </p:tgtEl>
                                        <p:attrNameLst>
                                          <p:attrName>ppt_h</p:attrName>
                                        </p:attrNameLst>
                                      </p:cBhvr>
                                      <p:tavLst>
                                        <p:tav tm="0">
                                          <p:val>
                                            <p:fltVal val="0"/>
                                          </p:val>
                                        </p:tav>
                                        <p:tav tm="100000">
                                          <p:val>
                                            <p:strVal val="#ppt_h"/>
                                          </p:val>
                                        </p:tav>
                                      </p:tavLst>
                                    </p:anim>
                                    <p:animEffect transition="in" filter="fade">
                                      <p:cBhvr>
                                        <p:cTn id="61" dur="1000"/>
                                        <p:tgtEl>
                                          <p:spTgt spid="4"/>
                                        </p:tgtEl>
                                      </p:cBhvr>
                                    </p:animEffect>
                                  </p:childTnLst>
                                </p:cTn>
                              </p:par>
                            </p:childTnLst>
                          </p:cTn>
                        </p:par>
                        <p:par>
                          <p:cTn id="62" fill="hold">
                            <p:stCondLst>
                              <p:cond delay="2500"/>
                            </p:stCondLst>
                            <p:childTnLst>
                              <p:par>
                                <p:cTn id="63" presetID="53" presetClass="entr" presetSubtype="16"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fltVal val="0"/>
                                          </p:val>
                                        </p:tav>
                                        <p:tav tm="100000">
                                          <p:val>
                                            <p:strVal val="#ppt_w"/>
                                          </p:val>
                                        </p:tav>
                                      </p:tavLst>
                                    </p:anim>
                                    <p:anim calcmode="lin" valueType="num">
                                      <p:cBhvr>
                                        <p:cTn id="66" dur="1000" fill="hold"/>
                                        <p:tgtEl>
                                          <p:spTgt spid="6"/>
                                        </p:tgtEl>
                                        <p:attrNameLst>
                                          <p:attrName>ppt_h</p:attrName>
                                        </p:attrNameLst>
                                      </p:cBhvr>
                                      <p:tavLst>
                                        <p:tav tm="0">
                                          <p:val>
                                            <p:fltVal val="0"/>
                                          </p:val>
                                        </p:tav>
                                        <p:tav tm="100000">
                                          <p:val>
                                            <p:strVal val="#ppt_h"/>
                                          </p:val>
                                        </p:tav>
                                      </p:tavLst>
                                    </p:anim>
                                    <p:animEffect transition="in" filter="fade">
                                      <p:cBhvr>
                                        <p:cTn id="67" dur="1000"/>
                                        <p:tgtEl>
                                          <p:spTgt spid="6"/>
                                        </p:tgtEl>
                                      </p:cBhvr>
                                    </p:animEffect>
                                  </p:childTnLst>
                                </p:cTn>
                              </p:par>
                            </p:childTnLst>
                          </p:cTn>
                        </p:par>
                        <p:par>
                          <p:cTn id="68" fill="hold">
                            <p:stCondLst>
                              <p:cond delay="3500"/>
                            </p:stCondLst>
                            <p:childTnLst>
                              <p:par>
                                <p:cTn id="69" presetID="10" presetClass="entr" presetSubtype="0" fill="hold" grpId="0" nodeType="afterEffect">
                                  <p:stCondLst>
                                    <p:cond delay="0"/>
                                  </p:stCondLst>
                                  <p:childTnLst>
                                    <p:set>
                                      <p:cBhvr>
                                        <p:cTn id="70" dur="1" fill="hold">
                                          <p:stCondLst>
                                            <p:cond delay="0"/>
                                          </p:stCondLst>
                                        </p:cTn>
                                        <p:tgtEl>
                                          <p:spTgt spid="253"/>
                                        </p:tgtEl>
                                        <p:attrNameLst>
                                          <p:attrName>style.visibility</p:attrName>
                                        </p:attrNameLst>
                                      </p:cBhvr>
                                      <p:to>
                                        <p:strVal val="visible"/>
                                      </p:to>
                                    </p:set>
                                    <p:animEffect transition="in" filter="fade">
                                      <p:cBhvr>
                                        <p:cTn id="71"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1" grpId="0"/>
      <p:bldP spid="253" grpId="0"/>
      <p:bldP spid="183" grpId="0"/>
      <p:bldP spid="4" grpId="0"/>
      <p:bldP spid="6" grpId="0"/>
      <p:bldP spid="38" grpId="0"/>
      <p:bldP spid="79" grpId="0"/>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434845" y="1112419"/>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p:cNvGrpSpPr/>
          <p:nvPr/>
        </p:nvGrpSpPr>
        <p:grpSpPr>
          <a:xfrm>
            <a:off x="1937414" y="1919051"/>
            <a:ext cx="5190870" cy="4005508"/>
            <a:chOff x="2583772" y="1612362"/>
            <a:chExt cx="4888052" cy="3771841"/>
          </a:xfrm>
        </p:grpSpPr>
        <p:sp>
          <p:nvSpPr>
            <p:cNvPr id="24"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4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p:nvGrpSpPr>
        <p:grpSpPr>
          <a:xfrm>
            <a:off x="5153431" y="1940733"/>
            <a:ext cx="3208920" cy="3208920"/>
            <a:chOff x="5467756" y="750990"/>
            <a:chExt cx="3208920" cy="3208920"/>
          </a:xfrm>
        </p:grpSpPr>
        <p:grpSp>
          <p:nvGrpSpPr>
            <p:cNvPr id="53" name="Group 52"/>
            <p:cNvGrpSpPr/>
            <p:nvPr/>
          </p:nvGrpSpPr>
          <p:grpSpPr>
            <a:xfrm>
              <a:off x="5467756" y="750990"/>
              <a:ext cx="3208920" cy="3208920"/>
              <a:chOff x="2469026" y="3059701"/>
              <a:chExt cx="1796932" cy="1796932"/>
            </a:xfrm>
          </p:grpSpPr>
          <p:sp>
            <p:nvSpPr>
              <p:cNvPr id="57"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58" name="Freeform 25"/>
              <p:cNvSpPr>
                <a:spLocks/>
              </p:cNvSpPr>
              <p:nvPr/>
            </p:nvSpPr>
            <p:spPr bwMode="auto">
              <a:xfrm>
                <a:off x="2609684" y="3295940"/>
                <a:ext cx="1501019"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dirty="0">
                    <a:latin typeface="Arial Narrow" pitchFamily="34" charset="0"/>
                  </a:rPr>
                  <a:t>By how much can magazine budgets be increased before it impacts on ROI?</a:t>
                </a:r>
              </a:p>
            </p:txBody>
          </p:sp>
        </p:grpSp>
        <p:grpSp>
          <p:nvGrpSpPr>
            <p:cNvPr id="54" name="Group 5"/>
            <p:cNvGrpSpPr>
              <a:grpSpLocks noChangeAspect="1"/>
            </p:cNvGrpSpPr>
            <p:nvPr/>
          </p:nvGrpSpPr>
          <p:grpSpPr bwMode="auto">
            <a:xfrm>
              <a:off x="6326433" y="1201392"/>
              <a:ext cx="1490806" cy="2331501"/>
              <a:chOff x="1489" y="1553"/>
              <a:chExt cx="704" cy="1101"/>
            </a:xfrm>
            <a:solidFill>
              <a:schemeClr val="bg1">
                <a:alpha val="10000"/>
              </a:schemeClr>
            </a:solidFill>
            <a:effectLst>
              <a:glow rad="342900">
                <a:schemeClr val="bg1">
                  <a:alpha val="8000"/>
                </a:schemeClr>
              </a:glow>
            </a:effectLst>
          </p:grpSpPr>
          <p:sp>
            <p:nvSpPr>
              <p:cNvPr id="55" name="Freeform 6"/>
              <p:cNvSpPr>
                <a:spLocks/>
              </p:cNvSpPr>
              <p:nvPr/>
            </p:nvSpPr>
            <p:spPr bwMode="auto">
              <a:xfrm>
                <a:off x="1489" y="1553"/>
                <a:ext cx="704" cy="840"/>
              </a:xfrm>
              <a:custGeom>
                <a:avLst/>
                <a:gdLst>
                  <a:gd name="T0" fmla="*/ 451 w 704"/>
                  <a:gd name="T1" fmla="*/ 836 h 840"/>
                  <a:gd name="T2" fmla="*/ 451 w 704"/>
                  <a:gd name="T3" fmla="*/ 695 h 840"/>
                  <a:gd name="T4" fmla="*/ 468 w 704"/>
                  <a:gd name="T5" fmla="*/ 637 h 840"/>
                  <a:gd name="T6" fmla="*/ 518 w 704"/>
                  <a:gd name="T7" fmla="*/ 588 h 840"/>
                  <a:gd name="T8" fmla="*/ 567 w 704"/>
                  <a:gd name="T9" fmla="*/ 555 h 840"/>
                  <a:gd name="T10" fmla="*/ 629 w 704"/>
                  <a:gd name="T11" fmla="*/ 505 h 840"/>
                  <a:gd name="T12" fmla="*/ 679 w 704"/>
                  <a:gd name="T13" fmla="*/ 430 h 840"/>
                  <a:gd name="T14" fmla="*/ 696 w 704"/>
                  <a:gd name="T15" fmla="*/ 381 h 840"/>
                  <a:gd name="T16" fmla="*/ 704 w 704"/>
                  <a:gd name="T17" fmla="*/ 319 h 840"/>
                  <a:gd name="T18" fmla="*/ 700 w 704"/>
                  <a:gd name="T19" fmla="*/ 290 h 840"/>
                  <a:gd name="T20" fmla="*/ 687 w 704"/>
                  <a:gd name="T21" fmla="*/ 232 h 840"/>
                  <a:gd name="T22" fmla="*/ 667 w 704"/>
                  <a:gd name="T23" fmla="*/ 178 h 840"/>
                  <a:gd name="T24" fmla="*/ 617 w 704"/>
                  <a:gd name="T25" fmla="*/ 112 h 840"/>
                  <a:gd name="T26" fmla="*/ 534 w 704"/>
                  <a:gd name="T27" fmla="*/ 46 h 840"/>
                  <a:gd name="T28" fmla="*/ 439 w 704"/>
                  <a:gd name="T29" fmla="*/ 8 h 840"/>
                  <a:gd name="T30" fmla="*/ 393 w 704"/>
                  <a:gd name="T31" fmla="*/ 0 h 840"/>
                  <a:gd name="T32" fmla="*/ 302 w 704"/>
                  <a:gd name="T33" fmla="*/ 0 h 840"/>
                  <a:gd name="T34" fmla="*/ 215 w 704"/>
                  <a:gd name="T35" fmla="*/ 21 h 840"/>
                  <a:gd name="T36" fmla="*/ 137 w 704"/>
                  <a:gd name="T37" fmla="*/ 66 h 840"/>
                  <a:gd name="T38" fmla="*/ 99 w 704"/>
                  <a:gd name="T39" fmla="*/ 103 h 840"/>
                  <a:gd name="T40" fmla="*/ 50 w 704"/>
                  <a:gd name="T41" fmla="*/ 166 h 840"/>
                  <a:gd name="T42" fmla="*/ 17 w 704"/>
                  <a:gd name="T43" fmla="*/ 236 h 840"/>
                  <a:gd name="T44" fmla="*/ 4 w 704"/>
                  <a:gd name="T45" fmla="*/ 319 h 840"/>
                  <a:gd name="T46" fmla="*/ 0 w 704"/>
                  <a:gd name="T47" fmla="*/ 422 h 840"/>
                  <a:gd name="T48" fmla="*/ 186 w 704"/>
                  <a:gd name="T49" fmla="*/ 385 h 840"/>
                  <a:gd name="T50" fmla="*/ 186 w 704"/>
                  <a:gd name="T51" fmla="*/ 352 h 840"/>
                  <a:gd name="T52" fmla="*/ 195 w 704"/>
                  <a:gd name="T53" fmla="*/ 290 h 840"/>
                  <a:gd name="T54" fmla="*/ 219 w 704"/>
                  <a:gd name="T55" fmla="*/ 236 h 840"/>
                  <a:gd name="T56" fmla="*/ 273 w 704"/>
                  <a:gd name="T57" fmla="*/ 199 h 840"/>
                  <a:gd name="T58" fmla="*/ 315 w 704"/>
                  <a:gd name="T59" fmla="*/ 186 h 840"/>
                  <a:gd name="T60" fmla="*/ 360 w 704"/>
                  <a:gd name="T61" fmla="*/ 182 h 840"/>
                  <a:gd name="T62" fmla="*/ 406 w 704"/>
                  <a:gd name="T63" fmla="*/ 190 h 840"/>
                  <a:gd name="T64" fmla="*/ 447 w 704"/>
                  <a:gd name="T65" fmla="*/ 207 h 840"/>
                  <a:gd name="T66" fmla="*/ 476 w 704"/>
                  <a:gd name="T67" fmla="*/ 232 h 840"/>
                  <a:gd name="T68" fmla="*/ 493 w 704"/>
                  <a:gd name="T69" fmla="*/ 248 h 840"/>
                  <a:gd name="T70" fmla="*/ 505 w 704"/>
                  <a:gd name="T71" fmla="*/ 294 h 840"/>
                  <a:gd name="T72" fmla="*/ 501 w 704"/>
                  <a:gd name="T73" fmla="*/ 344 h 840"/>
                  <a:gd name="T74" fmla="*/ 476 w 704"/>
                  <a:gd name="T75" fmla="*/ 389 h 840"/>
                  <a:gd name="T76" fmla="*/ 348 w 704"/>
                  <a:gd name="T77" fmla="*/ 480 h 840"/>
                  <a:gd name="T78" fmla="*/ 327 w 704"/>
                  <a:gd name="T79" fmla="*/ 493 h 840"/>
                  <a:gd name="T80" fmla="*/ 294 w 704"/>
                  <a:gd name="T81" fmla="*/ 526 h 840"/>
                  <a:gd name="T82" fmla="*/ 277 w 704"/>
                  <a:gd name="T83" fmla="*/ 563 h 840"/>
                  <a:gd name="T84" fmla="*/ 265 w 704"/>
                  <a:gd name="T85" fmla="*/ 625 h 840"/>
                  <a:gd name="T86" fmla="*/ 265 w 704"/>
                  <a:gd name="T87" fmla="*/ 84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4" h="840">
                    <a:moveTo>
                      <a:pt x="265" y="840"/>
                    </a:moveTo>
                    <a:lnTo>
                      <a:pt x="451" y="836"/>
                    </a:lnTo>
                    <a:lnTo>
                      <a:pt x="451" y="695"/>
                    </a:lnTo>
                    <a:lnTo>
                      <a:pt x="451" y="695"/>
                    </a:lnTo>
                    <a:lnTo>
                      <a:pt x="456" y="666"/>
                    </a:lnTo>
                    <a:lnTo>
                      <a:pt x="468" y="637"/>
                    </a:lnTo>
                    <a:lnTo>
                      <a:pt x="489" y="613"/>
                    </a:lnTo>
                    <a:lnTo>
                      <a:pt x="518" y="588"/>
                    </a:lnTo>
                    <a:lnTo>
                      <a:pt x="518" y="588"/>
                    </a:lnTo>
                    <a:lnTo>
                      <a:pt x="567" y="555"/>
                    </a:lnTo>
                    <a:lnTo>
                      <a:pt x="596" y="534"/>
                    </a:lnTo>
                    <a:lnTo>
                      <a:pt x="629" y="505"/>
                    </a:lnTo>
                    <a:lnTo>
                      <a:pt x="658" y="472"/>
                    </a:lnTo>
                    <a:lnTo>
                      <a:pt x="679" y="430"/>
                    </a:lnTo>
                    <a:lnTo>
                      <a:pt x="692" y="406"/>
                    </a:lnTo>
                    <a:lnTo>
                      <a:pt x="696" y="381"/>
                    </a:lnTo>
                    <a:lnTo>
                      <a:pt x="700" y="352"/>
                    </a:lnTo>
                    <a:lnTo>
                      <a:pt x="704" y="319"/>
                    </a:lnTo>
                    <a:lnTo>
                      <a:pt x="704" y="319"/>
                    </a:lnTo>
                    <a:lnTo>
                      <a:pt x="700" y="290"/>
                    </a:lnTo>
                    <a:lnTo>
                      <a:pt x="696" y="261"/>
                    </a:lnTo>
                    <a:lnTo>
                      <a:pt x="687" y="232"/>
                    </a:lnTo>
                    <a:lnTo>
                      <a:pt x="679" y="203"/>
                    </a:lnTo>
                    <a:lnTo>
                      <a:pt x="667" y="178"/>
                    </a:lnTo>
                    <a:lnTo>
                      <a:pt x="650" y="153"/>
                    </a:lnTo>
                    <a:lnTo>
                      <a:pt x="617" y="112"/>
                    </a:lnTo>
                    <a:lnTo>
                      <a:pt x="576" y="75"/>
                    </a:lnTo>
                    <a:lnTo>
                      <a:pt x="534" y="46"/>
                    </a:lnTo>
                    <a:lnTo>
                      <a:pt x="485" y="21"/>
                    </a:lnTo>
                    <a:lnTo>
                      <a:pt x="439" y="8"/>
                    </a:lnTo>
                    <a:lnTo>
                      <a:pt x="439" y="8"/>
                    </a:lnTo>
                    <a:lnTo>
                      <a:pt x="393" y="0"/>
                    </a:lnTo>
                    <a:lnTo>
                      <a:pt x="348" y="0"/>
                    </a:lnTo>
                    <a:lnTo>
                      <a:pt x="302" y="0"/>
                    </a:lnTo>
                    <a:lnTo>
                      <a:pt x="261" y="8"/>
                    </a:lnTo>
                    <a:lnTo>
                      <a:pt x="215" y="21"/>
                    </a:lnTo>
                    <a:lnTo>
                      <a:pt x="174" y="41"/>
                    </a:lnTo>
                    <a:lnTo>
                      <a:pt x="137" y="66"/>
                    </a:lnTo>
                    <a:lnTo>
                      <a:pt x="99" y="103"/>
                    </a:lnTo>
                    <a:lnTo>
                      <a:pt x="99" y="103"/>
                    </a:lnTo>
                    <a:lnTo>
                      <a:pt x="70" y="137"/>
                    </a:lnTo>
                    <a:lnTo>
                      <a:pt x="50" y="166"/>
                    </a:lnTo>
                    <a:lnTo>
                      <a:pt x="33" y="199"/>
                    </a:lnTo>
                    <a:lnTo>
                      <a:pt x="17" y="236"/>
                    </a:lnTo>
                    <a:lnTo>
                      <a:pt x="8" y="273"/>
                    </a:lnTo>
                    <a:lnTo>
                      <a:pt x="4" y="319"/>
                    </a:lnTo>
                    <a:lnTo>
                      <a:pt x="0" y="364"/>
                    </a:lnTo>
                    <a:lnTo>
                      <a:pt x="0" y="422"/>
                    </a:lnTo>
                    <a:lnTo>
                      <a:pt x="186" y="422"/>
                    </a:lnTo>
                    <a:lnTo>
                      <a:pt x="186" y="385"/>
                    </a:lnTo>
                    <a:lnTo>
                      <a:pt x="186" y="385"/>
                    </a:lnTo>
                    <a:lnTo>
                      <a:pt x="186" y="352"/>
                    </a:lnTo>
                    <a:lnTo>
                      <a:pt x="186" y="323"/>
                    </a:lnTo>
                    <a:lnTo>
                      <a:pt x="195" y="290"/>
                    </a:lnTo>
                    <a:lnTo>
                      <a:pt x="203" y="265"/>
                    </a:lnTo>
                    <a:lnTo>
                      <a:pt x="219" y="236"/>
                    </a:lnTo>
                    <a:lnTo>
                      <a:pt x="244" y="215"/>
                    </a:lnTo>
                    <a:lnTo>
                      <a:pt x="273" y="199"/>
                    </a:lnTo>
                    <a:lnTo>
                      <a:pt x="315" y="186"/>
                    </a:lnTo>
                    <a:lnTo>
                      <a:pt x="315" y="186"/>
                    </a:lnTo>
                    <a:lnTo>
                      <a:pt x="340" y="182"/>
                    </a:lnTo>
                    <a:lnTo>
                      <a:pt x="360" y="182"/>
                    </a:lnTo>
                    <a:lnTo>
                      <a:pt x="385" y="186"/>
                    </a:lnTo>
                    <a:lnTo>
                      <a:pt x="406" y="190"/>
                    </a:lnTo>
                    <a:lnTo>
                      <a:pt x="427" y="199"/>
                    </a:lnTo>
                    <a:lnTo>
                      <a:pt x="447" y="207"/>
                    </a:lnTo>
                    <a:lnTo>
                      <a:pt x="464" y="219"/>
                    </a:lnTo>
                    <a:lnTo>
                      <a:pt x="476" y="232"/>
                    </a:lnTo>
                    <a:lnTo>
                      <a:pt x="476" y="232"/>
                    </a:lnTo>
                    <a:lnTo>
                      <a:pt x="493" y="248"/>
                    </a:lnTo>
                    <a:lnTo>
                      <a:pt x="501" y="269"/>
                    </a:lnTo>
                    <a:lnTo>
                      <a:pt x="505" y="294"/>
                    </a:lnTo>
                    <a:lnTo>
                      <a:pt x="505" y="319"/>
                    </a:lnTo>
                    <a:lnTo>
                      <a:pt x="501" y="344"/>
                    </a:lnTo>
                    <a:lnTo>
                      <a:pt x="489" y="368"/>
                    </a:lnTo>
                    <a:lnTo>
                      <a:pt x="476" y="389"/>
                    </a:lnTo>
                    <a:lnTo>
                      <a:pt x="451" y="410"/>
                    </a:lnTo>
                    <a:lnTo>
                      <a:pt x="348" y="480"/>
                    </a:lnTo>
                    <a:lnTo>
                      <a:pt x="348" y="480"/>
                    </a:lnTo>
                    <a:lnTo>
                      <a:pt x="327" y="493"/>
                    </a:lnTo>
                    <a:lnTo>
                      <a:pt x="311" y="509"/>
                    </a:lnTo>
                    <a:lnTo>
                      <a:pt x="294" y="526"/>
                    </a:lnTo>
                    <a:lnTo>
                      <a:pt x="286" y="542"/>
                    </a:lnTo>
                    <a:lnTo>
                      <a:pt x="277" y="563"/>
                    </a:lnTo>
                    <a:lnTo>
                      <a:pt x="269" y="579"/>
                    </a:lnTo>
                    <a:lnTo>
                      <a:pt x="265" y="625"/>
                    </a:lnTo>
                    <a:lnTo>
                      <a:pt x="265" y="840"/>
                    </a:lnTo>
                    <a:lnTo>
                      <a:pt x="265" y="8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7"/>
              <p:cNvSpPr>
                <a:spLocks noChangeArrowheads="1"/>
              </p:cNvSpPr>
              <p:nvPr/>
            </p:nvSpPr>
            <p:spPr bwMode="auto">
              <a:xfrm>
                <a:off x="1754" y="2464"/>
                <a:ext cx="186"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9" name="Group 58"/>
          <p:cNvGrpSpPr/>
          <p:nvPr/>
        </p:nvGrpSpPr>
        <p:grpSpPr>
          <a:xfrm>
            <a:off x="911505" y="1930283"/>
            <a:ext cx="2934812" cy="2183973"/>
            <a:chOff x="2068431" y="3118482"/>
            <a:chExt cx="1927721" cy="1434535"/>
          </a:xfrm>
        </p:grpSpPr>
        <p:grpSp>
          <p:nvGrpSpPr>
            <p:cNvPr id="3" name="Group 23"/>
            <p:cNvGrpSpPr>
              <a:grpSpLocks/>
            </p:cNvGrpSpPr>
            <p:nvPr/>
          </p:nvGrpSpPr>
          <p:grpSpPr bwMode="auto">
            <a:xfrm>
              <a:off x="2068431" y="3118482"/>
              <a:ext cx="1927721" cy="1434535"/>
              <a:chOff x="3447379" y="2901549"/>
              <a:chExt cx="2009840" cy="1203964"/>
            </a:xfrm>
          </p:grpSpPr>
          <p:sp>
            <p:nvSpPr>
              <p:cNvPr id="4" name="Oval 19"/>
              <p:cNvSpPr/>
              <p:nvPr/>
            </p:nvSpPr>
            <p:spPr>
              <a:xfrm rot="804859">
                <a:off x="4365403" y="2901549"/>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n-lt"/>
                  <a:cs typeface="+mn-cs"/>
                </a:endParaRPr>
              </a:p>
            </p:txBody>
          </p:sp>
          <p:sp>
            <p:nvSpPr>
              <p:cNvPr id="5"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1"/>
              </a:solidFill>
              <a:ln w="28575">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n-lt"/>
                  <a:cs typeface="+mn-cs"/>
                </a:endParaRPr>
              </a:p>
            </p:txBody>
          </p:sp>
        </p:grpSp>
        <p:sp>
          <p:nvSpPr>
            <p:cNvPr id="7" name="TextBox 6"/>
            <p:cNvSpPr txBox="1"/>
            <p:nvPr/>
          </p:nvSpPr>
          <p:spPr>
            <a:xfrm rot="20527209">
              <a:off x="2504201" y="3504762"/>
              <a:ext cx="672491" cy="864637"/>
            </a:xfrm>
            <a:prstGeom prst="rect">
              <a:avLst/>
            </a:prstGeom>
            <a:noFill/>
          </p:spPr>
          <p:txBody>
            <a:bodyPr wrap="none" rtlCol="0">
              <a:prstTxWarp prst="textCurveDown">
                <a:avLst>
                  <a:gd name="adj" fmla="val 0"/>
                </a:avLst>
              </a:prstTxWarp>
              <a:spAutoFit/>
            </a:bodyPr>
            <a:lstStyle/>
            <a:p>
              <a:r>
                <a:rPr lang="en-GB" sz="3600" dirty="0" smtClean="0">
                  <a:solidFill>
                    <a:schemeClr val="bg1"/>
                  </a:solidFill>
                </a:rPr>
                <a:t>?</a:t>
              </a:r>
              <a:endParaRPr lang="en-GB" sz="3600" dirty="0">
                <a:solidFill>
                  <a:schemeClr val="bg1"/>
                </a:solidFill>
              </a:endParaRPr>
            </a:p>
          </p:txBody>
        </p:sp>
      </p:grpSp>
      <p:grpSp>
        <p:nvGrpSpPr>
          <p:cNvPr id="8" name="Group 7"/>
          <p:cNvGrpSpPr/>
          <p:nvPr/>
        </p:nvGrpSpPr>
        <p:grpSpPr>
          <a:xfrm>
            <a:off x="2391605" y="3585283"/>
            <a:ext cx="672497" cy="1657324"/>
            <a:chOff x="4118965" y="4189194"/>
            <a:chExt cx="672497" cy="1657324"/>
          </a:xfrm>
        </p:grpSpPr>
        <p:sp>
          <p:nvSpPr>
            <p:cNvPr id="9" name="Oval 8"/>
            <p:cNvSpPr/>
            <p:nvPr/>
          </p:nvSpPr>
          <p:spPr>
            <a:xfrm>
              <a:off x="4136611" y="5225477"/>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170395" y="5014412"/>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122770" y="4803345"/>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147540" y="4592278"/>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118965" y="4381211"/>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170421" y="4189194"/>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3153653" y="3585283"/>
            <a:ext cx="672497" cy="1657324"/>
            <a:chOff x="4118965" y="4189194"/>
            <a:chExt cx="672497" cy="1657324"/>
          </a:xfrm>
        </p:grpSpPr>
        <p:sp>
          <p:nvSpPr>
            <p:cNvPr id="16" name="Oval 15"/>
            <p:cNvSpPr/>
            <p:nvPr/>
          </p:nvSpPr>
          <p:spPr>
            <a:xfrm>
              <a:off x="4136611" y="5225477"/>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170395" y="5014412"/>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122770" y="4803345"/>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147540" y="4592278"/>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118965" y="4381211"/>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170421" y="4189194"/>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0" name="Rectangle 59"/>
          <p:cNvSpPr/>
          <p:nvPr/>
        </p:nvSpPr>
        <p:spPr>
          <a:xfrm>
            <a:off x="8702854" y="2998"/>
            <a:ext cx="441146" cy="707886"/>
          </a:xfrm>
          <a:prstGeom prst="rect">
            <a:avLst/>
          </a:prstGeom>
        </p:spPr>
        <p:txBody>
          <a:bodyPr wrap="none">
            <a:spAutoFit/>
          </a:bodyPr>
          <a:lstStyle/>
          <a:p>
            <a:pPr lvl="0"/>
            <a:r>
              <a:rPr lang="en-GB" sz="4000" dirty="0">
                <a:solidFill>
                  <a:srgbClr val="C8004C"/>
                </a:solidFill>
                <a:latin typeface="Impact" pitchFamily="34" charset="0"/>
              </a:rPr>
              <a:t>4</a:t>
            </a:r>
          </a:p>
        </p:txBody>
      </p:sp>
      <p:sp>
        <p:nvSpPr>
          <p:cNvPr id="61" name="Title 60"/>
          <p:cNvSpPr>
            <a:spLocks noGrp="1"/>
          </p:cNvSpPr>
          <p:nvPr>
            <p:ph type="title"/>
          </p:nvPr>
        </p:nvSpPr>
        <p:spPr/>
        <p:txBody>
          <a:bodyPr/>
          <a:lstStyle/>
          <a:p>
            <a:endParaRPr lang="en-US"/>
          </a:p>
        </p:txBody>
      </p:sp>
    </p:spTree>
    <p:extLst>
      <p:ext uri="{BB962C8B-B14F-4D97-AF65-F5344CB8AC3E}">
        <p14:creationId xmlns:p14="http://schemas.microsoft.com/office/powerpoint/2010/main" val="261778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750" fill="hold"/>
                                        <p:tgtEl>
                                          <p:spTgt spid="59"/>
                                        </p:tgtEl>
                                        <p:attrNameLst>
                                          <p:attrName>ppt_w</p:attrName>
                                        </p:attrNameLst>
                                      </p:cBhvr>
                                      <p:tavLst>
                                        <p:tav tm="0">
                                          <p:val>
                                            <p:fltVal val="0"/>
                                          </p:val>
                                        </p:tav>
                                        <p:tav tm="100000">
                                          <p:val>
                                            <p:strVal val="#ppt_w"/>
                                          </p:val>
                                        </p:tav>
                                      </p:tavLst>
                                    </p:anim>
                                    <p:anim calcmode="lin" valueType="num">
                                      <p:cBhvr>
                                        <p:cTn id="8" dur="750" fill="hold"/>
                                        <p:tgtEl>
                                          <p:spTgt spid="59"/>
                                        </p:tgtEl>
                                        <p:attrNameLst>
                                          <p:attrName>ppt_h</p:attrName>
                                        </p:attrNameLst>
                                      </p:cBhvr>
                                      <p:tavLst>
                                        <p:tav tm="0">
                                          <p:val>
                                            <p:fltVal val="0"/>
                                          </p:val>
                                        </p:tav>
                                        <p:tav tm="100000">
                                          <p:val>
                                            <p:strVal val="#ppt_h"/>
                                          </p:val>
                                        </p:tav>
                                      </p:tavLst>
                                    </p:anim>
                                    <p:animEffect transition="in" filter="fade">
                                      <p:cBhvr>
                                        <p:cTn id="9" dur="750"/>
                                        <p:tgtEl>
                                          <p:spTgt spid="59"/>
                                        </p:tgtEl>
                                      </p:cBhvr>
                                    </p:animEffect>
                                  </p:childTnLst>
                                </p:cTn>
                              </p:par>
                            </p:childTnLst>
                          </p:cTn>
                        </p:par>
                        <p:par>
                          <p:cTn id="10" fill="hold">
                            <p:stCondLst>
                              <p:cond delay="750"/>
                            </p:stCondLst>
                            <p:childTnLst>
                              <p:par>
                                <p:cTn id="11" presetID="22" presetClass="entr" presetSubtype="4"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250"/>
                            </p:stCondLst>
                            <p:childTnLst>
                              <p:par>
                                <p:cTn id="21" presetID="23" presetClass="entr" presetSubtype="16"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childTnLst>
                                </p:cTn>
                              </p:par>
                            </p:childTnLst>
                          </p:cTn>
                        </p:par>
                        <p:par>
                          <p:cTn id="25" fill="hold">
                            <p:stCondLst>
                              <p:cond delay="2750"/>
                            </p:stCondLst>
                            <p:childTnLst>
                              <p:par>
                                <p:cTn id="26" presetID="6" presetClass="emph" presetSubtype="0" autoRev="1" fill="hold" nodeType="afterEffect">
                                  <p:stCondLst>
                                    <p:cond delay="0"/>
                                  </p:stCondLst>
                                  <p:childTnLst>
                                    <p:animScale>
                                      <p:cBhvr>
                                        <p:cTn id="27" dur="200" fill="hold"/>
                                        <p:tgtEl>
                                          <p:spTgt spid="52"/>
                                        </p:tgtEl>
                                      </p:cBhvr>
                                      <p:by x="87000" y="87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51050" y="706438"/>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3" name="Rectangle 2"/>
          <p:cNvSpPr/>
          <p:nvPr/>
        </p:nvSpPr>
        <p:spPr>
          <a:xfrm>
            <a:off x="611868" y="1706563"/>
            <a:ext cx="7598682"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What is the benefit to advertisers?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5" name="TextBox 4"/>
          <p:cNvSpPr txBox="1">
            <a:spLocks noChangeArrowheads="1"/>
          </p:cNvSpPr>
          <p:nvPr/>
        </p:nvSpPr>
        <p:spPr bwMode="auto">
          <a:xfrm>
            <a:off x="865225" y="2765236"/>
            <a:ext cx="54918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RELEVANCE</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ASSOCIATION WITH CONSUMER INTEREST</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A HOSPITABLE ADVERTISING ENVIRONMENT</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FOCUSSED ATTENTION</a:t>
            </a:r>
          </a:p>
          <a:p>
            <a:pPr marL="285750" indent="-285750" eaLnBrk="1" hangingPunct="1">
              <a:buFont typeface="Arial" pitchFamily="34" charset="0"/>
              <a:buChar char="•"/>
              <a:defRPr/>
            </a:pPr>
            <a:endParaRPr lang="en-GB"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dirty="0" smtClean="0">
                <a:solidFill>
                  <a:schemeClr val="tx1">
                    <a:lumMod val="75000"/>
                    <a:lumOff val="25000"/>
                  </a:schemeClr>
                </a:solidFill>
                <a:latin typeface="Arial" charset="0"/>
                <a:cs typeface="+mn-cs"/>
              </a:rPr>
              <a:t>OPPORTUNITY TO PRESENT DETAIL</a:t>
            </a:r>
          </a:p>
          <a:p>
            <a:pPr eaLnBrk="1" hangingPunct="1">
              <a:defRPr/>
            </a:pPr>
            <a:endParaRPr lang="en-US" dirty="0">
              <a:solidFill>
                <a:schemeClr val="accent4"/>
              </a:solidFill>
              <a:latin typeface="Arial" charset="0"/>
              <a:cs typeface="+mn-cs"/>
            </a:endParaRPr>
          </a:p>
        </p:txBody>
      </p:sp>
    </p:spTree>
    <p:extLst>
      <p:ext uri="{BB962C8B-B14F-4D97-AF65-F5344CB8AC3E}">
        <p14:creationId xmlns:p14="http://schemas.microsoft.com/office/powerpoint/2010/main" val="39462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left)">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left)">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left)">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bottom line</a:t>
            </a:r>
            <a:endParaRPr lang="en-GB" dirty="0"/>
          </a:p>
        </p:txBody>
      </p:sp>
      <p:sp>
        <p:nvSpPr>
          <p:cNvPr id="3" name="Oval 2"/>
          <p:cNvSpPr/>
          <p:nvPr/>
        </p:nvSpPr>
        <p:spPr>
          <a:xfrm>
            <a:off x="1434845" y="409987"/>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003261" y="833248"/>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1937414" y="1216619"/>
            <a:ext cx="5190870" cy="4005508"/>
            <a:chOff x="2583772" y="1612362"/>
            <a:chExt cx="4888052" cy="3771841"/>
          </a:xfrm>
        </p:grpSpPr>
        <p:sp>
          <p:nvSpPr>
            <p:cNvPr id="14"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 name="Group 4"/>
          <p:cNvGrpSpPr/>
          <p:nvPr/>
        </p:nvGrpSpPr>
        <p:grpSpPr>
          <a:xfrm>
            <a:off x="5025888" y="1790483"/>
            <a:ext cx="3501585" cy="3501585"/>
            <a:chOff x="5467756" y="750990"/>
            <a:chExt cx="3208920" cy="3208920"/>
          </a:xfrm>
        </p:grpSpPr>
        <p:grpSp>
          <p:nvGrpSpPr>
            <p:cNvPr id="6" name="Group 5"/>
            <p:cNvGrpSpPr/>
            <p:nvPr/>
          </p:nvGrpSpPr>
          <p:grpSpPr>
            <a:xfrm>
              <a:off x="5467756" y="750990"/>
              <a:ext cx="3208920" cy="3208920"/>
              <a:chOff x="2469026" y="3059701"/>
              <a:chExt cx="1796932" cy="1796932"/>
            </a:xfrm>
          </p:grpSpPr>
          <p:sp>
            <p:nvSpPr>
              <p:cNvPr id="10" name="Freeform 21"/>
              <p:cNvSpPr>
                <a:spLocks noEditPoints="1"/>
              </p:cNvSpPr>
              <p:nvPr/>
            </p:nvSpPr>
            <p:spPr bwMode="auto">
              <a:xfrm>
                <a:off x="2469026" y="3059701"/>
                <a:ext cx="1796932" cy="17969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11" name="Freeform 25"/>
              <p:cNvSpPr>
                <a:spLocks/>
              </p:cNvSpPr>
              <p:nvPr/>
            </p:nvSpPr>
            <p:spPr bwMode="auto">
              <a:xfrm>
                <a:off x="2609684" y="3295940"/>
                <a:ext cx="1501019"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A00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smtClean="0">
                    <a:latin typeface="Arial Narrow" pitchFamily="34" charset="0"/>
                  </a:rPr>
                  <a:t>… budgets have to </a:t>
                </a:r>
                <a:r>
                  <a:rPr lang="en-GB" sz="2800" dirty="0" smtClean="0">
                    <a:latin typeface="Impact" pitchFamily="34" charset="0"/>
                  </a:rPr>
                  <a:t>be at least </a:t>
                </a:r>
                <a:r>
                  <a:rPr lang="en-GB" sz="2400" dirty="0" smtClean="0">
                    <a:latin typeface="Impact" pitchFamily="34" charset="0"/>
                  </a:rPr>
                  <a:t>doubled </a:t>
                </a:r>
                <a:r>
                  <a:rPr lang="en-GB" sz="2400" dirty="0">
                    <a:latin typeface="Arial Narrow" pitchFamily="34" charset="0"/>
                  </a:rPr>
                  <a:t>before magazine ROI reduced to the same level as </a:t>
                </a:r>
                <a:r>
                  <a:rPr lang="en-GB" sz="2400" dirty="0" smtClean="0">
                    <a:latin typeface="Arial Narrow" pitchFamily="34" charset="0"/>
                  </a:rPr>
                  <a:t>TV </a:t>
                </a:r>
                <a:endParaRPr lang="en-GB" sz="2400" dirty="0">
                  <a:latin typeface="Arial Narrow" pitchFamily="34" charset="0"/>
                </a:endParaRPr>
              </a:p>
            </p:txBody>
          </p:sp>
        </p:grpSp>
        <p:grpSp>
          <p:nvGrpSpPr>
            <p:cNvPr id="7" name="Group 5"/>
            <p:cNvGrpSpPr>
              <a:grpSpLocks noChangeAspect="1"/>
            </p:cNvGrpSpPr>
            <p:nvPr/>
          </p:nvGrpSpPr>
          <p:grpSpPr bwMode="auto">
            <a:xfrm>
              <a:off x="6326433" y="1201392"/>
              <a:ext cx="1490806" cy="2331501"/>
              <a:chOff x="1489" y="1553"/>
              <a:chExt cx="704" cy="1101"/>
            </a:xfrm>
            <a:solidFill>
              <a:schemeClr val="bg1">
                <a:alpha val="10000"/>
              </a:schemeClr>
            </a:solidFill>
            <a:effectLst>
              <a:glow rad="342900">
                <a:schemeClr val="bg1">
                  <a:alpha val="8000"/>
                </a:schemeClr>
              </a:glow>
            </a:effectLst>
          </p:grpSpPr>
          <p:sp>
            <p:nvSpPr>
              <p:cNvPr id="8" name="Freeform 6"/>
              <p:cNvSpPr>
                <a:spLocks/>
              </p:cNvSpPr>
              <p:nvPr/>
            </p:nvSpPr>
            <p:spPr bwMode="auto">
              <a:xfrm>
                <a:off x="1489" y="1553"/>
                <a:ext cx="704" cy="840"/>
              </a:xfrm>
              <a:custGeom>
                <a:avLst/>
                <a:gdLst>
                  <a:gd name="T0" fmla="*/ 451 w 704"/>
                  <a:gd name="T1" fmla="*/ 836 h 840"/>
                  <a:gd name="T2" fmla="*/ 451 w 704"/>
                  <a:gd name="T3" fmla="*/ 695 h 840"/>
                  <a:gd name="T4" fmla="*/ 468 w 704"/>
                  <a:gd name="T5" fmla="*/ 637 h 840"/>
                  <a:gd name="T6" fmla="*/ 518 w 704"/>
                  <a:gd name="T7" fmla="*/ 588 h 840"/>
                  <a:gd name="T8" fmla="*/ 567 w 704"/>
                  <a:gd name="T9" fmla="*/ 555 h 840"/>
                  <a:gd name="T10" fmla="*/ 629 w 704"/>
                  <a:gd name="T11" fmla="*/ 505 h 840"/>
                  <a:gd name="T12" fmla="*/ 679 w 704"/>
                  <a:gd name="T13" fmla="*/ 430 h 840"/>
                  <a:gd name="T14" fmla="*/ 696 w 704"/>
                  <a:gd name="T15" fmla="*/ 381 h 840"/>
                  <a:gd name="T16" fmla="*/ 704 w 704"/>
                  <a:gd name="T17" fmla="*/ 319 h 840"/>
                  <a:gd name="T18" fmla="*/ 700 w 704"/>
                  <a:gd name="T19" fmla="*/ 290 h 840"/>
                  <a:gd name="T20" fmla="*/ 687 w 704"/>
                  <a:gd name="T21" fmla="*/ 232 h 840"/>
                  <a:gd name="T22" fmla="*/ 667 w 704"/>
                  <a:gd name="T23" fmla="*/ 178 h 840"/>
                  <a:gd name="T24" fmla="*/ 617 w 704"/>
                  <a:gd name="T25" fmla="*/ 112 h 840"/>
                  <a:gd name="T26" fmla="*/ 534 w 704"/>
                  <a:gd name="T27" fmla="*/ 46 h 840"/>
                  <a:gd name="T28" fmla="*/ 439 w 704"/>
                  <a:gd name="T29" fmla="*/ 8 h 840"/>
                  <a:gd name="T30" fmla="*/ 393 w 704"/>
                  <a:gd name="T31" fmla="*/ 0 h 840"/>
                  <a:gd name="T32" fmla="*/ 302 w 704"/>
                  <a:gd name="T33" fmla="*/ 0 h 840"/>
                  <a:gd name="T34" fmla="*/ 215 w 704"/>
                  <a:gd name="T35" fmla="*/ 21 h 840"/>
                  <a:gd name="T36" fmla="*/ 137 w 704"/>
                  <a:gd name="T37" fmla="*/ 66 h 840"/>
                  <a:gd name="T38" fmla="*/ 99 w 704"/>
                  <a:gd name="T39" fmla="*/ 103 h 840"/>
                  <a:gd name="T40" fmla="*/ 50 w 704"/>
                  <a:gd name="T41" fmla="*/ 166 h 840"/>
                  <a:gd name="T42" fmla="*/ 17 w 704"/>
                  <a:gd name="T43" fmla="*/ 236 h 840"/>
                  <a:gd name="T44" fmla="*/ 4 w 704"/>
                  <a:gd name="T45" fmla="*/ 319 h 840"/>
                  <a:gd name="T46" fmla="*/ 0 w 704"/>
                  <a:gd name="T47" fmla="*/ 422 h 840"/>
                  <a:gd name="T48" fmla="*/ 186 w 704"/>
                  <a:gd name="T49" fmla="*/ 385 h 840"/>
                  <a:gd name="T50" fmla="*/ 186 w 704"/>
                  <a:gd name="T51" fmla="*/ 352 h 840"/>
                  <a:gd name="T52" fmla="*/ 195 w 704"/>
                  <a:gd name="T53" fmla="*/ 290 h 840"/>
                  <a:gd name="T54" fmla="*/ 219 w 704"/>
                  <a:gd name="T55" fmla="*/ 236 h 840"/>
                  <a:gd name="T56" fmla="*/ 273 w 704"/>
                  <a:gd name="T57" fmla="*/ 199 h 840"/>
                  <a:gd name="T58" fmla="*/ 315 w 704"/>
                  <a:gd name="T59" fmla="*/ 186 h 840"/>
                  <a:gd name="T60" fmla="*/ 360 w 704"/>
                  <a:gd name="T61" fmla="*/ 182 h 840"/>
                  <a:gd name="T62" fmla="*/ 406 w 704"/>
                  <a:gd name="T63" fmla="*/ 190 h 840"/>
                  <a:gd name="T64" fmla="*/ 447 w 704"/>
                  <a:gd name="T65" fmla="*/ 207 h 840"/>
                  <a:gd name="T66" fmla="*/ 476 w 704"/>
                  <a:gd name="T67" fmla="*/ 232 h 840"/>
                  <a:gd name="T68" fmla="*/ 493 w 704"/>
                  <a:gd name="T69" fmla="*/ 248 h 840"/>
                  <a:gd name="T70" fmla="*/ 505 w 704"/>
                  <a:gd name="T71" fmla="*/ 294 h 840"/>
                  <a:gd name="T72" fmla="*/ 501 w 704"/>
                  <a:gd name="T73" fmla="*/ 344 h 840"/>
                  <a:gd name="T74" fmla="*/ 476 w 704"/>
                  <a:gd name="T75" fmla="*/ 389 h 840"/>
                  <a:gd name="T76" fmla="*/ 348 w 704"/>
                  <a:gd name="T77" fmla="*/ 480 h 840"/>
                  <a:gd name="T78" fmla="*/ 327 w 704"/>
                  <a:gd name="T79" fmla="*/ 493 h 840"/>
                  <a:gd name="T80" fmla="*/ 294 w 704"/>
                  <a:gd name="T81" fmla="*/ 526 h 840"/>
                  <a:gd name="T82" fmla="*/ 277 w 704"/>
                  <a:gd name="T83" fmla="*/ 563 h 840"/>
                  <a:gd name="T84" fmla="*/ 265 w 704"/>
                  <a:gd name="T85" fmla="*/ 625 h 840"/>
                  <a:gd name="T86" fmla="*/ 265 w 704"/>
                  <a:gd name="T87" fmla="*/ 84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4" h="840">
                    <a:moveTo>
                      <a:pt x="265" y="840"/>
                    </a:moveTo>
                    <a:lnTo>
                      <a:pt x="451" y="836"/>
                    </a:lnTo>
                    <a:lnTo>
                      <a:pt x="451" y="695"/>
                    </a:lnTo>
                    <a:lnTo>
                      <a:pt x="451" y="695"/>
                    </a:lnTo>
                    <a:lnTo>
                      <a:pt x="456" y="666"/>
                    </a:lnTo>
                    <a:lnTo>
                      <a:pt x="468" y="637"/>
                    </a:lnTo>
                    <a:lnTo>
                      <a:pt x="489" y="613"/>
                    </a:lnTo>
                    <a:lnTo>
                      <a:pt x="518" y="588"/>
                    </a:lnTo>
                    <a:lnTo>
                      <a:pt x="518" y="588"/>
                    </a:lnTo>
                    <a:lnTo>
                      <a:pt x="567" y="555"/>
                    </a:lnTo>
                    <a:lnTo>
                      <a:pt x="596" y="534"/>
                    </a:lnTo>
                    <a:lnTo>
                      <a:pt x="629" y="505"/>
                    </a:lnTo>
                    <a:lnTo>
                      <a:pt x="658" y="472"/>
                    </a:lnTo>
                    <a:lnTo>
                      <a:pt x="679" y="430"/>
                    </a:lnTo>
                    <a:lnTo>
                      <a:pt x="692" y="406"/>
                    </a:lnTo>
                    <a:lnTo>
                      <a:pt x="696" y="381"/>
                    </a:lnTo>
                    <a:lnTo>
                      <a:pt x="700" y="352"/>
                    </a:lnTo>
                    <a:lnTo>
                      <a:pt x="704" y="319"/>
                    </a:lnTo>
                    <a:lnTo>
                      <a:pt x="704" y="319"/>
                    </a:lnTo>
                    <a:lnTo>
                      <a:pt x="700" y="290"/>
                    </a:lnTo>
                    <a:lnTo>
                      <a:pt x="696" y="261"/>
                    </a:lnTo>
                    <a:lnTo>
                      <a:pt x="687" y="232"/>
                    </a:lnTo>
                    <a:lnTo>
                      <a:pt x="679" y="203"/>
                    </a:lnTo>
                    <a:lnTo>
                      <a:pt x="667" y="178"/>
                    </a:lnTo>
                    <a:lnTo>
                      <a:pt x="650" y="153"/>
                    </a:lnTo>
                    <a:lnTo>
                      <a:pt x="617" y="112"/>
                    </a:lnTo>
                    <a:lnTo>
                      <a:pt x="576" y="75"/>
                    </a:lnTo>
                    <a:lnTo>
                      <a:pt x="534" y="46"/>
                    </a:lnTo>
                    <a:lnTo>
                      <a:pt x="485" y="21"/>
                    </a:lnTo>
                    <a:lnTo>
                      <a:pt x="439" y="8"/>
                    </a:lnTo>
                    <a:lnTo>
                      <a:pt x="439" y="8"/>
                    </a:lnTo>
                    <a:lnTo>
                      <a:pt x="393" y="0"/>
                    </a:lnTo>
                    <a:lnTo>
                      <a:pt x="348" y="0"/>
                    </a:lnTo>
                    <a:lnTo>
                      <a:pt x="302" y="0"/>
                    </a:lnTo>
                    <a:lnTo>
                      <a:pt x="261" y="8"/>
                    </a:lnTo>
                    <a:lnTo>
                      <a:pt x="215" y="21"/>
                    </a:lnTo>
                    <a:lnTo>
                      <a:pt x="174" y="41"/>
                    </a:lnTo>
                    <a:lnTo>
                      <a:pt x="137" y="66"/>
                    </a:lnTo>
                    <a:lnTo>
                      <a:pt x="99" y="103"/>
                    </a:lnTo>
                    <a:lnTo>
                      <a:pt x="99" y="103"/>
                    </a:lnTo>
                    <a:lnTo>
                      <a:pt x="70" y="137"/>
                    </a:lnTo>
                    <a:lnTo>
                      <a:pt x="50" y="166"/>
                    </a:lnTo>
                    <a:lnTo>
                      <a:pt x="33" y="199"/>
                    </a:lnTo>
                    <a:lnTo>
                      <a:pt x="17" y="236"/>
                    </a:lnTo>
                    <a:lnTo>
                      <a:pt x="8" y="273"/>
                    </a:lnTo>
                    <a:lnTo>
                      <a:pt x="4" y="319"/>
                    </a:lnTo>
                    <a:lnTo>
                      <a:pt x="0" y="364"/>
                    </a:lnTo>
                    <a:lnTo>
                      <a:pt x="0" y="422"/>
                    </a:lnTo>
                    <a:lnTo>
                      <a:pt x="186" y="422"/>
                    </a:lnTo>
                    <a:lnTo>
                      <a:pt x="186" y="385"/>
                    </a:lnTo>
                    <a:lnTo>
                      <a:pt x="186" y="385"/>
                    </a:lnTo>
                    <a:lnTo>
                      <a:pt x="186" y="352"/>
                    </a:lnTo>
                    <a:lnTo>
                      <a:pt x="186" y="323"/>
                    </a:lnTo>
                    <a:lnTo>
                      <a:pt x="195" y="290"/>
                    </a:lnTo>
                    <a:lnTo>
                      <a:pt x="203" y="265"/>
                    </a:lnTo>
                    <a:lnTo>
                      <a:pt x="219" y="236"/>
                    </a:lnTo>
                    <a:lnTo>
                      <a:pt x="244" y="215"/>
                    </a:lnTo>
                    <a:lnTo>
                      <a:pt x="273" y="199"/>
                    </a:lnTo>
                    <a:lnTo>
                      <a:pt x="315" y="186"/>
                    </a:lnTo>
                    <a:lnTo>
                      <a:pt x="315" y="186"/>
                    </a:lnTo>
                    <a:lnTo>
                      <a:pt x="340" y="182"/>
                    </a:lnTo>
                    <a:lnTo>
                      <a:pt x="360" y="182"/>
                    </a:lnTo>
                    <a:lnTo>
                      <a:pt x="385" y="186"/>
                    </a:lnTo>
                    <a:lnTo>
                      <a:pt x="406" y="190"/>
                    </a:lnTo>
                    <a:lnTo>
                      <a:pt x="427" y="199"/>
                    </a:lnTo>
                    <a:lnTo>
                      <a:pt x="447" y="207"/>
                    </a:lnTo>
                    <a:lnTo>
                      <a:pt x="464" y="219"/>
                    </a:lnTo>
                    <a:lnTo>
                      <a:pt x="476" y="232"/>
                    </a:lnTo>
                    <a:lnTo>
                      <a:pt x="476" y="232"/>
                    </a:lnTo>
                    <a:lnTo>
                      <a:pt x="493" y="248"/>
                    </a:lnTo>
                    <a:lnTo>
                      <a:pt x="501" y="269"/>
                    </a:lnTo>
                    <a:lnTo>
                      <a:pt x="505" y="294"/>
                    </a:lnTo>
                    <a:lnTo>
                      <a:pt x="505" y="319"/>
                    </a:lnTo>
                    <a:lnTo>
                      <a:pt x="501" y="344"/>
                    </a:lnTo>
                    <a:lnTo>
                      <a:pt x="489" y="368"/>
                    </a:lnTo>
                    <a:lnTo>
                      <a:pt x="476" y="389"/>
                    </a:lnTo>
                    <a:lnTo>
                      <a:pt x="451" y="410"/>
                    </a:lnTo>
                    <a:lnTo>
                      <a:pt x="348" y="480"/>
                    </a:lnTo>
                    <a:lnTo>
                      <a:pt x="348" y="480"/>
                    </a:lnTo>
                    <a:lnTo>
                      <a:pt x="327" y="493"/>
                    </a:lnTo>
                    <a:lnTo>
                      <a:pt x="311" y="509"/>
                    </a:lnTo>
                    <a:lnTo>
                      <a:pt x="294" y="526"/>
                    </a:lnTo>
                    <a:lnTo>
                      <a:pt x="286" y="542"/>
                    </a:lnTo>
                    <a:lnTo>
                      <a:pt x="277" y="563"/>
                    </a:lnTo>
                    <a:lnTo>
                      <a:pt x="269" y="579"/>
                    </a:lnTo>
                    <a:lnTo>
                      <a:pt x="265" y="625"/>
                    </a:lnTo>
                    <a:lnTo>
                      <a:pt x="265" y="840"/>
                    </a:lnTo>
                    <a:lnTo>
                      <a:pt x="265" y="8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p:nvSpPr>
            <p:spPr bwMode="auto">
              <a:xfrm>
                <a:off x="1754" y="2464"/>
                <a:ext cx="186" cy="1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105" name="Group 104"/>
          <p:cNvGrpSpPr/>
          <p:nvPr/>
        </p:nvGrpSpPr>
        <p:grpSpPr>
          <a:xfrm>
            <a:off x="3823154" y="3893644"/>
            <a:ext cx="2364431" cy="2437604"/>
            <a:chOff x="2525182" y="2045778"/>
            <a:chExt cx="1106184" cy="1093822"/>
          </a:xfrm>
        </p:grpSpPr>
        <p:sp>
          <p:nvSpPr>
            <p:cNvPr id="106" name="Rounded Rectangle 105"/>
            <p:cNvSpPr/>
            <p:nvPr/>
          </p:nvSpPr>
          <p:spPr>
            <a:xfrm>
              <a:off x="2555777" y="2353718"/>
              <a:ext cx="1016690" cy="699510"/>
            </a:xfrm>
            <a:prstGeom prst="roundRect">
              <a:avLst/>
            </a:prstGeom>
            <a:pattFill prst="dkHorz">
              <a:fgClr>
                <a:schemeClr val="accent2"/>
              </a:fgClr>
              <a:bgClr>
                <a:srgbClr val="FF1D73"/>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ounded Rectangle 22"/>
            <p:cNvSpPr/>
            <p:nvPr/>
          </p:nvSpPr>
          <p:spPr>
            <a:xfrm>
              <a:off x="2525182" y="2045778"/>
              <a:ext cx="1106184" cy="1093822"/>
            </a:xfrm>
            <a:custGeom>
              <a:avLst/>
              <a:gdLst/>
              <a:ahLst/>
              <a:cxnLst/>
              <a:rect l="l" t="t" r="r" b="b"/>
              <a:pathLst>
                <a:path w="1106184" h="1093822">
                  <a:moveTo>
                    <a:pt x="298620" y="1032000"/>
                  </a:moveTo>
                  <a:lnTo>
                    <a:pt x="807568" y="1032000"/>
                  </a:lnTo>
                  <a:cubicBezTo>
                    <a:pt x="813259" y="1032000"/>
                    <a:pt x="817872" y="1036613"/>
                    <a:pt x="817872" y="1042304"/>
                  </a:cubicBezTo>
                  <a:lnTo>
                    <a:pt x="817872" y="1062911"/>
                  </a:lnTo>
                  <a:cubicBezTo>
                    <a:pt x="817872" y="1079983"/>
                    <a:pt x="804033" y="1093822"/>
                    <a:pt x="786961" y="1093822"/>
                  </a:cubicBezTo>
                  <a:lnTo>
                    <a:pt x="319227" y="1093822"/>
                  </a:lnTo>
                  <a:cubicBezTo>
                    <a:pt x="302155" y="1093822"/>
                    <a:pt x="288316" y="1079983"/>
                    <a:pt x="288316" y="1062911"/>
                  </a:cubicBezTo>
                  <a:lnTo>
                    <a:pt x="288316" y="1042304"/>
                  </a:lnTo>
                  <a:cubicBezTo>
                    <a:pt x="288316" y="1036613"/>
                    <a:pt x="292929" y="1032000"/>
                    <a:pt x="298620" y="1032000"/>
                  </a:cubicBezTo>
                  <a:close/>
                  <a:moveTo>
                    <a:pt x="104919" y="357660"/>
                  </a:moveTo>
                  <a:cubicBezTo>
                    <a:pt x="86339" y="357660"/>
                    <a:pt x="71276" y="372722"/>
                    <a:pt x="71276" y="391303"/>
                  </a:cubicBezTo>
                  <a:lnTo>
                    <a:pt x="71276" y="919467"/>
                  </a:lnTo>
                  <a:cubicBezTo>
                    <a:pt x="71276" y="938048"/>
                    <a:pt x="86339" y="953110"/>
                    <a:pt x="104919" y="953110"/>
                  </a:cubicBezTo>
                  <a:lnTo>
                    <a:pt x="1001263" y="953110"/>
                  </a:lnTo>
                  <a:cubicBezTo>
                    <a:pt x="1019844" y="953110"/>
                    <a:pt x="1034906" y="938048"/>
                    <a:pt x="1034906" y="919467"/>
                  </a:cubicBezTo>
                  <a:lnTo>
                    <a:pt x="1034906" y="391303"/>
                  </a:lnTo>
                  <a:cubicBezTo>
                    <a:pt x="1034906" y="372722"/>
                    <a:pt x="1019844" y="357660"/>
                    <a:pt x="1001263" y="357660"/>
                  </a:cubicBezTo>
                  <a:close/>
                  <a:moveTo>
                    <a:pt x="440866" y="962"/>
                  </a:moveTo>
                  <a:cubicBezTo>
                    <a:pt x="455824" y="-3046"/>
                    <a:pt x="471199" y="5830"/>
                    <a:pt x="475207" y="20789"/>
                  </a:cubicBezTo>
                  <a:cubicBezTo>
                    <a:pt x="478339" y="32478"/>
                    <a:pt x="473603" y="44421"/>
                    <a:pt x="464105" y="50796"/>
                  </a:cubicBezTo>
                  <a:lnTo>
                    <a:pt x="518835" y="255051"/>
                  </a:lnTo>
                  <a:cubicBezTo>
                    <a:pt x="528154" y="248878"/>
                    <a:pt x="539198" y="246875"/>
                    <a:pt x="550710" y="246875"/>
                  </a:cubicBezTo>
                  <a:lnTo>
                    <a:pt x="577882" y="253845"/>
                  </a:lnTo>
                  <a:lnTo>
                    <a:pt x="632289" y="50796"/>
                  </a:lnTo>
                  <a:cubicBezTo>
                    <a:pt x="622791" y="44421"/>
                    <a:pt x="618055" y="32478"/>
                    <a:pt x="621187" y="20789"/>
                  </a:cubicBezTo>
                  <a:cubicBezTo>
                    <a:pt x="625195" y="5830"/>
                    <a:pt x="640570" y="-3046"/>
                    <a:pt x="655529" y="962"/>
                  </a:cubicBezTo>
                  <a:cubicBezTo>
                    <a:pt x="670487" y="4970"/>
                    <a:pt x="679363" y="20345"/>
                    <a:pt x="675355" y="35303"/>
                  </a:cubicBezTo>
                  <a:cubicBezTo>
                    <a:pt x="672223" y="46992"/>
                    <a:pt x="662151" y="54967"/>
                    <a:pt x="650738" y="55739"/>
                  </a:cubicBezTo>
                  <a:lnTo>
                    <a:pt x="596384" y="258590"/>
                  </a:lnTo>
                  <a:cubicBezTo>
                    <a:pt x="610466" y="266051"/>
                    <a:pt x="622274" y="277121"/>
                    <a:pt x="630710" y="290621"/>
                  </a:cubicBezTo>
                  <a:lnTo>
                    <a:pt x="1049771" y="290621"/>
                  </a:lnTo>
                  <a:cubicBezTo>
                    <a:pt x="1080927" y="290621"/>
                    <a:pt x="1106184" y="315878"/>
                    <a:pt x="1106184" y="347034"/>
                  </a:cubicBezTo>
                  <a:lnTo>
                    <a:pt x="1106184" y="963814"/>
                  </a:lnTo>
                  <a:cubicBezTo>
                    <a:pt x="1106184" y="994970"/>
                    <a:pt x="1080927" y="1020227"/>
                    <a:pt x="1049771" y="1020227"/>
                  </a:cubicBezTo>
                  <a:lnTo>
                    <a:pt x="56413" y="1020227"/>
                  </a:lnTo>
                  <a:cubicBezTo>
                    <a:pt x="25257" y="1020227"/>
                    <a:pt x="0" y="994970"/>
                    <a:pt x="0" y="963814"/>
                  </a:cubicBezTo>
                  <a:lnTo>
                    <a:pt x="0" y="347034"/>
                  </a:lnTo>
                  <a:cubicBezTo>
                    <a:pt x="0" y="315878"/>
                    <a:pt x="25257" y="290621"/>
                    <a:pt x="56413" y="290621"/>
                  </a:cubicBezTo>
                  <a:lnTo>
                    <a:pt x="470711" y="290621"/>
                  </a:lnTo>
                  <a:lnTo>
                    <a:pt x="500920" y="261986"/>
                  </a:lnTo>
                  <a:lnTo>
                    <a:pt x="445657" y="55739"/>
                  </a:lnTo>
                  <a:cubicBezTo>
                    <a:pt x="434244" y="54967"/>
                    <a:pt x="424171" y="46992"/>
                    <a:pt x="421039" y="35303"/>
                  </a:cubicBezTo>
                  <a:cubicBezTo>
                    <a:pt x="417031" y="20345"/>
                    <a:pt x="425907" y="4970"/>
                    <a:pt x="440866" y="9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sp>
        <p:nvSpPr>
          <p:cNvPr id="58" name="Freeform 21"/>
          <p:cNvSpPr>
            <a:spLocks noEditPoints="1"/>
          </p:cNvSpPr>
          <p:nvPr/>
        </p:nvSpPr>
        <p:spPr bwMode="auto">
          <a:xfrm rot="21249381">
            <a:off x="4253288" y="4628069"/>
            <a:ext cx="2854011" cy="1486279"/>
          </a:xfrm>
          <a:custGeom>
            <a:avLst/>
            <a:gdLst>
              <a:gd name="T0" fmla="*/ 2147483647 w 376"/>
              <a:gd name="T1" fmla="*/ 2147483647 h 170"/>
              <a:gd name="T2" fmla="*/ 2147483647 w 376"/>
              <a:gd name="T3" fmla="*/ 2147483647 h 170"/>
              <a:gd name="T4" fmla="*/ 2147483647 w 376"/>
              <a:gd name="T5" fmla="*/ 2147483647 h 170"/>
              <a:gd name="T6" fmla="*/ 2147483647 w 376"/>
              <a:gd name="T7" fmla="*/ 2147483647 h 170"/>
              <a:gd name="T8" fmla="*/ 2147483647 w 376"/>
              <a:gd name="T9" fmla="*/ 2147483647 h 170"/>
              <a:gd name="T10" fmla="*/ 2147483647 w 376"/>
              <a:gd name="T11" fmla="*/ 2147483647 h 170"/>
              <a:gd name="T12" fmla="*/ 2147483647 w 376"/>
              <a:gd name="T13" fmla="*/ 2147483647 h 170"/>
              <a:gd name="T14" fmla="*/ 2147483647 w 376"/>
              <a:gd name="T15" fmla="*/ 2147483647 h 170"/>
              <a:gd name="T16" fmla="*/ 2147483647 w 376"/>
              <a:gd name="T17" fmla="*/ 2147483647 h 170"/>
              <a:gd name="T18" fmla="*/ 2147483647 w 376"/>
              <a:gd name="T19" fmla="*/ 2147483647 h 170"/>
              <a:gd name="T20" fmla="*/ 2147483647 w 376"/>
              <a:gd name="T21" fmla="*/ 2147483647 h 170"/>
              <a:gd name="T22" fmla="*/ 2147483647 w 376"/>
              <a:gd name="T23" fmla="*/ 2147483647 h 170"/>
              <a:gd name="T24" fmla="*/ 2147483647 w 376"/>
              <a:gd name="T25" fmla="*/ 2147483647 h 170"/>
              <a:gd name="T26" fmla="*/ 2147483647 w 376"/>
              <a:gd name="T27" fmla="*/ 2147483647 h 170"/>
              <a:gd name="T28" fmla="*/ 2147483647 w 376"/>
              <a:gd name="T29" fmla="*/ 2147483647 h 170"/>
              <a:gd name="T30" fmla="*/ 2147483647 w 376"/>
              <a:gd name="T31" fmla="*/ 2147483647 h 170"/>
              <a:gd name="T32" fmla="*/ 2147483647 w 376"/>
              <a:gd name="T33" fmla="*/ 2147483647 h 170"/>
              <a:gd name="T34" fmla="*/ 2147483647 w 376"/>
              <a:gd name="T35" fmla="*/ 2147483647 h 170"/>
              <a:gd name="T36" fmla="*/ 2147483647 w 376"/>
              <a:gd name="T37" fmla="*/ 2147483647 h 170"/>
              <a:gd name="T38" fmla="*/ 2147483647 w 376"/>
              <a:gd name="T39" fmla="*/ 2147483647 h 170"/>
              <a:gd name="T40" fmla="*/ 2147483647 w 376"/>
              <a:gd name="T41" fmla="*/ 2147483647 h 170"/>
              <a:gd name="T42" fmla="*/ 2147483647 w 376"/>
              <a:gd name="T43" fmla="*/ 2147483647 h 170"/>
              <a:gd name="T44" fmla="*/ 2147483647 w 376"/>
              <a:gd name="T45" fmla="*/ 2147483647 h 170"/>
              <a:gd name="T46" fmla="*/ 2147483647 w 376"/>
              <a:gd name="T47" fmla="*/ 2147483647 h 170"/>
              <a:gd name="T48" fmla="*/ 0 w 376"/>
              <a:gd name="T49" fmla="*/ 2147483647 h 170"/>
              <a:gd name="T50" fmla="*/ 2147483647 w 376"/>
              <a:gd name="T51" fmla="*/ 2147483647 h 170"/>
              <a:gd name="T52" fmla="*/ 2147483647 w 376"/>
              <a:gd name="T53" fmla="*/ 2147483647 h 170"/>
              <a:gd name="T54" fmla="*/ 2147483647 w 376"/>
              <a:gd name="T55" fmla="*/ 2147483647 h 170"/>
              <a:gd name="T56" fmla="*/ 2147483647 w 376"/>
              <a:gd name="T57" fmla="*/ 2147483647 h 170"/>
              <a:gd name="T58" fmla="*/ 2147483647 w 376"/>
              <a:gd name="T59" fmla="*/ 2147483647 h 170"/>
              <a:gd name="T60" fmla="*/ 2147483647 w 376"/>
              <a:gd name="T61" fmla="*/ 2147483647 h 170"/>
              <a:gd name="T62" fmla="*/ 2147483647 w 376"/>
              <a:gd name="T63" fmla="*/ 2147483647 h 170"/>
              <a:gd name="T64" fmla="*/ 2147483647 w 376"/>
              <a:gd name="T65" fmla="*/ 2147483647 h 170"/>
              <a:gd name="T66" fmla="*/ 2147483647 w 376"/>
              <a:gd name="T67" fmla="*/ 2147483647 h 170"/>
              <a:gd name="T68" fmla="*/ 2147483647 w 376"/>
              <a:gd name="T69" fmla="*/ 2147483647 h 170"/>
              <a:gd name="T70" fmla="*/ 2147483647 w 376"/>
              <a:gd name="T71" fmla="*/ 2147483647 h 170"/>
              <a:gd name="T72" fmla="*/ 2147483647 w 376"/>
              <a:gd name="T73" fmla="*/ 2147483647 h 170"/>
              <a:gd name="T74" fmla="*/ 2147483647 w 376"/>
              <a:gd name="T75" fmla="*/ 2147483647 h 170"/>
              <a:gd name="T76" fmla="*/ 2147483647 w 376"/>
              <a:gd name="T77" fmla="*/ 2147483647 h 170"/>
              <a:gd name="T78" fmla="*/ 2147483647 w 376"/>
              <a:gd name="T79" fmla="*/ 2147483647 h 170"/>
              <a:gd name="T80" fmla="*/ 2147483647 w 376"/>
              <a:gd name="T81" fmla="*/ 2147483647 h 170"/>
              <a:gd name="T82" fmla="*/ 2147483647 w 376"/>
              <a:gd name="T83" fmla="*/ 2147483647 h 170"/>
              <a:gd name="T84" fmla="*/ 2147483647 w 376"/>
              <a:gd name="T85" fmla="*/ 2147483647 h 170"/>
              <a:gd name="T86" fmla="*/ 2147483647 w 376"/>
              <a:gd name="T87" fmla="*/ 2147483647 h 170"/>
              <a:gd name="T88" fmla="*/ 2147483647 w 376"/>
              <a:gd name="T89" fmla="*/ 2147483647 h 170"/>
              <a:gd name="T90" fmla="*/ 2147483647 w 376"/>
              <a:gd name="T91" fmla="*/ 2147483647 h 170"/>
              <a:gd name="T92" fmla="*/ 2147483647 w 376"/>
              <a:gd name="T93" fmla="*/ 2147483647 h 170"/>
              <a:gd name="T94" fmla="*/ 2147483647 w 376"/>
              <a:gd name="T95" fmla="*/ 2147483647 h 170"/>
              <a:gd name="T96" fmla="*/ 2147483647 w 376"/>
              <a:gd name="T97" fmla="*/ 2147483647 h 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6"/>
              <a:gd name="T148" fmla="*/ 0 h 170"/>
              <a:gd name="T149" fmla="*/ 376 w 376"/>
              <a:gd name="T150" fmla="*/ 170 h 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6" h="170">
                <a:moveTo>
                  <a:pt x="179" y="5"/>
                </a:moveTo>
                <a:cubicBezTo>
                  <a:pt x="176" y="3"/>
                  <a:pt x="172" y="2"/>
                  <a:pt x="166" y="2"/>
                </a:cubicBezTo>
                <a:cubicBezTo>
                  <a:pt x="155" y="2"/>
                  <a:pt x="139" y="6"/>
                  <a:pt x="122" y="11"/>
                </a:cubicBezTo>
                <a:cubicBezTo>
                  <a:pt x="106" y="15"/>
                  <a:pt x="89" y="20"/>
                  <a:pt x="76" y="20"/>
                </a:cubicBezTo>
                <a:cubicBezTo>
                  <a:pt x="7" y="139"/>
                  <a:pt x="7" y="139"/>
                  <a:pt x="7" y="139"/>
                </a:cubicBezTo>
                <a:cubicBezTo>
                  <a:pt x="8" y="139"/>
                  <a:pt x="9" y="139"/>
                  <a:pt x="10" y="139"/>
                </a:cubicBezTo>
                <a:cubicBezTo>
                  <a:pt x="11" y="139"/>
                  <a:pt x="11" y="139"/>
                  <a:pt x="11" y="139"/>
                </a:cubicBezTo>
                <a:cubicBezTo>
                  <a:pt x="13" y="139"/>
                  <a:pt x="14" y="139"/>
                  <a:pt x="16" y="139"/>
                </a:cubicBezTo>
                <a:cubicBezTo>
                  <a:pt x="16" y="139"/>
                  <a:pt x="16" y="139"/>
                  <a:pt x="16" y="139"/>
                </a:cubicBezTo>
                <a:cubicBezTo>
                  <a:pt x="18" y="139"/>
                  <a:pt x="19" y="139"/>
                  <a:pt x="20" y="139"/>
                </a:cubicBezTo>
                <a:cubicBezTo>
                  <a:pt x="21" y="138"/>
                  <a:pt x="22" y="138"/>
                  <a:pt x="22" y="138"/>
                </a:cubicBezTo>
                <a:cubicBezTo>
                  <a:pt x="23" y="138"/>
                  <a:pt x="24" y="138"/>
                  <a:pt x="25" y="138"/>
                </a:cubicBezTo>
                <a:cubicBezTo>
                  <a:pt x="26" y="138"/>
                  <a:pt x="26" y="138"/>
                  <a:pt x="27" y="138"/>
                </a:cubicBezTo>
                <a:cubicBezTo>
                  <a:pt x="28" y="138"/>
                  <a:pt x="29" y="138"/>
                  <a:pt x="30" y="137"/>
                </a:cubicBezTo>
                <a:cubicBezTo>
                  <a:pt x="31" y="137"/>
                  <a:pt x="31" y="137"/>
                  <a:pt x="32" y="137"/>
                </a:cubicBezTo>
                <a:cubicBezTo>
                  <a:pt x="33" y="137"/>
                  <a:pt x="34" y="137"/>
                  <a:pt x="35" y="137"/>
                </a:cubicBezTo>
                <a:cubicBezTo>
                  <a:pt x="35" y="137"/>
                  <a:pt x="36" y="137"/>
                  <a:pt x="37" y="136"/>
                </a:cubicBezTo>
                <a:cubicBezTo>
                  <a:pt x="38" y="136"/>
                  <a:pt x="39" y="136"/>
                  <a:pt x="40" y="136"/>
                </a:cubicBezTo>
                <a:cubicBezTo>
                  <a:pt x="40" y="136"/>
                  <a:pt x="41" y="136"/>
                  <a:pt x="42" y="136"/>
                </a:cubicBezTo>
                <a:cubicBezTo>
                  <a:pt x="43" y="135"/>
                  <a:pt x="44" y="135"/>
                  <a:pt x="45" y="135"/>
                </a:cubicBezTo>
                <a:cubicBezTo>
                  <a:pt x="45" y="135"/>
                  <a:pt x="46" y="135"/>
                  <a:pt x="47" y="135"/>
                </a:cubicBezTo>
                <a:cubicBezTo>
                  <a:pt x="48" y="135"/>
                  <a:pt x="49" y="134"/>
                  <a:pt x="50" y="134"/>
                </a:cubicBezTo>
                <a:cubicBezTo>
                  <a:pt x="50" y="134"/>
                  <a:pt x="51" y="134"/>
                  <a:pt x="52" y="134"/>
                </a:cubicBezTo>
                <a:cubicBezTo>
                  <a:pt x="53" y="134"/>
                  <a:pt x="54" y="134"/>
                  <a:pt x="55" y="133"/>
                </a:cubicBezTo>
                <a:cubicBezTo>
                  <a:pt x="56" y="133"/>
                  <a:pt x="56" y="133"/>
                  <a:pt x="57" y="133"/>
                </a:cubicBezTo>
                <a:cubicBezTo>
                  <a:pt x="58" y="133"/>
                  <a:pt x="59" y="133"/>
                  <a:pt x="60" y="132"/>
                </a:cubicBezTo>
                <a:cubicBezTo>
                  <a:pt x="61" y="132"/>
                  <a:pt x="62" y="132"/>
                  <a:pt x="62" y="132"/>
                </a:cubicBezTo>
                <a:cubicBezTo>
                  <a:pt x="63" y="132"/>
                  <a:pt x="65" y="131"/>
                  <a:pt x="66" y="131"/>
                </a:cubicBezTo>
                <a:cubicBezTo>
                  <a:pt x="66" y="131"/>
                  <a:pt x="67" y="131"/>
                  <a:pt x="67" y="131"/>
                </a:cubicBezTo>
                <a:cubicBezTo>
                  <a:pt x="69" y="131"/>
                  <a:pt x="70" y="130"/>
                  <a:pt x="72" y="130"/>
                </a:cubicBezTo>
                <a:cubicBezTo>
                  <a:pt x="72" y="130"/>
                  <a:pt x="72" y="130"/>
                  <a:pt x="72" y="130"/>
                </a:cubicBezTo>
                <a:cubicBezTo>
                  <a:pt x="76" y="129"/>
                  <a:pt x="80" y="128"/>
                  <a:pt x="83" y="128"/>
                </a:cubicBezTo>
                <a:cubicBezTo>
                  <a:pt x="112" y="122"/>
                  <a:pt x="140" y="116"/>
                  <a:pt x="160" y="116"/>
                </a:cubicBezTo>
                <a:cubicBezTo>
                  <a:pt x="162" y="116"/>
                  <a:pt x="164" y="116"/>
                  <a:pt x="166" y="116"/>
                </a:cubicBezTo>
                <a:cubicBezTo>
                  <a:pt x="169" y="116"/>
                  <a:pt x="173" y="117"/>
                  <a:pt x="176" y="118"/>
                </a:cubicBezTo>
                <a:cubicBezTo>
                  <a:pt x="177" y="118"/>
                  <a:pt x="177" y="118"/>
                  <a:pt x="178" y="119"/>
                </a:cubicBezTo>
                <a:cubicBezTo>
                  <a:pt x="178" y="119"/>
                  <a:pt x="178" y="119"/>
                  <a:pt x="178" y="119"/>
                </a:cubicBezTo>
                <a:cubicBezTo>
                  <a:pt x="179" y="119"/>
                  <a:pt x="179" y="119"/>
                  <a:pt x="180" y="119"/>
                </a:cubicBezTo>
                <a:cubicBezTo>
                  <a:pt x="180" y="119"/>
                  <a:pt x="180" y="120"/>
                  <a:pt x="180" y="120"/>
                </a:cubicBezTo>
                <a:cubicBezTo>
                  <a:pt x="181" y="120"/>
                  <a:pt x="181" y="120"/>
                  <a:pt x="181" y="120"/>
                </a:cubicBezTo>
                <a:cubicBezTo>
                  <a:pt x="181" y="120"/>
                  <a:pt x="182" y="121"/>
                  <a:pt x="182" y="121"/>
                </a:cubicBezTo>
                <a:cubicBezTo>
                  <a:pt x="182" y="121"/>
                  <a:pt x="183" y="121"/>
                  <a:pt x="183" y="121"/>
                </a:cubicBezTo>
                <a:cubicBezTo>
                  <a:pt x="183" y="122"/>
                  <a:pt x="183" y="122"/>
                  <a:pt x="183" y="122"/>
                </a:cubicBezTo>
                <a:cubicBezTo>
                  <a:pt x="183" y="17"/>
                  <a:pt x="183" y="17"/>
                  <a:pt x="183" y="17"/>
                </a:cubicBezTo>
                <a:cubicBezTo>
                  <a:pt x="183" y="11"/>
                  <a:pt x="182" y="7"/>
                  <a:pt x="179" y="5"/>
                </a:cubicBezTo>
                <a:close/>
                <a:moveTo>
                  <a:pt x="178" y="125"/>
                </a:moveTo>
                <a:cubicBezTo>
                  <a:pt x="174" y="122"/>
                  <a:pt x="168" y="121"/>
                  <a:pt x="160" y="121"/>
                </a:cubicBezTo>
                <a:cubicBezTo>
                  <a:pt x="141" y="121"/>
                  <a:pt x="113" y="127"/>
                  <a:pt x="84" y="133"/>
                </a:cubicBezTo>
                <a:cubicBezTo>
                  <a:pt x="56" y="139"/>
                  <a:pt x="28" y="145"/>
                  <a:pt x="5" y="145"/>
                </a:cubicBezTo>
                <a:cubicBezTo>
                  <a:pt x="0" y="170"/>
                  <a:pt x="0" y="170"/>
                  <a:pt x="0" y="170"/>
                </a:cubicBezTo>
                <a:cubicBezTo>
                  <a:pt x="22" y="170"/>
                  <a:pt x="50" y="164"/>
                  <a:pt x="79" y="159"/>
                </a:cubicBezTo>
                <a:cubicBezTo>
                  <a:pt x="108" y="153"/>
                  <a:pt x="138" y="147"/>
                  <a:pt x="158" y="147"/>
                </a:cubicBezTo>
                <a:cubicBezTo>
                  <a:pt x="165" y="147"/>
                  <a:pt x="171" y="147"/>
                  <a:pt x="175" y="149"/>
                </a:cubicBezTo>
                <a:cubicBezTo>
                  <a:pt x="178" y="150"/>
                  <a:pt x="181" y="151"/>
                  <a:pt x="183" y="153"/>
                </a:cubicBezTo>
                <a:cubicBezTo>
                  <a:pt x="183" y="134"/>
                  <a:pt x="183" y="134"/>
                  <a:pt x="183" y="134"/>
                </a:cubicBezTo>
                <a:cubicBezTo>
                  <a:pt x="183" y="132"/>
                  <a:pt x="183" y="130"/>
                  <a:pt x="182" y="128"/>
                </a:cubicBezTo>
                <a:cubicBezTo>
                  <a:pt x="181" y="127"/>
                  <a:pt x="179" y="126"/>
                  <a:pt x="178" y="125"/>
                </a:cubicBezTo>
                <a:close/>
                <a:moveTo>
                  <a:pt x="216" y="116"/>
                </a:moveTo>
                <a:cubicBezTo>
                  <a:pt x="236" y="116"/>
                  <a:pt x="264" y="122"/>
                  <a:pt x="293" y="128"/>
                </a:cubicBezTo>
                <a:cubicBezTo>
                  <a:pt x="319" y="133"/>
                  <a:pt x="347" y="139"/>
                  <a:pt x="368" y="139"/>
                </a:cubicBezTo>
                <a:cubicBezTo>
                  <a:pt x="300" y="20"/>
                  <a:pt x="300" y="20"/>
                  <a:pt x="300" y="20"/>
                </a:cubicBezTo>
                <a:cubicBezTo>
                  <a:pt x="287" y="20"/>
                  <a:pt x="270" y="15"/>
                  <a:pt x="254" y="10"/>
                </a:cubicBezTo>
                <a:cubicBezTo>
                  <a:pt x="237" y="5"/>
                  <a:pt x="221" y="0"/>
                  <a:pt x="210" y="0"/>
                </a:cubicBezTo>
                <a:cubicBezTo>
                  <a:pt x="204" y="0"/>
                  <a:pt x="200" y="1"/>
                  <a:pt x="197" y="4"/>
                </a:cubicBezTo>
                <a:cubicBezTo>
                  <a:pt x="194" y="6"/>
                  <a:pt x="193" y="10"/>
                  <a:pt x="193" y="17"/>
                </a:cubicBezTo>
                <a:cubicBezTo>
                  <a:pt x="193" y="122"/>
                  <a:pt x="193" y="122"/>
                  <a:pt x="193" y="122"/>
                </a:cubicBezTo>
                <a:cubicBezTo>
                  <a:pt x="194" y="121"/>
                  <a:pt x="195" y="120"/>
                  <a:pt x="196" y="120"/>
                </a:cubicBezTo>
                <a:cubicBezTo>
                  <a:pt x="201" y="117"/>
                  <a:pt x="208" y="116"/>
                  <a:pt x="216" y="116"/>
                </a:cubicBezTo>
                <a:close/>
                <a:moveTo>
                  <a:pt x="371" y="145"/>
                </a:moveTo>
                <a:cubicBezTo>
                  <a:pt x="369" y="145"/>
                  <a:pt x="367" y="145"/>
                  <a:pt x="366" y="145"/>
                </a:cubicBezTo>
                <a:cubicBezTo>
                  <a:pt x="366" y="145"/>
                  <a:pt x="366" y="145"/>
                  <a:pt x="366" y="145"/>
                </a:cubicBezTo>
                <a:cubicBezTo>
                  <a:pt x="355" y="144"/>
                  <a:pt x="343" y="143"/>
                  <a:pt x="330" y="141"/>
                </a:cubicBezTo>
                <a:cubicBezTo>
                  <a:pt x="330" y="141"/>
                  <a:pt x="330" y="141"/>
                  <a:pt x="330" y="141"/>
                </a:cubicBezTo>
                <a:cubicBezTo>
                  <a:pt x="329" y="140"/>
                  <a:pt x="327" y="140"/>
                  <a:pt x="326" y="140"/>
                </a:cubicBezTo>
                <a:cubicBezTo>
                  <a:pt x="325" y="140"/>
                  <a:pt x="325" y="140"/>
                  <a:pt x="325" y="140"/>
                </a:cubicBezTo>
                <a:cubicBezTo>
                  <a:pt x="324" y="139"/>
                  <a:pt x="322" y="139"/>
                  <a:pt x="321" y="139"/>
                </a:cubicBezTo>
                <a:cubicBezTo>
                  <a:pt x="321" y="139"/>
                  <a:pt x="320" y="139"/>
                  <a:pt x="320" y="139"/>
                </a:cubicBezTo>
                <a:cubicBezTo>
                  <a:pt x="319" y="139"/>
                  <a:pt x="318" y="138"/>
                  <a:pt x="316" y="138"/>
                </a:cubicBezTo>
                <a:cubicBezTo>
                  <a:pt x="316" y="138"/>
                  <a:pt x="315" y="138"/>
                  <a:pt x="315" y="138"/>
                </a:cubicBezTo>
                <a:cubicBezTo>
                  <a:pt x="314" y="138"/>
                  <a:pt x="313" y="137"/>
                  <a:pt x="311" y="137"/>
                </a:cubicBezTo>
                <a:cubicBezTo>
                  <a:pt x="311" y="137"/>
                  <a:pt x="310" y="137"/>
                  <a:pt x="310" y="137"/>
                </a:cubicBezTo>
                <a:cubicBezTo>
                  <a:pt x="309" y="137"/>
                  <a:pt x="308" y="136"/>
                  <a:pt x="307" y="136"/>
                </a:cubicBezTo>
                <a:cubicBezTo>
                  <a:pt x="306" y="136"/>
                  <a:pt x="305" y="136"/>
                  <a:pt x="304" y="136"/>
                </a:cubicBezTo>
                <a:cubicBezTo>
                  <a:pt x="303" y="135"/>
                  <a:pt x="302" y="135"/>
                  <a:pt x="302" y="135"/>
                </a:cubicBezTo>
                <a:cubicBezTo>
                  <a:pt x="298" y="135"/>
                  <a:pt x="295" y="134"/>
                  <a:pt x="292" y="133"/>
                </a:cubicBezTo>
                <a:cubicBezTo>
                  <a:pt x="288" y="132"/>
                  <a:pt x="285" y="132"/>
                  <a:pt x="282" y="131"/>
                </a:cubicBezTo>
                <a:cubicBezTo>
                  <a:pt x="257" y="126"/>
                  <a:pt x="233" y="121"/>
                  <a:pt x="216" y="121"/>
                </a:cubicBezTo>
                <a:cubicBezTo>
                  <a:pt x="216" y="121"/>
                  <a:pt x="216" y="121"/>
                  <a:pt x="216" y="121"/>
                </a:cubicBezTo>
                <a:cubicBezTo>
                  <a:pt x="211" y="121"/>
                  <a:pt x="207" y="122"/>
                  <a:pt x="203" y="123"/>
                </a:cubicBezTo>
                <a:cubicBezTo>
                  <a:pt x="203" y="123"/>
                  <a:pt x="202" y="123"/>
                  <a:pt x="202" y="123"/>
                </a:cubicBezTo>
                <a:cubicBezTo>
                  <a:pt x="199" y="124"/>
                  <a:pt x="196" y="126"/>
                  <a:pt x="195" y="127"/>
                </a:cubicBezTo>
                <a:cubicBezTo>
                  <a:pt x="195" y="128"/>
                  <a:pt x="194" y="128"/>
                  <a:pt x="194" y="128"/>
                </a:cubicBezTo>
                <a:cubicBezTo>
                  <a:pt x="193" y="130"/>
                  <a:pt x="193" y="132"/>
                  <a:pt x="193" y="134"/>
                </a:cubicBezTo>
                <a:cubicBezTo>
                  <a:pt x="193" y="153"/>
                  <a:pt x="193" y="153"/>
                  <a:pt x="193" y="153"/>
                </a:cubicBezTo>
                <a:cubicBezTo>
                  <a:pt x="194" y="152"/>
                  <a:pt x="195" y="151"/>
                  <a:pt x="196" y="151"/>
                </a:cubicBezTo>
                <a:cubicBezTo>
                  <a:pt x="202" y="148"/>
                  <a:pt x="209" y="147"/>
                  <a:pt x="218" y="147"/>
                </a:cubicBezTo>
                <a:cubicBezTo>
                  <a:pt x="238" y="147"/>
                  <a:pt x="268" y="153"/>
                  <a:pt x="297" y="159"/>
                </a:cubicBezTo>
                <a:cubicBezTo>
                  <a:pt x="326" y="164"/>
                  <a:pt x="354" y="170"/>
                  <a:pt x="376" y="170"/>
                </a:cubicBezTo>
                <a:lnTo>
                  <a:pt x="371" y="145"/>
                </a:lnTo>
                <a:close/>
              </a:path>
            </a:pathLst>
          </a:custGeom>
          <a:solidFill>
            <a:schemeClr val="accent6"/>
          </a:solidFill>
          <a:ln w="28575" cap="flat" cmpd="sng" algn="ctr">
            <a:solidFill>
              <a:srgbClr val="FFFFFF"/>
            </a:solidFill>
            <a:prstDash val="solid"/>
            <a:round/>
            <a:headEnd type="none" w="med" len="med"/>
            <a:tailEnd type="non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smtClean="0">
              <a:ln>
                <a:noFill/>
              </a:ln>
              <a:solidFill>
                <a:schemeClr val="tx1"/>
              </a:solidFill>
              <a:effectLst/>
              <a:uLnTx/>
              <a:uFillTx/>
              <a:latin typeface="Arial" charset="0"/>
              <a:ea typeface="+mn-ea"/>
              <a:cs typeface="+mn-cs"/>
            </a:endParaRPr>
          </a:p>
        </p:txBody>
      </p:sp>
      <p:sp>
        <p:nvSpPr>
          <p:cNvPr id="121" name="TextBox 45"/>
          <p:cNvSpPr txBox="1">
            <a:spLocks noChangeArrowheads="1"/>
          </p:cNvSpPr>
          <p:nvPr>
            <p:custDataLst>
              <p:tags r:id="rId1"/>
            </p:custDataLst>
          </p:nvPr>
        </p:nvSpPr>
        <p:spPr bwMode="auto">
          <a:xfrm>
            <a:off x="2480505" y="6607016"/>
            <a:ext cx="60580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sz="1000" dirty="0">
                <a:solidFill>
                  <a:schemeClr val="tx1">
                    <a:lumMod val="75000"/>
                    <a:lumOff val="25000"/>
                  </a:schemeClr>
                </a:solidFill>
                <a:latin typeface="Arial" charset="0"/>
                <a:cs typeface="+mn-cs"/>
              </a:rPr>
              <a:t>SOURCE: MINDSHARE DIMINISHING RETURN CURVE ANALYSIS OF 5 FMGC CAMPAIGNS - 2012</a:t>
            </a:r>
          </a:p>
        </p:txBody>
      </p:sp>
      <p:sp>
        <p:nvSpPr>
          <p:cNvPr id="136" name="Rectangle 135"/>
          <p:cNvSpPr/>
          <p:nvPr/>
        </p:nvSpPr>
        <p:spPr>
          <a:xfrm>
            <a:off x="8702854" y="2998"/>
            <a:ext cx="441146" cy="707886"/>
          </a:xfrm>
          <a:prstGeom prst="rect">
            <a:avLst/>
          </a:prstGeom>
        </p:spPr>
        <p:txBody>
          <a:bodyPr wrap="none">
            <a:spAutoFit/>
          </a:bodyPr>
          <a:lstStyle/>
          <a:p>
            <a:pPr lvl="0"/>
            <a:r>
              <a:rPr lang="en-GB" sz="4000" dirty="0">
                <a:solidFill>
                  <a:srgbClr val="C8004C"/>
                </a:solidFill>
                <a:latin typeface="Impact" pitchFamily="34" charset="0"/>
              </a:rPr>
              <a:t>4</a:t>
            </a:r>
          </a:p>
        </p:txBody>
      </p:sp>
      <p:sp>
        <p:nvSpPr>
          <p:cNvPr id="137" name="TextBox 4"/>
          <p:cNvSpPr txBox="1">
            <a:spLocks noChangeArrowheads="1"/>
          </p:cNvSpPr>
          <p:nvPr/>
        </p:nvSpPr>
        <p:spPr bwMode="auto">
          <a:xfrm>
            <a:off x="266700" y="1651000"/>
            <a:ext cx="3257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b="1" dirty="0">
                <a:solidFill>
                  <a:schemeClr val="accent1"/>
                </a:solidFill>
              </a:rPr>
              <a:t>Analysis of 5 </a:t>
            </a:r>
            <a:r>
              <a:rPr lang="en-GB" b="1" dirty="0" smtClean="0">
                <a:solidFill>
                  <a:schemeClr val="accent1"/>
                </a:solidFill>
              </a:rPr>
              <a:t/>
            </a:r>
            <a:br>
              <a:rPr lang="en-GB" b="1" dirty="0" smtClean="0">
                <a:solidFill>
                  <a:schemeClr val="accent1"/>
                </a:solidFill>
              </a:rPr>
            </a:br>
            <a:r>
              <a:rPr lang="en-GB" b="1" dirty="0" smtClean="0">
                <a:solidFill>
                  <a:schemeClr val="accent1"/>
                </a:solidFill>
              </a:rPr>
              <a:t>FMCG campaigns…</a:t>
            </a:r>
            <a:endParaRPr lang="en-US" b="1" dirty="0">
              <a:solidFill>
                <a:schemeClr val="accent1"/>
              </a:solidFill>
            </a:endParaRPr>
          </a:p>
        </p:txBody>
      </p:sp>
      <p:sp>
        <p:nvSpPr>
          <p:cNvPr id="138" name="TextBox 137"/>
          <p:cNvSpPr txBox="1"/>
          <p:nvPr/>
        </p:nvSpPr>
        <p:spPr bwMode="auto">
          <a:xfrm>
            <a:off x="224829" y="2656056"/>
            <a:ext cx="1097032"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a:t>
            </a:r>
            <a:r>
              <a:rPr lang="en-GB" sz="2000" dirty="0">
                <a:solidFill>
                  <a:schemeClr val="tx1">
                    <a:lumMod val="75000"/>
                    <a:lumOff val="25000"/>
                  </a:schemeClr>
                </a:solidFill>
                <a:latin typeface="Arial" charset="0"/>
                <a:cs typeface="+mn-cs"/>
              </a:rPr>
              <a:t>A</a:t>
            </a:r>
            <a:endParaRPr lang="en-US" sz="2000" dirty="0">
              <a:solidFill>
                <a:schemeClr val="tx1">
                  <a:lumMod val="75000"/>
                  <a:lumOff val="25000"/>
                </a:schemeClr>
              </a:solidFill>
              <a:latin typeface="Arial" charset="0"/>
              <a:cs typeface="+mn-cs"/>
            </a:endParaRPr>
          </a:p>
        </p:txBody>
      </p:sp>
      <p:sp>
        <p:nvSpPr>
          <p:cNvPr id="139" name="TextBox 138"/>
          <p:cNvSpPr txBox="1"/>
          <p:nvPr/>
        </p:nvSpPr>
        <p:spPr>
          <a:xfrm>
            <a:off x="1185973" y="2407898"/>
            <a:ext cx="519693"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x2</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40" name="TextBox 139"/>
          <p:cNvSpPr txBox="1"/>
          <p:nvPr/>
        </p:nvSpPr>
        <p:spPr bwMode="auto">
          <a:xfrm>
            <a:off x="223158" y="3170829"/>
            <a:ext cx="1111202"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B</a:t>
            </a:r>
            <a:endParaRPr lang="en-US" sz="2000" dirty="0">
              <a:solidFill>
                <a:schemeClr val="tx1">
                  <a:lumMod val="75000"/>
                  <a:lumOff val="25000"/>
                </a:schemeClr>
              </a:solidFill>
              <a:latin typeface="Arial" charset="0"/>
              <a:cs typeface="+mn-cs"/>
            </a:endParaRPr>
          </a:p>
        </p:txBody>
      </p:sp>
      <p:sp>
        <p:nvSpPr>
          <p:cNvPr id="141" name="TextBox 140"/>
          <p:cNvSpPr txBox="1"/>
          <p:nvPr/>
        </p:nvSpPr>
        <p:spPr>
          <a:xfrm>
            <a:off x="1371759" y="2975396"/>
            <a:ext cx="530915"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x3</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42" name="TextBox 141"/>
          <p:cNvSpPr txBox="1"/>
          <p:nvPr/>
        </p:nvSpPr>
        <p:spPr bwMode="auto">
          <a:xfrm>
            <a:off x="229365" y="3821246"/>
            <a:ext cx="1125629"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C</a:t>
            </a:r>
            <a:endParaRPr lang="en-US" sz="2000" dirty="0">
              <a:solidFill>
                <a:schemeClr val="tx1">
                  <a:lumMod val="75000"/>
                  <a:lumOff val="25000"/>
                </a:schemeClr>
              </a:solidFill>
              <a:latin typeface="Arial" charset="0"/>
              <a:cs typeface="+mn-cs"/>
            </a:endParaRPr>
          </a:p>
        </p:txBody>
      </p:sp>
      <p:sp>
        <p:nvSpPr>
          <p:cNvPr id="143" name="TextBox 142"/>
          <p:cNvSpPr txBox="1"/>
          <p:nvPr/>
        </p:nvSpPr>
        <p:spPr>
          <a:xfrm>
            <a:off x="1179764" y="3593462"/>
            <a:ext cx="595036" cy="523220"/>
          </a:xfrm>
          <a:prstGeom prst="rect">
            <a:avLst/>
          </a:prstGeom>
          <a:noFill/>
        </p:spPr>
        <p:txBody>
          <a:bodyPr wrap="none" rtlCol="0">
            <a:spAutoFit/>
          </a:bodyPr>
          <a:lstStyle/>
          <a:p>
            <a:pPr algn="ctr"/>
            <a:r>
              <a:rPr lang="en-GB" sz="2800" dirty="0">
                <a:gradFill>
                  <a:gsLst>
                    <a:gs pos="100000">
                      <a:schemeClr val="accent1">
                        <a:alpha val="82000"/>
                      </a:schemeClr>
                    </a:gs>
                    <a:gs pos="0">
                      <a:schemeClr val="accent1"/>
                    </a:gs>
                  </a:gsLst>
                  <a:lin ang="5400000" scaled="0"/>
                </a:gradFill>
                <a:latin typeface="Impact" pitchFamily="34" charset="0"/>
              </a:rPr>
              <a:t>x</a:t>
            </a:r>
            <a:r>
              <a:rPr lang="en-GB" sz="2800" dirty="0" smtClean="0">
                <a:gradFill>
                  <a:gsLst>
                    <a:gs pos="100000">
                      <a:schemeClr val="accent1">
                        <a:alpha val="82000"/>
                      </a:schemeClr>
                    </a:gs>
                    <a:gs pos="0">
                      <a:schemeClr val="accent1"/>
                    </a:gs>
                  </a:gsLst>
                  <a:lin ang="5400000" scaled="0"/>
                </a:gradFill>
                <a:latin typeface="Impact" pitchFamily="34" charset="0"/>
              </a:rPr>
              <a:t>5 </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44" name="TextBox 143"/>
          <p:cNvSpPr txBox="1"/>
          <p:nvPr/>
        </p:nvSpPr>
        <p:spPr bwMode="auto">
          <a:xfrm>
            <a:off x="224376" y="4407014"/>
            <a:ext cx="1125629"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D</a:t>
            </a:r>
            <a:endParaRPr lang="en-US" sz="2000" dirty="0">
              <a:solidFill>
                <a:schemeClr val="tx1">
                  <a:lumMod val="75000"/>
                  <a:lumOff val="25000"/>
                </a:schemeClr>
              </a:solidFill>
              <a:latin typeface="Arial" charset="0"/>
              <a:cs typeface="+mn-cs"/>
            </a:endParaRPr>
          </a:p>
        </p:txBody>
      </p:sp>
      <p:sp>
        <p:nvSpPr>
          <p:cNvPr id="145" name="TextBox 144"/>
          <p:cNvSpPr txBox="1"/>
          <p:nvPr/>
        </p:nvSpPr>
        <p:spPr>
          <a:xfrm>
            <a:off x="1404098" y="4188292"/>
            <a:ext cx="532517"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x8</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46" name="TextBox 145"/>
          <p:cNvSpPr txBox="1"/>
          <p:nvPr/>
        </p:nvSpPr>
        <p:spPr bwMode="auto">
          <a:xfrm>
            <a:off x="243879" y="5027807"/>
            <a:ext cx="1111202" cy="400110"/>
          </a:xfrm>
          <a:prstGeom prst="rect">
            <a:avLst/>
          </a:prstGeom>
          <a:noFill/>
        </p:spPr>
        <p:txBody>
          <a:bodyPr wrap="none">
            <a:spAutoFit/>
          </a:bodyPr>
          <a:lstStyle/>
          <a:p>
            <a:pPr>
              <a:defRPr/>
            </a:pPr>
            <a:r>
              <a:rPr lang="en-GB" sz="2000" dirty="0" smtClean="0">
                <a:solidFill>
                  <a:schemeClr val="tx1">
                    <a:lumMod val="75000"/>
                    <a:lumOff val="25000"/>
                  </a:schemeClr>
                </a:solidFill>
                <a:latin typeface="Arial" charset="0"/>
                <a:cs typeface="+mn-cs"/>
              </a:rPr>
              <a:t>Brand E</a:t>
            </a:r>
            <a:endParaRPr lang="en-US" sz="2000" dirty="0">
              <a:solidFill>
                <a:schemeClr val="tx1">
                  <a:lumMod val="75000"/>
                  <a:lumOff val="25000"/>
                </a:schemeClr>
              </a:solidFill>
              <a:latin typeface="Arial" charset="0"/>
              <a:cs typeface="+mn-cs"/>
            </a:endParaRPr>
          </a:p>
        </p:txBody>
      </p:sp>
      <p:sp>
        <p:nvSpPr>
          <p:cNvPr id="147" name="TextBox 146"/>
          <p:cNvSpPr txBox="1"/>
          <p:nvPr/>
        </p:nvSpPr>
        <p:spPr>
          <a:xfrm>
            <a:off x="1161670" y="4822120"/>
            <a:ext cx="668773" cy="523220"/>
          </a:xfrm>
          <a:prstGeom prst="rect">
            <a:avLst/>
          </a:prstGeom>
          <a:noFill/>
        </p:spPr>
        <p:txBody>
          <a:bodyPr wrap="none" rtlCol="0">
            <a:spAutoFit/>
          </a:bodyPr>
          <a:lstStyle/>
          <a:p>
            <a:pPr algn="ctr"/>
            <a:r>
              <a:rPr lang="en-GB" sz="2800" dirty="0" smtClean="0">
                <a:gradFill>
                  <a:gsLst>
                    <a:gs pos="100000">
                      <a:schemeClr val="accent1">
                        <a:alpha val="82000"/>
                      </a:schemeClr>
                    </a:gs>
                    <a:gs pos="0">
                      <a:schemeClr val="accent1"/>
                    </a:gs>
                  </a:gsLst>
                  <a:lin ang="5400000" scaled="0"/>
                </a:gradFill>
                <a:latin typeface="Impact" pitchFamily="34" charset="0"/>
              </a:rPr>
              <a:t>x15</a:t>
            </a:r>
            <a:endParaRPr lang="en-US" sz="2800" dirty="0">
              <a:gradFill>
                <a:gsLst>
                  <a:gs pos="100000">
                    <a:schemeClr val="accent1">
                      <a:alpha val="82000"/>
                    </a:schemeClr>
                  </a:gs>
                  <a:gs pos="0">
                    <a:schemeClr val="accent1"/>
                  </a:gs>
                </a:gsLst>
                <a:lin ang="5400000" scaled="0"/>
              </a:gradFill>
              <a:latin typeface="Impact" pitchFamily="34" charset="0"/>
            </a:endParaRPr>
          </a:p>
        </p:txBody>
      </p:sp>
      <p:sp>
        <p:nvSpPr>
          <p:cNvPr id="148" name="TextBox 147"/>
          <p:cNvSpPr txBox="1"/>
          <p:nvPr/>
        </p:nvSpPr>
        <p:spPr>
          <a:xfrm>
            <a:off x="298110" y="1312863"/>
            <a:ext cx="7713776" cy="338554"/>
          </a:xfrm>
          <a:prstGeom prst="rect">
            <a:avLst/>
          </a:prstGeom>
          <a:noFill/>
        </p:spPr>
        <p:txBody>
          <a:bodyPr wrap="square">
            <a:spAutoFit/>
          </a:bodyPr>
          <a:lstStyle/>
          <a:p>
            <a:pPr>
              <a:defRPr/>
            </a:pPr>
            <a:r>
              <a:rPr lang="sv-SE" sz="1600" b="1" dirty="0" smtClean="0">
                <a:latin typeface="Arial" charset="0"/>
                <a:cs typeface="+mn-cs"/>
              </a:rPr>
              <a:t>What changes </a:t>
            </a:r>
            <a:r>
              <a:rPr lang="sv-SE" sz="1600" b="1" dirty="0">
                <a:latin typeface="Arial" charset="0"/>
                <a:cs typeface="+mn-cs"/>
              </a:rPr>
              <a:t>in magazine investment </a:t>
            </a:r>
            <a:r>
              <a:rPr lang="sv-SE" sz="1600" b="1" dirty="0" smtClean="0">
                <a:latin typeface="Arial" charset="0"/>
                <a:cs typeface="+mn-cs"/>
              </a:rPr>
              <a:t>are required </a:t>
            </a:r>
            <a:r>
              <a:rPr lang="sv-SE" sz="1600" b="1" dirty="0">
                <a:latin typeface="Arial" charset="0"/>
                <a:cs typeface="+mn-cs"/>
              </a:rPr>
              <a:t>to match TV </a:t>
            </a:r>
            <a:r>
              <a:rPr lang="sv-SE" sz="1600" b="1" dirty="0" smtClean="0">
                <a:latin typeface="Arial" charset="0"/>
                <a:cs typeface="+mn-cs"/>
              </a:rPr>
              <a:t>ROI?</a:t>
            </a:r>
            <a:endParaRPr lang="en-GB" sz="1600" b="1" dirty="0">
              <a:latin typeface="Arial" charset="0"/>
              <a:cs typeface="+mn-cs"/>
            </a:endParaRPr>
          </a:p>
        </p:txBody>
      </p:sp>
    </p:spTree>
    <p:extLst>
      <p:ext uri="{BB962C8B-B14F-4D97-AF65-F5344CB8AC3E}">
        <p14:creationId xmlns:p14="http://schemas.microsoft.com/office/powerpoint/2010/main" val="185108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p:cTn id="11" dur="500" fill="hold"/>
                                        <p:tgtEl>
                                          <p:spTgt spid="138"/>
                                        </p:tgtEl>
                                        <p:attrNameLst>
                                          <p:attrName>ppt_w</p:attrName>
                                        </p:attrNameLst>
                                      </p:cBhvr>
                                      <p:tavLst>
                                        <p:tav tm="0">
                                          <p:val>
                                            <p:fltVal val="0"/>
                                          </p:val>
                                        </p:tav>
                                        <p:tav tm="100000">
                                          <p:val>
                                            <p:strVal val="#ppt_w"/>
                                          </p:val>
                                        </p:tav>
                                      </p:tavLst>
                                    </p:anim>
                                    <p:anim calcmode="lin" valueType="num">
                                      <p:cBhvr>
                                        <p:cTn id="12" dur="500" fill="hold"/>
                                        <p:tgtEl>
                                          <p:spTgt spid="13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anim calcmode="lin" valueType="num">
                                      <p:cBhvr>
                                        <p:cTn id="15" dur="500" fill="hold"/>
                                        <p:tgtEl>
                                          <p:spTgt spid="139"/>
                                        </p:tgtEl>
                                        <p:attrNameLst>
                                          <p:attrName>ppt_w</p:attrName>
                                        </p:attrNameLst>
                                      </p:cBhvr>
                                      <p:tavLst>
                                        <p:tav tm="0">
                                          <p:val>
                                            <p:fltVal val="0"/>
                                          </p:val>
                                        </p:tav>
                                        <p:tav tm="100000">
                                          <p:val>
                                            <p:strVal val="#ppt_w"/>
                                          </p:val>
                                        </p:tav>
                                      </p:tavLst>
                                    </p:anim>
                                    <p:anim calcmode="lin" valueType="num">
                                      <p:cBhvr>
                                        <p:cTn id="16" dur="500" fill="hold"/>
                                        <p:tgtEl>
                                          <p:spTgt spid="139"/>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p:cTn id="19" dur="500" fill="hold"/>
                                        <p:tgtEl>
                                          <p:spTgt spid="140"/>
                                        </p:tgtEl>
                                        <p:attrNameLst>
                                          <p:attrName>ppt_w</p:attrName>
                                        </p:attrNameLst>
                                      </p:cBhvr>
                                      <p:tavLst>
                                        <p:tav tm="0">
                                          <p:val>
                                            <p:fltVal val="0"/>
                                          </p:val>
                                        </p:tav>
                                        <p:tav tm="100000">
                                          <p:val>
                                            <p:strVal val="#ppt_w"/>
                                          </p:val>
                                        </p:tav>
                                      </p:tavLst>
                                    </p:anim>
                                    <p:anim calcmode="lin" valueType="num">
                                      <p:cBhvr>
                                        <p:cTn id="20" dur="500" fill="hold"/>
                                        <p:tgtEl>
                                          <p:spTgt spid="140"/>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p:cTn id="23" dur="500" fill="hold"/>
                                        <p:tgtEl>
                                          <p:spTgt spid="141"/>
                                        </p:tgtEl>
                                        <p:attrNameLst>
                                          <p:attrName>ppt_w</p:attrName>
                                        </p:attrNameLst>
                                      </p:cBhvr>
                                      <p:tavLst>
                                        <p:tav tm="0">
                                          <p:val>
                                            <p:fltVal val="0"/>
                                          </p:val>
                                        </p:tav>
                                        <p:tav tm="100000">
                                          <p:val>
                                            <p:strVal val="#ppt_w"/>
                                          </p:val>
                                        </p:tav>
                                      </p:tavLst>
                                    </p:anim>
                                    <p:anim calcmode="lin" valueType="num">
                                      <p:cBhvr>
                                        <p:cTn id="24" dur="500" fill="hold"/>
                                        <p:tgtEl>
                                          <p:spTgt spid="141"/>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p:cTn id="27" dur="500" fill="hold"/>
                                        <p:tgtEl>
                                          <p:spTgt spid="142"/>
                                        </p:tgtEl>
                                        <p:attrNameLst>
                                          <p:attrName>ppt_w</p:attrName>
                                        </p:attrNameLst>
                                      </p:cBhvr>
                                      <p:tavLst>
                                        <p:tav tm="0">
                                          <p:val>
                                            <p:fltVal val="0"/>
                                          </p:val>
                                        </p:tav>
                                        <p:tav tm="100000">
                                          <p:val>
                                            <p:strVal val="#ppt_w"/>
                                          </p:val>
                                        </p:tav>
                                      </p:tavLst>
                                    </p:anim>
                                    <p:anim calcmode="lin" valueType="num">
                                      <p:cBhvr>
                                        <p:cTn id="28" dur="500" fill="hold"/>
                                        <p:tgtEl>
                                          <p:spTgt spid="14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p:cTn id="31" dur="500" fill="hold"/>
                                        <p:tgtEl>
                                          <p:spTgt spid="143"/>
                                        </p:tgtEl>
                                        <p:attrNameLst>
                                          <p:attrName>ppt_w</p:attrName>
                                        </p:attrNameLst>
                                      </p:cBhvr>
                                      <p:tavLst>
                                        <p:tav tm="0">
                                          <p:val>
                                            <p:fltVal val="0"/>
                                          </p:val>
                                        </p:tav>
                                        <p:tav tm="100000">
                                          <p:val>
                                            <p:strVal val="#ppt_w"/>
                                          </p:val>
                                        </p:tav>
                                      </p:tavLst>
                                    </p:anim>
                                    <p:anim calcmode="lin" valueType="num">
                                      <p:cBhvr>
                                        <p:cTn id="32" dur="500" fill="hold"/>
                                        <p:tgtEl>
                                          <p:spTgt spid="143"/>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500" fill="hold"/>
                                        <p:tgtEl>
                                          <p:spTgt spid="144"/>
                                        </p:tgtEl>
                                        <p:attrNameLst>
                                          <p:attrName>ppt_w</p:attrName>
                                        </p:attrNameLst>
                                      </p:cBhvr>
                                      <p:tavLst>
                                        <p:tav tm="0">
                                          <p:val>
                                            <p:fltVal val="0"/>
                                          </p:val>
                                        </p:tav>
                                        <p:tav tm="100000">
                                          <p:val>
                                            <p:strVal val="#ppt_w"/>
                                          </p:val>
                                        </p:tav>
                                      </p:tavLst>
                                    </p:anim>
                                    <p:anim calcmode="lin" valueType="num">
                                      <p:cBhvr>
                                        <p:cTn id="36" dur="500" fill="hold"/>
                                        <p:tgtEl>
                                          <p:spTgt spid="144"/>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45"/>
                                        </p:tgtEl>
                                        <p:attrNameLst>
                                          <p:attrName>style.visibility</p:attrName>
                                        </p:attrNameLst>
                                      </p:cBhvr>
                                      <p:to>
                                        <p:strVal val="visible"/>
                                      </p:to>
                                    </p:set>
                                    <p:anim calcmode="lin" valueType="num">
                                      <p:cBhvr>
                                        <p:cTn id="39" dur="500" fill="hold"/>
                                        <p:tgtEl>
                                          <p:spTgt spid="145"/>
                                        </p:tgtEl>
                                        <p:attrNameLst>
                                          <p:attrName>ppt_w</p:attrName>
                                        </p:attrNameLst>
                                      </p:cBhvr>
                                      <p:tavLst>
                                        <p:tav tm="0">
                                          <p:val>
                                            <p:fltVal val="0"/>
                                          </p:val>
                                        </p:tav>
                                        <p:tav tm="100000">
                                          <p:val>
                                            <p:strVal val="#ppt_w"/>
                                          </p:val>
                                        </p:tav>
                                      </p:tavLst>
                                    </p:anim>
                                    <p:anim calcmode="lin" valueType="num">
                                      <p:cBhvr>
                                        <p:cTn id="40" dur="500" fill="hold"/>
                                        <p:tgtEl>
                                          <p:spTgt spid="14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46"/>
                                        </p:tgtEl>
                                        <p:attrNameLst>
                                          <p:attrName>style.visibility</p:attrName>
                                        </p:attrNameLst>
                                      </p:cBhvr>
                                      <p:to>
                                        <p:strVal val="visible"/>
                                      </p:to>
                                    </p:set>
                                    <p:anim calcmode="lin" valueType="num">
                                      <p:cBhvr>
                                        <p:cTn id="43" dur="500" fill="hold"/>
                                        <p:tgtEl>
                                          <p:spTgt spid="146"/>
                                        </p:tgtEl>
                                        <p:attrNameLst>
                                          <p:attrName>ppt_w</p:attrName>
                                        </p:attrNameLst>
                                      </p:cBhvr>
                                      <p:tavLst>
                                        <p:tav tm="0">
                                          <p:val>
                                            <p:fltVal val="0"/>
                                          </p:val>
                                        </p:tav>
                                        <p:tav tm="100000">
                                          <p:val>
                                            <p:strVal val="#ppt_w"/>
                                          </p:val>
                                        </p:tav>
                                      </p:tavLst>
                                    </p:anim>
                                    <p:anim calcmode="lin" valueType="num">
                                      <p:cBhvr>
                                        <p:cTn id="44" dur="500" fill="hold"/>
                                        <p:tgtEl>
                                          <p:spTgt spid="146"/>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childTnLst>
                                </p:cTn>
                              </p:par>
                              <p:par>
                                <p:cTn id="55" presetID="6" presetClass="emph" presetSubtype="0" autoRev="1" fill="hold" nodeType="withEffect">
                                  <p:stCondLst>
                                    <p:cond delay="0"/>
                                  </p:stCondLst>
                                  <p:childTnLst>
                                    <p:animScale>
                                      <p:cBhvr>
                                        <p:cTn id="56" dur="200" fill="hold"/>
                                        <p:tgtEl>
                                          <p:spTgt spid="5"/>
                                        </p:tgtEl>
                                      </p:cBhvr>
                                      <p:by x="87000" y="87000"/>
                                    </p:animScale>
                                  </p:childTnLst>
                                </p:cTn>
                              </p:par>
                              <p:par>
                                <p:cTn id="57" presetID="10" presetClass="entr" presetSubtype="0" fill="hold" nodeType="with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fade">
                                      <p:cBhvr>
                                        <p:cTn id="59" dur="500"/>
                                        <p:tgtEl>
                                          <p:spTgt spid="10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1000" fill="hold"/>
                                        <p:tgtEl>
                                          <p:spTgt spid="58"/>
                                        </p:tgtEl>
                                        <p:attrNameLst>
                                          <p:attrName>ppt_w</p:attrName>
                                        </p:attrNameLst>
                                      </p:cBhvr>
                                      <p:tavLst>
                                        <p:tav tm="0">
                                          <p:val>
                                            <p:fltVal val="0"/>
                                          </p:val>
                                        </p:tav>
                                        <p:tav tm="100000">
                                          <p:val>
                                            <p:strVal val="#ppt_w"/>
                                          </p:val>
                                        </p:tav>
                                      </p:tavLst>
                                    </p:anim>
                                    <p:anim calcmode="lin" valueType="num">
                                      <p:cBhvr>
                                        <p:cTn id="63" dur="1000" fill="hold"/>
                                        <p:tgtEl>
                                          <p:spTgt spid="58"/>
                                        </p:tgtEl>
                                        <p:attrNameLst>
                                          <p:attrName>ppt_h</p:attrName>
                                        </p:attrNameLst>
                                      </p:cBhvr>
                                      <p:tavLst>
                                        <p:tav tm="0">
                                          <p:val>
                                            <p:fltVal val="0"/>
                                          </p:val>
                                        </p:tav>
                                        <p:tav tm="100000">
                                          <p:val>
                                            <p:strVal val="#ppt_h"/>
                                          </p:val>
                                        </p:tav>
                                      </p:tavLst>
                                    </p:anim>
                                    <p:animEffect transition="in" filter="fade">
                                      <p:cBhvr>
                                        <p:cTn id="64"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38" grpId="0"/>
      <p:bldP spid="139" grpId="0"/>
      <p:bldP spid="140" grpId="0"/>
      <p:bldP spid="141" grpId="0"/>
      <p:bldP spid="142" grpId="0"/>
      <p:bldP spid="143" grpId="0"/>
      <p:bldP spid="144" grpId="0"/>
      <p:bldP spid="145" grpId="0"/>
      <p:bldP spid="146" grpId="0"/>
      <p:bldP spid="14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p:cNvSpPr/>
          <p:nvPr/>
        </p:nvSpPr>
        <p:spPr>
          <a:xfrm>
            <a:off x="3740233" y="-593744"/>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434845" y="1298202"/>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0" name="Group 59"/>
          <p:cNvGrpSpPr/>
          <p:nvPr/>
        </p:nvGrpSpPr>
        <p:grpSpPr>
          <a:xfrm>
            <a:off x="1696122" y="1705102"/>
            <a:ext cx="6809859" cy="4981346"/>
            <a:chOff x="2315446" y="1612362"/>
            <a:chExt cx="5156378" cy="3771841"/>
          </a:xfrm>
        </p:grpSpPr>
        <p:sp>
          <p:nvSpPr>
            <p:cNvPr id="61" name="Freeform 13"/>
            <p:cNvSpPr>
              <a:spLocks noEditPoints="1"/>
            </p:cNvSpPr>
            <p:nvPr/>
          </p:nvSpPr>
          <p:spPr bwMode="auto">
            <a:xfrm>
              <a:off x="3165255" y="4110156"/>
              <a:ext cx="829192" cy="82919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7"/>
            <p:cNvSpPr>
              <a:spLocks noEditPoints="1"/>
            </p:cNvSpPr>
            <p:nvPr/>
          </p:nvSpPr>
          <p:spPr bwMode="auto">
            <a:xfrm>
              <a:off x="6832292" y="4689930"/>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21"/>
            <p:cNvSpPr>
              <a:spLocks noEditPoints="1"/>
            </p:cNvSpPr>
            <p:nvPr/>
          </p:nvSpPr>
          <p:spPr bwMode="auto">
            <a:xfrm>
              <a:off x="3860701" y="3758580"/>
              <a:ext cx="780644" cy="78064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25"/>
            <p:cNvSpPr>
              <a:spLocks/>
            </p:cNvSpPr>
            <p:nvPr/>
          </p:nvSpPr>
          <p:spPr bwMode="auto">
            <a:xfrm>
              <a:off x="3579692" y="2007886"/>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3318814" y="178045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7"/>
            <p:cNvSpPr>
              <a:spLocks noEditPoints="1"/>
            </p:cNvSpPr>
            <p:nvPr/>
          </p:nvSpPr>
          <p:spPr bwMode="auto">
            <a:xfrm>
              <a:off x="5234909" y="4034159"/>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25"/>
            <p:cNvSpPr>
              <a:spLocks/>
            </p:cNvSpPr>
            <p:nvPr/>
          </p:nvSpPr>
          <p:spPr bwMode="auto">
            <a:xfrm>
              <a:off x="2315446" y="2525376"/>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81"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 name="Oval 3"/>
          <p:cNvSpPr/>
          <p:nvPr/>
        </p:nvSpPr>
        <p:spPr bwMode="auto">
          <a:xfrm>
            <a:off x="3678096" y="1199153"/>
            <a:ext cx="858068" cy="1793714"/>
          </a:xfrm>
          <a:custGeom>
            <a:avLst/>
            <a:gdLst/>
            <a:ahLst/>
            <a:cxnLst/>
            <a:rect l="l" t="t" r="r" b="b"/>
            <a:pathLst>
              <a:path w="640080" h="1336040">
                <a:moveTo>
                  <a:pt x="320040" y="0"/>
                </a:moveTo>
                <a:cubicBezTo>
                  <a:pt x="448396" y="0"/>
                  <a:pt x="552450" y="104054"/>
                  <a:pt x="552450" y="232410"/>
                </a:cubicBezTo>
                <a:cubicBezTo>
                  <a:pt x="552450" y="347855"/>
                  <a:pt x="468276" y="443641"/>
                  <a:pt x="357834" y="461010"/>
                </a:cubicBezTo>
                <a:cubicBezTo>
                  <a:pt x="516872" y="478213"/>
                  <a:pt x="640080" y="613338"/>
                  <a:pt x="640080" y="777240"/>
                </a:cubicBezTo>
                <a:cubicBezTo>
                  <a:pt x="640080" y="807772"/>
                  <a:pt x="635805" y="837306"/>
                  <a:pt x="626398" y="864869"/>
                </a:cubicBezTo>
                <a:lnTo>
                  <a:pt x="628650" y="864869"/>
                </a:lnTo>
                <a:lnTo>
                  <a:pt x="543287" y="1170305"/>
                </a:lnTo>
                <a:lnTo>
                  <a:pt x="541571" y="1170305"/>
                </a:lnTo>
                <a:cubicBezTo>
                  <a:pt x="513886" y="1266324"/>
                  <a:pt x="425104" y="1336040"/>
                  <a:pt x="320040" y="1336040"/>
                </a:cubicBezTo>
                <a:cubicBezTo>
                  <a:pt x="214976" y="1336040"/>
                  <a:pt x="126194" y="1266324"/>
                  <a:pt x="98509" y="1170305"/>
                </a:cubicBezTo>
                <a:lnTo>
                  <a:pt x="96793" y="1170305"/>
                </a:lnTo>
                <a:lnTo>
                  <a:pt x="11430" y="864869"/>
                </a:lnTo>
                <a:lnTo>
                  <a:pt x="13682" y="864869"/>
                </a:lnTo>
                <a:cubicBezTo>
                  <a:pt x="4276" y="837306"/>
                  <a:pt x="0" y="807772"/>
                  <a:pt x="0" y="777240"/>
                </a:cubicBezTo>
                <a:cubicBezTo>
                  <a:pt x="0" y="613338"/>
                  <a:pt x="123208" y="478213"/>
                  <a:pt x="282246" y="461010"/>
                </a:cubicBezTo>
                <a:cubicBezTo>
                  <a:pt x="171804" y="443641"/>
                  <a:pt x="87630" y="347855"/>
                  <a:pt x="87630" y="232410"/>
                </a:cubicBezTo>
                <a:cubicBezTo>
                  <a:pt x="87630" y="104054"/>
                  <a:pt x="191684" y="0"/>
                  <a:pt x="320040" y="0"/>
                </a:cubicBezTo>
                <a:close/>
              </a:path>
            </a:pathLst>
          </a:custGeom>
          <a:solidFill>
            <a:schemeClr val="accent5">
              <a:lumMod val="60000"/>
              <a:lumOff val="40000"/>
            </a:schemeClr>
          </a:solidFill>
          <a:ln w="31750" cap="flat" cmpd="sng" algn="ctr">
            <a:solidFill>
              <a:srgbClr val="FFFFFF"/>
            </a:solidFill>
            <a:prstDash val="solid"/>
            <a:round/>
            <a:headEnd type="none" w="med" len="med"/>
            <a:tailEnd type="none" w="med" len="med"/>
          </a:ln>
        </p:spPr>
        <p:txBody>
          <a:bodyPr/>
          <a:lstStyle/>
          <a:p>
            <a:endParaRPr lang="en-US" sz="1300" dirty="0">
              <a:latin typeface="Arial" charset="0"/>
              <a:cs typeface="+mn-cs"/>
            </a:endParaRPr>
          </a:p>
        </p:txBody>
      </p:sp>
      <p:sp>
        <p:nvSpPr>
          <p:cNvPr id="2" name="Title 1"/>
          <p:cNvSpPr>
            <a:spLocks noGrp="1"/>
          </p:cNvSpPr>
          <p:nvPr>
            <p:ph type="title"/>
          </p:nvPr>
        </p:nvSpPr>
        <p:spPr/>
        <p:txBody>
          <a:bodyPr/>
          <a:lstStyle/>
          <a:p>
            <a:r>
              <a:rPr lang="en-GB" dirty="0" smtClean="0"/>
              <a:t>ROI in Summary</a:t>
            </a:r>
            <a:endParaRPr lang="en-GB" dirty="0"/>
          </a:p>
        </p:txBody>
      </p:sp>
      <p:grpSp>
        <p:nvGrpSpPr>
          <p:cNvPr id="3" name="Group 2"/>
          <p:cNvGrpSpPr/>
          <p:nvPr/>
        </p:nvGrpSpPr>
        <p:grpSpPr>
          <a:xfrm>
            <a:off x="1136388" y="1186313"/>
            <a:ext cx="2511575" cy="2511575"/>
            <a:chOff x="3716954" y="1639229"/>
            <a:chExt cx="1420472" cy="1420472"/>
          </a:xfrm>
        </p:grpSpPr>
        <p:sp>
          <p:nvSpPr>
            <p:cNvPr id="4" name="Freeform 25"/>
            <p:cNvSpPr>
              <a:spLocks/>
            </p:cNvSpPr>
            <p:nvPr/>
          </p:nvSpPr>
          <p:spPr bwMode="auto">
            <a:xfrm>
              <a:off x="3764957" y="1687238"/>
              <a:ext cx="1324467" cy="13244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lumMod val="60000"/>
                <a:lumOff val="4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5" name="Freeform 13"/>
            <p:cNvSpPr>
              <a:spLocks noEditPoints="1"/>
            </p:cNvSpPr>
            <p:nvPr/>
          </p:nvSpPr>
          <p:spPr bwMode="auto">
            <a:xfrm>
              <a:off x="3716954" y="1639229"/>
              <a:ext cx="1420472" cy="142047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 name="TextBox 23"/>
          <p:cNvSpPr txBox="1">
            <a:spLocks noChangeArrowheads="1"/>
          </p:cNvSpPr>
          <p:nvPr/>
        </p:nvSpPr>
        <p:spPr bwMode="auto">
          <a:xfrm>
            <a:off x="1334099" y="1591946"/>
            <a:ext cx="209248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solidFill>
                  <a:schemeClr val="accent1">
                    <a:lumMod val="75000"/>
                  </a:schemeClr>
                </a:solidFill>
              </a:rPr>
              <a:t>Magazines get consumers </a:t>
            </a:r>
            <a:r>
              <a:rPr lang="en-GB" sz="2000" dirty="0">
                <a:solidFill>
                  <a:schemeClr val="accent1">
                    <a:lumMod val="75000"/>
                  </a:schemeClr>
                </a:solidFill>
                <a:latin typeface="Impact" pitchFamily="34" charset="0"/>
              </a:rPr>
              <a:t>closer to brands</a:t>
            </a:r>
            <a:r>
              <a:rPr lang="en-GB" sz="1200" b="1" dirty="0">
                <a:solidFill>
                  <a:schemeClr val="accent1">
                    <a:lumMod val="75000"/>
                  </a:schemeClr>
                </a:solidFill>
              </a:rPr>
              <a:t>. </a:t>
            </a:r>
            <a:endParaRPr lang="en-GB" sz="1200" b="1" dirty="0" smtClean="0">
              <a:solidFill>
                <a:schemeClr val="accent1">
                  <a:lumMod val="75000"/>
                </a:schemeClr>
              </a:solidFill>
            </a:endParaRPr>
          </a:p>
          <a:p>
            <a:pPr eaLnBrk="1" hangingPunct="1"/>
            <a:endParaRPr lang="en-GB" sz="1200" b="1" dirty="0">
              <a:solidFill>
                <a:schemeClr val="accent1">
                  <a:lumMod val="75000"/>
                </a:schemeClr>
              </a:solidFill>
            </a:endParaRPr>
          </a:p>
          <a:p>
            <a:pPr eaLnBrk="1" hangingPunct="1"/>
            <a:r>
              <a:rPr lang="en-GB" sz="1200" b="1" dirty="0" smtClean="0">
                <a:solidFill>
                  <a:schemeClr val="accent1">
                    <a:lumMod val="75000"/>
                  </a:schemeClr>
                </a:solidFill>
              </a:rPr>
              <a:t>Brands </a:t>
            </a:r>
            <a:r>
              <a:rPr lang="en-GB" sz="1200" b="1" dirty="0">
                <a:solidFill>
                  <a:schemeClr val="accent1">
                    <a:lumMod val="75000"/>
                  </a:schemeClr>
                </a:solidFill>
              </a:rPr>
              <a:t>who are heavy magazine users enjoy higher bonding scores</a:t>
            </a:r>
          </a:p>
        </p:txBody>
      </p:sp>
      <p:sp>
        <p:nvSpPr>
          <p:cNvPr id="7" name="Heart 6"/>
          <p:cNvSpPr/>
          <p:nvPr/>
        </p:nvSpPr>
        <p:spPr>
          <a:xfrm>
            <a:off x="3173709" y="1042262"/>
            <a:ext cx="753829" cy="753833"/>
          </a:xfrm>
          <a:prstGeom prst="heart">
            <a:avLst/>
          </a:prstGeom>
          <a:solidFill>
            <a:schemeClr val="accent5">
              <a:lumMod val="60000"/>
              <a:lumOff val="40000"/>
            </a:schemeClr>
          </a:solidFill>
          <a:ln w="31750" cap="flat" cmpd="sng" algn="ctr">
            <a:solidFill>
              <a:srgbClr val="FFFFFF"/>
            </a:solidFill>
            <a:prstDash val="solid"/>
            <a:round/>
            <a:headEnd type="none" w="med" len="med"/>
            <a:tailEnd type="none" w="med" len="med"/>
          </a:ln>
        </p:spPr>
        <p:txBody>
          <a:bodyPr/>
          <a:lstStyle/>
          <a:p>
            <a:endParaRPr lang="en-GB" sz="1300">
              <a:solidFill>
                <a:schemeClr val="tx1"/>
              </a:solidFill>
              <a:latin typeface="Arial" charset="0"/>
            </a:endParaRPr>
          </a:p>
        </p:txBody>
      </p:sp>
      <p:grpSp>
        <p:nvGrpSpPr>
          <p:cNvPr id="13" name="Group 12"/>
          <p:cNvGrpSpPr/>
          <p:nvPr/>
        </p:nvGrpSpPr>
        <p:grpSpPr>
          <a:xfrm>
            <a:off x="5366868" y="1194376"/>
            <a:ext cx="2511575" cy="2511575"/>
            <a:chOff x="5594383" y="1947292"/>
            <a:chExt cx="1427856" cy="1427856"/>
          </a:xfrm>
        </p:grpSpPr>
        <p:sp>
          <p:nvSpPr>
            <p:cNvPr id="15"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25"/>
            <p:cNvSpPr>
              <a:spLocks/>
            </p:cNvSpPr>
            <p:nvPr/>
          </p:nvSpPr>
          <p:spPr bwMode="auto">
            <a:xfrm>
              <a:off x="5694833" y="2039015"/>
              <a:ext cx="1232042" cy="123204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sp>
        <p:nvSpPr>
          <p:cNvPr id="16" name="TextBox 23"/>
          <p:cNvSpPr txBox="1">
            <a:spLocks noChangeArrowheads="1"/>
          </p:cNvSpPr>
          <p:nvPr/>
        </p:nvSpPr>
        <p:spPr bwMode="auto">
          <a:xfrm>
            <a:off x="5580005" y="1657071"/>
            <a:ext cx="209248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solidFill>
                  <a:schemeClr val="bg1"/>
                </a:solidFill>
              </a:rPr>
              <a:t>It is </a:t>
            </a:r>
            <a:r>
              <a:rPr lang="en-GB" sz="2000" dirty="0">
                <a:solidFill>
                  <a:schemeClr val="bg1"/>
                </a:solidFill>
                <a:latin typeface="Impact" pitchFamily="34" charset="0"/>
              </a:rPr>
              <a:t>easy to </a:t>
            </a:r>
            <a:r>
              <a:rPr lang="en-GB" sz="2000" dirty="0" smtClean="0">
                <a:solidFill>
                  <a:schemeClr val="bg1"/>
                </a:solidFill>
                <a:latin typeface="Impact" pitchFamily="34" charset="0"/>
              </a:rPr>
              <a:t>underestimate</a:t>
            </a:r>
            <a:r>
              <a:rPr lang="en-GB" sz="1200" b="1" dirty="0" smtClean="0">
                <a:solidFill>
                  <a:schemeClr val="bg1"/>
                </a:solidFill>
              </a:rPr>
              <a:t/>
            </a:r>
            <a:br>
              <a:rPr lang="en-GB" sz="1200" b="1" dirty="0" smtClean="0">
                <a:solidFill>
                  <a:schemeClr val="bg1"/>
                </a:solidFill>
              </a:rPr>
            </a:br>
            <a:r>
              <a:rPr lang="en-GB" sz="1200" b="1" dirty="0" smtClean="0">
                <a:solidFill>
                  <a:schemeClr val="bg1"/>
                </a:solidFill>
              </a:rPr>
              <a:t>magazine </a:t>
            </a:r>
            <a:r>
              <a:rPr lang="en-GB" sz="1200" b="1" dirty="0">
                <a:solidFill>
                  <a:schemeClr val="bg1"/>
                </a:solidFill>
              </a:rPr>
              <a:t>ROI</a:t>
            </a:r>
          </a:p>
        </p:txBody>
      </p:sp>
      <p:grpSp>
        <p:nvGrpSpPr>
          <p:cNvPr id="17" name="Group 23"/>
          <p:cNvGrpSpPr>
            <a:grpSpLocks/>
          </p:cNvGrpSpPr>
          <p:nvPr/>
        </p:nvGrpSpPr>
        <p:grpSpPr bwMode="auto">
          <a:xfrm>
            <a:off x="6773781" y="2454316"/>
            <a:ext cx="1927721" cy="1434535"/>
            <a:chOff x="3447379" y="2901549"/>
            <a:chExt cx="2009840" cy="1203964"/>
          </a:xfrm>
        </p:grpSpPr>
        <p:sp>
          <p:nvSpPr>
            <p:cNvPr id="18" name="Oval 19"/>
            <p:cNvSpPr/>
            <p:nvPr/>
          </p:nvSpPr>
          <p:spPr>
            <a:xfrm rot="804859">
              <a:off x="4365403" y="2901549"/>
              <a:ext cx="1091816" cy="956625"/>
            </a:xfrm>
            <a:custGeom>
              <a:avLst/>
              <a:gdLst>
                <a:gd name="connsiteX0" fmla="*/ 126712 w 708295"/>
                <a:gd name="connsiteY0" fmla="*/ 0 h 586474"/>
                <a:gd name="connsiteX1" fmla="*/ 219970 w 708295"/>
                <a:gd name="connsiteY1" fmla="*/ 41156 h 586474"/>
                <a:gd name="connsiteX2" fmla="*/ 708295 w 708295"/>
                <a:gd name="connsiteY2" fmla="*/ 426675 h 586474"/>
                <a:gd name="connsiteX3" fmla="*/ 539619 w 708295"/>
                <a:gd name="connsiteY3" fmla="*/ 586474 h 586474"/>
                <a:gd name="connsiteX4" fmla="*/ 34355 w 708295"/>
                <a:gd name="connsiteY4" fmla="*/ 205310 h 586474"/>
                <a:gd name="connsiteX5" fmla="*/ 33592 w 708295"/>
                <a:gd name="connsiteY5" fmla="*/ 204734 h 586474"/>
                <a:gd name="connsiteX6" fmla="*/ 33801 w 708295"/>
                <a:gd name="connsiteY6" fmla="*/ 204515 h 586474"/>
                <a:gd name="connsiteX7" fmla="*/ 0 w 708295"/>
                <a:gd name="connsiteY7" fmla="*/ 122586 h 586474"/>
                <a:gd name="connsiteX8" fmla="*/ 126712 w 708295"/>
                <a:gd name="connsiteY8" fmla="*/ 0 h 586474"/>
                <a:gd name="connsiteX0" fmla="*/ 126712 w 720897"/>
                <a:gd name="connsiteY0" fmla="*/ 0 h 586474"/>
                <a:gd name="connsiteX1" fmla="*/ 219970 w 720897"/>
                <a:gd name="connsiteY1" fmla="*/ 41156 h 586474"/>
                <a:gd name="connsiteX2" fmla="*/ 720897 w 720897"/>
                <a:gd name="connsiteY2" fmla="*/ 408209 h 586474"/>
                <a:gd name="connsiteX3" fmla="*/ 539619 w 720897"/>
                <a:gd name="connsiteY3" fmla="*/ 586474 h 586474"/>
                <a:gd name="connsiteX4" fmla="*/ 34355 w 720897"/>
                <a:gd name="connsiteY4" fmla="*/ 205310 h 586474"/>
                <a:gd name="connsiteX5" fmla="*/ 33592 w 720897"/>
                <a:gd name="connsiteY5" fmla="*/ 204734 h 586474"/>
                <a:gd name="connsiteX6" fmla="*/ 33801 w 720897"/>
                <a:gd name="connsiteY6" fmla="*/ 204515 h 586474"/>
                <a:gd name="connsiteX7" fmla="*/ 0 w 720897"/>
                <a:gd name="connsiteY7" fmla="*/ 122586 h 586474"/>
                <a:gd name="connsiteX8" fmla="*/ 126712 w 720897"/>
                <a:gd name="connsiteY8" fmla="*/ 0 h 586474"/>
                <a:gd name="connsiteX0" fmla="*/ 126712 w 720897"/>
                <a:gd name="connsiteY0" fmla="*/ 0 h 603906"/>
                <a:gd name="connsiteX1" fmla="*/ 219970 w 720897"/>
                <a:gd name="connsiteY1" fmla="*/ 41156 h 603906"/>
                <a:gd name="connsiteX2" fmla="*/ 720897 w 720897"/>
                <a:gd name="connsiteY2" fmla="*/ 408209 h 603906"/>
                <a:gd name="connsiteX3" fmla="*/ 498942 w 720897"/>
                <a:gd name="connsiteY3" fmla="*/ 603906 h 603906"/>
                <a:gd name="connsiteX4" fmla="*/ 34355 w 720897"/>
                <a:gd name="connsiteY4" fmla="*/ 205310 h 603906"/>
                <a:gd name="connsiteX5" fmla="*/ 33592 w 720897"/>
                <a:gd name="connsiteY5" fmla="*/ 204734 h 603906"/>
                <a:gd name="connsiteX6" fmla="*/ 33801 w 720897"/>
                <a:gd name="connsiteY6" fmla="*/ 204515 h 603906"/>
                <a:gd name="connsiteX7" fmla="*/ 0 w 720897"/>
                <a:gd name="connsiteY7" fmla="*/ 122586 h 603906"/>
                <a:gd name="connsiteX8" fmla="*/ 126712 w 720897"/>
                <a:gd name="connsiteY8" fmla="*/ 0 h 603906"/>
                <a:gd name="connsiteX0" fmla="*/ 126712 w 689690"/>
                <a:gd name="connsiteY0" fmla="*/ 0 h 603906"/>
                <a:gd name="connsiteX1" fmla="*/ 219970 w 689690"/>
                <a:gd name="connsiteY1" fmla="*/ 41156 h 603906"/>
                <a:gd name="connsiteX2" fmla="*/ 689690 w 689690"/>
                <a:gd name="connsiteY2" fmla="*/ 415652 h 603906"/>
                <a:gd name="connsiteX3" fmla="*/ 498942 w 689690"/>
                <a:gd name="connsiteY3" fmla="*/ 603906 h 603906"/>
                <a:gd name="connsiteX4" fmla="*/ 34355 w 689690"/>
                <a:gd name="connsiteY4" fmla="*/ 205310 h 603906"/>
                <a:gd name="connsiteX5" fmla="*/ 33592 w 689690"/>
                <a:gd name="connsiteY5" fmla="*/ 204734 h 603906"/>
                <a:gd name="connsiteX6" fmla="*/ 33801 w 689690"/>
                <a:gd name="connsiteY6" fmla="*/ 204515 h 603906"/>
                <a:gd name="connsiteX7" fmla="*/ 0 w 689690"/>
                <a:gd name="connsiteY7" fmla="*/ 122586 h 603906"/>
                <a:gd name="connsiteX8" fmla="*/ 126712 w 689690"/>
                <a:gd name="connsiteY8" fmla="*/ 0 h 6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690" h="603906">
                  <a:moveTo>
                    <a:pt x="126712" y="0"/>
                  </a:moveTo>
                  <a:cubicBezTo>
                    <a:pt x="164021" y="0"/>
                    <a:pt x="197564" y="15600"/>
                    <a:pt x="219970" y="41156"/>
                  </a:cubicBezTo>
                  <a:lnTo>
                    <a:pt x="689690" y="415652"/>
                  </a:lnTo>
                  <a:lnTo>
                    <a:pt x="498942" y="603906"/>
                  </a:lnTo>
                  <a:lnTo>
                    <a:pt x="34355" y="205310"/>
                  </a:lnTo>
                  <a:lnTo>
                    <a:pt x="33592" y="204734"/>
                  </a:lnTo>
                  <a:lnTo>
                    <a:pt x="33801" y="204515"/>
                  </a:lnTo>
                  <a:cubicBezTo>
                    <a:pt x="12534" y="183399"/>
                    <a:pt x="0" y="154408"/>
                    <a:pt x="0" y="122586"/>
                  </a:cubicBezTo>
                  <a:cubicBezTo>
                    <a:pt x="0" y="54884"/>
                    <a:pt x="56731" y="0"/>
                    <a:pt x="126712" y="0"/>
                  </a:cubicBezTo>
                  <a:close/>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n-lt"/>
                <a:cs typeface="+mn-cs"/>
              </a:endParaRPr>
            </a:p>
          </p:txBody>
        </p:sp>
        <p:sp>
          <p:nvSpPr>
            <p:cNvPr id="19" name="Oval 26"/>
            <p:cNvSpPr/>
            <p:nvPr/>
          </p:nvSpPr>
          <p:spPr>
            <a:xfrm rot="20007336">
              <a:off x="4269198" y="3608957"/>
              <a:ext cx="1172617" cy="475933"/>
            </a:xfrm>
            <a:custGeom>
              <a:avLst/>
              <a:gdLst>
                <a:gd name="connsiteX0" fmla="*/ 1112250 w 1173891"/>
                <a:gd name="connsiteY0" fmla="*/ 214109 h 476078"/>
                <a:gd name="connsiteX1" fmla="*/ 1173891 w 1173891"/>
                <a:gd name="connsiteY1" fmla="*/ 322620 h 476078"/>
                <a:gd name="connsiteX2" fmla="*/ 963433 w 1173891"/>
                <a:gd name="connsiteY2" fmla="*/ 476078 h 476078"/>
                <a:gd name="connsiteX3" fmla="*/ 925458 w 1173891"/>
                <a:gd name="connsiteY3" fmla="*/ 470488 h 476078"/>
                <a:gd name="connsiteX4" fmla="*/ 0 w 1173891"/>
                <a:gd name="connsiteY4" fmla="*/ 406634 h 476078"/>
                <a:gd name="connsiteX5" fmla="*/ 183966 w 1173891"/>
                <a:gd name="connsiteY5" fmla="*/ 0 h 476078"/>
                <a:gd name="connsiteX6" fmla="*/ 755323 w 1173891"/>
                <a:gd name="connsiteY6" fmla="*/ 305633 h 476078"/>
                <a:gd name="connsiteX7" fmla="*/ 963433 w 1173891"/>
                <a:gd name="connsiteY7" fmla="*/ 169162 h 476078"/>
                <a:gd name="connsiteX8" fmla="*/ 1112250 w 1173891"/>
                <a:gd name="connsiteY8" fmla="*/ 214109 h 476078"/>
                <a:gd name="connsiteX0" fmla="*/ 1112250 w 1173891"/>
                <a:gd name="connsiteY0" fmla="*/ 214109 h 476078"/>
                <a:gd name="connsiteX1" fmla="*/ 1173891 w 1173891"/>
                <a:gd name="connsiteY1" fmla="*/ 322620 h 476078"/>
                <a:gd name="connsiteX2" fmla="*/ 963433 w 1173891"/>
                <a:gd name="connsiteY2" fmla="*/ 476078 h 476078"/>
                <a:gd name="connsiteX3" fmla="*/ 0 w 1173891"/>
                <a:gd name="connsiteY3" fmla="*/ 406634 h 476078"/>
                <a:gd name="connsiteX4" fmla="*/ 183966 w 1173891"/>
                <a:gd name="connsiteY4" fmla="*/ 0 h 476078"/>
                <a:gd name="connsiteX5" fmla="*/ 755323 w 1173891"/>
                <a:gd name="connsiteY5" fmla="*/ 305633 h 476078"/>
                <a:gd name="connsiteX6" fmla="*/ 963433 w 1173891"/>
                <a:gd name="connsiteY6" fmla="*/ 169162 h 476078"/>
                <a:gd name="connsiteX7" fmla="*/ 1112250 w 1173891"/>
                <a:gd name="connsiteY7" fmla="*/ 214109 h 47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3891" h="476078">
                  <a:moveTo>
                    <a:pt x="1112250" y="214109"/>
                  </a:moveTo>
                  <a:cubicBezTo>
                    <a:pt x="1150335" y="241879"/>
                    <a:pt x="1173891" y="280244"/>
                    <a:pt x="1173891" y="322620"/>
                  </a:cubicBezTo>
                  <a:cubicBezTo>
                    <a:pt x="1173891" y="407373"/>
                    <a:pt x="1079666" y="476078"/>
                    <a:pt x="963433" y="476078"/>
                  </a:cubicBezTo>
                  <a:lnTo>
                    <a:pt x="0" y="406634"/>
                  </a:lnTo>
                  <a:cubicBezTo>
                    <a:pt x="76556" y="276551"/>
                    <a:pt x="136341" y="140454"/>
                    <a:pt x="183966" y="0"/>
                  </a:cubicBezTo>
                  <a:lnTo>
                    <a:pt x="755323" y="305633"/>
                  </a:lnTo>
                  <a:cubicBezTo>
                    <a:pt x="765966" y="228791"/>
                    <a:pt x="855149" y="169162"/>
                    <a:pt x="963433" y="169162"/>
                  </a:cubicBezTo>
                  <a:cubicBezTo>
                    <a:pt x="1021550" y="169162"/>
                    <a:pt x="1074164" y="186338"/>
                    <a:pt x="1112250" y="214109"/>
                  </a:cubicBezTo>
                  <a:close/>
                </a:path>
              </a:pathLst>
            </a:custGeom>
            <a:solidFill>
              <a:schemeClr val="accent1"/>
            </a:solidFill>
            <a:ln w="28575">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p:nvPr/>
          </p:nvSpPr>
          <p:spPr>
            <a:xfrm rot="21123836" flipH="1" flipV="1">
              <a:off x="3447379" y="3069566"/>
              <a:ext cx="1545097" cy="1035947"/>
            </a:xfrm>
            <a:custGeom>
              <a:avLst/>
              <a:gdLst>
                <a:gd name="connsiteX0" fmla="*/ 355106 w 1571347"/>
                <a:gd name="connsiteY0" fmla="*/ 1367162 h 1367162"/>
                <a:gd name="connsiteX1" fmla="*/ 0 w 1571347"/>
                <a:gd name="connsiteY1" fmla="*/ 221942 h 1367162"/>
                <a:gd name="connsiteX2" fmla="*/ 1207363 w 1571347"/>
                <a:gd name="connsiteY2" fmla="*/ 0 h 1367162"/>
                <a:gd name="connsiteX3" fmla="*/ 1571347 w 1571347"/>
                <a:gd name="connsiteY3" fmla="*/ 1305018 h 1367162"/>
                <a:gd name="connsiteX4" fmla="*/ 355106 w 1571347"/>
                <a:gd name="connsiteY4" fmla="*/ 1367162 h 1367162"/>
                <a:gd name="connsiteX0" fmla="*/ 355106 w 1571347"/>
                <a:gd name="connsiteY0" fmla="*/ 1380245 h 1380245"/>
                <a:gd name="connsiteX1" fmla="*/ 0 w 1571347"/>
                <a:gd name="connsiteY1" fmla="*/ 235025 h 1380245"/>
                <a:gd name="connsiteX2" fmla="*/ 1207363 w 1571347"/>
                <a:gd name="connsiteY2" fmla="*/ 13083 h 1380245"/>
                <a:gd name="connsiteX3" fmla="*/ 1571347 w 1571347"/>
                <a:gd name="connsiteY3" fmla="*/ 1318101 h 1380245"/>
                <a:gd name="connsiteX4" fmla="*/ 355106 w 1571347"/>
                <a:gd name="connsiteY4" fmla="*/ 1380245 h 1380245"/>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355106 w 1571347"/>
                <a:gd name="connsiteY0" fmla="*/ 1387553 h 1387553"/>
                <a:gd name="connsiteX1" fmla="*/ 0 w 1571347"/>
                <a:gd name="connsiteY1" fmla="*/ 242333 h 1387553"/>
                <a:gd name="connsiteX2" fmla="*/ 1207363 w 1571347"/>
                <a:gd name="connsiteY2" fmla="*/ 20391 h 1387553"/>
                <a:gd name="connsiteX3" fmla="*/ 1571347 w 1571347"/>
                <a:gd name="connsiteY3" fmla="*/ 1325409 h 1387553"/>
                <a:gd name="connsiteX4" fmla="*/ 355106 w 1571347"/>
                <a:gd name="connsiteY4" fmla="*/ 1387553 h 1387553"/>
                <a:gd name="connsiteX0" fmla="*/ 472391 w 1571347"/>
                <a:gd name="connsiteY0" fmla="*/ 1268905 h 1325409"/>
                <a:gd name="connsiteX1" fmla="*/ 0 w 1571347"/>
                <a:gd name="connsiteY1" fmla="*/ 242333 h 1325409"/>
                <a:gd name="connsiteX2" fmla="*/ 1207363 w 1571347"/>
                <a:gd name="connsiteY2" fmla="*/ 20391 h 1325409"/>
                <a:gd name="connsiteX3" fmla="*/ 1571347 w 1571347"/>
                <a:gd name="connsiteY3" fmla="*/ 1325409 h 1325409"/>
                <a:gd name="connsiteX4" fmla="*/ 472391 w 1571347"/>
                <a:gd name="connsiteY4" fmla="*/ 1268905 h 1325409"/>
                <a:gd name="connsiteX0" fmla="*/ 472391 w 1571347"/>
                <a:gd name="connsiteY0" fmla="*/ 1143047 h 1199551"/>
                <a:gd name="connsiteX1" fmla="*/ 0 w 1571347"/>
                <a:gd name="connsiteY1" fmla="*/ 116475 h 1199551"/>
                <a:gd name="connsiteX2" fmla="*/ 1224056 w 1571347"/>
                <a:gd name="connsiteY2" fmla="*/ 70255 h 1199551"/>
                <a:gd name="connsiteX3" fmla="*/ 1571347 w 1571347"/>
                <a:gd name="connsiteY3" fmla="*/ 1199551 h 1199551"/>
                <a:gd name="connsiteX4" fmla="*/ 472391 w 1571347"/>
                <a:gd name="connsiteY4" fmla="*/ 1143047 h 1199551"/>
                <a:gd name="connsiteX0" fmla="*/ 446877 w 1545833"/>
                <a:gd name="connsiteY0" fmla="*/ 1109121 h 1165625"/>
                <a:gd name="connsiteX1" fmla="*/ 0 w 1545833"/>
                <a:gd name="connsiteY1" fmla="*/ 167692 h 1165625"/>
                <a:gd name="connsiteX2" fmla="*/ 1198542 w 1545833"/>
                <a:gd name="connsiteY2" fmla="*/ 36329 h 1165625"/>
                <a:gd name="connsiteX3" fmla="*/ 1545833 w 1545833"/>
                <a:gd name="connsiteY3" fmla="*/ 1165625 h 1165625"/>
                <a:gd name="connsiteX4" fmla="*/ 446877 w 1545833"/>
                <a:gd name="connsiteY4" fmla="*/ 1109121 h 1165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833" h="1165625">
                  <a:moveTo>
                    <a:pt x="446877" y="1109121"/>
                  </a:moveTo>
                  <a:lnTo>
                    <a:pt x="0" y="167692"/>
                  </a:lnTo>
                  <a:cubicBezTo>
                    <a:pt x="411332" y="-12822"/>
                    <a:pt x="574146" y="-31733"/>
                    <a:pt x="1198542" y="36329"/>
                  </a:cubicBezTo>
                  <a:lnTo>
                    <a:pt x="1545833" y="1165625"/>
                  </a:lnTo>
                  <a:cubicBezTo>
                    <a:pt x="1140419" y="1088686"/>
                    <a:pt x="852291" y="1026262"/>
                    <a:pt x="446877" y="1109121"/>
                  </a:cubicBezTo>
                  <a:close/>
                </a:path>
              </a:pathLst>
            </a:cu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latin typeface="+mn-lt"/>
                <a:cs typeface="+mn-cs"/>
              </a:endParaRPr>
            </a:p>
          </p:txBody>
        </p:sp>
      </p:grpSp>
      <p:grpSp>
        <p:nvGrpSpPr>
          <p:cNvPr id="22" name="Group 21"/>
          <p:cNvGrpSpPr/>
          <p:nvPr/>
        </p:nvGrpSpPr>
        <p:grpSpPr>
          <a:xfrm>
            <a:off x="1115937" y="4021459"/>
            <a:ext cx="2511575" cy="2511575"/>
            <a:chOff x="5594383" y="1947292"/>
            <a:chExt cx="1427856" cy="1427856"/>
          </a:xfrm>
        </p:grpSpPr>
        <p:sp>
          <p:nvSpPr>
            <p:cNvPr id="23"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24"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5" name="TextBox 23"/>
          <p:cNvSpPr txBox="1">
            <a:spLocks noChangeArrowheads="1"/>
          </p:cNvSpPr>
          <p:nvPr/>
        </p:nvSpPr>
        <p:spPr bwMode="auto">
          <a:xfrm>
            <a:off x="1428254" y="4750163"/>
            <a:ext cx="18869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solidFill>
                  <a:schemeClr val="accent1">
                    <a:lumMod val="75000"/>
                  </a:schemeClr>
                </a:solidFill>
              </a:rPr>
              <a:t>Magazines ROI is </a:t>
            </a:r>
            <a:r>
              <a:rPr lang="en-GB" sz="2800" dirty="0" smtClean="0">
                <a:gradFill>
                  <a:gsLst>
                    <a:gs pos="0">
                      <a:schemeClr val="accent6"/>
                    </a:gs>
                    <a:gs pos="100000">
                      <a:schemeClr val="accent6">
                        <a:lumMod val="75000"/>
                      </a:schemeClr>
                    </a:gs>
                  </a:gsLst>
                  <a:lin ang="5400000" scaled="1"/>
                </a:gradFill>
                <a:latin typeface="Impact" pitchFamily="34" charset="0"/>
              </a:rPr>
              <a:t>proven</a:t>
            </a:r>
            <a:endParaRPr lang="en-GB" sz="2400" b="1" dirty="0" smtClean="0">
              <a:solidFill>
                <a:schemeClr val="accent1">
                  <a:lumMod val="75000"/>
                </a:schemeClr>
              </a:solidFill>
            </a:endParaRPr>
          </a:p>
          <a:p>
            <a:pPr eaLnBrk="1" hangingPunct="1"/>
            <a:r>
              <a:rPr lang="en-GB" sz="1200" b="1" dirty="0" smtClean="0">
                <a:solidFill>
                  <a:schemeClr val="accent1">
                    <a:lumMod val="75000"/>
                  </a:schemeClr>
                </a:solidFill>
              </a:rPr>
              <a:t>to </a:t>
            </a:r>
            <a:r>
              <a:rPr lang="en-GB" sz="1200" b="1" dirty="0">
                <a:solidFill>
                  <a:schemeClr val="accent1">
                    <a:lumMod val="75000"/>
                  </a:schemeClr>
                </a:solidFill>
              </a:rPr>
              <a:t>be higher than all other media channels</a:t>
            </a:r>
          </a:p>
        </p:txBody>
      </p:sp>
      <p:grpSp>
        <p:nvGrpSpPr>
          <p:cNvPr id="26" name="Group 25"/>
          <p:cNvGrpSpPr/>
          <p:nvPr/>
        </p:nvGrpSpPr>
        <p:grpSpPr>
          <a:xfrm flipH="1">
            <a:off x="1092248" y="3865218"/>
            <a:ext cx="990788" cy="819902"/>
            <a:chOff x="6283890" y="2191109"/>
            <a:chExt cx="1220824" cy="1010262"/>
          </a:xfrm>
        </p:grpSpPr>
        <p:grpSp>
          <p:nvGrpSpPr>
            <p:cNvPr id="27" name="Group 26"/>
            <p:cNvGrpSpPr/>
            <p:nvPr/>
          </p:nvGrpSpPr>
          <p:grpSpPr>
            <a:xfrm rot="2727445">
              <a:off x="6447547" y="2144204"/>
              <a:ext cx="893510" cy="1220824"/>
              <a:chOff x="6327908" y="2542197"/>
              <a:chExt cx="388052" cy="530205"/>
            </a:xfrm>
            <a:solidFill>
              <a:schemeClr val="accent5">
                <a:lumMod val="60000"/>
                <a:lumOff val="40000"/>
              </a:schemeClr>
            </a:solidFill>
            <a:scene3d>
              <a:camera prst="orthographicFront">
                <a:rot lat="0" lon="0" rev="0"/>
              </a:camera>
              <a:lightRig rig="contrasting" dir="t"/>
            </a:scene3d>
          </p:grpSpPr>
          <p:sp>
            <p:nvSpPr>
              <p:cNvPr id="29" name="5-Point Star 37"/>
              <p:cNvSpPr/>
              <p:nvPr/>
            </p:nvSpPr>
            <p:spPr>
              <a:xfrm rot="20235440">
                <a:off x="6528062" y="2889994"/>
                <a:ext cx="187898" cy="182408"/>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32-Point Star 29"/>
              <p:cNvSpPr/>
              <p:nvPr/>
            </p:nvSpPr>
            <p:spPr>
              <a:xfrm rot="20235440">
                <a:off x="6327908" y="2542197"/>
                <a:ext cx="374153" cy="374153"/>
              </a:xfrm>
              <a:prstGeom prst="star32">
                <a:avLst>
                  <a:gd name="adj" fmla="val 45525"/>
                </a:avLst>
              </a:prstGeom>
              <a:solidFill>
                <a:schemeClr val="accent6">
                  <a:lumMod val="40000"/>
                  <a:lumOff val="6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grpSp>
        <p:sp>
          <p:nvSpPr>
            <p:cNvPr id="28" name="TextBox 27"/>
            <p:cNvSpPr txBox="1"/>
            <p:nvPr/>
          </p:nvSpPr>
          <p:spPr>
            <a:xfrm>
              <a:off x="7029308" y="2191109"/>
              <a:ext cx="227621" cy="872239"/>
            </a:xfrm>
            <a:prstGeom prst="rect">
              <a:avLst/>
            </a:prstGeom>
            <a:noFill/>
          </p:spPr>
          <p:txBody>
            <a:bodyPr wrap="none" rtlCol="0">
              <a:spAutoFit/>
            </a:bodyPr>
            <a:lstStyle/>
            <a:p>
              <a:endParaRPr lang="en-GB" sz="4000" dirty="0">
                <a:solidFill>
                  <a:schemeClr val="accent6"/>
                </a:solidFill>
                <a:latin typeface="Impact" pitchFamily="34" charset="0"/>
              </a:endParaRPr>
            </a:p>
          </p:txBody>
        </p:sp>
      </p:grpSp>
      <p:grpSp>
        <p:nvGrpSpPr>
          <p:cNvPr id="31" name="Group 30"/>
          <p:cNvGrpSpPr/>
          <p:nvPr/>
        </p:nvGrpSpPr>
        <p:grpSpPr>
          <a:xfrm>
            <a:off x="5449813" y="3963010"/>
            <a:ext cx="2511575" cy="2511575"/>
            <a:chOff x="5594383" y="1947292"/>
            <a:chExt cx="1427856" cy="1427856"/>
          </a:xfrm>
        </p:grpSpPr>
        <p:sp>
          <p:nvSpPr>
            <p:cNvPr id="32" name="Freeform 25"/>
            <p:cNvSpPr>
              <a:spLocks/>
            </p:cNvSpPr>
            <p:nvPr/>
          </p:nvSpPr>
          <p:spPr bwMode="auto">
            <a:xfrm>
              <a:off x="5665433" y="2034177"/>
              <a:ext cx="1277859" cy="127784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latin typeface="+mn-lt"/>
                <a:cs typeface="+mn-cs"/>
              </a:endParaRPr>
            </a:p>
          </p:txBody>
        </p:sp>
        <p:sp>
          <p:nvSpPr>
            <p:cNvPr id="33" name="Freeform 17"/>
            <p:cNvSpPr>
              <a:spLocks noEditPoints="1"/>
            </p:cNvSpPr>
            <p:nvPr/>
          </p:nvSpPr>
          <p:spPr bwMode="auto">
            <a:xfrm>
              <a:off x="5594383" y="1947292"/>
              <a:ext cx="1427856" cy="1427856"/>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4" name="TextBox 23"/>
          <p:cNvSpPr txBox="1">
            <a:spLocks noChangeArrowheads="1"/>
          </p:cNvSpPr>
          <p:nvPr/>
        </p:nvSpPr>
        <p:spPr bwMode="auto">
          <a:xfrm>
            <a:off x="5843590" y="4312191"/>
            <a:ext cx="188694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200" b="1" dirty="0">
                <a:solidFill>
                  <a:schemeClr val="accent1">
                    <a:lumMod val="75000"/>
                  </a:schemeClr>
                </a:solidFill>
              </a:rPr>
              <a:t>To address the </a:t>
            </a:r>
            <a:r>
              <a:rPr lang="en-GB" sz="1200" b="1" dirty="0" smtClean="0">
                <a:solidFill>
                  <a:schemeClr val="accent1">
                    <a:lumMod val="75000"/>
                  </a:schemeClr>
                </a:solidFill>
              </a:rPr>
              <a:t>level</a:t>
            </a:r>
            <a:br>
              <a:rPr lang="en-GB" sz="1200" b="1" dirty="0" smtClean="0">
                <a:solidFill>
                  <a:schemeClr val="accent1">
                    <a:lumMod val="75000"/>
                  </a:schemeClr>
                </a:solidFill>
              </a:rPr>
            </a:br>
            <a:r>
              <a:rPr lang="en-GB" sz="1200" b="1" dirty="0" smtClean="0">
                <a:solidFill>
                  <a:schemeClr val="accent1">
                    <a:lumMod val="75000"/>
                  </a:schemeClr>
                </a:solidFill>
              </a:rPr>
              <a:t>of </a:t>
            </a:r>
            <a:r>
              <a:rPr lang="en-GB" sz="1200" b="1" dirty="0">
                <a:solidFill>
                  <a:schemeClr val="accent1">
                    <a:lumMod val="75000"/>
                  </a:schemeClr>
                </a:solidFill>
              </a:rPr>
              <a:t>underinvestment in </a:t>
            </a:r>
            <a:r>
              <a:rPr lang="en-GB" sz="1200" b="1" dirty="0" smtClean="0">
                <a:solidFill>
                  <a:schemeClr val="accent1">
                    <a:lumMod val="75000"/>
                  </a:schemeClr>
                </a:solidFill>
              </a:rPr>
              <a:t>magazines, </a:t>
            </a:r>
            <a:r>
              <a:rPr lang="en-GB" sz="1200" b="1" dirty="0">
                <a:solidFill>
                  <a:schemeClr val="accent1">
                    <a:lumMod val="75000"/>
                  </a:schemeClr>
                </a:solidFill>
              </a:rPr>
              <a:t>budgets need to be </a:t>
            </a:r>
            <a:r>
              <a:rPr lang="en-GB" sz="2400" dirty="0">
                <a:solidFill>
                  <a:schemeClr val="accent1">
                    <a:lumMod val="75000"/>
                  </a:schemeClr>
                </a:solidFill>
                <a:latin typeface="Impact" pitchFamily="34" charset="0"/>
              </a:rPr>
              <a:t>more than doubled</a:t>
            </a:r>
            <a:r>
              <a:rPr lang="en-GB" sz="1200" b="1" dirty="0">
                <a:solidFill>
                  <a:schemeClr val="accent1">
                    <a:lumMod val="75000"/>
                  </a:schemeClr>
                </a:solidFill>
              </a:rPr>
              <a:t> before ROI starts dropping off</a:t>
            </a:r>
          </a:p>
        </p:txBody>
      </p:sp>
      <p:grpSp>
        <p:nvGrpSpPr>
          <p:cNvPr id="44" name="Group 43"/>
          <p:cNvGrpSpPr/>
          <p:nvPr/>
        </p:nvGrpSpPr>
        <p:grpSpPr>
          <a:xfrm>
            <a:off x="4966892" y="4842244"/>
            <a:ext cx="576666" cy="1421156"/>
            <a:chOff x="4118965" y="4189194"/>
            <a:chExt cx="672497" cy="1657324"/>
          </a:xfrm>
        </p:grpSpPr>
        <p:sp>
          <p:nvSpPr>
            <p:cNvPr id="45" name="Oval 44"/>
            <p:cNvSpPr/>
            <p:nvPr/>
          </p:nvSpPr>
          <p:spPr>
            <a:xfrm>
              <a:off x="4136611" y="5225477"/>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4170395" y="5014412"/>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122770" y="4803345"/>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4147540" y="4592278"/>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4118965" y="4381211"/>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4170421" y="4189194"/>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4700218" y="5074333"/>
            <a:ext cx="576666" cy="1421156"/>
            <a:chOff x="4118965" y="4189194"/>
            <a:chExt cx="672497" cy="1657324"/>
          </a:xfrm>
        </p:grpSpPr>
        <p:sp>
          <p:nvSpPr>
            <p:cNvPr id="52" name="Oval 51"/>
            <p:cNvSpPr/>
            <p:nvPr/>
          </p:nvSpPr>
          <p:spPr>
            <a:xfrm>
              <a:off x="4136611" y="5225477"/>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4170395" y="5014412"/>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122770" y="4803345"/>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4147540" y="4592278"/>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4118965" y="4381211"/>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4170421" y="4189194"/>
              <a:ext cx="621041" cy="621041"/>
            </a:xfrm>
            <a:prstGeom prst="ellipse">
              <a:avLst/>
            </a:prstGeom>
            <a:solidFill>
              <a:schemeClr val="accent5"/>
            </a:solidFill>
            <a:ln>
              <a:solidFill>
                <a:schemeClr val="accent5">
                  <a:lumMod val="75000"/>
                </a:schemeClr>
              </a:solidFill>
            </a:ln>
            <a:scene3d>
              <a:camera prst="isometricOffAxis2Top"/>
              <a:lightRig rig="contrasting" dir="t"/>
            </a:scene3d>
            <a:sp3d extrusionH="114300" contourW="3175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extBox 34"/>
          <p:cNvSpPr txBox="1"/>
          <p:nvPr/>
        </p:nvSpPr>
        <p:spPr>
          <a:xfrm rot="20503712">
            <a:off x="7112954" y="2924083"/>
            <a:ext cx="748923" cy="584775"/>
          </a:xfrm>
          <a:prstGeom prst="rect">
            <a:avLst/>
          </a:prstGeom>
          <a:noFill/>
        </p:spPr>
        <p:txBody>
          <a:bodyPr wrap="none" rtlCol="0">
            <a:spAutoFit/>
          </a:bodyPr>
          <a:lstStyle/>
          <a:p>
            <a:r>
              <a:rPr lang="en-GB" sz="3200" dirty="0" smtClean="0">
                <a:solidFill>
                  <a:schemeClr val="bg1"/>
                </a:solidFill>
                <a:latin typeface="Impact" pitchFamily="34" charset="0"/>
              </a:rPr>
              <a:t>ROI</a:t>
            </a:r>
            <a:endParaRPr lang="en-GB" sz="3200" dirty="0">
              <a:solidFill>
                <a:schemeClr val="bg1"/>
              </a:solidFill>
              <a:latin typeface="Impact" pitchFamily="34" charset="0"/>
            </a:endParaRPr>
          </a:p>
        </p:txBody>
      </p:sp>
    </p:spTree>
    <p:extLst>
      <p:ext uri="{BB962C8B-B14F-4D97-AF65-F5344CB8AC3E}">
        <p14:creationId xmlns:p14="http://schemas.microsoft.com/office/powerpoint/2010/main" val="4931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autoRev="1" fill="hold" nodeType="afterEffect">
                                  <p:stCondLst>
                                    <p:cond delay="0"/>
                                  </p:stCondLst>
                                  <p:childTnLst>
                                    <p:animScale>
                                      <p:cBhvr>
                                        <p:cTn id="11" dur="200" fill="hold"/>
                                        <p:tgtEl>
                                          <p:spTgt spid="3"/>
                                        </p:tgtEl>
                                      </p:cBhvr>
                                      <p:by x="87000" y="87000"/>
                                    </p:animScale>
                                  </p:childTnLst>
                                </p:cTn>
                              </p:par>
                            </p:childTnLst>
                          </p:cTn>
                        </p:par>
                        <p:par>
                          <p:cTn id="12" fill="hold">
                            <p:stCondLst>
                              <p:cond delay="9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4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9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6" presetClass="emph" presetSubtype="0" autoRev="1" fill="hold" nodeType="afterEffect">
                                  <p:stCondLst>
                                    <p:cond delay="0"/>
                                  </p:stCondLst>
                                  <p:childTnLst>
                                    <p:animScale>
                                      <p:cBhvr>
                                        <p:cTn id="36" dur="200" fill="hold"/>
                                        <p:tgtEl>
                                          <p:spTgt spid="13"/>
                                        </p:tgtEl>
                                      </p:cBhvr>
                                      <p:by x="87000" y="87000"/>
                                    </p:animScale>
                                  </p:childTnLst>
                                </p:cTn>
                              </p:par>
                            </p:childTnLst>
                          </p:cTn>
                        </p:par>
                        <p:par>
                          <p:cTn id="37" fill="hold">
                            <p:stCondLst>
                              <p:cond delay="900"/>
                            </p:stCondLst>
                            <p:childTnLst>
                              <p:par>
                                <p:cTn id="38" presetID="10"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750"/>
                                        <p:tgtEl>
                                          <p:spTgt spid="17"/>
                                        </p:tgtEl>
                                      </p:cBhvr>
                                    </p:animEffect>
                                  </p:childTnLst>
                                </p:cTn>
                              </p:par>
                              <p:par>
                                <p:cTn id="44" presetID="23" presetClass="entr" presetSubtype="16" fill="hold" grpId="0" nodeType="withEffect">
                                  <p:stCondLst>
                                    <p:cond delay="7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6" presetClass="emph" presetSubtype="0" autoRev="1" fill="hold" nodeType="afterEffect">
                                  <p:stCondLst>
                                    <p:cond delay="0"/>
                                  </p:stCondLst>
                                  <p:childTnLst>
                                    <p:animScale>
                                      <p:cBhvr>
                                        <p:cTn id="56" dur="200" fill="hold"/>
                                        <p:tgtEl>
                                          <p:spTgt spid="22"/>
                                        </p:tgtEl>
                                      </p:cBhvr>
                                      <p:by x="87000" y="87000"/>
                                    </p:animScale>
                                  </p:childTnLst>
                                </p:cTn>
                              </p:par>
                            </p:childTnLst>
                          </p:cTn>
                        </p:par>
                        <p:par>
                          <p:cTn id="57" fill="hold">
                            <p:stCondLst>
                              <p:cond delay="900"/>
                            </p:stCondLst>
                            <p:childTnLst>
                              <p:par>
                                <p:cTn id="58" presetID="10"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23" presetClass="entr" presetSubtype="32" fill="hold" nodeType="withEffect">
                                  <p:stCondLst>
                                    <p:cond delay="150"/>
                                  </p:stCondLst>
                                  <p:childTnLst>
                                    <p:set>
                                      <p:cBhvr>
                                        <p:cTn id="62" dur="1" fill="hold">
                                          <p:stCondLst>
                                            <p:cond delay="0"/>
                                          </p:stCondLst>
                                        </p:cTn>
                                        <p:tgtEl>
                                          <p:spTgt spid="26"/>
                                        </p:tgtEl>
                                        <p:attrNameLst>
                                          <p:attrName>style.visibility</p:attrName>
                                        </p:attrNameLst>
                                      </p:cBhvr>
                                      <p:to>
                                        <p:strVal val="visible"/>
                                      </p:to>
                                    </p:set>
                                    <p:anim calcmode="lin" valueType="num">
                                      <p:cBhvr>
                                        <p:cTn id="63" dur="300" fill="hold"/>
                                        <p:tgtEl>
                                          <p:spTgt spid="26"/>
                                        </p:tgtEl>
                                        <p:attrNameLst>
                                          <p:attrName>ppt_w</p:attrName>
                                        </p:attrNameLst>
                                      </p:cBhvr>
                                      <p:tavLst>
                                        <p:tav tm="0">
                                          <p:val>
                                            <p:strVal val="4*#ppt_w"/>
                                          </p:val>
                                        </p:tav>
                                        <p:tav tm="100000">
                                          <p:val>
                                            <p:strVal val="#ppt_w"/>
                                          </p:val>
                                        </p:tav>
                                      </p:tavLst>
                                    </p:anim>
                                    <p:anim calcmode="lin" valueType="num">
                                      <p:cBhvr>
                                        <p:cTn id="64" dur="300" fill="hold"/>
                                        <p:tgtEl>
                                          <p:spTgt spid="26"/>
                                        </p:tgtEl>
                                        <p:attrNameLst>
                                          <p:attrName>ppt_h</p:attrName>
                                        </p:attrNameLst>
                                      </p:cBhvr>
                                      <p:tavLst>
                                        <p:tav tm="0">
                                          <p:val>
                                            <p:strVal val="4*#ppt_h"/>
                                          </p:val>
                                        </p:tav>
                                        <p:tav tm="100000">
                                          <p:val>
                                            <p:strVal val="#ppt_h"/>
                                          </p:val>
                                        </p:tav>
                                      </p:tavLst>
                                    </p:anim>
                                  </p:childTnLst>
                                </p:cTn>
                              </p:par>
                              <p:par>
                                <p:cTn id="65" presetID="10" presetClass="entr" presetSubtype="0" fill="hold" nodeType="withEffect">
                                  <p:stCondLst>
                                    <p:cond delay="15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3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childTnLst>
                                </p:cTn>
                              </p:par>
                            </p:childTnLst>
                          </p:cTn>
                        </p:par>
                        <p:par>
                          <p:cTn id="74" fill="hold">
                            <p:stCondLst>
                              <p:cond delay="500"/>
                            </p:stCondLst>
                            <p:childTnLst>
                              <p:par>
                                <p:cTn id="75" presetID="6" presetClass="emph" presetSubtype="0" autoRev="1" fill="hold" nodeType="afterEffect">
                                  <p:stCondLst>
                                    <p:cond delay="0"/>
                                  </p:stCondLst>
                                  <p:childTnLst>
                                    <p:animScale>
                                      <p:cBhvr>
                                        <p:cTn id="76" dur="10" fill="hold"/>
                                        <p:tgtEl>
                                          <p:spTgt spid="31"/>
                                        </p:tgtEl>
                                      </p:cBhvr>
                                      <p:by x="87000" y="87000"/>
                                    </p:animScale>
                                  </p:childTnLst>
                                </p:cTn>
                              </p:par>
                            </p:childTnLst>
                          </p:cTn>
                        </p:par>
                        <p:par>
                          <p:cTn id="77" fill="hold">
                            <p:stCondLst>
                              <p:cond delay="520"/>
                            </p:stCondLst>
                            <p:childTnLst>
                              <p:par>
                                <p:cTn id="78" presetID="10"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childTnLst>
                          </p:cTn>
                        </p:par>
                        <p:par>
                          <p:cTn id="81" fill="hold">
                            <p:stCondLst>
                              <p:cond delay="1020"/>
                            </p:stCondLst>
                            <p:childTnLst>
                              <p:par>
                                <p:cTn id="82" presetID="22" presetClass="entr" presetSubtype="4" fill="hold"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down)">
                                      <p:cBhvr>
                                        <p:cTn id="84" dur="500"/>
                                        <p:tgtEl>
                                          <p:spTgt spid="51"/>
                                        </p:tgtEl>
                                      </p:cBhvr>
                                    </p:animEffect>
                                  </p:childTnLst>
                                </p:cTn>
                              </p:par>
                            </p:childTnLst>
                          </p:cTn>
                        </p:par>
                        <p:par>
                          <p:cTn id="85" fill="hold">
                            <p:stCondLst>
                              <p:cond delay="1520"/>
                            </p:stCondLst>
                            <p:childTnLst>
                              <p:par>
                                <p:cTn id="86" presetID="22" presetClass="entr" presetSubtype="4" fill="hold" nodeType="afterEffect">
                                  <p:stCondLst>
                                    <p:cond delay="0"/>
                                  </p:stCondLst>
                                  <p:childTnLst>
                                    <p:set>
                                      <p:cBhvr>
                                        <p:cTn id="87" dur="1" fill="hold">
                                          <p:stCondLst>
                                            <p:cond delay="0"/>
                                          </p:stCondLst>
                                        </p:cTn>
                                        <p:tgtEl>
                                          <p:spTgt spid="44"/>
                                        </p:tgtEl>
                                        <p:attrNameLst>
                                          <p:attrName>style.visibility</p:attrName>
                                        </p:attrNameLst>
                                      </p:cBhvr>
                                      <p:to>
                                        <p:strVal val="visible"/>
                                      </p:to>
                                    </p:set>
                                    <p:animEffect transition="in" filter="wipe(down)">
                                      <p:cBhvr>
                                        <p:cTn id="8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P spid="7" grpId="0" animBg="1"/>
      <p:bldP spid="16" grpId="0"/>
      <p:bldP spid="25"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946201" y="637175"/>
            <a:ext cx="4341756" cy="4341756"/>
          </a:xfrm>
          <a:prstGeom prst="ellipse">
            <a:avLst/>
          </a:prstGeom>
          <a:gradFill flip="none" rotWithShape="1">
            <a:gsLst>
              <a:gs pos="0">
                <a:schemeClr val="accent2">
                  <a:alpha val="25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2003261" y="762296"/>
            <a:ext cx="6308134" cy="6308134"/>
          </a:xfrm>
          <a:prstGeom prst="ellipse">
            <a:avLst/>
          </a:prstGeom>
          <a:gradFill flip="none" rotWithShape="1">
            <a:gsLst>
              <a:gs pos="0">
                <a:schemeClr val="accent5">
                  <a:alpha val="44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8" name="Group 47"/>
          <p:cNvGrpSpPr/>
          <p:nvPr/>
        </p:nvGrpSpPr>
        <p:grpSpPr>
          <a:xfrm>
            <a:off x="1937414" y="1216619"/>
            <a:ext cx="5190870" cy="4005508"/>
            <a:chOff x="2583772" y="1612362"/>
            <a:chExt cx="4888052" cy="3771841"/>
          </a:xfrm>
        </p:grpSpPr>
        <p:sp>
          <p:nvSpPr>
            <p:cNvPr id="36" name="Freeform 13"/>
            <p:cNvSpPr>
              <a:spLocks noEditPoints="1"/>
            </p:cNvSpPr>
            <p:nvPr/>
          </p:nvSpPr>
          <p:spPr bwMode="auto">
            <a:xfrm>
              <a:off x="2999514" y="3860800"/>
              <a:ext cx="1123927" cy="11239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2043 w 2266"/>
                <a:gd name="T19" fmla="*/ 342 h 2266"/>
                <a:gd name="T20" fmla="*/ 1924 w 2266"/>
                <a:gd name="T21" fmla="*/ 223 h 2266"/>
                <a:gd name="T22" fmla="*/ 342 w 2266"/>
                <a:gd name="T23" fmla="*/ 223 h 2266"/>
                <a:gd name="T24" fmla="*/ 223 w 2266"/>
                <a:gd name="T25" fmla="*/ 342 h 2266"/>
                <a:gd name="T26" fmla="*/ 223 w 2266"/>
                <a:gd name="T27" fmla="*/ 1924 h 2266"/>
                <a:gd name="T28" fmla="*/ 342 w 2266"/>
                <a:gd name="T29" fmla="*/ 2043 h 2266"/>
                <a:gd name="T30" fmla="*/ 1924 w 2266"/>
                <a:gd name="T31" fmla="*/ 2043 h 2266"/>
                <a:gd name="T32" fmla="*/ 2043 w 2266"/>
                <a:gd name="T33" fmla="*/ 1924 h 2266"/>
                <a:gd name="T34" fmla="*/ 2043 w 2266"/>
                <a:gd name="T35" fmla="*/ 342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2043" y="342"/>
                  </a:moveTo>
                  <a:cubicBezTo>
                    <a:pt x="2033" y="287"/>
                    <a:pt x="1979" y="233"/>
                    <a:pt x="1924" y="223"/>
                  </a:cubicBezTo>
                  <a:cubicBezTo>
                    <a:pt x="1397" y="129"/>
                    <a:pt x="869" y="129"/>
                    <a:pt x="342" y="223"/>
                  </a:cubicBezTo>
                  <a:cubicBezTo>
                    <a:pt x="287" y="233"/>
                    <a:pt x="233" y="287"/>
                    <a:pt x="223" y="342"/>
                  </a:cubicBezTo>
                  <a:cubicBezTo>
                    <a:pt x="129" y="869"/>
                    <a:pt x="129" y="1397"/>
                    <a:pt x="223" y="1924"/>
                  </a:cubicBezTo>
                  <a:cubicBezTo>
                    <a:pt x="233" y="1979"/>
                    <a:pt x="287" y="2033"/>
                    <a:pt x="342" y="2043"/>
                  </a:cubicBezTo>
                  <a:cubicBezTo>
                    <a:pt x="869" y="2137"/>
                    <a:pt x="1397" y="2137"/>
                    <a:pt x="1924" y="2043"/>
                  </a:cubicBezTo>
                  <a:cubicBezTo>
                    <a:pt x="1979" y="2033"/>
                    <a:pt x="2033" y="1979"/>
                    <a:pt x="2043" y="1924"/>
                  </a:cubicBezTo>
                  <a:cubicBezTo>
                    <a:pt x="2137" y="1397"/>
                    <a:pt x="2137" y="869"/>
                    <a:pt x="2043" y="342"/>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3" name="Freeform 17"/>
            <p:cNvSpPr>
              <a:spLocks noEditPoints="1"/>
            </p:cNvSpPr>
            <p:nvPr/>
          </p:nvSpPr>
          <p:spPr bwMode="auto">
            <a:xfrm>
              <a:off x="3835872" y="2799304"/>
              <a:ext cx="639532" cy="63953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21"/>
            <p:cNvSpPr>
              <a:spLocks noEditPoints="1"/>
            </p:cNvSpPr>
            <p:nvPr/>
          </p:nvSpPr>
          <p:spPr bwMode="auto">
            <a:xfrm>
              <a:off x="4010743" y="3464295"/>
              <a:ext cx="1143428" cy="114342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25"/>
            <p:cNvSpPr>
              <a:spLocks/>
            </p:cNvSpPr>
            <p:nvPr/>
          </p:nvSpPr>
          <p:spPr bwMode="auto">
            <a:xfrm>
              <a:off x="3635202"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5"/>
            <p:cNvSpPr>
              <a:spLocks/>
            </p:cNvSpPr>
            <p:nvPr/>
          </p:nvSpPr>
          <p:spPr bwMode="auto">
            <a:xfrm>
              <a:off x="2907145" y="2888892"/>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5"/>
            <p:cNvSpPr>
              <a:spLocks/>
            </p:cNvSpPr>
            <p:nvPr/>
          </p:nvSpPr>
          <p:spPr bwMode="auto">
            <a:xfrm>
              <a:off x="5924131" y="4764788"/>
              <a:ext cx="509503" cy="50949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5"/>
            <p:cNvSpPr>
              <a:spLocks/>
            </p:cNvSpPr>
            <p:nvPr/>
          </p:nvSpPr>
          <p:spPr bwMode="auto">
            <a:xfrm>
              <a:off x="2691518" y="2044765"/>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4959882" y="2333839"/>
              <a:ext cx="402156" cy="40215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5"/>
            <p:cNvSpPr>
              <a:spLocks/>
            </p:cNvSpPr>
            <p:nvPr/>
          </p:nvSpPr>
          <p:spPr bwMode="auto">
            <a:xfrm>
              <a:off x="5361385" y="3834931"/>
              <a:ext cx="709713" cy="70970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p:nvSpPr>
          <p:spPr bwMode="auto">
            <a:xfrm>
              <a:off x="2708103" y="3448881"/>
              <a:ext cx="493923" cy="49391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3318325" y="2437148"/>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Freeform 25"/>
            <p:cNvSpPr>
              <a:spLocks/>
            </p:cNvSpPr>
            <p:nvPr/>
          </p:nvSpPr>
          <p:spPr bwMode="auto">
            <a:xfrm>
              <a:off x="4686488" y="1612362"/>
              <a:ext cx="219720" cy="2197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25"/>
            <p:cNvSpPr>
              <a:spLocks/>
            </p:cNvSpPr>
            <p:nvPr/>
          </p:nvSpPr>
          <p:spPr bwMode="auto">
            <a:xfrm>
              <a:off x="5022005" y="2800657"/>
              <a:ext cx="685976" cy="68596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25"/>
            <p:cNvSpPr>
              <a:spLocks/>
            </p:cNvSpPr>
            <p:nvPr/>
          </p:nvSpPr>
          <p:spPr bwMode="auto">
            <a:xfrm>
              <a:off x="5559693" y="2434803"/>
              <a:ext cx="696946" cy="69693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25"/>
            <p:cNvSpPr>
              <a:spLocks/>
            </p:cNvSpPr>
            <p:nvPr/>
          </p:nvSpPr>
          <p:spPr bwMode="auto">
            <a:xfrm>
              <a:off x="4796348" y="4894070"/>
              <a:ext cx="490139" cy="49013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noEditPoints="1"/>
            </p:cNvSpPr>
            <p:nvPr/>
          </p:nvSpPr>
          <p:spPr bwMode="auto">
            <a:xfrm>
              <a:off x="5819245" y="2845850"/>
              <a:ext cx="712627" cy="71262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744 w 2266"/>
                <a:gd name="T19" fmla="*/ 433 h 2266"/>
                <a:gd name="T20" fmla="*/ 525 w 2266"/>
                <a:gd name="T21" fmla="*/ 433 h 2266"/>
                <a:gd name="T22" fmla="*/ 433 w 2266"/>
                <a:gd name="T23" fmla="*/ 525 h 2266"/>
                <a:gd name="T24" fmla="*/ 433 w 2266"/>
                <a:gd name="T25" fmla="*/ 1744 h 2266"/>
                <a:gd name="T26" fmla="*/ 525 w 2266"/>
                <a:gd name="T27" fmla="*/ 1837 h 2266"/>
                <a:gd name="T28" fmla="*/ 1744 w 2266"/>
                <a:gd name="T29" fmla="*/ 1837 h 2266"/>
                <a:gd name="T30" fmla="*/ 1837 w 2266"/>
                <a:gd name="T31" fmla="*/ 1744 h 2266"/>
                <a:gd name="T32" fmla="*/ 1837 w 2266"/>
                <a:gd name="T33" fmla="*/ 525 h 2266"/>
                <a:gd name="T34" fmla="*/ 1744 w 2266"/>
                <a:gd name="T35" fmla="*/ 43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744" y="433"/>
                  </a:moveTo>
                  <a:cubicBezTo>
                    <a:pt x="1338" y="361"/>
                    <a:pt x="931" y="361"/>
                    <a:pt x="525" y="433"/>
                  </a:cubicBezTo>
                  <a:cubicBezTo>
                    <a:pt x="482" y="441"/>
                    <a:pt x="441" y="482"/>
                    <a:pt x="433" y="525"/>
                  </a:cubicBezTo>
                  <a:cubicBezTo>
                    <a:pt x="361" y="931"/>
                    <a:pt x="361" y="1338"/>
                    <a:pt x="433" y="1744"/>
                  </a:cubicBezTo>
                  <a:cubicBezTo>
                    <a:pt x="441" y="1787"/>
                    <a:pt x="482" y="1829"/>
                    <a:pt x="525" y="1837"/>
                  </a:cubicBezTo>
                  <a:cubicBezTo>
                    <a:pt x="931" y="1909"/>
                    <a:pt x="1338" y="1909"/>
                    <a:pt x="1744" y="1837"/>
                  </a:cubicBezTo>
                  <a:cubicBezTo>
                    <a:pt x="1787" y="1829"/>
                    <a:pt x="1829" y="1787"/>
                    <a:pt x="1837" y="1744"/>
                  </a:cubicBezTo>
                  <a:cubicBezTo>
                    <a:pt x="1909" y="1338"/>
                    <a:pt x="1909" y="931"/>
                    <a:pt x="1837" y="525"/>
                  </a:cubicBezTo>
                  <a:cubicBezTo>
                    <a:pt x="1829" y="482"/>
                    <a:pt x="1787" y="441"/>
                    <a:pt x="1744" y="433"/>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7"/>
            <p:cNvSpPr>
              <a:spLocks noEditPoints="1"/>
            </p:cNvSpPr>
            <p:nvPr/>
          </p:nvSpPr>
          <p:spPr bwMode="auto">
            <a:xfrm>
              <a:off x="7030307" y="2910982"/>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7"/>
            <p:cNvSpPr>
              <a:spLocks noEditPoints="1"/>
            </p:cNvSpPr>
            <p:nvPr/>
          </p:nvSpPr>
          <p:spPr bwMode="auto">
            <a:xfrm>
              <a:off x="6311112" y="3686411"/>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p:nvSpPr>
          <p:spPr bwMode="auto">
            <a:xfrm>
              <a:off x="5234909" y="3668638"/>
              <a:ext cx="441517" cy="441518"/>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 name="T18" fmla="*/ 1971 w 2266"/>
                <a:gd name="T19" fmla="*/ 408 h 2266"/>
                <a:gd name="T20" fmla="*/ 1862 w 2266"/>
                <a:gd name="T21" fmla="*/ 299 h 2266"/>
                <a:gd name="T22" fmla="*/ 408 w 2266"/>
                <a:gd name="T23" fmla="*/ 299 h 2266"/>
                <a:gd name="T24" fmla="*/ 299 w 2266"/>
                <a:gd name="T25" fmla="*/ 408 h 2266"/>
                <a:gd name="T26" fmla="*/ 299 w 2266"/>
                <a:gd name="T27" fmla="*/ 1862 h 2266"/>
                <a:gd name="T28" fmla="*/ 408 w 2266"/>
                <a:gd name="T29" fmla="*/ 1971 h 2266"/>
                <a:gd name="T30" fmla="*/ 1862 w 2266"/>
                <a:gd name="T31" fmla="*/ 1971 h 2266"/>
                <a:gd name="T32" fmla="*/ 1971 w 2266"/>
                <a:gd name="T33" fmla="*/ 1862 h 2266"/>
                <a:gd name="T34" fmla="*/ 1971 w 2266"/>
                <a:gd name="T35" fmla="*/ 408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moveTo>
                    <a:pt x="1971" y="408"/>
                  </a:moveTo>
                  <a:cubicBezTo>
                    <a:pt x="1962" y="358"/>
                    <a:pt x="1912" y="308"/>
                    <a:pt x="1862" y="299"/>
                  </a:cubicBezTo>
                  <a:cubicBezTo>
                    <a:pt x="1377" y="213"/>
                    <a:pt x="893" y="213"/>
                    <a:pt x="408" y="299"/>
                  </a:cubicBezTo>
                  <a:cubicBezTo>
                    <a:pt x="358" y="308"/>
                    <a:pt x="308" y="358"/>
                    <a:pt x="299" y="408"/>
                  </a:cubicBezTo>
                  <a:cubicBezTo>
                    <a:pt x="213" y="893"/>
                    <a:pt x="213" y="1377"/>
                    <a:pt x="299" y="1862"/>
                  </a:cubicBezTo>
                  <a:cubicBezTo>
                    <a:pt x="308" y="1912"/>
                    <a:pt x="358" y="1962"/>
                    <a:pt x="408" y="1971"/>
                  </a:cubicBezTo>
                  <a:cubicBezTo>
                    <a:pt x="893" y="2057"/>
                    <a:pt x="1377" y="2057"/>
                    <a:pt x="1862" y="1971"/>
                  </a:cubicBezTo>
                  <a:cubicBezTo>
                    <a:pt x="1912" y="1962"/>
                    <a:pt x="1962" y="1912"/>
                    <a:pt x="1971" y="1862"/>
                  </a:cubicBezTo>
                  <a:cubicBezTo>
                    <a:pt x="2057" y="1377"/>
                    <a:pt x="2057" y="893"/>
                    <a:pt x="1971" y="408"/>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25"/>
            <p:cNvSpPr>
              <a:spLocks/>
            </p:cNvSpPr>
            <p:nvPr/>
          </p:nvSpPr>
          <p:spPr bwMode="auto">
            <a:xfrm>
              <a:off x="6581134" y="3352856"/>
              <a:ext cx="342988" cy="34298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25"/>
            <p:cNvSpPr>
              <a:spLocks/>
            </p:cNvSpPr>
            <p:nvPr/>
          </p:nvSpPr>
          <p:spPr bwMode="auto">
            <a:xfrm>
              <a:off x="6629124" y="2972148"/>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25"/>
            <p:cNvSpPr>
              <a:spLocks/>
            </p:cNvSpPr>
            <p:nvPr/>
          </p:nvSpPr>
          <p:spPr bwMode="auto">
            <a:xfrm>
              <a:off x="6286135" y="4544636"/>
              <a:ext cx="294999" cy="29499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25"/>
            <p:cNvSpPr>
              <a:spLocks/>
            </p:cNvSpPr>
            <p:nvPr/>
          </p:nvSpPr>
          <p:spPr bwMode="auto">
            <a:xfrm>
              <a:off x="2583772" y="4830317"/>
              <a:ext cx="308824" cy="30882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25"/>
            <p:cNvSpPr>
              <a:spLocks/>
            </p:cNvSpPr>
            <p:nvPr/>
          </p:nvSpPr>
          <p:spPr bwMode="auto">
            <a:xfrm>
              <a:off x="4243877" y="4768280"/>
              <a:ext cx="229392" cy="229390"/>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25"/>
            <p:cNvSpPr>
              <a:spLocks/>
            </p:cNvSpPr>
            <p:nvPr/>
          </p:nvSpPr>
          <p:spPr bwMode="auto">
            <a:xfrm>
              <a:off x="4364088" y="2036104"/>
              <a:ext cx="133255" cy="133253"/>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p:nvSpPr>
          <p:spPr bwMode="auto">
            <a:xfrm>
              <a:off x="2907145" y="2307060"/>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25"/>
            <p:cNvSpPr>
              <a:spLocks/>
            </p:cNvSpPr>
            <p:nvPr/>
          </p:nvSpPr>
          <p:spPr bwMode="auto">
            <a:xfrm>
              <a:off x="5799484" y="3658093"/>
              <a:ext cx="376073" cy="376067"/>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p:nvSpPr>
          <p:spPr bwMode="auto">
            <a:xfrm>
              <a:off x="4597279" y="4710611"/>
              <a:ext cx="108355" cy="108354"/>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rgbClr val="FFFFFF">
                <a:alpha val="63137"/>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8" name="Freeform 25"/>
          <p:cNvSpPr>
            <a:spLocks/>
          </p:cNvSpPr>
          <p:nvPr/>
        </p:nvSpPr>
        <p:spPr bwMode="auto">
          <a:xfrm>
            <a:off x="2636733" y="3888026"/>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19" name="Freeform 25"/>
          <p:cNvSpPr>
            <a:spLocks/>
          </p:cNvSpPr>
          <p:nvPr/>
        </p:nvSpPr>
        <p:spPr bwMode="auto">
          <a:xfrm>
            <a:off x="5538177" y="2031192"/>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5">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Freeform 25"/>
          <p:cNvSpPr>
            <a:spLocks/>
          </p:cNvSpPr>
          <p:nvPr/>
        </p:nvSpPr>
        <p:spPr bwMode="auto">
          <a:xfrm>
            <a:off x="7499961" y="3305956"/>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25"/>
          <p:cNvSpPr>
            <a:spLocks/>
          </p:cNvSpPr>
          <p:nvPr/>
        </p:nvSpPr>
        <p:spPr bwMode="auto">
          <a:xfrm>
            <a:off x="1338647" y="2301309"/>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2">
              <a:alpha val="63137"/>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123" name="TextBox 26"/>
          <p:cNvSpPr txBox="1">
            <a:spLocks noChangeArrowheads="1"/>
          </p:cNvSpPr>
          <p:nvPr/>
        </p:nvSpPr>
        <p:spPr bwMode="auto">
          <a:xfrm>
            <a:off x="3267517" y="4237152"/>
            <a:ext cx="14208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GB" sz="1600" dirty="0">
              <a:solidFill>
                <a:schemeClr val="bg1"/>
              </a:solidFill>
            </a:endParaRPr>
          </a:p>
          <a:p>
            <a:pPr algn="r" eaLnBrk="1" hangingPunct="1"/>
            <a:r>
              <a:rPr lang="en-GB" sz="1400" b="1" dirty="0">
                <a:solidFill>
                  <a:schemeClr val="bg1"/>
                </a:solidFill>
              </a:rPr>
              <a:t>Magazines &amp; </a:t>
            </a:r>
            <a:r>
              <a:rPr lang="en-GB" sz="1400" dirty="0">
                <a:solidFill>
                  <a:schemeClr val="bg1"/>
                </a:solidFill>
              </a:rPr>
              <a:t>Brand Metrics</a:t>
            </a:r>
            <a:endParaRPr lang="en-US" sz="1400" dirty="0">
              <a:solidFill>
                <a:schemeClr val="bg1"/>
              </a:solidFill>
            </a:endParaRPr>
          </a:p>
        </p:txBody>
      </p:sp>
      <p:sp>
        <p:nvSpPr>
          <p:cNvPr id="124" name="TextBox 30"/>
          <p:cNvSpPr txBox="1">
            <a:spLocks noChangeArrowheads="1"/>
          </p:cNvSpPr>
          <p:nvPr/>
        </p:nvSpPr>
        <p:spPr bwMode="auto">
          <a:xfrm>
            <a:off x="6233378" y="2420784"/>
            <a:ext cx="1510119" cy="52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b="1" dirty="0">
                <a:solidFill>
                  <a:schemeClr val="bg1"/>
                </a:solidFill>
              </a:rPr>
              <a:t>The impact </a:t>
            </a:r>
            <a:r>
              <a:rPr lang="en-GB" sz="1400" b="1" dirty="0" smtClean="0">
                <a:solidFill>
                  <a:schemeClr val="bg1"/>
                </a:solidFill>
              </a:rPr>
              <a:t>of </a:t>
            </a:r>
            <a:r>
              <a:rPr lang="en-GB" sz="1400" dirty="0" smtClean="0">
                <a:solidFill>
                  <a:schemeClr val="bg1"/>
                </a:solidFill>
              </a:rPr>
              <a:t>investment</a:t>
            </a:r>
            <a:endParaRPr lang="en-US" sz="1400" dirty="0">
              <a:solidFill>
                <a:schemeClr val="bg1"/>
              </a:solidFill>
            </a:endParaRPr>
          </a:p>
        </p:txBody>
      </p:sp>
      <p:sp>
        <p:nvSpPr>
          <p:cNvPr id="125" name="TextBox 32"/>
          <p:cNvSpPr txBox="1">
            <a:spLocks noChangeArrowheads="1"/>
          </p:cNvSpPr>
          <p:nvPr/>
        </p:nvSpPr>
        <p:spPr bwMode="auto">
          <a:xfrm>
            <a:off x="4778536" y="3206482"/>
            <a:ext cx="1312608" cy="5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GB" sz="1400" dirty="0">
                <a:solidFill>
                  <a:schemeClr val="bg1"/>
                </a:solidFill>
              </a:rPr>
              <a:t>Econometrics </a:t>
            </a:r>
            <a:r>
              <a:rPr lang="en-GB" sz="1400" b="1" dirty="0">
                <a:solidFill>
                  <a:schemeClr val="bg1"/>
                </a:solidFill>
              </a:rPr>
              <a:t>&amp; ROI</a:t>
            </a:r>
            <a:endParaRPr lang="en-US" sz="1400" b="1" dirty="0">
              <a:solidFill>
                <a:schemeClr val="bg1"/>
              </a:solidFill>
            </a:endParaRPr>
          </a:p>
        </p:txBody>
      </p:sp>
      <p:sp>
        <p:nvSpPr>
          <p:cNvPr id="42" name="Freeform 41"/>
          <p:cNvSpPr>
            <a:spLocks/>
          </p:cNvSpPr>
          <p:nvPr/>
        </p:nvSpPr>
        <p:spPr bwMode="auto">
          <a:xfrm>
            <a:off x="3039098" y="1924285"/>
            <a:ext cx="427070" cy="427065"/>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6">
              <a:alpha val="63137"/>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sp>
        <p:nvSpPr>
          <p:cNvPr id="43" name="Freeform 42"/>
          <p:cNvSpPr>
            <a:spLocks/>
          </p:cNvSpPr>
          <p:nvPr/>
        </p:nvSpPr>
        <p:spPr bwMode="auto">
          <a:xfrm>
            <a:off x="7902326" y="1342215"/>
            <a:ext cx="270925" cy="270922"/>
          </a:xfrm>
          <a:custGeom>
            <a:avLst/>
            <a:gdLst>
              <a:gd name="T0" fmla="*/ 2160 w 2266"/>
              <a:gd name="T1" fmla="*/ 2026 h 2266"/>
              <a:gd name="T2" fmla="*/ 2026 w 2266"/>
              <a:gd name="T3" fmla="*/ 2160 h 2266"/>
              <a:gd name="T4" fmla="*/ 240 w 2266"/>
              <a:gd name="T5" fmla="*/ 2160 h 2266"/>
              <a:gd name="T6" fmla="*/ 106 w 2266"/>
              <a:gd name="T7" fmla="*/ 2026 h 2266"/>
              <a:gd name="T8" fmla="*/ 106 w 2266"/>
              <a:gd name="T9" fmla="*/ 240 h 2266"/>
              <a:gd name="T10" fmla="*/ 240 w 2266"/>
              <a:gd name="T11" fmla="*/ 106 h 2266"/>
              <a:gd name="T12" fmla="*/ 2026 w 2266"/>
              <a:gd name="T13" fmla="*/ 106 h 2266"/>
              <a:gd name="T14" fmla="*/ 2160 w 2266"/>
              <a:gd name="T15" fmla="*/ 240 h 2266"/>
              <a:gd name="T16" fmla="*/ 2160 w 2266"/>
              <a:gd name="T17" fmla="*/ 2026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6" h="2266">
                <a:moveTo>
                  <a:pt x="2160" y="2026"/>
                </a:moveTo>
                <a:cubicBezTo>
                  <a:pt x="2149" y="2088"/>
                  <a:pt x="2088" y="2149"/>
                  <a:pt x="2026" y="2160"/>
                </a:cubicBezTo>
                <a:cubicBezTo>
                  <a:pt x="1431" y="2266"/>
                  <a:pt x="835" y="2266"/>
                  <a:pt x="240" y="2160"/>
                </a:cubicBezTo>
                <a:cubicBezTo>
                  <a:pt x="178" y="2149"/>
                  <a:pt x="117" y="2088"/>
                  <a:pt x="106" y="2026"/>
                </a:cubicBezTo>
                <a:cubicBezTo>
                  <a:pt x="0" y="1431"/>
                  <a:pt x="0" y="835"/>
                  <a:pt x="106" y="240"/>
                </a:cubicBezTo>
                <a:cubicBezTo>
                  <a:pt x="117" y="178"/>
                  <a:pt x="178" y="117"/>
                  <a:pt x="240" y="106"/>
                </a:cubicBezTo>
                <a:cubicBezTo>
                  <a:pt x="835" y="0"/>
                  <a:pt x="1431" y="0"/>
                  <a:pt x="2026" y="106"/>
                </a:cubicBezTo>
                <a:cubicBezTo>
                  <a:pt x="2088" y="117"/>
                  <a:pt x="2149" y="178"/>
                  <a:pt x="2160" y="240"/>
                </a:cubicBezTo>
                <a:cubicBezTo>
                  <a:pt x="2266" y="835"/>
                  <a:pt x="2266" y="1431"/>
                  <a:pt x="2160" y="2026"/>
                </a:cubicBezTo>
                <a:close/>
              </a:path>
            </a:pathLst>
          </a:custGeom>
          <a:solidFill>
            <a:schemeClr val="accent1">
              <a:alpha val="63137"/>
            </a:schemeClr>
          </a:solidFill>
          <a:ln>
            <a:noFill/>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en-GB"/>
          </a:p>
        </p:txBody>
      </p:sp>
      <p:pic>
        <p:nvPicPr>
          <p:cNvPr id="44" name="Picture 43" descr="C:\Users\James.Papworth\AppData\Local\Temp\Temp1_PPA MAGONOMICS LOGO.zip\PPA MAGONOMICS LOGO\PPA_MAGONOMICS_LOGO_RGB.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526"/>
          <a:stretch/>
        </p:blipFill>
        <p:spPr bwMode="auto">
          <a:xfrm>
            <a:off x="2051835" y="3496402"/>
            <a:ext cx="6193581" cy="36860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C:\Users\James.Papworth\AppData\Local\Temp\Temp1_PPA MAGONOMICS LOGO.zip\PPA MAGONOMICS LOGO\PPA_MAGONOMICS_LOGO_RGB.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436"/>
          <a:stretch/>
        </p:blipFill>
        <p:spPr bwMode="auto">
          <a:xfrm>
            <a:off x="1224052" y="2819261"/>
            <a:ext cx="6193581" cy="7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0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706438"/>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099" t="33199" r="25044" b="17316"/>
          <a:stretch/>
        </p:blipFill>
        <p:spPr bwMode="auto">
          <a:xfrm>
            <a:off x="449442" y="2255459"/>
            <a:ext cx="4284483" cy="362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Freeform 5"/>
          <p:cNvSpPr>
            <a:spLocks/>
          </p:cNvSpPr>
          <p:nvPr/>
        </p:nvSpPr>
        <p:spPr bwMode="auto">
          <a:xfrm>
            <a:off x="5016355" y="2095117"/>
            <a:ext cx="3870985" cy="3770617"/>
          </a:xfrm>
          <a:custGeom>
            <a:avLst/>
            <a:gdLst>
              <a:gd name="T0" fmla="*/ 42 w 1306"/>
              <a:gd name="T1" fmla="*/ 1138 h 1138"/>
              <a:gd name="T2" fmla="*/ 7 w 1306"/>
              <a:gd name="T3" fmla="*/ 1118 h 1138"/>
              <a:gd name="T4" fmla="*/ 7 w 1306"/>
              <a:gd name="T5" fmla="*/ 1078 h 1138"/>
              <a:gd name="T6" fmla="*/ 618 w 1306"/>
              <a:gd name="T7" fmla="*/ 20 h 1138"/>
              <a:gd name="T8" fmla="*/ 653 w 1306"/>
              <a:gd name="T9" fmla="*/ 0 h 1138"/>
              <a:gd name="T10" fmla="*/ 688 w 1306"/>
              <a:gd name="T11" fmla="*/ 20 h 1138"/>
              <a:gd name="T12" fmla="*/ 1298 w 1306"/>
              <a:gd name="T13" fmla="*/ 1078 h 1138"/>
              <a:gd name="T14" fmla="*/ 1298 w 1306"/>
              <a:gd name="T15" fmla="*/ 1118 h 1138"/>
              <a:gd name="T16" fmla="*/ 1264 w 1306"/>
              <a:gd name="T17" fmla="*/ 1138 h 1138"/>
              <a:gd name="T18" fmla="*/ 42 w 1306"/>
              <a:gd name="T1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138">
                <a:moveTo>
                  <a:pt x="42" y="1138"/>
                </a:moveTo>
                <a:cubicBezTo>
                  <a:pt x="28" y="1138"/>
                  <a:pt x="15" y="1131"/>
                  <a:pt x="7" y="1118"/>
                </a:cubicBezTo>
                <a:cubicBezTo>
                  <a:pt x="0" y="1106"/>
                  <a:pt x="0" y="1091"/>
                  <a:pt x="7" y="1078"/>
                </a:cubicBezTo>
                <a:cubicBezTo>
                  <a:pt x="618" y="20"/>
                  <a:pt x="618" y="20"/>
                  <a:pt x="618" y="20"/>
                </a:cubicBezTo>
                <a:cubicBezTo>
                  <a:pt x="625" y="8"/>
                  <a:pt x="639" y="0"/>
                  <a:pt x="653" y="0"/>
                </a:cubicBezTo>
                <a:cubicBezTo>
                  <a:pt x="667" y="0"/>
                  <a:pt x="680" y="8"/>
                  <a:pt x="688" y="20"/>
                </a:cubicBezTo>
                <a:cubicBezTo>
                  <a:pt x="1298" y="1078"/>
                  <a:pt x="1298" y="1078"/>
                  <a:pt x="1298" y="1078"/>
                </a:cubicBezTo>
                <a:cubicBezTo>
                  <a:pt x="1306" y="1091"/>
                  <a:pt x="1306" y="1106"/>
                  <a:pt x="1298" y="1118"/>
                </a:cubicBezTo>
                <a:cubicBezTo>
                  <a:pt x="1291" y="1131"/>
                  <a:pt x="1278" y="1138"/>
                  <a:pt x="1264" y="1138"/>
                </a:cubicBezTo>
                <a:lnTo>
                  <a:pt x="42" y="1138"/>
                </a:lnTo>
                <a:close/>
              </a:path>
            </a:pathLst>
          </a:custGeom>
          <a:solidFill>
            <a:schemeClr val="bg1">
              <a:lumMod val="75000"/>
            </a:schemeClr>
          </a:solidFill>
          <a:ln w="9"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600"/>
          </a:p>
        </p:txBody>
      </p:sp>
      <p:grpSp>
        <p:nvGrpSpPr>
          <p:cNvPr id="57" name="Group 56"/>
          <p:cNvGrpSpPr/>
          <p:nvPr/>
        </p:nvGrpSpPr>
        <p:grpSpPr>
          <a:xfrm>
            <a:off x="6149865" y="5010882"/>
            <a:ext cx="1005114" cy="1411014"/>
            <a:chOff x="3211486" y="4523785"/>
            <a:chExt cx="1151614" cy="1716517"/>
          </a:xfrm>
        </p:grpSpPr>
        <p:sp>
          <p:nvSpPr>
            <p:cNvPr id="58"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1"/>
                  </a:solidFill>
                </a:rPr>
                <a:t>PRESENCE</a:t>
              </a:r>
              <a:endParaRPr lang="en-GB" sz="1800" dirty="0">
                <a:solidFill>
                  <a:schemeClr val="accent1"/>
                </a:solidFill>
              </a:endParaRPr>
            </a:p>
          </p:txBody>
        </p:sp>
        <p:sp>
          <p:nvSpPr>
            <p:cNvPr id="59"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600"/>
            </a:p>
          </p:txBody>
        </p:sp>
      </p:grpSp>
      <p:grpSp>
        <p:nvGrpSpPr>
          <p:cNvPr id="60" name="Group 59"/>
          <p:cNvGrpSpPr/>
          <p:nvPr/>
        </p:nvGrpSpPr>
        <p:grpSpPr>
          <a:xfrm>
            <a:off x="6073985" y="3699865"/>
            <a:ext cx="934346" cy="841376"/>
            <a:chOff x="3633671" y="2926705"/>
            <a:chExt cx="1070531" cy="1023545"/>
          </a:xfrm>
        </p:grpSpPr>
        <p:sp>
          <p:nvSpPr>
            <p:cNvPr id="61"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2"/>
                  </a:solidFill>
                </a:rPr>
                <a:t>PERFORMANCE</a:t>
              </a:r>
              <a:endParaRPr lang="en-GB" sz="1800" dirty="0">
                <a:solidFill>
                  <a:schemeClr val="accent2"/>
                </a:solidFill>
              </a:endParaRPr>
            </a:p>
          </p:txBody>
        </p:sp>
        <p:grpSp>
          <p:nvGrpSpPr>
            <p:cNvPr id="62" name="Group 61"/>
            <p:cNvGrpSpPr/>
            <p:nvPr/>
          </p:nvGrpSpPr>
          <p:grpSpPr>
            <a:xfrm>
              <a:off x="3787293" y="3033945"/>
              <a:ext cx="916909" cy="916305"/>
              <a:chOff x="10076625" y="3794617"/>
              <a:chExt cx="1599544" cy="1598488"/>
            </a:xfrm>
            <a:solidFill>
              <a:schemeClr val="accent2"/>
            </a:solidFill>
          </p:grpSpPr>
          <p:sp>
            <p:nvSpPr>
              <p:cNvPr id="63" name="Isosceles Triangle 62"/>
              <p:cNvSpPr/>
              <p:nvPr/>
            </p:nvSpPr>
            <p:spPr>
              <a:xfrm rot="19800000">
                <a:off x="10685929" y="3985834"/>
                <a:ext cx="72008" cy="617855"/>
              </a:xfrm>
              <a:prstGeom prst="triangle">
                <a:avLst/>
              </a:prstGeom>
              <a:grpFill/>
              <a:ln w="9525" algn="ctr">
                <a:noFill/>
                <a:round/>
                <a:headEnd/>
                <a:tailEnd/>
              </a:ln>
              <a:effectLst/>
            </p:spPr>
            <p:txBody>
              <a:bodyPr lIns="0" tIns="0" rIns="0" bIns="0" anchor="ctr"/>
              <a:lstStyle/>
              <a:p>
                <a:pPr algn="ctr" fontAlgn="base">
                  <a:spcBef>
                    <a:spcPct val="0"/>
                  </a:spcBef>
                  <a:spcAft>
                    <a:spcPct val="0"/>
                  </a:spcAft>
                </a:pPr>
                <a:endParaRPr lang="en-GB" sz="1050">
                  <a:solidFill>
                    <a:schemeClr val="tx1"/>
                  </a:solidFill>
                  <a:latin typeface="Myriad Pro" pitchFamily="34" charset="0"/>
                </a:endParaRPr>
              </a:p>
            </p:txBody>
          </p:sp>
          <p:sp>
            <p:nvSpPr>
              <p:cNvPr id="64" name="Oval 63"/>
              <p:cNvSpPr/>
              <p:nvPr/>
            </p:nvSpPr>
            <p:spPr>
              <a:xfrm>
                <a:off x="10788812" y="4474716"/>
                <a:ext cx="175170" cy="1751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65" name="Group 64"/>
              <p:cNvGrpSpPr/>
              <p:nvPr/>
            </p:nvGrpSpPr>
            <p:grpSpPr>
              <a:xfrm>
                <a:off x="10076625" y="3794617"/>
                <a:ext cx="1599544" cy="1598488"/>
                <a:chOff x="-2339015" y="6093296"/>
                <a:chExt cx="4813299" cy="4810125"/>
              </a:xfrm>
              <a:grpFill/>
            </p:grpSpPr>
            <p:sp>
              <p:nvSpPr>
                <p:cNvPr id="66"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67"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68"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69"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0"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1"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2"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3"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4"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5"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6"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77"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grpSp>
        </p:grpSp>
      </p:grpSp>
      <p:grpSp>
        <p:nvGrpSpPr>
          <p:cNvPr id="78" name="Group 77"/>
          <p:cNvGrpSpPr/>
          <p:nvPr/>
        </p:nvGrpSpPr>
        <p:grpSpPr>
          <a:xfrm>
            <a:off x="6901879" y="4153892"/>
            <a:ext cx="851135" cy="1095386"/>
            <a:chOff x="6896188" y="4230359"/>
            <a:chExt cx="975192" cy="1332551"/>
          </a:xfrm>
        </p:grpSpPr>
        <p:sp>
          <p:nvSpPr>
            <p:cNvPr id="79"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5"/>
                  </a:solidFill>
                </a:rPr>
                <a:t>RELEVANCE</a:t>
              </a:r>
              <a:endParaRPr lang="en-GB" sz="1800" dirty="0">
                <a:solidFill>
                  <a:schemeClr val="accent5"/>
                </a:solidFill>
              </a:endParaRPr>
            </a:p>
          </p:txBody>
        </p:sp>
        <p:grpSp>
          <p:nvGrpSpPr>
            <p:cNvPr id="80" name="Group 79"/>
            <p:cNvGrpSpPr/>
            <p:nvPr/>
          </p:nvGrpSpPr>
          <p:grpSpPr>
            <a:xfrm>
              <a:off x="6896188" y="4517976"/>
              <a:ext cx="668040" cy="1044934"/>
              <a:chOff x="9989522" y="2886243"/>
              <a:chExt cx="1083096" cy="1694158"/>
            </a:xfrm>
          </p:grpSpPr>
          <p:sp>
            <p:nvSpPr>
              <p:cNvPr id="81"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82" name="Oval 81"/>
              <p:cNvSpPr/>
              <p:nvPr/>
            </p:nvSpPr>
            <p:spPr>
              <a:xfrm>
                <a:off x="9989522" y="4142441"/>
                <a:ext cx="437960" cy="43796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solidFill>
                    <a:schemeClr val="tx1"/>
                  </a:solidFill>
                  <a:latin typeface="Arial" pitchFamily="34" charset="0"/>
                  <a:cs typeface="Arial" pitchFamily="34" charset="0"/>
                </a:endParaRPr>
              </a:p>
            </p:txBody>
          </p:sp>
        </p:grpSp>
      </p:grpSp>
      <p:grpSp>
        <p:nvGrpSpPr>
          <p:cNvPr id="83" name="Group 82"/>
          <p:cNvGrpSpPr/>
          <p:nvPr/>
        </p:nvGrpSpPr>
        <p:grpSpPr>
          <a:xfrm>
            <a:off x="6555573" y="2490117"/>
            <a:ext cx="919624" cy="565127"/>
            <a:chOff x="5038162" y="829510"/>
            <a:chExt cx="1053663" cy="687484"/>
          </a:xfrm>
        </p:grpSpPr>
        <p:sp>
          <p:nvSpPr>
            <p:cNvPr id="84" name="Heart 83"/>
            <p:cNvSpPr/>
            <p:nvPr/>
          </p:nvSpPr>
          <p:spPr>
            <a:xfrm rot="476612">
              <a:off x="5161314" y="968633"/>
              <a:ext cx="548361" cy="548361"/>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5"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t>BONDING</a:t>
              </a:r>
              <a:endParaRPr lang="en-GB" sz="1800" dirty="0"/>
            </a:p>
          </p:txBody>
        </p:sp>
      </p:grpSp>
      <p:grpSp>
        <p:nvGrpSpPr>
          <p:cNvPr id="86" name="Group 85"/>
          <p:cNvGrpSpPr/>
          <p:nvPr/>
        </p:nvGrpSpPr>
        <p:grpSpPr>
          <a:xfrm>
            <a:off x="6945099" y="2942657"/>
            <a:ext cx="722673" cy="873254"/>
            <a:chOff x="6361677" y="2021940"/>
            <a:chExt cx="828005" cy="1062325"/>
          </a:xfrm>
        </p:grpSpPr>
        <p:grpSp>
          <p:nvGrpSpPr>
            <p:cNvPr id="87" name="Group 86"/>
            <p:cNvGrpSpPr/>
            <p:nvPr/>
          </p:nvGrpSpPr>
          <p:grpSpPr>
            <a:xfrm rot="20235440">
              <a:off x="6361677" y="2256330"/>
              <a:ext cx="564396" cy="827935"/>
              <a:chOff x="-967667" y="2814200"/>
              <a:chExt cx="884956" cy="1298178"/>
            </a:xfrm>
            <a:solidFill>
              <a:schemeClr val="accent3"/>
            </a:solidFill>
            <a:effectLst/>
          </p:grpSpPr>
          <p:sp>
            <p:nvSpPr>
              <p:cNvPr id="89"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sp>
            <p:nvSpPr>
              <p:cNvPr id="90" name="32-Point Star 89"/>
              <p:cNvSpPr/>
              <p:nvPr/>
            </p:nvSpPr>
            <p:spPr>
              <a:xfrm>
                <a:off x="-967667" y="2814200"/>
                <a:ext cx="884956" cy="884956"/>
              </a:xfrm>
              <a:prstGeom prst="star32">
                <a:avLst>
                  <a:gd name="adj" fmla="val 45525"/>
                </a:avLst>
              </a:pr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grpSp>
        <p:sp>
          <p:nvSpPr>
            <p:cNvPr id="88"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3"/>
                  </a:solidFill>
                </a:rPr>
                <a:t>ADVANTAGE</a:t>
              </a:r>
              <a:endParaRPr lang="en-GB" sz="1800" dirty="0">
                <a:solidFill>
                  <a:schemeClr val="accent3"/>
                </a:solidFill>
              </a:endParaRPr>
            </a:p>
          </p:txBody>
        </p:sp>
      </p:grpSp>
      <p:grpSp>
        <p:nvGrpSpPr>
          <p:cNvPr id="101" name="Group 100"/>
          <p:cNvGrpSpPr/>
          <p:nvPr/>
        </p:nvGrpSpPr>
        <p:grpSpPr>
          <a:xfrm>
            <a:off x="3941864" y="2716212"/>
            <a:ext cx="373258" cy="523993"/>
            <a:chOff x="3211486" y="4523785"/>
            <a:chExt cx="1151614" cy="1716517"/>
          </a:xfrm>
        </p:grpSpPr>
        <p:sp>
          <p:nvSpPr>
            <p:cNvPr id="102" name="Title 5"/>
            <p:cNvSpPr txBox="1">
              <a:spLocks/>
            </p:cNvSpPr>
            <p:nvPr/>
          </p:nvSpPr>
          <p:spPr>
            <a:xfrm rot="18409958">
              <a:off x="3109473" y="4625798"/>
              <a:ext cx="1355639" cy="1151614"/>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1"/>
                  </a:solidFill>
                </a:rPr>
                <a:t>PRESENCE</a:t>
              </a:r>
              <a:endParaRPr lang="en-GB" sz="1800" dirty="0">
                <a:solidFill>
                  <a:schemeClr val="accent1"/>
                </a:solidFill>
              </a:endParaRPr>
            </a:p>
          </p:txBody>
        </p:sp>
        <p:sp>
          <p:nvSpPr>
            <p:cNvPr id="103" name="Freeform 37"/>
            <p:cNvSpPr>
              <a:spLocks noEditPoints="1"/>
            </p:cNvSpPr>
            <p:nvPr/>
          </p:nvSpPr>
          <p:spPr bwMode="auto">
            <a:xfrm rot="273580">
              <a:off x="3394845" y="4666468"/>
              <a:ext cx="913118" cy="1573834"/>
            </a:xfrm>
            <a:custGeom>
              <a:avLst/>
              <a:gdLst>
                <a:gd name="T0" fmla="*/ 476 w 904"/>
                <a:gd name="T1" fmla="*/ 33 h 1567"/>
                <a:gd name="T2" fmla="*/ 485 w 904"/>
                <a:gd name="T3" fmla="*/ 52 h 1567"/>
                <a:gd name="T4" fmla="*/ 467 w 904"/>
                <a:gd name="T5" fmla="*/ 75 h 1567"/>
                <a:gd name="T6" fmla="*/ 467 w 904"/>
                <a:gd name="T7" fmla="*/ 69 h 1567"/>
                <a:gd name="T8" fmla="*/ 450 w 904"/>
                <a:gd name="T9" fmla="*/ 101 h 1567"/>
                <a:gd name="T10" fmla="*/ 306 w 904"/>
                <a:gd name="T11" fmla="*/ 176 h 1567"/>
                <a:gd name="T12" fmla="*/ 255 w 904"/>
                <a:gd name="T13" fmla="*/ 212 h 1567"/>
                <a:gd name="T14" fmla="*/ 226 w 904"/>
                <a:gd name="T15" fmla="*/ 279 h 1567"/>
                <a:gd name="T16" fmla="*/ 180 w 904"/>
                <a:gd name="T17" fmla="*/ 357 h 1567"/>
                <a:gd name="T18" fmla="*/ 191 w 904"/>
                <a:gd name="T19" fmla="*/ 432 h 1567"/>
                <a:gd name="T20" fmla="*/ 159 w 904"/>
                <a:gd name="T21" fmla="*/ 490 h 1567"/>
                <a:gd name="T22" fmla="*/ 248 w 904"/>
                <a:gd name="T23" fmla="*/ 487 h 1567"/>
                <a:gd name="T24" fmla="*/ 209 w 904"/>
                <a:gd name="T25" fmla="*/ 574 h 1567"/>
                <a:gd name="T26" fmla="*/ 226 w 904"/>
                <a:gd name="T27" fmla="*/ 595 h 1567"/>
                <a:gd name="T28" fmla="*/ 270 w 904"/>
                <a:gd name="T29" fmla="*/ 610 h 1567"/>
                <a:gd name="T30" fmla="*/ 260 w 904"/>
                <a:gd name="T31" fmla="*/ 809 h 1567"/>
                <a:gd name="T32" fmla="*/ 421 w 904"/>
                <a:gd name="T33" fmla="*/ 780 h 1567"/>
                <a:gd name="T34" fmla="*/ 426 w 904"/>
                <a:gd name="T35" fmla="*/ 924 h 1567"/>
                <a:gd name="T36" fmla="*/ 437 w 904"/>
                <a:gd name="T37" fmla="*/ 1012 h 1567"/>
                <a:gd name="T38" fmla="*/ 292 w 904"/>
                <a:gd name="T39" fmla="*/ 1131 h 1567"/>
                <a:gd name="T40" fmla="*/ 258 w 904"/>
                <a:gd name="T41" fmla="*/ 1259 h 1567"/>
                <a:gd name="T42" fmla="*/ 269 w 904"/>
                <a:gd name="T43" fmla="*/ 1312 h 1567"/>
                <a:gd name="T44" fmla="*/ 383 w 904"/>
                <a:gd name="T45" fmla="*/ 1338 h 1567"/>
                <a:gd name="T46" fmla="*/ 449 w 904"/>
                <a:gd name="T47" fmla="*/ 1377 h 1567"/>
                <a:gd name="T48" fmla="*/ 247 w 904"/>
                <a:gd name="T49" fmla="*/ 1499 h 1567"/>
                <a:gd name="T50" fmla="*/ 255 w 904"/>
                <a:gd name="T51" fmla="*/ 1524 h 1567"/>
                <a:gd name="T52" fmla="*/ 373 w 904"/>
                <a:gd name="T53" fmla="*/ 1517 h 1567"/>
                <a:gd name="T54" fmla="*/ 521 w 904"/>
                <a:gd name="T55" fmla="*/ 1468 h 1567"/>
                <a:gd name="T56" fmla="*/ 632 w 904"/>
                <a:gd name="T57" fmla="*/ 1439 h 1567"/>
                <a:gd name="T58" fmla="*/ 805 w 904"/>
                <a:gd name="T59" fmla="*/ 1352 h 1567"/>
                <a:gd name="T60" fmla="*/ 830 w 904"/>
                <a:gd name="T61" fmla="*/ 1286 h 1567"/>
                <a:gd name="T62" fmla="*/ 765 w 904"/>
                <a:gd name="T63" fmla="*/ 1130 h 1567"/>
                <a:gd name="T64" fmla="*/ 664 w 904"/>
                <a:gd name="T65" fmla="*/ 855 h 1567"/>
                <a:gd name="T66" fmla="*/ 563 w 904"/>
                <a:gd name="T67" fmla="*/ 667 h 1567"/>
                <a:gd name="T68" fmla="*/ 398 w 904"/>
                <a:gd name="T69" fmla="*/ 600 h 1567"/>
                <a:gd name="T70" fmla="*/ 524 w 904"/>
                <a:gd name="T71" fmla="*/ 440 h 1567"/>
                <a:gd name="T72" fmla="*/ 351 w 904"/>
                <a:gd name="T73" fmla="*/ 328 h 1567"/>
                <a:gd name="T74" fmla="*/ 339 w 904"/>
                <a:gd name="T75" fmla="*/ 287 h 1567"/>
                <a:gd name="T76" fmla="*/ 395 w 904"/>
                <a:gd name="T77" fmla="*/ 146 h 1567"/>
                <a:gd name="T78" fmla="*/ 83 w 904"/>
                <a:gd name="T79" fmla="*/ 207 h 1567"/>
                <a:gd name="T80" fmla="*/ 57 w 904"/>
                <a:gd name="T81" fmla="*/ 254 h 1567"/>
                <a:gd name="T82" fmla="*/ 92 w 904"/>
                <a:gd name="T83" fmla="*/ 264 h 1567"/>
                <a:gd name="T84" fmla="*/ 115 w 904"/>
                <a:gd name="T85" fmla="*/ 231 h 1567"/>
                <a:gd name="T86" fmla="*/ 65 w 904"/>
                <a:gd name="T87" fmla="*/ 278 h 1567"/>
                <a:gd name="T88" fmla="*/ 102 w 904"/>
                <a:gd name="T89" fmla="*/ 345 h 1567"/>
                <a:gd name="T90" fmla="*/ 146 w 904"/>
                <a:gd name="T91" fmla="*/ 399 h 1567"/>
                <a:gd name="T92" fmla="*/ 148 w 904"/>
                <a:gd name="T93" fmla="*/ 360 h 1567"/>
                <a:gd name="T94" fmla="*/ 19 w 904"/>
                <a:gd name="T95" fmla="*/ 318 h 1567"/>
                <a:gd name="T96" fmla="*/ 111 w 904"/>
                <a:gd name="T97" fmla="*/ 329 h 1567"/>
                <a:gd name="T98" fmla="*/ 31 w 904"/>
                <a:gd name="T99" fmla="*/ 348 h 1567"/>
                <a:gd name="T100" fmla="*/ 44 w 904"/>
                <a:gd name="T101" fmla="*/ 379 h 1567"/>
                <a:gd name="T102" fmla="*/ 15 w 904"/>
                <a:gd name="T103" fmla="*/ 446 h 1567"/>
                <a:gd name="T104" fmla="*/ 148 w 904"/>
                <a:gd name="T105" fmla="*/ 446 h 1567"/>
                <a:gd name="T106" fmla="*/ 133 w 904"/>
                <a:gd name="T107" fmla="*/ 523 h 1567"/>
                <a:gd name="T108" fmla="*/ 190 w 904"/>
                <a:gd name="T109" fmla="*/ 541 h 1567"/>
                <a:gd name="T110" fmla="*/ 203 w 904"/>
                <a:gd name="T111" fmla="*/ 524 h 1567"/>
                <a:gd name="T112" fmla="*/ 200 w 904"/>
                <a:gd name="T113" fmla="*/ 572 h 1567"/>
                <a:gd name="T114" fmla="*/ 139 w 904"/>
                <a:gd name="T115" fmla="*/ 607 h 1567"/>
                <a:gd name="T116" fmla="*/ 148 w 904"/>
                <a:gd name="T117" fmla="*/ 618 h 1567"/>
                <a:gd name="T118" fmla="*/ 229 w 904"/>
                <a:gd name="T119" fmla="*/ 655 h 1567"/>
                <a:gd name="T120" fmla="*/ 288 w 904"/>
                <a:gd name="T121" fmla="*/ 931 h 1567"/>
                <a:gd name="T122" fmla="*/ 350 w 904"/>
                <a:gd name="T123" fmla="*/ 1050 h 1567"/>
                <a:gd name="T124" fmla="*/ 638 w 904"/>
                <a:gd name="T125" fmla="*/ 1442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4" h="1567">
                  <a:moveTo>
                    <a:pt x="500" y="8"/>
                  </a:moveTo>
                  <a:cubicBezTo>
                    <a:pt x="501" y="7"/>
                    <a:pt x="503" y="8"/>
                    <a:pt x="503" y="8"/>
                  </a:cubicBezTo>
                  <a:cubicBezTo>
                    <a:pt x="503" y="9"/>
                    <a:pt x="503" y="9"/>
                    <a:pt x="504" y="9"/>
                  </a:cubicBezTo>
                  <a:cubicBezTo>
                    <a:pt x="505" y="6"/>
                    <a:pt x="504" y="3"/>
                    <a:pt x="507" y="1"/>
                  </a:cubicBezTo>
                  <a:cubicBezTo>
                    <a:pt x="503" y="0"/>
                    <a:pt x="503" y="4"/>
                    <a:pt x="500" y="8"/>
                  </a:cubicBezTo>
                  <a:moveTo>
                    <a:pt x="456" y="13"/>
                  </a:moveTo>
                  <a:cubicBezTo>
                    <a:pt x="462" y="13"/>
                    <a:pt x="459" y="7"/>
                    <a:pt x="460" y="3"/>
                  </a:cubicBezTo>
                  <a:cubicBezTo>
                    <a:pt x="459" y="3"/>
                    <a:pt x="459" y="2"/>
                    <a:pt x="457" y="2"/>
                  </a:cubicBezTo>
                  <a:cubicBezTo>
                    <a:pt x="459" y="7"/>
                    <a:pt x="455" y="8"/>
                    <a:pt x="456" y="13"/>
                  </a:cubicBezTo>
                  <a:moveTo>
                    <a:pt x="449" y="11"/>
                  </a:moveTo>
                  <a:cubicBezTo>
                    <a:pt x="446" y="13"/>
                    <a:pt x="446" y="14"/>
                    <a:pt x="441" y="13"/>
                  </a:cubicBezTo>
                  <a:cubicBezTo>
                    <a:pt x="443" y="16"/>
                    <a:pt x="448" y="17"/>
                    <a:pt x="446" y="23"/>
                  </a:cubicBezTo>
                  <a:cubicBezTo>
                    <a:pt x="448" y="22"/>
                    <a:pt x="448" y="26"/>
                    <a:pt x="449" y="26"/>
                  </a:cubicBezTo>
                  <a:cubicBezTo>
                    <a:pt x="450" y="22"/>
                    <a:pt x="453" y="22"/>
                    <a:pt x="452" y="21"/>
                  </a:cubicBezTo>
                  <a:cubicBezTo>
                    <a:pt x="457" y="22"/>
                    <a:pt x="459" y="27"/>
                    <a:pt x="460" y="32"/>
                  </a:cubicBezTo>
                  <a:cubicBezTo>
                    <a:pt x="460" y="28"/>
                    <a:pt x="462" y="27"/>
                    <a:pt x="465" y="29"/>
                  </a:cubicBezTo>
                  <a:cubicBezTo>
                    <a:pt x="461" y="22"/>
                    <a:pt x="455" y="19"/>
                    <a:pt x="449" y="14"/>
                  </a:cubicBezTo>
                  <a:cubicBezTo>
                    <a:pt x="453" y="13"/>
                    <a:pt x="450" y="10"/>
                    <a:pt x="454" y="8"/>
                  </a:cubicBezTo>
                  <a:cubicBezTo>
                    <a:pt x="450" y="6"/>
                    <a:pt x="449" y="8"/>
                    <a:pt x="449" y="11"/>
                  </a:cubicBezTo>
                  <a:moveTo>
                    <a:pt x="506" y="21"/>
                  </a:moveTo>
                  <a:cubicBezTo>
                    <a:pt x="504" y="23"/>
                    <a:pt x="504" y="17"/>
                    <a:pt x="503" y="15"/>
                  </a:cubicBezTo>
                  <a:cubicBezTo>
                    <a:pt x="499" y="20"/>
                    <a:pt x="495" y="23"/>
                    <a:pt x="488" y="26"/>
                  </a:cubicBezTo>
                  <a:cubicBezTo>
                    <a:pt x="488" y="24"/>
                    <a:pt x="488" y="24"/>
                    <a:pt x="488" y="23"/>
                  </a:cubicBezTo>
                  <a:cubicBezTo>
                    <a:pt x="491" y="22"/>
                    <a:pt x="491" y="20"/>
                    <a:pt x="492" y="16"/>
                  </a:cubicBezTo>
                  <a:cubicBezTo>
                    <a:pt x="488" y="19"/>
                    <a:pt x="486" y="19"/>
                    <a:pt x="484" y="19"/>
                  </a:cubicBezTo>
                  <a:cubicBezTo>
                    <a:pt x="485" y="20"/>
                    <a:pt x="485" y="23"/>
                    <a:pt x="486" y="23"/>
                  </a:cubicBezTo>
                  <a:cubicBezTo>
                    <a:pt x="482" y="26"/>
                    <a:pt x="481" y="32"/>
                    <a:pt x="476" y="33"/>
                  </a:cubicBezTo>
                  <a:cubicBezTo>
                    <a:pt x="476" y="34"/>
                    <a:pt x="475" y="38"/>
                    <a:pt x="478" y="39"/>
                  </a:cubicBezTo>
                  <a:cubicBezTo>
                    <a:pt x="478" y="34"/>
                    <a:pt x="482" y="34"/>
                    <a:pt x="484" y="29"/>
                  </a:cubicBezTo>
                  <a:cubicBezTo>
                    <a:pt x="487" y="29"/>
                    <a:pt x="493" y="29"/>
                    <a:pt x="494" y="30"/>
                  </a:cubicBezTo>
                  <a:cubicBezTo>
                    <a:pt x="493" y="30"/>
                    <a:pt x="493" y="28"/>
                    <a:pt x="492" y="27"/>
                  </a:cubicBezTo>
                  <a:cubicBezTo>
                    <a:pt x="495" y="28"/>
                    <a:pt x="497" y="23"/>
                    <a:pt x="499" y="21"/>
                  </a:cubicBezTo>
                  <a:cubicBezTo>
                    <a:pt x="503" y="21"/>
                    <a:pt x="507" y="24"/>
                    <a:pt x="506" y="21"/>
                  </a:cubicBezTo>
                  <a:moveTo>
                    <a:pt x="469" y="39"/>
                  </a:moveTo>
                  <a:cubicBezTo>
                    <a:pt x="467" y="40"/>
                    <a:pt x="466" y="40"/>
                    <a:pt x="465" y="39"/>
                  </a:cubicBezTo>
                  <a:cubicBezTo>
                    <a:pt x="465" y="43"/>
                    <a:pt x="469" y="42"/>
                    <a:pt x="467" y="48"/>
                  </a:cubicBezTo>
                  <a:cubicBezTo>
                    <a:pt x="468" y="48"/>
                    <a:pt x="469" y="48"/>
                    <a:pt x="471" y="47"/>
                  </a:cubicBezTo>
                  <a:cubicBezTo>
                    <a:pt x="471" y="47"/>
                    <a:pt x="472" y="47"/>
                    <a:pt x="473" y="47"/>
                  </a:cubicBezTo>
                  <a:cubicBezTo>
                    <a:pt x="469" y="41"/>
                    <a:pt x="472" y="34"/>
                    <a:pt x="474" y="29"/>
                  </a:cubicBezTo>
                  <a:cubicBezTo>
                    <a:pt x="471" y="32"/>
                    <a:pt x="472" y="30"/>
                    <a:pt x="471" y="28"/>
                  </a:cubicBezTo>
                  <a:cubicBezTo>
                    <a:pt x="466" y="30"/>
                    <a:pt x="469" y="34"/>
                    <a:pt x="469" y="39"/>
                  </a:cubicBezTo>
                  <a:moveTo>
                    <a:pt x="436" y="43"/>
                  </a:moveTo>
                  <a:cubicBezTo>
                    <a:pt x="439" y="48"/>
                    <a:pt x="444" y="52"/>
                    <a:pt x="452" y="49"/>
                  </a:cubicBezTo>
                  <a:cubicBezTo>
                    <a:pt x="448" y="46"/>
                    <a:pt x="453" y="41"/>
                    <a:pt x="449" y="40"/>
                  </a:cubicBezTo>
                  <a:cubicBezTo>
                    <a:pt x="448" y="41"/>
                    <a:pt x="446" y="40"/>
                    <a:pt x="443" y="40"/>
                  </a:cubicBezTo>
                  <a:cubicBezTo>
                    <a:pt x="441" y="39"/>
                    <a:pt x="437" y="38"/>
                    <a:pt x="436" y="43"/>
                  </a:cubicBezTo>
                  <a:moveTo>
                    <a:pt x="452" y="45"/>
                  </a:moveTo>
                  <a:cubicBezTo>
                    <a:pt x="454" y="46"/>
                    <a:pt x="453" y="49"/>
                    <a:pt x="455" y="49"/>
                  </a:cubicBezTo>
                  <a:cubicBezTo>
                    <a:pt x="456" y="46"/>
                    <a:pt x="457" y="45"/>
                    <a:pt x="455" y="41"/>
                  </a:cubicBezTo>
                  <a:cubicBezTo>
                    <a:pt x="455" y="42"/>
                    <a:pt x="456" y="41"/>
                    <a:pt x="455" y="41"/>
                  </a:cubicBezTo>
                  <a:cubicBezTo>
                    <a:pt x="455" y="43"/>
                    <a:pt x="452" y="42"/>
                    <a:pt x="452" y="45"/>
                  </a:cubicBezTo>
                  <a:moveTo>
                    <a:pt x="478" y="45"/>
                  </a:moveTo>
                  <a:cubicBezTo>
                    <a:pt x="478" y="47"/>
                    <a:pt x="480" y="47"/>
                    <a:pt x="479" y="49"/>
                  </a:cubicBezTo>
                  <a:cubicBezTo>
                    <a:pt x="482" y="47"/>
                    <a:pt x="484" y="49"/>
                    <a:pt x="485" y="52"/>
                  </a:cubicBezTo>
                  <a:cubicBezTo>
                    <a:pt x="481" y="53"/>
                    <a:pt x="479" y="55"/>
                    <a:pt x="478" y="59"/>
                  </a:cubicBezTo>
                  <a:cubicBezTo>
                    <a:pt x="479" y="60"/>
                    <a:pt x="480" y="60"/>
                    <a:pt x="481" y="60"/>
                  </a:cubicBezTo>
                  <a:cubicBezTo>
                    <a:pt x="481" y="58"/>
                    <a:pt x="481" y="54"/>
                    <a:pt x="484" y="54"/>
                  </a:cubicBezTo>
                  <a:cubicBezTo>
                    <a:pt x="487" y="54"/>
                    <a:pt x="486" y="59"/>
                    <a:pt x="486" y="60"/>
                  </a:cubicBezTo>
                  <a:cubicBezTo>
                    <a:pt x="488" y="58"/>
                    <a:pt x="491" y="58"/>
                    <a:pt x="493" y="60"/>
                  </a:cubicBezTo>
                  <a:cubicBezTo>
                    <a:pt x="494" y="56"/>
                    <a:pt x="489" y="54"/>
                    <a:pt x="491" y="51"/>
                  </a:cubicBezTo>
                  <a:cubicBezTo>
                    <a:pt x="489" y="52"/>
                    <a:pt x="488" y="53"/>
                    <a:pt x="486" y="52"/>
                  </a:cubicBezTo>
                  <a:cubicBezTo>
                    <a:pt x="486" y="52"/>
                    <a:pt x="485" y="51"/>
                    <a:pt x="486" y="49"/>
                  </a:cubicBezTo>
                  <a:cubicBezTo>
                    <a:pt x="486" y="48"/>
                    <a:pt x="489" y="49"/>
                    <a:pt x="488" y="46"/>
                  </a:cubicBezTo>
                  <a:cubicBezTo>
                    <a:pt x="487" y="46"/>
                    <a:pt x="486" y="46"/>
                    <a:pt x="486" y="47"/>
                  </a:cubicBezTo>
                  <a:cubicBezTo>
                    <a:pt x="486" y="47"/>
                    <a:pt x="486" y="48"/>
                    <a:pt x="484" y="47"/>
                  </a:cubicBezTo>
                  <a:cubicBezTo>
                    <a:pt x="485" y="43"/>
                    <a:pt x="484" y="45"/>
                    <a:pt x="481" y="45"/>
                  </a:cubicBezTo>
                  <a:cubicBezTo>
                    <a:pt x="480" y="45"/>
                    <a:pt x="479" y="46"/>
                    <a:pt x="478" y="45"/>
                  </a:cubicBezTo>
                  <a:moveTo>
                    <a:pt x="415" y="49"/>
                  </a:moveTo>
                  <a:cubicBezTo>
                    <a:pt x="420" y="49"/>
                    <a:pt x="415" y="53"/>
                    <a:pt x="414" y="53"/>
                  </a:cubicBezTo>
                  <a:cubicBezTo>
                    <a:pt x="418" y="61"/>
                    <a:pt x="408" y="78"/>
                    <a:pt x="418" y="83"/>
                  </a:cubicBezTo>
                  <a:cubicBezTo>
                    <a:pt x="420" y="79"/>
                    <a:pt x="423" y="81"/>
                    <a:pt x="424" y="77"/>
                  </a:cubicBezTo>
                  <a:cubicBezTo>
                    <a:pt x="427" y="81"/>
                    <a:pt x="424" y="88"/>
                    <a:pt x="430" y="91"/>
                  </a:cubicBezTo>
                  <a:cubicBezTo>
                    <a:pt x="433" y="86"/>
                    <a:pt x="441" y="87"/>
                    <a:pt x="439" y="84"/>
                  </a:cubicBezTo>
                  <a:cubicBezTo>
                    <a:pt x="441" y="86"/>
                    <a:pt x="444" y="85"/>
                    <a:pt x="447" y="84"/>
                  </a:cubicBezTo>
                  <a:cubicBezTo>
                    <a:pt x="449" y="83"/>
                    <a:pt x="450" y="83"/>
                    <a:pt x="450" y="83"/>
                  </a:cubicBezTo>
                  <a:cubicBezTo>
                    <a:pt x="449" y="88"/>
                    <a:pt x="454" y="88"/>
                    <a:pt x="454" y="94"/>
                  </a:cubicBezTo>
                  <a:cubicBezTo>
                    <a:pt x="457" y="94"/>
                    <a:pt x="457" y="94"/>
                    <a:pt x="461" y="93"/>
                  </a:cubicBezTo>
                  <a:cubicBezTo>
                    <a:pt x="462" y="94"/>
                    <a:pt x="462" y="97"/>
                    <a:pt x="465" y="97"/>
                  </a:cubicBezTo>
                  <a:cubicBezTo>
                    <a:pt x="466" y="94"/>
                    <a:pt x="467" y="92"/>
                    <a:pt x="467" y="88"/>
                  </a:cubicBezTo>
                  <a:cubicBezTo>
                    <a:pt x="463" y="88"/>
                    <a:pt x="465" y="84"/>
                    <a:pt x="462" y="81"/>
                  </a:cubicBezTo>
                  <a:cubicBezTo>
                    <a:pt x="466" y="80"/>
                    <a:pt x="468" y="80"/>
                    <a:pt x="467" y="75"/>
                  </a:cubicBezTo>
                  <a:cubicBezTo>
                    <a:pt x="466" y="77"/>
                    <a:pt x="465" y="78"/>
                    <a:pt x="462" y="77"/>
                  </a:cubicBezTo>
                  <a:cubicBezTo>
                    <a:pt x="461" y="79"/>
                    <a:pt x="460" y="80"/>
                    <a:pt x="459" y="81"/>
                  </a:cubicBezTo>
                  <a:cubicBezTo>
                    <a:pt x="457" y="81"/>
                    <a:pt x="456" y="81"/>
                    <a:pt x="455" y="80"/>
                  </a:cubicBezTo>
                  <a:cubicBezTo>
                    <a:pt x="455" y="75"/>
                    <a:pt x="459" y="74"/>
                    <a:pt x="454" y="73"/>
                  </a:cubicBezTo>
                  <a:cubicBezTo>
                    <a:pt x="452" y="74"/>
                    <a:pt x="454" y="78"/>
                    <a:pt x="450" y="77"/>
                  </a:cubicBezTo>
                  <a:cubicBezTo>
                    <a:pt x="449" y="72"/>
                    <a:pt x="447" y="73"/>
                    <a:pt x="443" y="73"/>
                  </a:cubicBezTo>
                  <a:cubicBezTo>
                    <a:pt x="441" y="74"/>
                    <a:pt x="439" y="74"/>
                    <a:pt x="436" y="72"/>
                  </a:cubicBezTo>
                  <a:cubicBezTo>
                    <a:pt x="440" y="71"/>
                    <a:pt x="443" y="69"/>
                    <a:pt x="442" y="65"/>
                  </a:cubicBezTo>
                  <a:cubicBezTo>
                    <a:pt x="443" y="65"/>
                    <a:pt x="444" y="66"/>
                    <a:pt x="447" y="66"/>
                  </a:cubicBezTo>
                  <a:cubicBezTo>
                    <a:pt x="446" y="64"/>
                    <a:pt x="448" y="62"/>
                    <a:pt x="447" y="60"/>
                  </a:cubicBezTo>
                  <a:cubicBezTo>
                    <a:pt x="443" y="59"/>
                    <a:pt x="441" y="56"/>
                    <a:pt x="442" y="53"/>
                  </a:cubicBezTo>
                  <a:cubicBezTo>
                    <a:pt x="437" y="51"/>
                    <a:pt x="431" y="48"/>
                    <a:pt x="428" y="45"/>
                  </a:cubicBezTo>
                  <a:cubicBezTo>
                    <a:pt x="424" y="47"/>
                    <a:pt x="420" y="48"/>
                    <a:pt x="415" y="49"/>
                  </a:cubicBezTo>
                  <a:moveTo>
                    <a:pt x="447" y="54"/>
                  </a:moveTo>
                  <a:cubicBezTo>
                    <a:pt x="448" y="54"/>
                    <a:pt x="448" y="54"/>
                    <a:pt x="449" y="53"/>
                  </a:cubicBezTo>
                  <a:cubicBezTo>
                    <a:pt x="449" y="53"/>
                    <a:pt x="450" y="53"/>
                    <a:pt x="452" y="53"/>
                  </a:cubicBezTo>
                  <a:cubicBezTo>
                    <a:pt x="452" y="52"/>
                    <a:pt x="452" y="51"/>
                    <a:pt x="452" y="51"/>
                  </a:cubicBezTo>
                  <a:cubicBezTo>
                    <a:pt x="450" y="53"/>
                    <a:pt x="447" y="51"/>
                    <a:pt x="447" y="54"/>
                  </a:cubicBezTo>
                  <a:moveTo>
                    <a:pt x="452" y="60"/>
                  </a:moveTo>
                  <a:cubicBezTo>
                    <a:pt x="452" y="59"/>
                    <a:pt x="453" y="59"/>
                    <a:pt x="452" y="58"/>
                  </a:cubicBezTo>
                  <a:cubicBezTo>
                    <a:pt x="450" y="58"/>
                    <a:pt x="450" y="58"/>
                    <a:pt x="449" y="58"/>
                  </a:cubicBezTo>
                  <a:cubicBezTo>
                    <a:pt x="448" y="59"/>
                    <a:pt x="450" y="60"/>
                    <a:pt x="452" y="60"/>
                  </a:cubicBezTo>
                  <a:moveTo>
                    <a:pt x="462" y="64"/>
                  </a:moveTo>
                  <a:cubicBezTo>
                    <a:pt x="460" y="64"/>
                    <a:pt x="457" y="61"/>
                    <a:pt x="456" y="60"/>
                  </a:cubicBezTo>
                  <a:cubicBezTo>
                    <a:pt x="457" y="65"/>
                    <a:pt x="454" y="65"/>
                    <a:pt x="454" y="68"/>
                  </a:cubicBezTo>
                  <a:cubicBezTo>
                    <a:pt x="457" y="67"/>
                    <a:pt x="460" y="68"/>
                    <a:pt x="461" y="68"/>
                  </a:cubicBezTo>
                  <a:cubicBezTo>
                    <a:pt x="463" y="69"/>
                    <a:pt x="465" y="71"/>
                    <a:pt x="467" y="69"/>
                  </a:cubicBezTo>
                  <a:cubicBezTo>
                    <a:pt x="467" y="67"/>
                    <a:pt x="465" y="66"/>
                    <a:pt x="465" y="64"/>
                  </a:cubicBezTo>
                  <a:cubicBezTo>
                    <a:pt x="466" y="62"/>
                    <a:pt x="467" y="61"/>
                    <a:pt x="467" y="58"/>
                  </a:cubicBezTo>
                  <a:cubicBezTo>
                    <a:pt x="463" y="58"/>
                    <a:pt x="463" y="62"/>
                    <a:pt x="462" y="64"/>
                  </a:cubicBezTo>
                  <a:moveTo>
                    <a:pt x="466" y="84"/>
                  </a:moveTo>
                  <a:cubicBezTo>
                    <a:pt x="469" y="84"/>
                    <a:pt x="469" y="87"/>
                    <a:pt x="469" y="90"/>
                  </a:cubicBezTo>
                  <a:cubicBezTo>
                    <a:pt x="473" y="90"/>
                    <a:pt x="472" y="86"/>
                    <a:pt x="475" y="88"/>
                  </a:cubicBezTo>
                  <a:cubicBezTo>
                    <a:pt x="474" y="84"/>
                    <a:pt x="478" y="84"/>
                    <a:pt x="476" y="79"/>
                  </a:cubicBezTo>
                  <a:cubicBezTo>
                    <a:pt x="473" y="80"/>
                    <a:pt x="469" y="83"/>
                    <a:pt x="466" y="84"/>
                  </a:cubicBezTo>
                  <a:moveTo>
                    <a:pt x="423" y="86"/>
                  </a:moveTo>
                  <a:cubicBezTo>
                    <a:pt x="421" y="86"/>
                    <a:pt x="418" y="86"/>
                    <a:pt x="417" y="85"/>
                  </a:cubicBezTo>
                  <a:cubicBezTo>
                    <a:pt x="417" y="88"/>
                    <a:pt x="423" y="91"/>
                    <a:pt x="423" y="86"/>
                  </a:cubicBezTo>
                  <a:moveTo>
                    <a:pt x="407" y="90"/>
                  </a:moveTo>
                  <a:cubicBezTo>
                    <a:pt x="408" y="93"/>
                    <a:pt x="407" y="94"/>
                    <a:pt x="407" y="97"/>
                  </a:cubicBezTo>
                  <a:cubicBezTo>
                    <a:pt x="408" y="98"/>
                    <a:pt x="409" y="98"/>
                    <a:pt x="411" y="98"/>
                  </a:cubicBezTo>
                  <a:cubicBezTo>
                    <a:pt x="414" y="105"/>
                    <a:pt x="415" y="113"/>
                    <a:pt x="423" y="114"/>
                  </a:cubicBezTo>
                  <a:cubicBezTo>
                    <a:pt x="422" y="107"/>
                    <a:pt x="430" y="111"/>
                    <a:pt x="430" y="106"/>
                  </a:cubicBezTo>
                  <a:cubicBezTo>
                    <a:pt x="429" y="106"/>
                    <a:pt x="428" y="106"/>
                    <a:pt x="428" y="105"/>
                  </a:cubicBezTo>
                  <a:cubicBezTo>
                    <a:pt x="429" y="101"/>
                    <a:pt x="423" y="99"/>
                    <a:pt x="427" y="96"/>
                  </a:cubicBezTo>
                  <a:cubicBezTo>
                    <a:pt x="420" y="93"/>
                    <a:pt x="415" y="83"/>
                    <a:pt x="407" y="90"/>
                  </a:cubicBezTo>
                  <a:moveTo>
                    <a:pt x="478" y="94"/>
                  </a:moveTo>
                  <a:cubicBezTo>
                    <a:pt x="479" y="94"/>
                    <a:pt x="480" y="93"/>
                    <a:pt x="480" y="92"/>
                  </a:cubicBezTo>
                  <a:cubicBezTo>
                    <a:pt x="480" y="92"/>
                    <a:pt x="479" y="92"/>
                    <a:pt x="478" y="92"/>
                  </a:cubicBezTo>
                  <a:cubicBezTo>
                    <a:pt x="478" y="92"/>
                    <a:pt x="476" y="91"/>
                    <a:pt x="475" y="92"/>
                  </a:cubicBezTo>
                  <a:cubicBezTo>
                    <a:pt x="476" y="92"/>
                    <a:pt x="476" y="93"/>
                    <a:pt x="478" y="94"/>
                  </a:cubicBezTo>
                  <a:moveTo>
                    <a:pt x="460" y="103"/>
                  </a:moveTo>
                  <a:cubicBezTo>
                    <a:pt x="460" y="101"/>
                    <a:pt x="457" y="100"/>
                    <a:pt x="459" y="98"/>
                  </a:cubicBezTo>
                  <a:cubicBezTo>
                    <a:pt x="456" y="101"/>
                    <a:pt x="450" y="100"/>
                    <a:pt x="450" y="101"/>
                  </a:cubicBezTo>
                  <a:cubicBezTo>
                    <a:pt x="453" y="101"/>
                    <a:pt x="456" y="103"/>
                    <a:pt x="460" y="103"/>
                  </a:cubicBezTo>
                  <a:moveTo>
                    <a:pt x="435" y="107"/>
                  </a:moveTo>
                  <a:cubicBezTo>
                    <a:pt x="436" y="107"/>
                    <a:pt x="439" y="107"/>
                    <a:pt x="440" y="107"/>
                  </a:cubicBezTo>
                  <a:cubicBezTo>
                    <a:pt x="441" y="105"/>
                    <a:pt x="439" y="105"/>
                    <a:pt x="437" y="104"/>
                  </a:cubicBezTo>
                  <a:cubicBezTo>
                    <a:pt x="439" y="103"/>
                    <a:pt x="441" y="103"/>
                    <a:pt x="441" y="101"/>
                  </a:cubicBezTo>
                  <a:cubicBezTo>
                    <a:pt x="440" y="101"/>
                    <a:pt x="433" y="104"/>
                    <a:pt x="435" y="107"/>
                  </a:cubicBezTo>
                  <a:moveTo>
                    <a:pt x="449" y="105"/>
                  </a:moveTo>
                  <a:cubicBezTo>
                    <a:pt x="448" y="107"/>
                    <a:pt x="450" y="106"/>
                    <a:pt x="450" y="110"/>
                  </a:cubicBezTo>
                  <a:cubicBezTo>
                    <a:pt x="449" y="111"/>
                    <a:pt x="447" y="111"/>
                    <a:pt x="447" y="110"/>
                  </a:cubicBezTo>
                  <a:cubicBezTo>
                    <a:pt x="448" y="112"/>
                    <a:pt x="453" y="116"/>
                    <a:pt x="449" y="119"/>
                  </a:cubicBezTo>
                  <a:cubicBezTo>
                    <a:pt x="450" y="120"/>
                    <a:pt x="450" y="124"/>
                    <a:pt x="455" y="123"/>
                  </a:cubicBezTo>
                  <a:cubicBezTo>
                    <a:pt x="456" y="119"/>
                    <a:pt x="455" y="119"/>
                    <a:pt x="454" y="117"/>
                  </a:cubicBezTo>
                  <a:cubicBezTo>
                    <a:pt x="456" y="112"/>
                    <a:pt x="455" y="109"/>
                    <a:pt x="460" y="106"/>
                  </a:cubicBezTo>
                  <a:cubicBezTo>
                    <a:pt x="457" y="104"/>
                    <a:pt x="455" y="104"/>
                    <a:pt x="454" y="105"/>
                  </a:cubicBezTo>
                  <a:cubicBezTo>
                    <a:pt x="452" y="105"/>
                    <a:pt x="450" y="106"/>
                    <a:pt x="449" y="105"/>
                  </a:cubicBezTo>
                  <a:moveTo>
                    <a:pt x="427" y="113"/>
                  </a:moveTo>
                  <a:cubicBezTo>
                    <a:pt x="429" y="114"/>
                    <a:pt x="434" y="116"/>
                    <a:pt x="434" y="111"/>
                  </a:cubicBezTo>
                  <a:cubicBezTo>
                    <a:pt x="430" y="111"/>
                    <a:pt x="427" y="111"/>
                    <a:pt x="427" y="113"/>
                  </a:cubicBezTo>
                  <a:moveTo>
                    <a:pt x="435" y="136"/>
                  </a:moveTo>
                  <a:cubicBezTo>
                    <a:pt x="435" y="133"/>
                    <a:pt x="437" y="135"/>
                    <a:pt x="439" y="133"/>
                  </a:cubicBezTo>
                  <a:cubicBezTo>
                    <a:pt x="439" y="132"/>
                    <a:pt x="437" y="130"/>
                    <a:pt x="436" y="131"/>
                  </a:cubicBezTo>
                  <a:cubicBezTo>
                    <a:pt x="436" y="133"/>
                    <a:pt x="433" y="135"/>
                    <a:pt x="435" y="136"/>
                  </a:cubicBezTo>
                  <a:moveTo>
                    <a:pt x="330" y="164"/>
                  </a:moveTo>
                  <a:cubicBezTo>
                    <a:pt x="330" y="159"/>
                    <a:pt x="325" y="164"/>
                    <a:pt x="326" y="159"/>
                  </a:cubicBezTo>
                  <a:cubicBezTo>
                    <a:pt x="325" y="158"/>
                    <a:pt x="324" y="158"/>
                    <a:pt x="321" y="158"/>
                  </a:cubicBezTo>
                  <a:cubicBezTo>
                    <a:pt x="320" y="159"/>
                    <a:pt x="319" y="159"/>
                    <a:pt x="318" y="159"/>
                  </a:cubicBezTo>
                  <a:cubicBezTo>
                    <a:pt x="314" y="165"/>
                    <a:pt x="311" y="171"/>
                    <a:pt x="306" y="176"/>
                  </a:cubicBezTo>
                  <a:cubicBezTo>
                    <a:pt x="307" y="169"/>
                    <a:pt x="314" y="164"/>
                    <a:pt x="311" y="156"/>
                  </a:cubicBezTo>
                  <a:cubicBezTo>
                    <a:pt x="308" y="157"/>
                    <a:pt x="307" y="155"/>
                    <a:pt x="305" y="154"/>
                  </a:cubicBezTo>
                  <a:cubicBezTo>
                    <a:pt x="302" y="152"/>
                    <a:pt x="299" y="151"/>
                    <a:pt x="296" y="151"/>
                  </a:cubicBezTo>
                  <a:cubicBezTo>
                    <a:pt x="292" y="155"/>
                    <a:pt x="296" y="158"/>
                    <a:pt x="294" y="163"/>
                  </a:cubicBezTo>
                  <a:cubicBezTo>
                    <a:pt x="293" y="163"/>
                    <a:pt x="292" y="162"/>
                    <a:pt x="290" y="162"/>
                  </a:cubicBezTo>
                  <a:cubicBezTo>
                    <a:pt x="289" y="169"/>
                    <a:pt x="285" y="173"/>
                    <a:pt x="279" y="176"/>
                  </a:cubicBezTo>
                  <a:cubicBezTo>
                    <a:pt x="281" y="169"/>
                    <a:pt x="286" y="165"/>
                    <a:pt x="288" y="158"/>
                  </a:cubicBezTo>
                  <a:cubicBezTo>
                    <a:pt x="286" y="157"/>
                    <a:pt x="285" y="154"/>
                    <a:pt x="281" y="155"/>
                  </a:cubicBezTo>
                  <a:cubicBezTo>
                    <a:pt x="281" y="150"/>
                    <a:pt x="279" y="150"/>
                    <a:pt x="277" y="148"/>
                  </a:cubicBezTo>
                  <a:cubicBezTo>
                    <a:pt x="281" y="151"/>
                    <a:pt x="273" y="154"/>
                    <a:pt x="277" y="158"/>
                  </a:cubicBezTo>
                  <a:cubicBezTo>
                    <a:pt x="276" y="159"/>
                    <a:pt x="275" y="164"/>
                    <a:pt x="273" y="162"/>
                  </a:cubicBezTo>
                  <a:cubicBezTo>
                    <a:pt x="279" y="156"/>
                    <a:pt x="269" y="141"/>
                    <a:pt x="261" y="146"/>
                  </a:cubicBezTo>
                  <a:cubicBezTo>
                    <a:pt x="260" y="145"/>
                    <a:pt x="258" y="144"/>
                    <a:pt x="256" y="144"/>
                  </a:cubicBezTo>
                  <a:cubicBezTo>
                    <a:pt x="257" y="157"/>
                    <a:pt x="244" y="157"/>
                    <a:pt x="244" y="169"/>
                  </a:cubicBezTo>
                  <a:cubicBezTo>
                    <a:pt x="249" y="173"/>
                    <a:pt x="256" y="174"/>
                    <a:pt x="257" y="181"/>
                  </a:cubicBezTo>
                  <a:cubicBezTo>
                    <a:pt x="256" y="178"/>
                    <a:pt x="253" y="174"/>
                    <a:pt x="248" y="177"/>
                  </a:cubicBezTo>
                  <a:cubicBezTo>
                    <a:pt x="249" y="177"/>
                    <a:pt x="248" y="178"/>
                    <a:pt x="247" y="178"/>
                  </a:cubicBezTo>
                  <a:cubicBezTo>
                    <a:pt x="245" y="182"/>
                    <a:pt x="253" y="180"/>
                    <a:pt x="254" y="183"/>
                  </a:cubicBezTo>
                  <a:cubicBezTo>
                    <a:pt x="249" y="183"/>
                    <a:pt x="254" y="184"/>
                    <a:pt x="254" y="186"/>
                  </a:cubicBezTo>
                  <a:cubicBezTo>
                    <a:pt x="253" y="186"/>
                    <a:pt x="253" y="188"/>
                    <a:pt x="253" y="188"/>
                  </a:cubicBezTo>
                  <a:cubicBezTo>
                    <a:pt x="247" y="188"/>
                    <a:pt x="245" y="184"/>
                    <a:pt x="242" y="183"/>
                  </a:cubicBezTo>
                  <a:cubicBezTo>
                    <a:pt x="243" y="188"/>
                    <a:pt x="241" y="190"/>
                    <a:pt x="240" y="194"/>
                  </a:cubicBezTo>
                  <a:cubicBezTo>
                    <a:pt x="241" y="196"/>
                    <a:pt x="242" y="197"/>
                    <a:pt x="244" y="199"/>
                  </a:cubicBezTo>
                  <a:cubicBezTo>
                    <a:pt x="241" y="210"/>
                    <a:pt x="257" y="208"/>
                    <a:pt x="266" y="212"/>
                  </a:cubicBezTo>
                  <a:cubicBezTo>
                    <a:pt x="263" y="212"/>
                    <a:pt x="261" y="212"/>
                    <a:pt x="258" y="212"/>
                  </a:cubicBezTo>
                  <a:cubicBezTo>
                    <a:pt x="256" y="212"/>
                    <a:pt x="263" y="214"/>
                    <a:pt x="261" y="215"/>
                  </a:cubicBezTo>
                  <a:cubicBezTo>
                    <a:pt x="257" y="215"/>
                    <a:pt x="255" y="215"/>
                    <a:pt x="255" y="212"/>
                  </a:cubicBezTo>
                  <a:cubicBezTo>
                    <a:pt x="250" y="215"/>
                    <a:pt x="249" y="210"/>
                    <a:pt x="244" y="209"/>
                  </a:cubicBezTo>
                  <a:cubicBezTo>
                    <a:pt x="242" y="212"/>
                    <a:pt x="240" y="210"/>
                    <a:pt x="241" y="214"/>
                  </a:cubicBezTo>
                  <a:cubicBezTo>
                    <a:pt x="237" y="208"/>
                    <a:pt x="229" y="213"/>
                    <a:pt x="226" y="218"/>
                  </a:cubicBezTo>
                  <a:cubicBezTo>
                    <a:pt x="226" y="213"/>
                    <a:pt x="221" y="213"/>
                    <a:pt x="220" y="209"/>
                  </a:cubicBezTo>
                  <a:cubicBezTo>
                    <a:pt x="219" y="210"/>
                    <a:pt x="220" y="214"/>
                    <a:pt x="219" y="214"/>
                  </a:cubicBezTo>
                  <a:cubicBezTo>
                    <a:pt x="224" y="218"/>
                    <a:pt x="223" y="222"/>
                    <a:pt x="226" y="227"/>
                  </a:cubicBezTo>
                  <a:cubicBezTo>
                    <a:pt x="228" y="227"/>
                    <a:pt x="229" y="227"/>
                    <a:pt x="229" y="227"/>
                  </a:cubicBezTo>
                  <a:cubicBezTo>
                    <a:pt x="230" y="226"/>
                    <a:pt x="230" y="226"/>
                    <a:pt x="231" y="226"/>
                  </a:cubicBezTo>
                  <a:cubicBezTo>
                    <a:pt x="231" y="228"/>
                    <a:pt x="228" y="227"/>
                    <a:pt x="228" y="228"/>
                  </a:cubicBezTo>
                  <a:cubicBezTo>
                    <a:pt x="228" y="229"/>
                    <a:pt x="230" y="229"/>
                    <a:pt x="231" y="229"/>
                  </a:cubicBezTo>
                  <a:cubicBezTo>
                    <a:pt x="232" y="229"/>
                    <a:pt x="234" y="228"/>
                    <a:pt x="234" y="229"/>
                  </a:cubicBezTo>
                  <a:cubicBezTo>
                    <a:pt x="234" y="233"/>
                    <a:pt x="230" y="232"/>
                    <a:pt x="229" y="233"/>
                  </a:cubicBezTo>
                  <a:cubicBezTo>
                    <a:pt x="234" y="233"/>
                    <a:pt x="230" y="244"/>
                    <a:pt x="228" y="246"/>
                  </a:cubicBezTo>
                  <a:cubicBezTo>
                    <a:pt x="225" y="245"/>
                    <a:pt x="225" y="244"/>
                    <a:pt x="223" y="244"/>
                  </a:cubicBezTo>
                  <a:cubicBezTo>
                    <a:pt x="222" y="245"/>
                    <a:pt x="224" y="247"/>
                    <a:pt x="222" y="247"/>
                  </a:cubicBezTo>
                  <a:cubicBezTo>
                    <a:pt x="221" y="242"/>
                    <a:pt x="219" y="240"/>
                    <a:pt x="216" y="238"/>
                  </a:cubicBezTo>
                  <a:cubicBezTo>
                    <a:pt x="214" y="240"/>
                    <a:pt x="214" y="242"/>
                    <a:pt x="214" y="244"/>
                  </a:cubicBezTo>
                  <a:cubicBezTo>
                    <a:pt x="216" y="246"/>
                    <a:pt x="219" y="247"/>
                    <a:pt x="217" y="251"/>
                  </a:cubicBezTo>
                  <a:cubicBezTo>
                    <a:pt x="218" y="251"/>
                    <a:pt x="219" y="251"/>
                    <a:pt x="220" y="251"/>
                  </a:cubicBezTo>
                  <a:cubicBezTo>
                    <a:pt x="221" y="251"/>
                    <a:pt x="222" y="251"/>
                    <a:pt x="222" y="251"/>
                  </a:cubicBezTo>
                  <a:cubicBezTo>
                    <a:pt x="224" y="260"/>
                    <a:pt x="232" y="263"/>
                    <a:pt x="240" y="266"/>
                  </a:cubicBezTo>
                  <a:cubicBezTo>
                    <a:pt x="240" y="270"/>
                    <a:pt x="236" y="268"/>
                    <a:pt x="236" y="272"/>
                  </a:cubicBezTo>
                  <a:cubicBezTo>
                    <a:pt x="241" y="277"/>
                    <a:pt x="251" y="280"/>
                    <a:pt x="249" y="290"/>
                  </a:cubicBezTo>
                  <a:cubicBezTo>
                    <a:pt x="247" y="280"/>
                    <a:pt x="238" y="277"/>
                    <a:pt x="232" y="272"/>
                  </a:cubicBezTo>
                  <a:cubicBezTo>
                    <a:pt x="229" y="274"/>
                    <a:pt x="226" y="273"/>
                    <a:pt x="224" y="271"/>
                  </a:cubicBezTo>
                  <a:cubicBezTo>
                    <a:pt x="222" y="270"/>
                    <a:pt x="221" y="268"/>
                    <a:pt x="219" y="270"/>
                  </a:cubicBezTo>
                  <a:cubicBezTo>
                    <a:pt x="219" y="274"/>
                    <a:pt x="226" y="272"/>
                    <a:pt x="226" y="279"/>
                  </a:cubicBezTo>
                  <a:cubicBezTo>
                    <a:pt x="231" y="278"/>
                    <a:pt x="235" y="283"/>
                    <a:pt x="234" y="285"/>
                  </a:cubicBezTo>
                  <a:cubicBezTo>
                    <a:pt x="225" y="284"/>
                    <a:pt x="224" y="276"/>
                    <a:pt x="217" y="274"/>
                  </a:cubicBezTo>
                  <a:cubicBezTo>
                    <a:pt x="216" y="277"/>
                    <a:pt x="216" y="281"/>
                    <a:pt x="214" y="284"/>
                  </a:cubicBezTo>
                  <a:cubicBezTo>
                    <a:pt x="212" y="283"/>
                    <a:pt x="207" y="283"/>
                    <a:pt x="206" y="280"/>
                  </a:cubicBezTo>
                  <a:cubicBezTo>
                    <a:pt x="204" y="279"/>
                    <a:pt x="205" y="274"/>
                    <a:pt x="204" y="272"/>
                  </a:cubicBezTo>
                  <a:cubicBezTo>
                    <a:pt x="203" y="274"/>
                    <a:pt x="201" y="273"/>
                    <a:pt x="200" y="272"/>
                  </a:cubicBezTo>
                  <a:cubicBezTo>
                    <a:pt x="200" y="271"/>
                    <a:pt x="199" y="271"/>
                    <a:pt x="198" y="271"/>
                  </a:cubicBezTo>
                  <a:cubicBezTo>
                    <a:pt x="197" y="274"/>
                    <a:pt x="194" y="279"/>
                    <a:pt x="195" y="283"/>
                  </a:cubicBezTo>
                  <a:cubicBezTo>
                    <a:pt x="204" y="283"/>
                    <a:pt x="201" y="291"/>
                    <a:pt x="201" y="294"/>
                  </a:cubicBezTo>
                  <a:cubicBezTo>
                    <a:pt x="200" y="294"/>
                    <a:pt x="199" y="294"/>
                    <a:pt x="198" y="294"/>
                  </a:cubicBezTo>
                  <a:cubicBezTo>
                    <a:pt x="197" y="297"/>
                    <a:pt x="201" y="298"/>
                    <a:pt x="199" y="298"/>
                  </a:cubicBezTo>
                  <a:cubicBezTo>
                    <a:pt x="193" y="294"/>
                    <a:pt x="190" y="287"/>
                    <a:pt x="192" y="281"/>
                  </a:cubicBezTo>
                  <a:cubicBezTo>
                    <a:pt x="186" y="280"/>
                    <a:pt x="185" y="281"/>
                    <a:pt x="179" y="283"/>
                  </a:cubicBezTo>
                  <a:cubicBezTo>
                    <a:pt x="180" y="289"/>
                    <a:pt x="181" y="298"/>
                    <a:pt x="180" y="303"/>
                  </a:cubicBezTo>
                  <a:cubicBezTo>
                    <a:pt x="184" y="303"/>
                    <a:pt x="185" y="306"/>
                    <a:pt x="191" y="305"/>
                  </a:cubicBezTo>
                  <a:cubicBezTo>
                    <a:pt x="191" y="309"/>
                    <a:pt x="195" y="310"/>
                    <a:pt x="193" y="313"/>
                  </a:cubicBezTo>
                  <a:cubicBezTo>
                    <a:pt x="190" y="312"/>
                    <a:pt x="188" y="310"/>
                    <a:pt x="184" y="310"/>
                  </a:cubicBezTo>
                  <a:cubicBezTo>
                    <a:pt x="182" y="315"/>
                    <a:pt x="180" y="317"/>
                    <a:pt x="180" y="322"/>
                  </a:cubicBezTo>
                  <a:cubicBezTo>
                    <a:pt x="185" y="321"/>
                    <a:pt x="187" y="328"/>
                    <a:pt x="188" y="332"/>
                  </a:cubicBezTo>
                  <a:cubicBezTo>
                    <a:pt x="192" y="332"/>
                    <a:pt x="191" y="335"/>
                    <a:pt x="192" y="337"/>
                  </a:cubicBezTo>
                  <a:cubicBezTo>
                    <a:pt x="193" y="337"/>
                    <a:pt x="195" y="337"/>
                    <a:pt x="198" y="337"/>
                  </a:cubicBezTo>
                  <a:cubicBezTo>
                    <a:pt x="201" y="336"/>
                    <a:pt x="205" y="336"/>
                    <a:pt x="209" y="339"/>
                  </a:cubicBezTo>
                  <a:cubicBezTo>
                    <a:pt x="206" y="343"/>
                    <a:pt x="199" y="342"/>
                    <a:pt x="195" y="341"/>
                  </a:cubicBezTo>
                  <a:cubicBezTo>
                    <a:pt x="194" y="343"/>
                    <a:pt x="197" y="343"/>
                    <a:pt x="195" y="345"/>
                  </a:cubicBezTo>
                  <a:cubicBezTo>
                    <a:pt x="190" y="341"/>
                    <a:pt x="184" y="337"/>
                    <a:pt x="179" y="332"/>
                  </a:cubicBezTo>
                  <a:cubicBezTo>
                    <a:pt x="175" y="334"/>
                    <a:pt x="180" y="337"/>
                    <a:pt x="175" y="336"/>
                  </a:cubicBezTo>
                  <a:cubicBezTo>
                    <a:pt x="177" y="343"/>
                    <a:pt x="171" y="356"/>
                    <a:pt x="180" y="357"/>
                  </a:cubicBezTo>
                  <a:cubicBezTo>
                    <a:pt x="178" y="362"/>
                    <a:pt x="179" y="373"/>
                    <a:pt x="184" y="374"/>
                  </a:cubicBezTo>
                  <a:cubicBezTo>
                    <a:pt x="190" y="375"/>
                    <a:pt x="194" y="363"/>
                    <a:pt x="199" y="362"/>
                  </a:cubicBezTo>
                  <a:cubicBezTo>
                    <a:pt x="199" y="364"/>
                    <a:pt x="200" y="364"/>
                    <a:pt x="200" y="367"/>
                  </a:cubicBezTo>
                  <a:cubicBezTo>
                    <a:pt x="199" y="368"/>
                    <a:pt x="195" y="367"/>
                    <a:pt x="195" y="369"/>
                  </a:cubicBezTo>
                  <a:cubicBezTo>
                    <a:pt x="199" y="369"/>
                    <a:pt x="200" y="371"/>
                    <a:pt x="204" y="371"/>
                  </a:cubicBezTo>
                  <a:cubicBezTo>
                    <a:pt x="209" y="369"/>
                    <a:pt x="210" y="362"/>
                    <a:pt x="216" y="361"/>
                  </a:cubicBezTo>
                  <a:cubicBezTo>
                    <a:pt x="213" y="371"/>
                    <a:pt x="201" y="375"/>
                    <a:pt x="193" y="376"/>
                  </a:cubicBezTo>
                  <a:cubicBezTo>
                    <a:pt x="193" y="379"/>
                    <a:pt x="186" y="380"/>
                    <a:pt x="188" y="386"/>
                  </a:cubicBezTo>
                  <a:cubicBezTo>
                    <a:pt x="193" y="384"/>
                    <a:pt x="195" y="384"/>
                    <a:pt x="199" y="386"/>
                  </a:cubicBezTo>
                  <a:cubicBezTo>
                    <a:pt x="201" y="386"/>
                    <a:pt x="204" y="386"/>
                    <a:pt x="207" y="384"/>
                  </a:cubicBezTo>
                  <a:cubicBezTo>
                    <a:pt x="210" y="390"/>
                    <a:pt x="214" y="393"/>
                    <a:pt x="219" y="395"/>
                  </a:cubicBezTo>
                  <a:cubicBezTo>
                    <a:pt x="218" y="396"/>
                    <a:pt x="218" y="396"/>
                    <a:pt x="217" y="398"/>
                  </a:cubicBezTo>
                  <a:cubicBezTo>
                    <a:pt x="213" y="394"/>
                    <a:pt x="210" y="392"/>
                    <a:pt x="207" y="387"/>
                  </a:cubicBezTo>
                  <a:cubicBezTo>
                    <a:pt x="203" y="389"/>
                    <a:pt x="197" y="389"/>
                    <a:pt x="194" y="393"/>
                  </a:cubicBezTo>
                  <a:cubicBezTo>
                    <a:pt x="193" y="396"/>
                    <a:pt x="198" y="394"/>
                    <a:pt x="197" y="398"/>
                  </a:cubicBezTo>
                  <a:cubicBezTo>
                    <a:pt x="197" y="401"/>
                    <a:pt x="192" y="401"/>
                    <a:pt x="191" y="405"/>
                  </a:cubicBezTo>
                  <a:cubicBezTo>
                    <a:pt x="191" y="409"/>
                    <a:pt x="195" y="409"/>
                    <a:pt x="200" y="409"/>
                  </a:cubicBezTo>
                  <a:cubicBezTo>
                    <a:pt x="204" y="412"/>
                    <a:pt x="205" y="416"/>
                    <a:pt x="210" y="416"/>
                  </a:cubicBezTo>
                  <a:cubicBezTo>
                    <a:pt x="213" y="416"/>
                    <a:pt x="218" y="413"/>
                    <a:pt x="219" y="416"/>
                  </a:cubicBezTo>
                  <a:cubicBezTo>
                    <a:pt x="214" y="416"/>
                    <a:pt x="210" y="418"/>
                    <a:pt x="206" y="420"/>
                  </a:cubicBezTo>
                  <a:cubicBezTo>
                    <a:pt x="203" y="415"/>
                    <a:pt x="198" y="412"/>
                    <a:pt x="188" y="414"/>
                  </a:cubicBezTo>
                  <a:cubicBezTo>
                    <a:pt x="188" y="419"/>
                    <a:pt x="182" y="420"/>
                    <a:pt x="181" y="424"/>
                  </a:cubicBezTo>
                  <a:cubicBezTo>
                    <a:pt x="181" y="426"/>
                    <a:pt x="181" y="427"/>
                    <a:pt x="182" y="428"/>
                  </a:cubicBezTo>
                  <a:cubicBezTo>
                    <a:pt x="182" y="427"/>
                    <a:pt x="184" y="426"/>
                    <a:pt x="185" y="426"/>
                  </a:cubicBezTo>
                  <a:cubicBezTo>
                    <a:pt x="185" y="427"/>
                    <a:pt x="186" y="427"/>
                    <a:pt x="185" y="429"/>
                  </a:cubicBezTo>
                  <a:cubicBezTo>
                    <a:pt x="188" y="428"/>
                    <a:pt x="191" y="427"/>
                    <a:pt x="193" y="429"/>
                  </a:cubicBezTo>
                  <a:cubicBezTo>
                    <a:pt x="193" y="431"/>
                    <a:pt x="191" y="431"/>
                    <a:pt x="191" y="432"/>
                  </a:cubicBezTo>
                  <a:cubicBezTo>
                    <a:pt x="193" y="438"/>
                    <a:pt x="198" y="437"/>
                    <a:pt x="201" y="435"/>
                  </a:cubicBezTo>
                  <a:cubicBezTo>
                    <a:pt x="205" y="435"/>
                    <a:pt x="209" y="434"/>
                    <a:pt x="210" y="437"/>
                  </a:cubicBezTo>
                  <a:cubicBezTo>
                    <a:pt x="205" y="437"/>
                    <a:pt x="200" y="438"/>
                    <a:pt x="197" y="440"/>
                  </a:cubicBezTo>
                  <a:cubicBezTo>
                    <a:pt x="192" y="435"/>
                    <a:pt x="178" y="425"/>
                    <a:pt x="177" y="440"/>
                  </a:cubicBezTo>
                  <a:cubicBezTo>
                    <a:pt x="188" y="441"/>
                    <a:pt x="199" y="445"/>
                    <a:pt x="209" y="441"/>
                  </a:cubicBezTo>
                  <a:cubicBezTo>
                    <a:pt x="203" y="447"/>
                    <a:pt x="181" y="446"/>
                    <a:pt x="175" y="441"/>
                  </a:cubicBezTo>
                  <a:cubicBezTo>
                    <a:pt x="174" y="446"/>
                    <a:pt x="173" y="448"/>
                    <a:pt x="175" y="453"/>
                  </a:cubicBezTo>
                  <a:cubicBezTo>
                    <a:pt x="172" y="452"/>
                    <a:pt x="169" y="451"/>
                    <a:pt x="169" y="456"/>
                  </a:cubicBezTo>
                  <a:cubicBezTo>
                    <a:pt x="172" y="457"/>
                    <a:pt x="174" y="456"/>
                    <a:pt x="178" y="454"/>
                  </a:cubicBezTo>
                  <a:cubicBezTo>
                    <a:pt x="181" y="453"/>
                    <a:pt x="186" y="452"/>
                    <a:pt x="188" y="456"/>
                  </a:cubicBezTo>
                  <a:cubicBezTo>
                    <a:pt x="185" y="454"/>
                    <a:pt x="184" y="457"/>
                    <a:pt x="182" y="459"/>
                  </a:cubicBezTo>
                  <a:cubicBezTo>
                    <a:pt x="184" y="459"/>
                    <a:pt x="184" y="459"/>
                    <a:pt x="185" y="459"/>
                  </a:cubicBezTo>
                  <a:cubicBezTo>
                    <a:pt x="185" y="460"/>
                    <a:pt x="186" y="460"/>
                    <a:pt x="187" y="460"/>
                  </a:cubicBezTo>
                  <a:cubicBezTo>
                    <a:pt x="190" y="459"/>
                    <a:pt x="190" y="454"/>
                    <a:pt x="193" y="457"/>
                  </a:cubicBezTo>
                  <a:cubicBezTo>
                    <a:pt x="190" y="457"/>
                    <a:pt x="191" y="461"/>
                    <a:pt x="188" y="463"/>
                  </a:cubicBezTo>
                  <a:cubicBezTo>
                    <a:pt x="185" y="461"/>
                    <a:pt x="182" y="463"/>
                    <a:pt x="180" y="464"/>
                  </a:cubicBezTo>
                  <a:cubicBezTo>
                    <a:pt x="179" y="465"/>
                    <a:pt x="177" y="466"/>
                    <a:pt x="174" y="465"/>
                  </a:cubicBezTo>
                  <a:cubicBezTo>
                    <a:pt x="174" y="471"/>
                    <a:pt x="182" y="470"/>
                    <a:pt x="185" y="473"/>
                  </a:cubicBezTo>
                  <a:cubicBezTo>
                    <a:pt x="182" y="472"/>
                    <a:pt x="180" y="473"/>
                    <a:pt x="179" y="473"/>
                  </a:cubicBezTo>
                  <a:cubicBezTo>
                    <a:pt x="178" y="474"/>
                    <a:pt x="178" y="475"/>
                    <a:pt x="175" y="474"/>
                  </a:cubicBezTo>
                  <a:cubicBezTo>
                    <a:pt x="175" y="476"/>
                    <a:pt x="179" y="478"/>
                    <a:pt x="175" y="479"/>
                  </a:cubicBezTo>
                  <a:cubicBezTo>
                    <a:pt x="171" y="477"/>
                    <a:pt x="168" y="476"/>
                    <a:pt x="165" y="473"/>
                  </a:cubicBezTo>
                  <a:cubicBezTo>
                    <a:pt x="161" y="477"/>
                    <a:pt x="148" y="474"/>
                    <a:pt x="143" y="477"/>
                  </a:cubicBezTo>
                  <a:cubicBezTo>
                    <a:pt x="145" y="481"/>
                    <a:pt x="140" y="479"/>
                    <a:pt x="140" y="484"/>
                  </a:cubicBezTo>
                  <a:cubicBezTo>
                    <a:pt x="141" y="487"/>
                    <a:pt x="143" y="489"/>
                    <a:pt x="146" y="489"/>
                  </a:cubicBezTo>
                  <a:cubicBezTo>
                    <a:pt x="148" y="488"/>
                    <a:pt x="153" y="488"/>
                    <a:pt x="155" y="487"/>
                  </a:cubicBezTo>
                  <a:cubicBezTo>
                    <a:pt x="156" y="488"/>
                    <a:pt x="158" y="489"/>
                    <a:pt x="159" y="490"/>
                  </a:cubicBezTo>
                  <a:cubicBezTo>
                    <a:pt x="161" y="489"/>
                    <a:pt x="164" y="489"/>
                    <a:pt x="165" y="491"/>
                  </a:cubicBezTo>
                  <a:cubicBezTo>
                    <a:pt x="166" y="489"/>
                    <a:pt x="168" y="489"/>
                    <a:pt x="172" y="490"/>
                  </a:cubicBezTo>
                  <a:cubicBezTo>
                    <a:pt x="177" y="490"/>
                    <a:pt x="182" y="490"/>
                    <a:pt x="182" y="483"/>
                  </a:cubicBezTo>
                  <a:cubicBezTo>
                    <a:pt x="191" y="487"/>
                    <a:pt x="198" y="488"/>
                    <a:pt x="206" y="489"/>
                  </a:cubicBezTo>
                  <a:cubicBezTo>
                    <a:pt x="198" y="490"/>
                    <a:pt x="191" y="492"/>
                    <a:pt x="186" y="487"/>
                  </a:cubicBezTo>
                  <a:cubicBezTo>
                    <a:pt x="181" y="489"/>
                    <a:pt x="178" y="491"/>
                    <a:pt x="174" y="495"/>
                  </a:cubicBezTo>
                  <a:cubicBezTo>
                    <a:pt x="174" y="498"/>
                    <a:pt x="180" y="497"/>
                    <a:pt x="178" y="501"/>
                  </a:cubicBezTo>
                  <a:cubicBezTo>
                    <a:pt x="173" y="497"/>
                    <a:pt x="169" y="494"/>
                    <a:pt x="161" y="496"/>
                  </a:cubicBezTo>
                  <a:cubicBezTo>
                    <a:pt x="162" y="508"/>
                    <a:pt x="171" y="514"/>
                    <a:pt x="182" y="515"/>
                  </a:cubicBezTo>
                  <a:cubicBezTo>
                    <a:pt x="182" y="513"/>
                    <a:pt x="184" y="511"/>
                    <a:pt x="186" y="510"/>
                  </a:cubicBezTo>
                  <a:cubicBezTo>
                    <a:pt x="186" y="513"/>
                    <a:pt x="182" y="515"/>
                    <a:pt x="185" y="517"/>
                  </a:cubicBezTo>
                  <a:cubicBezTo>
                    <a:pt x="185" y="517"/>
                    <a:pt x="192" y="517"/>
                    <a:pt x="191" y="521"/>
                  </a:cubicBezTo>
                  <a:cubicBezTo>
                    <a:pt x="200" y="518"/>
                    <a:pt x="205" y="511"/>
                    <a:pt x="209" y="503"/>
                  </a:cubicBezTo>
                  <a:cubicBezTo>
                    <a:pt x="209" y="502"/>
                    <a:pt x="206" y="502"/>
                    <a:pt x="206" y="501"/>
                  </a:cubicBezTo>
                  <a:cubicBezTo>
                    <a:pt x="207" y="501"/>
                    <a:pt x="209" y="501"/>
                    <a:pt x="210" y="501"/>
                  </a:cubicBezTo>
                  <a:cubicBezTo>
                    <a:pt x="211" y="501"/>
                    <a:pt x="211" y="502"/>
                    <a:pt x="212" y="502"/>
                  </a:cubicBezTo>
                  <a:cubicBezTo>
                    <a:pt x="219" y="495"/>
                    <a:pt x="223" y="487"/>
                    <a:pt x="232" y="483"/>
                  </a:cubicBezTo>
                  <a:cubicBezTo>
                    <a:pt x="231" y="473"/>
                    <a:pt x="242" y="473"/>
                    <a:pt x="244" y="464"/>
                  </a:cubicBezTo>
                  <a:cubicBezTo>
                    <a:pt x="242" y="463"/>
                    <a:pt x="238" y="463"/>
                    <a:pt x="235" y="463"/>
                  </a:cubicBezTo>
                  <a:cubicBezTo>
                    <a:pt x="230" y="463"/>
                    <a:pt x="225" y="463"/>
                    <a:pt x="224" y="459"/>
                  </a:cubicBezTo>
                  <a:cubicBezTo>
                    <a:pt x="231" y="460"/>
                    <a:pt x="241" y="460"/>
                    <a:pt x="247" y="464"/>
                  </a:cubicBezTo>
                  <a:cubicBezTo>
                    <a:pt x="249" y="461"/>
                    <a:pt x="249" y="459"/>
                    <a:pt x="251" y="458"/>
                  </a:cubicBezTo>
                  <a:cubicBezTo>
                    <a:pt x="247" y="469"/>
                    <a:pt x="236" y="474"/>
                    <a:pt x="232" y="487"/>
                  </a:cubicBezTo>
                  <a:cubicBezTo>
                    <a:pt x="238" y="489"/>
                    <a:pt x="243" y="488"/>
                    <a:pt x="248" y="487"/>
                  </a:cubicBezTo>
                  <a:cubicBezTo>
                    <a:pt x="251" y="485"/>
                    <a:pt x="255" y="484"/>
                    <a:pt x="258" y="485"/>
                  </a:cubicBezTo>
                  <a:cubicBezTo>
                    <a:pt x="256" y="485"/>
                    <a:pt x="255" y="485"/>
                    <a:pt x="254" y="487"/>
                  </a:cubicBezTo>
                  <a:cubicBezTo>
                    <a:pt x="251" y="487"/>
                    <a:pt x="250" y="488"/>
                    <a:pt x="248" y="487"/>
                  </a:cubicBezTo>
                  <a:cubicBezTo>
                    <a:pt x="247" y="491"/>
                    <a:pt x="243" y="490"/>
                    <a:pt x="240" y="490"/>
                  </a:cubicBezTo>
                  <a:cubicBezTo>
                    <a:pt x="237" y="489"/>
                    <a:pt x="234" y="489"/>
                    <a:pt x="231" y="492"/>
                  </a:cubicBezTo>
                  <a:cubicBezTo>
                    <a:pt x="230" y="491"/>
                    <a:pt x="228" y="494"/>
                    <a:pt x="226" y="494"/>
                  </a:cubicBezTo>
                  <a:cubicBezTo>
                    <a:pt x="225" y="497"/>
                    <a:pt x="228" y="496"/>
                    <a:pt x="228" y="498"/>
                  </a:cubicBezTo>
                  <a:cubicBezTo>
                    <a:pt x="224" y="500"/>
                    <a:pt x="219" y="505"/>
                    <a:pt x="222" y="510"/>
                  </a:cubicBezTo>
                  <a:cubicBezTo>
                    <a:pt x="221" y="511"/>
                    <a:pt x="220" y="511"/>
                    <a:pt x="219" y="510"/>
                  </a:cubicBezTo>
                  <a:cubicBezTo>
                    <a:pt x="219" y="513"/>
                    <a:pt x="219" y="516"/>
                    <a:pt x="221" y="516"/>
                  </a:cubicBezTo>
                  <a:cubicBezTo>
                    <a:pt x="224" y="513"/>
                    <a:pt x="229" y="511"/>
                    <a:pt x="232" y="513"/>
                  </a:cubicBezTo>
                  <a:cubicBezTo>
                    <a:pt x="228" y="514"/>
                    <a:pt x="225" y="517"/>
                    <a:pt x="221" y="520"/>
                  </a:cubicBezTo>
                  <a:cubicBezTo>
                    <a:pt x="218" y="517"/>
                    <a:pt x="216" y="518"/>
                    <a:pt x="214" y="522"/>
                  </a:cubicBezTo>
                  <a:cubicBezTo>
                    <a:pt x="216" y="522"/>
                    <a:pt x="216" y="520"/>
                    <a:pt x="217" y="520"/>
                  </a:cubicBezTo>
                  <a:cubicBezTo>
                    <a:pt x="218" y="522"/>
                    <a:pt x="218" y="526"/>
                    <a:pt x="219" y="528"/>
                  </a:cubicBezTo>
                  <a:cubicBezTo>
                    <a:pt x="224" y="524"/>
                    <a:pt x="230" y="527"/>
                    <a:pt x="236" y="530"/>
                  </a:cubicBezTo>
                  <a:cubicBezTo>
                    <a:pt x="237" y="527"/>
                    <a:pt x="241" y="526"/>
                    <a:pt x="241" y="521"/>
                  </a:cubicBezTo>
                  <a:cubicBezTo>
                    <a:pt x="247" y="521"/>
                    <a:pt x="245" y="508"/>
                    <a:pt x="253" y="510"/>
                  </a:cubicBezTo>
                  <a:cubicBezTo>
                    <a:pt x="245" y="516"/>
                    <a:pt x="243" y="526"/>
                    <a:pt x="237" y="530"/>
                  </a:cubicBezTo>
                  <a:cubicBezTo>
                    <a:pt x="229" y="530"/>
                    <a:pt x="224" y="528"/>
                    <a:pt x="213" y="530"/>
                  </a:cubicBezTo>
                  <a:cubicBezTo>
                    <a:pt x="212" y="533"/>
                    <a:pt x="210" y="534"/>
                    <a:pt x="212" y="536"/>
                  </a:cubicBezTo>
                  <a:cubicBezTo>
                    <a:pt x="207" y="536"/>
                    <a:pt x="205" y="542"/>
                    <a:pt x="207" y="546"/>
                  </a:cubicBezTo>
                  <a:cubicBezTo>
                    <a:pt x="209" y="546"/>
                    <a:pt x="214" y="545"/>
                    <a:pt x="214" y="545"/>
                  </a:cubicBezTo>
                  <a:cubicBezTo>
                    <a:pt x="212" y="548"/>
                    <a:pt x="209" y="549"/>
                    <a:pt x="204" y="548"/>
                  </a:cubicBezTo>
                  <a:cubicBezTo>
                    <a:pt x="200" y="552"/>
                    <a:pt x="201" y="560"/>
                    <a:pt x="201" y="565"/>
                  </a:cubicBezTo>
                  <a:cubicBezTo>
                    <a:pt x="204" y="562"/>
                    <a:pt x="209" y="562"/>
                    <a:pt x="210" y="560"/>
                  </a:cubicBezTo>
                  <a:cubicBezTo>
                    <a:pt x="210" y="561"/>
                    <a:pt x="212" y="562"/>
                    <a:pt x="212" y="565"/>
                  </a:cubicBezTo>
                  <a:cubicBezTo>
                    <a:pt x="209" y="563"/>
                    <a:pt x="206" y="566"/>
                    <a:pt x="203" y="567"/>
                  </a:cubicBezTo>
                  <a:cubicBezTo>
                    <a:pt x="210" y="571"/>
                    <a:pt x="198" y="577"/>
                    <a:pt x="201" y="580"/>
                  </a:cubicBezTo>
                  <a:cubicBezTo>
                    <a:pt x="204" y="578"/>
                    <a:pt x="205" y="574"/>
                    <a:pt x="209" y="574"/>
                  </a:cubicBezTo>
                  <a:cubicBezTo>
                    <a:pt x="205" y="581"/>
                    <a:pt x="204" y="587"/>
                    <a:pt x="206" y="594"/>
                  </a:cubicBezTo>
                  <a:cubicBezTo>
                    <a:pt x="205" y="594"/>
                    <a:pt x="205" y="591"/>
                    <a:pt x="201" y="592"/>
                  </a:cubicBezTo>
                  <a:cubicBezTo>
                    <a:pt x="199" y="594"/>
                    <a:pt x="197" y="598"/>
                    <a:pt x="195" y="603"/>
                  </a:cubicBezTo>
                  <a:cubicBezTo>
                    <a:pt x="198" y="604"/>
                    <a:pt x="199" y="603"/>
                    <a:pt x="200" y="600"/>
                  </a:cubicBezTo>
                  <a:cubicBezTo>
                    <a:pt x="201" y="599"/>
                    <a:pt x="203" y="599"/>
                    <a:pt x="205" y="599"/>
                  </a:cubicBezTo>
                  <a:cubicBezTo>
                    <a:pt x="203" y="609"/>
                    <a:pt x="191" y="614"/>
                    <a:pt x="193" y="625"/>
                  </a:cubicBezTo>
                  <a:cubicBezTo>
                    <a:pt x="195" y="623"/>
                    <a:pt x="199" y="617"/>
                    <a:pt x="203" y="618"/>
                  </a:cubicBezTo>
                  <a:cubicBezTo>
                    <a:pt x="198" y="624"/>
                    <a:pt x="191" y="635"/>
                    <a:pt x="195" y="643"/>
                  </a:cubicBezTo>
                  <a:cubicBezTo>
                    <a:pt x="195" y="644"/>
                    <a:pt x="197" y="644"/>
                    <a:pt x="197" y="643"/>
                  </a:cubicBezTo>
                  <a:cubicBezTo>
                    <a:pt x="198" y="643"/>
                    <a:pt x="198" y="642"/>
                    <a:pt x="198" y="643"/>
                  </a:cubicBezTo>
                  <a:cubicBezTo>
                    <a:pt x="197" y="644"/>
                    <a:pt x="203" y="645"/>
                    <a:pt x="198" y="646"/>
                  </a:cubicBezTo>
                  <a:cubicBezTo>
                    <a:pt x="205" y="644"/>
                    <a:pt x="210" y="638"/>
                    <a:pt x="214" y="632"/>
                  </a:cubicBezTo>
                  <a:cubicBezTo>
                    <a:pt x="213" y="643"/>
                    <a:pt x="205" y="644"/>
                    <a:pt x="200" y="650"/>
                  </a:cubicBezTo>
                  <a:cubicBezTo>
                    <a:pt x="198" y="654"/>
                    <a:pt x="193" y="659"/>
                    <a:pt x="193" y="662"/>
                  </a:cubicBezTo>
                  <a:cubicBezTo>
                    <a:pt x="191" y="668"/>
                    <a:pt x="193" y="676"/>
                    <a:pt x="188" y="681"/>
                  </a:cubicBezTo>
                  <a:cubicBezTo>
                    <a:pt x="191" y="685"/>
                    <a:pt x="190" y="697"/>
                    <a:pt x="188" y="703"/>
                  </a:cubicBezTo>
                  <a:cubicBezTo>
                    <a:pt x="180" y="704"/>
                    <a:pt x="181" y="715"/>
                    <a:pt x="180" y="725"/>
                  </a:cubicBezTo>
                  <a:cubicBezTo>
                    <a:pt x="190" y="732"/>
                    <a:pt x="216" y="720"/>
                    <a:pt x="204" y="706"/>
                  </a:cubicBezTo>
                  <a:cubicBezTo>
                    <a:pt x="204" y="707"/>
                    <a:pt x="199" y="706"/>
                    <a:pt x="199" y="704"/>
                  </a:cubicBezTo>
                  <a:cubicBezTo>
                    <a:pt x="207" y="700"/>
                    <a:pt x="211" y="689"/>
                    <a:pt x="210" y="678"/>
                  </a:cubicBezTo>
                  <a:cubicBezTo>
                    <a:pt x="212" y="678"/>
                    <a:pt x="212" y="680"/>
                    <a:pt x="213" y="680"/>
                  </a:cubicBezTo>
                  <a:cubicBezTo>
                    <a:pt x="209" y="667"/>
                    <a:pt x="213" y="650"/>
                    <a:pt x="225" y="646"/>
                  </a:cubicBezTo>
                  <a:cubicBezTo>
                    <a:pt x="226" y="637"/>
                    <a:pt x="221" y="633"/>
                    <a:pt x="217" y="630"/>
                  </a:cubicBezTo>
                  <a:cubicBezTo>
                    <a:pt x="218" y="620"/>
                    <a:pt x="211" y="609"/>
                    <a:pt x="216" y="601"/>
                  </a:cubicBezTo>
                  <a:cubicBezTo>
                    <a:pt x="217" y="603"/>
                    <a:pt x="216" y="607"/>
                    <a:pt x="219" y="606"/>
                  </a:cubicBezTo>
                  <a:cubicBezTo>
                    <a:pt x="222" y="604"/>
                    <a:pt x="224" y="600"/>
                    <a:pt x="224" y="594"/>
                  </a:cubicBezTo>
                  <a:cubicBezTo>
                    <a:pt x="225" y="594"/>
                    <a:pt x="225" y="595"/>
                    <a:pt x="226" y="595"/>
                  </a:cubicBezTo>
                  <a:cubicBezTo>
                    <a:pt x="230" y="590"/>
                    <a:pt x="234" y="585"/>
                    <a:pt x="238" y="580"/>
                  </a:cubicBezTo>
                  <a:cubicBezTo>
                    <a:pt x="248" y="581"/>
                    <a:pt x="244" y="568"/>
                    <a:pt x="251" y="565"/>
                  </a:cubicBezTo>
                  <a:cubicBezTo>
                    <a:pt x="254" y="567"/>
                    <a:pt x="256" y="566"/>
                    <a:pt x="258" y="563"/>
                  </a:cubicBezTo>
                  <a:cubicBezTo>
                    <a:pt x="261" y="562"/>
                    <a:pt x="262" y="561"/>
                    <a:pt x="263" y="561"/>
                  </a:cubicBezTo>
                  <a:cubicBezTo>
                    <a:pt x="260" y="568"/>
                    <a:pt x="248" y="568"/>
                    <a:pt x="248" y="579"/>
                  </a:cubicBezTo>
                  <a:cubicBezTo>
                    <a:pt x="245" y="582"/>
                    <a:pt x="240" y="584"/>
                    <a:pt x="236" y="586"/>
                  </a:cubicBezTo>
                  <a:cubicBezTo>
                    <a:pt x="234" y="594"/>
                    <a:pt x="226" y="600"/>
                    <a:pt x="224" y="609"/>
                  </a:cubicBezTo>
                  <a:cubicBezTo>
                    <a:pt x="225" y="616"/>
                    <a:pt x="223" y="618"/>
                    <a:pt x="223" y="626"/>
                  </a:cubicBezTo>
                  <a:cubicBezTo>
                    <a:pt x="225" y="627"/>
                    <a:pt x="228" y="629"/>
                    <a:pt x="226" y="632"/>
                  </a:cubicBezTo>
                  <a:cubicBezTo>
                    <a:pt x="231" y="631"/>
                    <a:pt x="234" y="635"/>
                    <a:pt x="237" y="637"/>
                  </a:cubicBezTo>
                  <a:cubicBezTo>
                    <a:pt x="236" y="632"/>
                    <a:pt x="234" y="629"/>
                    <a:pt x="232" y="624"/>
                  </a:cubicBezTo>
                  <a:cubicBezTo>
                    <a:pt x="234" y="622"/>
                    <a:pt x="236" y="622"/>
                    <a:pt x="237" y="620"/>
                  </a:cubicBezTo>
                  <a:cubicBezTo>
                    <a:pt x="237" y="616"/>
                    <a:pt x="236" y="612"/>
                    <a:pt x="238" y="610"/>
                  </a:cubicBezTo>
                  <a:cubicBezTo>
                    <a:pt x="241" y="611"/>
                    <a:pt x="238" y="613"/>
                    <a:pt x="238" y="616"/>
                  </a:cubicBezTo>
                  <a:cubicBezTo>
                    <a:pt x="242" y="618"/>
                    <a:pt x="243" y="624"/>
                    <a:pt x="249" y="625"/>
                  </a:cubicBezTo>
                  <a:cubicBezTo>
                    <a:pt x="250" y="616"/>
                    <a:pt x="240" y="611"/>
                    <a:pt x="244" y="604"/>
                  </a:cubicBezTo>
                  <a:cubicBezTo>
                    <a:pt x="244" y="614"/>
                    <a:pt x="254" y="616"/>
                    <a:pt x="251" y="629"/>
                  </a:cubicBezTo>
                  <a:cubicBezTo>
                    <a:pt x="254" y="630"/>
                    <a:pt x="255" y="631"/>
                    <a:pt x="257" y="630"/>
                  </a:cubicBezTo>
                  <a:cubicBezTo>
                    <a:pt x="261" y="625"/>
                    <a:pt x="262" y="618"/>
                    <a:pt x="264" y="612"/>
                  </a:cubicBezTo>
                  <a:cubicBezTo>
                    <a:pt x="263" y="611"/>
                    <a:pt x="257" y="610"/>
                    <a:pt x="261" y="606"/>
                  </a:cubicBezTo>
                  <a:cubicBezTo>
                    <a:pt x="262" y="607"/>
                    <a:pt x="264" y="611"/>
                    <a:pt x="266" y="610"/>
                  </a:cubicBezTo>
                  <a:cubicBezTo>
                    <a:pt x="263" y="601"/>
                    <a:pt x="266" y="597"/>
                    <a:pt x="268" y="591"/>
                  </a:cubicBezTo>
                  <a:cubicBezTo>
                    <a:pt x="266" y="591"/>
                    <a:pt x="264" y="588"/>
                    <a:pt x="263" y="586"/>
                  </a:cubicBezTo>
                  <a:cubicBezTo>
                    <a:pt x="268" y="585"/>
                    <a:pt x="262" y="579"/>
                    <a:pt x="266" y="578"/>
                  </a:cubicBezTo>
                  <a:cubicBezTo>
                    <a:pt x="268" y="582"/>
                    <a:pt x="267" y="585"/>
                    <a:pt x="267" y="588"/>
                  </a:cubicBezTo>
                  <a:cubicBezTo>
                    <a:pt x="275" y="587"/>
                    <a:pt x="274" y="573"/>
                    <a:pt x="281" y="572"/>
                  </a:cubicBezTo>
                  <a:cubicBezTo>
                    <a:pt x="275" y="584"/>
                    <a:pt x="263" y="597"/>
                    <a:pt x="270" y="610"/>
                  </a:cubicBezTo>
                  <a:cubicBezTo>
                    <a:pt x="271" y="610"/>
                    <a:pt x="273" y="610"/>
                    <a:pt x="273" y="610"/>
                  </a:cubicBezTo>
                  <a:cubicBezTo>
                    <a:pt x="275" y="610"/>
                    <a:pt x="276" y="610"/>
                    <a:pt x="277" y="610"/>
                  </a:cubicBezTo>
                  <a:cubicBezTo>
                    <a:pt x="276" y="605"/>
                    <a:pt x="268" y="599"/>
                    <a:pt x="273" y="593"/>
                  </a:cubicBezTo>
                  <a:cubicBezTo>
                    <a:pt x="273" y="604"/>
                    <a:pt x="285" y="605"/>
                    <a:pt x="287" y="613"/>
                  </a:cubicBezTo>
                  <a:cubicBezTo>
                    <a:pt x="294" y="619"/>
                    <a:pt x="307" y="616"/>
                    <a:pt x="313" y="625"/>
                  </a:cubicBezTo>
                  <a:cubicBezTo>
                    <a:pt x="308" y="625"/>
                    <a:pt x="308" y="620"/>
                    <a:pt x="305" y="620"/>
                  </a:cubicBezTo>
                  <a:cubicBezTo>
                    <a:pt x="299" y="622"/>
                    <a:pt x="293" y="619"/>
                    <a:pt x="287" y="618"/>
                  </a:cubicBezTo>
                  <a:cubicBezTo>
                    <a:pt x="280" y="614"/>
                    <a:pt x="274" y="612"/>
                    <a:pt x="268" y="617"/>
                  </a:cubicBezTo>
                  <a:cubicBezTo>
                    <a:pt x="268" y="624"/>
                    <a:pt x="264" y="630"/>
                    <a:pt x="267" y="639"/>
                  </a:cubicBezTo>
                  <a:cubicBezTo>
                    <a:pt x="268" y="642"/>
                    <a:pt x="270" y="643"/>
                    <a:pt x="270" y="645"/>
                  </a:cubicBezTo>
                  <a:cubicBezTo>
                    <a:pt x="270" y="651"/>
                    <a:pt x="264" y="652"/>
                    <a:pt x="266" y="659"/>
                  </a:cubicBezTo>
                  <a:cubicBezTo>
                    <a:pt x="268" y="661"/>
                    <a:pt x="275" y="665"/>
                    <a:pt x="271" y="668"/>
                  </a:cubicBezTo>
                  <a:cubicBezTo>
                    <a:pt x="276" y="669"/>
                    <a:pt x="292" y="675"/>
                    <a:pt x="287" y="685"/>
                  </a:cubicBezTo>
                  <a:cubicBezTo>
                    <a:pt x="295" y="688"/>
                    <a:pt x="290" y="697"/>
                    <a:pt x="289" y="701"/>
                  </a:cubicBezTo>
                  <a:cubicBezTo>
                    <a:pt x="286" y="703"/>
                    <a:pt x="282" y="704"/>
                    <a:pt x="279" y="706"/>
                  </a:cubicBezTo>
                  <a:cubicBezTo>
                    <a:pt x="280" y="715"/>
                    <a:pt x="274" y="717"/>
                    <a:pt x="270" y="722"/>
                  </a:cubicBezTo>
                  <a:cubicBezTo>
                    <a:pt x="273" y="736"/>
                    <a:pt x="263" y="745"/>
                    <a:pt x="256" y="753"/>
                  </a:cubicBezTo>
                  <a:cubicBezTo>
                    <a:pt x="257" y="760"/>
                    <a:pt x="254" y="764"/>
                    <a:pt x="250" y="767"/>
                  </a:cubicBezTo>
                  <a:cubicBezTo>
                    <a:pt x="249" y="778"/>
                    <a:pt x="260" y="783"/>
                    <a:pt x="255" y="791"/>
                  </a:cubicBezTo>
                  <a:cubicBezTo>
                    <a:pt x="247" y="789"/>
                    <a:pt x="253" y="778"/>
                    <a:pt x="247" y="773"/>
                  </a:cubicBezTo>
                  <a:cubicBezTo>
                    <a:pt x="244" y="774"/>
                    <a:pt x="242" y="774"/>
                    <a:pt x="240" y="775"/>
                  </a:cubicBezTo>
                  <a:cubicBezTo>
                    <a:pt x="232" y="800"/>
                    <a:pt x="257" y="806"/>
                    <a:pt x="257" y="820"/>
                  </a:cubicBezTo>
                  <a:cubicBezTo>
                    <a:pt x="258" y="820"/>
                    <a:pt x="261" y="820"/>
                    <a:pt x="261" y="822"/>
                  </a:cubicBezTo>
                  <a:cubicBezTo>
                    <a:pt x="257" y="828"/>
                    <a:pt x="262" y="837"/>
                    <a:pt x="270" y="836"/>
                  </a:cubicBezTo>
                  <a:cubicBezTo>
                    <a:pt x="268" y="835"/>
                    <a:pt x="268" y="834"/>
                    <a:pt x="267" y="832"/>
                  </a:cubicBezTo>
                  <a:cubicBezTo>
                    <a:pt x="268" y="831"/>
                    <a:pt x="269" y="830"/>
                    <a:pt x="269" y="829"/>
                  </a:cubicBezTo>
                  <a:cubicBezTo>
                    <a:pt x="262" y="824"/>
                    <a:pt x="263" y="815"/>
                    <a:pt x="260" y="809"/>
                  </a:cubicBezTo>
                  <a:cubicBezTo>
                    <a:pt x="263" y="804"/>
                    <a:pt x="268" y="802"/>
                    <a:pt x="270" y="798"/>
                  </a:cubicBezTo>
                  <a:cubicBezTo>
                    <a:pt x="275" y="798"/>
                    <a:pt x="276" y="802"/>
                    <a:pt x="277" y="804"/>
                  </a:cubicBezTo>
                  <a:cubicBezTo>
                    <a:pt x="287" y="805"/>
                    <a:pt x="293" y="811"/>
                    <a:pt x="296" y="818"/>
                  </a:cubicBezTo>
                  <a:cubicBezTo>
                    <a:pt x="303" y="822"/>
                    <a:pt x="306" y="829"/>
                    <a:pt x="315" y="829"/>
                  </a:cubicBezTo>
                  <a:cubicBezTo>
                    <a:pt x="320" y="824"/>
                    <a:pt x="317" y="816"/>
                    <a:pt x="317" y="810"/>
                  </a:cubicBezTo>
                  <a:cubicBezTo>
                    <a:pt x="318" y="810"/>
                    <a:pt x="318" y="810"/>
                    <a:pt x="318" y="810"/>
                  </a:cubicBezTo>
                  <a:cubicBezTo>
                    <a:pt x="319" y="811"/>
                    <a:pt x="319" y="811"/>
                    <a:pt x="319" y="809"/>
                  </a:cubicBezTo>
                  <a:cubicBezTo>
                    <a:pt x="319" y="805"/>
                    <a:pt x="314" y="806"/>
                    <a:pt x="313" y="804"/>
                  </a:cubicBezTo>
                  <a:cubicBezTo>
                    <a:pt x="309" y="798"/>
                    <a:pt x="314" y="793"/>
                    <a:pt x="313" y="789"/>
                  </a:cubicBezTo>
                  <a:cubicBezTo>
                    <a:pt x="315" y="796"/>
                    <a:pt x="319" y="802"/>
                    <a:pt x="326" y="803"/>
                  </a:cubicBezTo>
                  <a:cubicBezTo>
                    <a:pt x="330" y="802"/>
                    <a:pt x="330" y="798"/>
                    <a:pt x="333" y="798"/>
                  </a:cubicBezTo>
                  <a:cubicBezTo>
                    <a:pt x="331" y="800"/>
                    <a:pt x="332" y="803"/>
                    <a:pt x="331" y="806"/>
                  </a:cubicBezTo>
                  <a:cubicBezTo>
                    <a:pt x="335" y="809"/>
                    <a:pt x="338" y="813"/>
                    <a:pt x="344" y="815"/>
                  </a:cubicBezTo>
                  <a:cubicBezTo>
                    <a:pt x="344" y="809"/>
                    <a:pt x="343" y="804"/>
                    <a:pt x="347" y="803"/>
                  </a:cubicBezTo>
                  <a:cubicBezTo>
                    <a:pt x="348" y="806"/>
                    <a:pt x="346" y="809"/>
                    <a:pt x="346" y="813"/>
                  </a:cubicBezTo>
                  <a:cubicBezTo>
                    <a:pt x="354" y="816"/>
                    <a:pt x="362" y="810"/>
                    <a:pt x="367" y="805"/>
                  </a:cubicBezTo>
                  <a:cubicBezTo>
                    <a:pt x="363" y="803"/>
                    <a:pt x="367" y="798"/>
                    <a:pt x="369" y="793"/>
                  </a:cubicBezTo>
                  <a:cubicBezTo>
                    <a:pt x="369" y="797"/>
                    <a:pt x="371" y="799"/>
                    <a:pt x="373" y="800"/>
                  </a:cubicBezTo>
                  <a:cubicBezTo>
                    <a:pt x="377" y="799"/>
                    <a:pt x="377" y="796"/>
                    <a:pt x="380" y="796"/>
                  </a:cubicBezTo>
                  <a:cubicBezTo>
                    <a:pt x="383" y="797"/>
                    <a:pt x="388" y="796"/>
                    <a:pt x="390" y="798"/>
                  </a:cubicBezTo>
                  <a:cubicBezTo>
                    <a:pt x="390" y="794"/>
                    <a:pt x="394" y="794"/>
                    <a:pt x="394" y="790"/>
                  </a:cubicBezTo>
                  <a:cubicBezTo>
                    <a:pt x="389" y="786"/>
                    <a:pt x="392" y="778"/>
                    <a:pt x="392" y="774"/>
                  </a:cubicBezTo>
                  <a:cubicBezTo>
                    <a:pt x="394" y="777"/>
                    <a:pt x="394" y="779"/>
                    <a:pt x="395" y="781"/>
                  </a:cubicBezTo>
                  <a:cubicBezTo>
                    <a:pt x="396" y="781"/>
                    <a:pt x="397" y="781"/>
                    <a:pt x="398" y="781"/>
                  </a:cubicBezTo>
                  <a:cubicBezTo>
                    <a:pt x="398" y="783"/>
                    <a:pt x="399" y="783"/>
                    <a:pt x="402" y="783"/>
                  </a:cubicBezTo>
                  <a:cubicBezTo>
                    <a:pt x="403" y="781"/>
                    <a:pt x="404" y="779"/>
                    <a:pt x="405" y="778"/>
                  </a:cubicBezTo>
                  <a:cubicBezTo>
                    <a:pt x="410" y="781"/>
                    <a:pt x="415" y="780"/>
                    <a:pt x="421" y="780"/>
                  </a:cubicBezTo>
                  <a:cubicBezTo>
                    <a:pt x="424" y="780"/>
                    <a:pt x="428" y="780"/>
                    <a:pt x="433" y="783"/>
                  </a:cubicBezTo>
                  <a:cubicBezTo>
                    <a:pt x="436" y="781"/>
                    <a:pt x="442" y="775"/>
                    <a:pt x="443" y="780"/>
                  </a:cubicBezTo>
                  <a:cubicBezTo>
                    <a:pt x="441" y="779"/>
                    <a:pt x="440" y="783"/>
                    <a:pt x="439" y="785"/>
                  </a:cubicBezTo>
                  <a:cubicBezTo>
                    <a:pt x="439" y="785"/>
                    <a:pt x="440" y="785"/>
                    <a:pt x="441" y="784"/>
                  </a:cubicBezTo>
                  <a:cubicBezTo>
                    <a:pt x="442" y="784"/>
                    <a:pt x="444" y="783"/>
                    <a:pt x="444" y="785"/>
                  </a:cubicBezTo>
                  <a:cubicBezTo>
                    <a:pt x="441" y="789"/>
                    <a:pt x="436" y="787"/>
                    <a:pt x="431" y="786"/>
                  </a:cubicBezTo>
                  <a:cubicBezTo>
                    <a:pt x="426" y="785"/>
                    <a:pt x="420" y="783"/>
                    <a:pt x="417" y="791"/>
                  </a:cubicBezTo>
                  <a:cubicBezTo>
                    <a:pt x="420" y="792"/>
                    <a:pt x="421" y="792"/>
                    <a:pt x="422" y="791"/>
                  </a:cubicBezTo>
                  <a:cubicBezTo>
                    <a:pt x="424" y="791"/>
                    <a:pt x="426" y="790"/>
                    <a:pt x="426" y="792"/>
                  </a:cubicBezTo>
                  <a:cubicBezTo>
                    <a:pt x="422" y="792"/>
                    <a:pt x="421" y="794"/>
                    <a:pt x="420" y="797"/>
                  </a:cubicBezTo>
                  <a:cubicBezTo>
                    <a:pt x="418" y="794"/>
                    <a:pt x="417" y="794"/>
                    <a:pt x="414" y="794"/>
                  </a:cubicBezTo>
                  <a:cubicBezTo>
                    <a:pt x="409" y="798"/>
                    <a:pt x="404" y="807"/>
                    <a:pt x="407" y="816"/>
                  </a:cubicBezTo>
                  <a:cubicBezTo>
                    <a:pt x="404" y="818"/>
                    <a:pt x="402" y="822"/>
                    <a:pt x="398" y="823"/>
                  </a:cubicBezTo>
                  <a:cubicBezTo>
                    <a:pt x="398" y="829"/>
                    <a:pt x="394" y="830"/>
                    <a:pt x="392" y="836"/>
                  </a:cubicBezTo>
                  <a:cubicBezTo>
                    <a:pt x="391" y="843"/>
                    <a:pt x="392" y="850"/>
                    <a:pt x="390" y="854"/>
                  </a:cubicBezTo>
                  <a:cubicBezTo>
                    <a:pt x="389" y="854"/>
                    <a:pt x="388" y="856"/>
                    <a:pt x="386" y="855"/>
                  </a:cubicBezTo>
                  <a:cubicBezTo>
                    <a:pt x="391" y="865"/>
                    <a:pt x="401" y="871"/>
                    <a:pt x="404" y="883"/>
                  </a:cubicBezTo>
                  <a:cubicBezTo>
                    <a:pt x="405" y="883"/>
                    <a:pt x="405" y="883"/>
                    <a:pt x="407" y="883"/>
                  </a:cubicBezTo>
                  <a:cubicBezTo>
                    <a:pt x="408" y="883"/>
                    <a:pt x="408" y="883"/>
                    <a:pt x="409" y="884"/>
                  </a:cubicBezTo>
                  <a:cubicBezTo>
                    <a:pt x="404" y="896"/>
                    <a:pt x="412" y="903"/>
                    <a:pt x="417" y="910"/>
                  </a:cubicBezTo>
                  <a:cubicBezTo>
                    <a:pt x="421" y="909"/>
                    <a:pt x="424" y="910"/>
                    <a:pt x="426" y="908"/>
                  </a:cubicBezTo>
                  <a:cubicBezTo>
                    <a:pt x="422" y="906"/>
                    <a:pt x="426" y="902"/>
                    <a:pt x="426" y="900"/>
                  </a:cubicBezTo>
                  <a:cubicBezTo>
                    <a:pt x="427" y="899"/>
                    <a:pt x="422" y="899"/>
                    <a:pt x="424" y="897"/>
                  </a:cubicBezTo>
                  <a:cubicBezTo>
                    <a:pt x="428" y="897"/>
                    <a:pt x="428" y="901"/>
                    <a:pt x="430" y="902"/>
                  </a:cubicBezTo>
                  <a:cubicBezTo>
                    <a:pt x="429" y="906"/>
                    <a:pt x="427" y="908"/>
                    <a:pt x="428" y="913"/>
                  </a:cubicBezTo>
                  <a:cubicBezTo>
                    <a:pt x="427" y="914"/>
                    <a:pt x="423" y="913"/>
                    <a:pt x="423" y="914"/>
                  </a:cubicBezTo>
                  <a:cubicBezTo>
                    <a:pt x="427" y="915"/>
                    <a:pt x="424" y="921"/>
                    <a:pt x="426" y="924"/>
                  </a:cubicBezTo>
                  <a:cubicBezTo>
                    <a:pt x="427" y="924"/>
                    <a:pt x="427" y="924"/>
                    <a:pt x="427" y="924"/>
                  </a:cubicBezTo>
                  <a:cubicBezTo>
                    <a:pt x="428" y="924"/>
                    <a:pt x="429" y="922"/>
                    <a:pt x="430" y="924"/>
                  </a:cubicBezTo>
                  <a:cubicBezTo>
                    <a:pt x="430" y="925"/>
                    <a:pt x="430" y="926"/>
                    <a:pt x="430" y="927"/>
                  </a:cubicBezTo>
                  <a:cubicBezTo>
                    <a:pt x="440" y="924"/>
                    <a:pt x="441" y="913"/>
                    <a:pt x="444" y="903"/>
                  </a:cubicBezTo>
                  <a:cubicBezTo>
                    <a:pt x="446" y="907"/>
                    <a:pt x="446" y="907"/>
                    <a:pt x="444" y="910"/>
                  </a:cubicBezTo>
                  <a:cubicBezTo>
                    <a:pt x="448" y="910"/>
                    <a:pt x="448" y="913"/>
                    <a:pt x="449" y="915"/>
                  </a:cubicBezTo>
                  <a:cubicBezTo>
                    <a:pt x="456" y="913"/>
                    <a:pt x="466" y="906"/>
                    <a:pt x="465" y="900"/>
                  </a:cubicBezTo>
                  <a:cubicBezTo>
                    <a:pt x="467" y="901"/>
                    <a:pt x="468" y="902"/>
                    <a:pt x="468" y="903"/>
                  </a:cubicBezTo>
                  <a:cubicBezTo>
                    <a:pt x="466" y="906"/>
                    <a:pt x="465" y="909"/>
                    <a:pt x="461" y="909"/>
                  </a:cubicBezTo>
                  <a:cubicBezTo>
                    <a:pt x="462" y="913"/>
                    <a:pt x="465" y="918"/>
                    <a:pt x="467" y="920"/>
                  </a:cubicBezTo>
                  <a:cubicBezTo>
                    <a:pt x="466" y="927"/>
                    <a:pt x="460" y="929"/>
                    <a:pt x="455" y="934"/>
                  </a:cubicBezTo>
                  <a:cubicBezTo>
                    <a:pt x="457" y="937"/>
                    <a:pt x="456" y="940"/>
                    <a:pt x="457" y="942"/>
                  </a:cubicBezTo>
                  <a:cubicBezTo>
                    <a:pt x="459" y="940"/>
                    <a:pt x="460" y="937"/>
                    <a:pt x="462" y="939"/>
                  </a:cubicBezTo>
                  <a:cubicBezTo>
                    <a:pt x="463" y="937"/>
                    <a:pt x="461" y="933"/>
                    <a:pt x="462" y="933"/>
                  </a:cubicBezTo>
                  <a:cubicBezTo>
                    <a:pt x="465" y="934"/>
                    <a:pt x="465" y="939"/>
                    <a:pt x="463" y="941"/>
                  </a:cubicBezTo>
                  <a:cubicBezTo>
                    <a:pt x="461" y="941"/>
                    <a:pt x="460" y="940"/>
                    <a:pt x="460" y="944"/>
                  </a:cubicBezTo>
                  <a:cubicBezTo>
                    <a:pt x="460" y="946"/>
                    <a:pt x="463" y="945"/>
                    <a:pt x="463" y="947"/>
                  </a:cubicBezTo>
                  <a:cubicBezTo>
                    <a:pt x="457" y="951"/>
                    <a:pt x="454" y="947"/>
                    <a:pt x="448" y="952"/>
                  </a:cubicBezTo>
                  <a:cubicBezTo>
                    <a:pt x="448" y="957"/>
                    <a:pt x="453" y="959"/>
                    <a:pt x="452" y="964"/>
                  </a:cubicBezTo>
                  <a:cubicBezTo>
                    <a:pt x="449" y="960"/>
                    <a:pt x="444" y="958"/>
                    <a:pt x="447" y="952"/>
                  </a:cubicBezTo>
                  <a:cubicBezTo>
                    <a:pt x="440" y="955"/>
                    <a:pt x="443" y="970"/>
                    <a:pt x="442" y="979"/>
                  </a:cubicBezTo>
                  <a:cubicBezTo>
                    <a:pt x="446" y="984"/>
                    <a:pt x="454" y="984"/>
                    <a:pt x="461" y="983"/>
                  </a:cubicBezTo>
                  <a:cubicBezTo>
                    <a:pt x="463" y="983"/>
                    <a:pt x="466" y="982"/>
                    <a:pt x="468" y="982"/>
                  </a:cubicBezTo>
                  <a:cubicBezTo>
                    <a:pt x="465" y="982"/>
                    <a:pt x="462" y="983"/>
                    <a:pt x="465" y="986"/>
                  </a:cubicBezTo>
                  <a:cubicBezTo>
                    <a:pt x="461" y="982"/>
                    <a:pt x="460" y="985"/>
                    <a:pt x="454" y="986"/>
                  </a:cubicBezTo>
                  <a:cubicBezTo>
                    <a:pt x="454" y="987"/>
                    <a:pt x="455" y="987"/>
                    <a:pt x="455" y="989"/>
                  </a:cubicBezTo>
                  <a:cubicBezTo>
                    <a:pt x="447" y="993"/>
                    <a:pt x="441" y="1002"/>
                    <a:pt x="437" y="1012"/>
                  </a:cubicBezTo>
                  <a:cubicBezTo>
                    <a:pt x="447" y="1025"/>
                    <a:pt x="447" y="1048"/>
                    <a:pt x="467" y="1049"/>
                  </a:cubicBezTo>
                  <a:cubicBezTo>
                    <a:pt x="468" y="1045"/>
                    <a:pt x="475" y="1043"/>
                    <a:pt x="478" y="1044"/>
                  </a:cubicBezTo>
                  <a:cubicBezTo>
                    <a:pt x="475" y="1045"/>
                    <a:pt x="474" y="1047"/>
                    <a:pt x="471" y="1047"/>
                  </a:cubicBezTo>
                  <a:cubicBezTo>
                    <a:pt x="473" y="1050"/>
                    <a:pt x="471" y="1053"/>
                    <a:pt x="468" y="1054"/>
                  </a:cubicBezTo>
                  <a:cubicBezTo>
                    <a:pt x="453" y="1057"/>
                    <a:pt x="448" y="1043"/>
                    <a:pt x="444" y="1031"/>
                  </a:cubicBezTo>
                  <a:cubicBezTo>
                    <a:pt x="439" y="1032"/>
                    <a:pt x="431" y="1035"/>
                    <a:pt x="428" y="1040"/>
                  </a:cubicBezTo>
                  <a:cubicBezTo>
                    <a:pt x="434" y="1045"/>
                    <a:pt x="436" y="1053"/>
                    <a:pt x="442" y="1057"/>
                  </a:cubicBezTo>
                  <a:cubicBezTo>
                    <a:pt x="441" y="1057"/>
                    <a:pt x="439" y="1057"/>
                    <a:pt x="439" y="1060"/>
                  </a:cubicBezTo>
                  <a:cubicBezTo>
                    <a:pt x="441" y="1059"/>
                    <a:pt x="441" y="1061"/>
                    <a:pt x="442" y="1061"/>
                  </a:cubicBezTo>
                  <a:cubicBezTo>
                    <a:pt x="442" y="1063"/>
                    <a:pt x="442" y="1065"/>
                    <a:pt x="442" y="1065"/>
                  </a:cubicBezTo>
                  <a:cubicBezTo>
                    <a:pt x="434" y="1059"/>
                    <a:pt x="423" y="1054"/>
                    <a:pt x="417" y="1044"/>
                  </a:cubicBezTo>
                  <a:cubicBezTo>
                    <a:pt x="411" y="1047"/>
                    <a:pt x="404" y="1047"/>
                    <a:pt x="399" y="1051"/>
                  </a:cubicBezTo>
                  <a:cubicBezTo>
                    <a:pt x="394" y="1053"/>
                    <a:pt x="386" y="1056"/>
                    <a:pt x="378" y="1054"/>
                  </a:cubicBezTo>
                  <a:cubicBezTo>
                    <a:pt x="377" y="1050"/>
                    <a:pt x="373" y="1049"/>
                    <a:pt x="369" y="1049"/>
                  </a:cubicBezTo>
                  <a:cubicBezTo>
                    <a:pt x="369" y="1047"/>
                    <a:pt x="366" y="1047"/>
                    <a:pt x="364" y="1047"/>
                  </a:cubicBezTo>
                  <a:cubicBezTo>
                    <a:pt x="365" y="1051"/>
                    <a:pt x="369" y="1054"/>
                    <a:pt x="372" y="1057"/>
                  </a:cubicBezTo>
                  <a:cubicBezTo>
                    <a:pt x="370" y="1059"/>
                    <a:pt x="370" y="1061"/>
                    <a:pt x="370" y="1061"/>
                  </a:cubicBezTo>
                  <a:cubicBezTo>
                    <a:pt x="366" y="1061"/>
                    <a:pt x="370" y="1059"/>
                    <a:pt x="367" y="1055"/>
                  </a:cubicBezTo>
                  <a:cubicBezTo>
                    <a:pt x="356" y="1055"/>
                    <a:pt x="351" y="1065"/>
                    <a:pt x="339" y="1063"/>
                  </a:cubicBezTo>
                  <a:cubicBezTo>
                    <a:pt x="337" y="1065"/>
                    <a:pt x="335" y="1067"/>
                    <a:pt x="332" y="1068"/>
                  </a:cubicBezTo>
                  <a:cubicBezTo>
                    <a:pt x="332" y="1069"/>
                    <a:pt x="332" y="1071"/>
                    <a:pt x="332" y="1072"/>
                  </a:cubicBezTo>
                  <a:cubicBezTo>
                    <a:pt x="326" y="1073"/>
                    <a:pt x="324" y="1082"/>
                    <a:pt x="320" y="1082"/>
                  </a:cubicBezTo>
                  <a:cubicBezTo>
                    <a:pt x="320" y="1087"/>
                    <a:pt x="320" y="1088"/>
                    <a:pt x="320" y="1093"/>
                  </a:cubicBezTo>
                  <a:cubicBezTo>
                    <a:pt x="312" y="1099"/>
                    <a:pt x="305" y="1110"/>
                    <a:pt x="294" y="1111"/>
                  </a:cubicBezTo>
                  <a:cubicBezTo>
                    <a:pt x="290" y="1116"/>
                    <a:pt x="288" y="1120"/>
                    <a:pt x="283" y="1123"/>
                  </a:cubicBezTo>
                  <a:cubicBezTo>
                    <a:pt x="283" y="1127"/>
                    <a:pt x="276" y="1129"/>
                    <a:pt x="279" y="1134"/>
                  </a:cubicBezTo>
                  <a:cubicBezTo>
                    <a:pt x="283" y="1131"/>
                    <a:pt x="287" y="1131"/>
                    <a:pt x="292" y="1131"/>
                  </a:cubicBezTo>
                  <a:cubicBezTo>
                    <a:pt x="293" y="1131"/>
                    <a:pt x="292" y="1127"/>
                    <a:pt x="294" y="1127"/>
                  </a:cubicBezTo>
                  <a:cubicBezTo>
                    <a:pt x="298" y="1127"/>
                    <a:pt x="300" y="1130"/>
                    <a:pt x="300" y="1134"/>
                  </a:cubicBezTo>
                  <a:cubicBezTo>
                    <a:pt x="302" y="1133"/>
                    <a:pt x="306" y="1133"/>
                    <a:pt x="307" y="1131"/>
                  </a:cubicBezTo>
                  <a:cubicBezTo>
                    <a:pt x="305" y="1131"/>
                    <a:pt x="303" y="1130"/>
                    <a:pt x="303" y="1127"/>
                  </a:cubicBezTo>
                  <a:cubicBezTo>
                    <a:pt x="307" y="1121"/>
                    <a:pt x="312" y="1116"/>
                    <a:pt x="320" y="1117"/>
                  </a:cubicBezTo>
                  <a:cubicBezTo>
                    <a:pt x="322" y="1111"/>
                    <a:pt x="333" y="1113"/>
                    <a:pt x="337" y="1116"/>
                  </a:cubicBezTo>
                  <a:cubicBezTo>
                    <a:pt x="339" y="1111"/>
                    <a:pt x="345" y="1113"/>
                    <a:pt x="347" y="1111"/>
                  </a:cubicBezTo>
                  <a:cubicBezTo>
                    <a:pt x="346" y="1114"/>
                    <a:pt x="341" y="1116"/>
                    <a:pt x="338" y="1117"/>
                  </a:cubicBezTo>
                  <a:cubicBezTo>
                    <a:pt x="339" y="1124"/>
                    <a:pt x="344" y="1126"/>
                    <a:pt x="338" y="1131"/>
                  </a:cubicBezTo>
                  <a:cubicBezTo>
                    <a:pt x="341" y="1134"/>
                    <a:pt x="344" y="1138"/>
                    <a:pt x="346" y="1144"/>
                  </a:cubicBezTo>
                  <a:cubicBezTo>
                    <a:pt x="350" y="1144"/>
                    <a:pt x="353" y="1140"/>
                    <a:pt x="356" y="1142"/>
                  </a:cubicBezTo>
                  <a:cubicBezTo>
                    <a:pt x="347" y="1145"/>
                    <a:pt x="343" y="1152"/>
                    <a:pt x="339" y="1161"/>
                  </a:cubicBezTo>
                  <a:cubicBezTo>
                    <a:pt x="341" y="1164"/>
                    <a:pt x="344" y="1168"/>
                    <a:pt x="345" y="1172"/>
                  </a:cubicBezTo>
                  <a:cubicBezTo>
                    <a:pt x="347" y="1172"/>
                    <a:pt x="350" y="1172"/>
                    <a:pt x="352" y="1171"/>
                  </a:cubicBezTo>
                  <a:cubicBezTo>
                    <a:pt x="354" y="1170"/>
                    <a:pt x="358" y="1169"/>
                    <a:pt x="359" y="1171"/>
                  </a:cubicBezTo>
                  <a:cubicBezTo>
                    <a:pt x="357" y="1170"/>
                    <a:pt x="356" y="1172"/>
                    <a:pt x="353" y="1174"/>
                  </a:cubicBezTo>
                  <a:cubicBezTo>
                    <a:pt x="352" y="1175"/>
                    <a:pt x="350" y="1177"/>
                    <a:pt x="347" y="1175"/>
                  </a:cubicBezTo>
                  <a:cubicBezTo>
                    <a:pt x="345" y="1198"/>
                    <a:pt x="338" y="1215"/>
                    <a:pt x="320" y="1223"/>
                  </a:cubicBezTo>
                  <a:cubicBezTo>
                    <a:pt x="319" y="1224"/>
                    <a:pt x="318" y="1223"/>
                    <a:pt x="317" y="1223"/>
                  </a:cubicBezTo>
                  <a:cubicBezTo>
                    <a:pt x="313" y="1228"/>
                    <a:pt x="306" y="1232"/>
                    <a:pt x="302" y="1236"/>
                  </a:cubicBezTo>
                  <a:cubicBezTo>
                    <a:pt x="295" y="1234"/>
                    <a:pt x="289" y="1236"/>
                    <a:pt x="285" y="1236"/>
                  </a:cubicBezTo>
                  <a:cubicBezTo>
                    <a:pt x="287" y="1238"/>
                    <a:pt x="287" y="1241"/>
                    <a:pt x="287" y="1242"/>
                  </a:cubicBezTo>
                  <a:cubicBezTo>
                    <a:pt x="286" y="1241"/>
                    <a:pt x="283" y="1240"/>
                    <a:pt x="281" y="1239"/>
                  </a:cubicBezTo>
                  <a:cubicBezTo>
                    <a:pt x="280" y="1245"/>
                    <a:pt x="276" y="1248"/>
                    <a:pt x="270" y="1249"/>
                  </a:cubicBezTo>
                  <a:cubicBezTo>
                    <a:pt x="270" y="1252"/>
                    <a:pt x="274" y="1253"/>
                    <a:pt x="271" y="1254"/>
                  </a:cubicBezTo>
                  <a:cubicBezTo>
                    <a:pt x="268" y="1255"/>
                    <a:pt x="266" y="1253"/>
                    <a:pt x="264" y="1252"/>
                  </a:cubicBezTo>
                  <a:cubicBezTo>
                    <a:pt x="266" y="1256"/>
                    <a:pt x="260" y="1255"/>
                    <a:pt x="258" y="1259"/>
                  </a:cubicBezTo>
                  <a:cubicBezTo>
                    <a:pt x="258" y="1258"/>
                    <a:pt x="256" y="1256"/>
                    <a:pt x="257" y="1254"/>
                  </a:cubicBezTo>
                  <a:cubicBezTo>
                    <a:pt x="255" y="1254"/>
                    <a:pt x="254" y="1254"/>
                    <a:pt x="253" y="1253"/>
                  </a:cubicBezTo>
                  <a:cubicBezTo>
                    <a:pt x="251" y="1253"/>
                    <a:pt x="250" y="1253"/>
                    <a:pt x="248" y="1253"/>
                  </a:cubicBezTo>
                  <a:cubicBezTo>
                    <a:pt x="250" y="1256"/>
                    <a:pt x="248" y="1258"/>
                    <a:pt x="248" y="1262"/>
                  </a:cubicBezTo>
                  <a:cubicBezTo>
                    <a:pt x="241" y="1262"/>
                    <a:pt x="235" y="1269"/>
                    <a:pt x="226" y="1271"/>
                  </a:cubicBezTo>
                  <a:cubicBezTo>
                    <a:pt x="229" y="1274"/>
                    <a:pt x="225" y="1275"/>
                    <a:pt x="226" y="1278"/>
                  </a:cubicBezTo>
                  <a:cubicBezTo>
                    <a:pt x="230" y="1275"/>
                    <a:pt x="234" y="1277"/>
                    <a:pt x="237" y="1277"/>
                  </a:cubicBezTo>
                  <a:cubicBezTo>
                    <a:pt x="240" y="1278"/>
                    <a:pt x="241" y="1278"/>
                    <a:pt x="243" y="1278"/>
                  </a:cubicBezTo>
                  <a:cubicBezTo>
                    <a:pt x="247" y="1281"/>
                    <a:pt x="250" y="1296"/>
                    <a:pt x="241" y="1292"/>
                  </a:cubicBezTo>
                  <a:cubicBezTo>
                    <a:pt x="238" y="1294"/>
                    <a:pt x="238" y="1299"/>
                    <a:pt x="234" y="1298"/>
                  </a:cubicBezTo>
                  <a:cubicBezTo>
                    <a:pt x="236" y="1299"/>
                    <a:pt x="238" y="1303"/>
                    <a:pt x="240" y="1305"/>
                  </a:cubicBezTo>
                  <a:cubicBezTo>
                    <a:pt x="243" y="1304"/>
                    <a:pt x="237" y="1303"/>
                    <a:pt x="240" y="1299"/>
                  </a:cubicBezTo>
                  <a:cubicBezTo>
                    <a:pt x="242" y="1299"/>
                    <a:pt x="242" y="1301"/>
                    <a:pt x="244" y="1300"/>
                  </a:cubicBezTo>
                  <a:cubicBezTo>
                    <a:pt x="245" y="1299"/>
                    <a:pt x="248" y="1296"/>
                    <a:pt x="249" y="1297"/>
                  </a:cubicBezTo>
                  <a:cubicBezTo>
                    <a:pt x="247" y="1298"/>
                    <a:pt x="248" y="1300"/>
                    <a:pt x="249" y="1303"/>
                  </a:cubicBezTo>
                  <a:cubicBezTo>
                    <a:pt x="250" y="1303"/>
                    <a:pt x="253" y="1303"/>
                    <a:pt x="255" y="1303"/>
                  </a:cubicBezTo>
                  <a:cubicBezTo>
                    <a:pt x="258" y="1303"/>
                    <a:pt x="263" y="1303"/>
                    <a:pt x="267" y="1301"/>
                  </a:cubicBezTo>
                  <a:cubicBezTo>
                    <a:pt x="266" y="1303"/>
                    <a:pt x="266" y="1304"/>
                    <a:pt x="266" y="1305"/>
                  </a:cubicBezTo>
                  <a:cubicBezTo>
                    <a:pt x="264" y="1305"/>
                    <a:pt x="264" y="1305"/>
                    <a:pt x="263" y="1305"/>
                  </a:cubicBezTo>
                  <a:cubicBezTo>
                    <a:pt x="262" y="1305"/>
                    <a:pt x="261" y="1304"/>
                    <a:pt x="261" y="1305"/>
                  </a:cubicBezTo>
                  <a:cubicBezTo>
                    <a:pt x="263" y="1305"/>
                    <a:pt x="266" y="1307"/>
                    <a:pt x="264" y="1307"/>
                  </a:cubicBezTo>
                  <a:cubicBezTo>
                    <a:pt x="258" y="1309"/>
                    <a:pt x="256" y="1306"/>
                    <a:pt x="253" y="1305"/>
                  </a:cubicBezTo>
                  <a:cubicBezTo>
                    <a:pt x="253" y="1309"/>
                    <a:pt x="250" y="1307"/>
                    <a:pt x="248" y="1306"/>
                  </a:cubicBezTo>
                  <a:cubicBezTo>
                    <a:pt x="247" y="1306"/>
                    <a:pt x="245" y="1305"/>
                    <a:pt x="245" y="1306"/>
                  </a:cubicBezTo>
                  <a:cubicBezTo>
                    <a:pt x="249" y="1309"/>
                    <a:pt x="253" y="1312"/>
                    <a:pt x="251" y="1316"/>
                  </a:cubicBezTo>
                  <a:cubicBezTo>
                    <a:pt x="256" y="1317"/>
                    <a:pt x="260" y="1318"/>
                    <a:pt x="263" y="1319"/>
                  </a:cubicBezTo>
                  <a:cubicBezTo>
                    <a:pt x="264" y="1316"/>
                    <a:pt x="267" y="1314"/>
                    <a:pt x="269" y="1312"/>
                  </a:cubicBezTo>
                  <a:cubicBezTo>
                    <a:pt x="276" y="1313"/>
                    <a:pt x="277" y="1312"/>
                    <a:pt x="283" y="1310"/>
                  </a:cubicBezTo>
                  <a:cubicBezTo>
                    <a:pt x="285" y="1306"/>
                    <a:pt x="287" y="1305"/>
                    <a:pt x="286" y="1300"/>
                  </a:cubicBezTo>
                  <a:cubicBezTo>
                    <a:pt x="292" y="1297"/>
                    <a:pt x="301" y="1298"/>
                    <a:pt x="311" y="1297"/>
                  </a:cubicBezTo>
                  <a:cubicBezTo>
                    <a:pt x="308" y="1294"/>
                    <a:pt x="307" y="1291"/>
                    <a:pt x="307" y="1290"/>
                  </a:cubicBezTo>
                  <a:cubicBezTo>
                    <a:pt x="309" y="1288"/>
                    <a:pt x="309" y="1290"/>
                    <a:pt x="311" y="1292"/>
                  </a:cubicBezTo>
                  <a:cubicBezTo>
                    <a:pt x="311" y="1293"/>
                    <a:pt x="312" y="1294"/>
                    <a:pt x="313" y="1294"/>
                  </a:cubicBezTo>
                  <a:cubicBezTo>
                    <a:pt x="314" y="1288"/>
                    <a:pt x="320" y="1288"/>
                    <a:pt x="324" y="1285"/>
                  </a:cubicBezTo>
                  <a:cubicBezTo>
                    <a:pt x="322" y="1290"/>
                    <a:pt x="315" y="1290"/>
                    <a:pt x="315" y="1296"/>
                  </a:cubicBezTo>
                  <a:cubicBezTo>
                    <a:pt x="318" y="1297"/>
                    <a:pt x="322" y="1298"/>
                    <a:pt x="324" y="1300"/>
                  </a:cubicBezTo>
                  <a:cubicBezTo>
                    <a:pt x="320" y="1301"/>
                    <a:pt x="320" y="1299"/>
                    <a:pt x="317" y="1299"/>
                  </a:cubicBezTo>
                  <a:cubicBezTo>
                    <a:pt x="317" y="1307"/>
                    <a:pt x="321" y="1307"/>
                    <a:pt x="327" y="1306"/>
                  </a:cubicBezTo>
                  <a:cubicBezTo>
                    <a:pt x="332" y="1306"/>
                    <a:pt x="335" y="1306"/>
                    <a:pt x="338" y="1310"/>
                  </a:cubicBezTo>
                  <a:cubicBezTo>
                    <a:pt x="339" y="1309"/>
                    <a:pt x="341" y="1309"/>
                    <a:pt x="344" y="1309"/>
                  </a:cubicBezTo>
                  <a:cubicBezTo>
                    <a:pt x="343" y="1310"/>
                    <a:pt x="344" y="1311"/>
                    <a:pt x="343" y="1312"/>
                  </a:cubicBezTo>
                  <a:cubicBezTo>
                    <a:pt x="335" y="1317"/>
                    <a:pt x="330" y="1312"/>
                    <a:pt x="324" y="1317"/>
                  </a:cubicBezTo>
                  <a:cubicBezTo>
                    <a:pt x="324" y="1319"/>
                    <a:pt x="325" y="1320"/>
                    <a:pt x="325" y="1323"/>
                  </a:cubicBezTo>
                  <a:cubicBezTo>
                    <a:pt x="324" y="1324"/>
                    <a:pt x="321" y="1324"/>
                    <a:pt x="320" y="1325"/>
                  </a:cubicBezTo>
                  <a:cubicBezTo>
                    <a:pt x="328" y="1325"/>
                    <a:pt x="332" y="1330"/>
                    <a:pt x="338" y="1326"/>
                  </a:cubicBezTo>
                  <a:cubicBezTo>
                    <a:pt x="337" y="1326"/>
                    <a:pt x="337" y="1325"/>
                    <a:pt x="337" y="1324"/>
                  </a:cubicBezTo>
                  <a:cubicBezTo>
                    <a:pt x="339" y="1323"/>
                    <a:pt x="341" y="1323"/>
                    <a:pt x="344" y="1324"/>
                  </a:cubicBezTo>
                  <a:cubicBezTo>
                    <a:pt x="347" y="1324"/>
                    <a:pt x="350" y="1325"/>
                    <a:pt x="353" y="1323"/>
                  </a:cubicBezTo>
                  <a:cubicBezTo>
                    <a:pt x="351" y="1316"/>
                    <a:pt x="365" y="1316"/>
                    <a:pt x="369" y="1314"/>
                  </a:cubicBezTo>
                  <a:cubicBezTo>
                    <a:pt x="369" y="1317"/>
                    <a:pt x="367" y="1317"/>
                    <a:pt x="369" y="1319"/>
                  </a:cubicBezTo>
                  <a:cubicBezTo>
                    <a:pt x="370" y="1320"/>
                    <a:pt x="370" y="1320"/>
                    <a:pt x="371" y="1320"/>
                  </a:cubicBezTo>
                  <a:cubicBezTo>
                    <a:pt x="372" y="1320"/>
                    <a:pt x="373" y="1320"/>
                    <a:pt x="373" y="1322"/>
                  </a:cubicBezTo>
                  <a:cubicBezTo>
                    <a:pt x="371" y="1325"/>
                    <a:pt x="377" y="1333"/>
                    <a:pt x="379" y="1338"/>
                  </a:cubicBezTo>
                  <a:cubicBezTo>
                    <a:pt x="380" y="1338"/>
                    <a:pt x="382" y="1338"/>
                    <a:pt x="383" y="1338"/>
                  </a:cubicBezTo>
                  <a:cubicBezTo>
                    <a:pt x="384" y="1337"/>
                    <a:pt x="385" y="1337"/>
                    <a:pt x="388" y="1338"/>
                  </a:cubicBezTo>
                  <a:cubicBezTo>
                    <a:pt x="388" y="1339"/>
                    <a:pt x="386" y="1339"/>
                    <a:pt x="386" y="1341"/>
                  </a:cubicBezTo>
                  <a:cubicBezTo>
                    <a:pt x="390" y="1343"/>
                    <a:pt x="392" y="1345"/>
                    <a:pt x="394" y="1350"/>
                  </a:cubicBezTo>
                  <a:cubicBezTo>
                    <a:pt x="403" y="1352"/>
                    <a:pt x="411" y="1351"/>
                    <a:pt x="418" y="1350"/>
                  </a:cubicBezTo>
                  <a:cubicBezTo>
                    <a:pt x="423" y="1350"/>
                    <a:pt x="427" y="1349"/>
                    <a:pt x="430" y="1350"/>
                  </a:cubicBezTo>
                  <a:cubicBezTo>
                    <a:pt x="431" y="1346"/>
                    <a:pt x="433" y="1343"/>
                    <a:pt x="429" y="1342"/>
                  </a:cubicBezTo>
                  <a:cubicBezTo>
                    <a:pt x="431" y="1341"/>
                    <a:pt x="430" y="1338"/>
                    <a:pt x="431" y="1337"/>
                  </a:cubicBezTo>
                  <a:cubicBezTo>
                    <a:pt x="433" y="1337"/>
                    <a:pt x="433" y="1338"/>
                    <a:pt x="434" y="1339"/>
                  </a:cubicBezTo>
                  <a:cubicBezTo>
                    <a:pt x="439" y="1332"/>
                    <a:pt x="450" y="1331"/>
                    <a:pt x="449" y="1318"/>
                  </a:cubicBezTo>
                  <a:cubicBezTo>
                    <a:pt x="450" y="1322"/>
                    <a:pt x="450" y="1326"/>
                    <a:pt x="452" y="1329"/>
                  </a:cubicBezTo>
                  <a:cubicBezTo>
                    <a:pt x="462" y="1329"/>
                    <a:pt x="478" y="1322"/>
                    <a:pt x="480" y="1313"/>
                  </a:cubicBezTo>
                  <a:cubicBezTo>
                    <a:pt x="481" y="1313"/>
                    <a:pt x="481" y="1314"/>
                    <a:pt x="482" y="1313"/>
                  </a:cubicBezTo>
                  <a:cubicBezTo>
                    <a:pt x="487" y="1304"/>
                    <a:pt x="498" y="1300"/>
                    <a:pt x="504" y="1292"/>
                  </a:cubicBezTo>
                  <a:cubicBezTo>
                    <a:pt x="503" y="1291"/>
                    <a:pt x="499" y="1292"/>
                    <a:pt x="500" y="1290"/>
                  </a:cubicBezTo>
                  <a:cubicBezTo>
                    <a:pt x="500" y="1287"/>
                    <a:pt x="501" y="1285"/>
                    <a:pt x="504" y="1284"/>
                  </a:cubicBezTo>
                  <a:cubicBezTo>
                    <a:pt x="505" y="1286"/>
                    <a:pt x="506" y="1287"/>
                    <a:pt x="508" y="1288"/>
                  </a:cubicBezTo>
                  <a:cubicBezTo>
                    <a:pt x="508" y="1286"/>
                    <a:pt x="508" y="1285"/>
                    <a:pt x="510" y="1284"/>
                  </a:cubicBezTo>
                  <a:cubicBezTo>
                    <a:pt x="510" y="1286"/>
                    <a:pt x="511" y="1288"/>
                    <a:pt x="510" y="1290"/>
                  </a:cubicBezTo>
                  <a:cubicBezTo>
                    <a:pt x="507" y="1290"/>
                    <a:pt x="506" y="1288"/>
                    <a:pt x="505" y="1288"/>
                  </a:cubicBezTo>
                  <a:cubicBezTo>
                    <a:pt x="505" y="1287"/>
                    <a:pt x="504" y="1286"/>
                    <a:pt x="503" y="1286"/>
                  </a:cubicBezTo>
                  <a:cubicBezTo>
                    <a:pt x="501" y="1292"/>
                    <a:pt x="508" y="1290"/>
                    <a:pt x="507" y="1294"/>
                  </a:cubicBezTo>
                  <a:cubicBezTo>
                    <a:pt x="494" y="1305"/>
                    <a:pt x="481" y="1316"/>
                    <a:pt x="476" y="1335"/>
                  </a:cubicBezTo>
                  <a:cubicBezTo>
                    <a:pt x="466" y="1333"/>
                    <a:pt x="462" y="1344"/>
                    <a:pt x="456" y="1350"/>
                  </a:cubicBezTo>
                  <a:cubicBezTo>
                    <a:pt x="454" y="1349"/>
                    <a:pt x="452" y="1350"/>
                    <a:pt x="449" y="1352"/>
                  </a:cubicBezTo>
                  <a:cubicBezTo>
                    <a:pt x="452" y="1354"/>
                    <a:pt x="448" y="1362"/>
                    <a:pt x="449" y="1365"/>
                  </a:cubicBezTo>
                  <a:cubicBezTo>
                    <a:pt x="448" y="1365"/>
                    <a:pt x="450" y="1359"/>
                    <a:pt x="447" y="1361"/>
                  </a:cubicBezTo>
                  <a:cubicBezTo>
                    <a:pt x="447" y="1365"/>
                    <a:pt x="444" y="1374"/>
                    <a:pt x="449" y="1377"/>
                  </a:cubicBezTo>
                  <a:cubicBezTo>
                    <a:pt x="447" y="1376"/>
                    <a:pt x="446" y="1378"/>
                    <a:pt x="446" y="1380"/>
                  </a:cubicBezTo>
                  <a:cubicBezTo>
                    <a:pt x="444" y="1382"/>
                    <a:pt x="444" y="1384"/>
                    <a:pt x="442" y="1383"/>
                  </a:cubicBezTo>
                  <a:cubicBezTo>
                    <a:pt x="442" y="1381"/>
                    <a:pt x="446" y="1381"/>
                    <a:pt x="443" y="1378"/>
                  </a:cubicBezTo>
                  <a:cubicBezTo>
                    <a:pt x="436" y="1380"/>
                    <a:pt x="427" y="1380"/>
                    <a:pt x="422" y="1383"/>
                  </a:cubicBezTo>
                  <a:cubicBezTo>
                    <a:pt x="407" y="1384"/>
                    <a:pt x="405" y="1376"/>
                    <a:pt x="392" y="1375"/>
                  </a:cubicBezTo>
                  <a:cubicBezTo>
                    <a:pt x="390" y="1375"/>
                    <a:pt x="391" y="1377"/>
                    <a:pt x="389" y="1377"/>
                  </a:cubicBezTo>
                  <a:cubicBezTo>
                    <a:pt x="369" y="1371"/>
                    <a:pt x="352" y="1378"/>
                    <a:pt x="331" y="1381"/>
                  </a:cubicBezTo>
                  <a:cubicBezTo>
                    <a:pt x="331" y="1384"/>
                    <a:pt x="333" y="1384"/>
                    <a:pt x="332" y="1387"/>
                  </a:cubicBezTo>
                  <a:cubicBezTo>
                    <a:pt x="331" y="1388"/>
                    <a:pt x="327" y="1387"/>
                    <a:pt x="327" y="1389"/>
                  </a:cubicBezTo>
                  <a:cubicBezTo>
                    <a:pt x="331" y="1391"/>
                    <a:pt x="331" y="1395"/>
                    <a:pt x="331" y="1400"/>
                  </a:cubicBezTo>
                  <a:cubicBezTo>
                    <a:pt x="337" y="1396"/>
                    <a:pt x="345" y="1394"/>
                    <a:pt x="347" y="1401"/>
                  </a:cubicBezTo>
                  <a:cubicBezTo>
                    <a:pt x="345" y="1397"/>
                    <a:pt x="340" y="1399"/>
                    <a:pt x="335" y="1400"/>
                  </a:cubicBezTo>
                  <a:cubicBezTo>
                    <a:pt x="335" y="1403"/>
                    <a:pt x="334" y="1404"/>
                    <a:pt x="333" y="1406"/>
                  </a:cubicBezTo>
                  <a:cubicBezTo>
                    <a:pt x="333" y="1403"/>
                    <a:pt x="332" y="1402"/>
                    <a:pt x="331" y="1402"/>
                  </a:cubicBezTo>
                  <a:cubicBezTo>
                    <a:pt x="327" y="1406"/>
                    <a:pt x="325" y="1412"/>
                    <a:pt x="320" y="1413"/>
                  </a:cubicBezTo>
                  <a:cubicBezTo>
                    <a:pt x="318" y="1413"/>
                    <a:pt x="315" y="1412"/>
                    <a:pt x="313" y="1409"/>
                  </a:cubicBezTo>
                  <a:cubicBezTo>
                    <a:pt x="309" y="1408"/>
                    <a:pt x="306" y="1406"/>
                    <a:pt x="301" y="1408"/>
                  </a:cubicBezTo>
                  <a:cubicBezTo>
                    <a:pt x="299" y="1422"/>
                    <a:pt x="299" y="1428"/>
                    <a:pt x="299" y="1444"/>
                  </a:cubicBezTo>
                  <a:cubicBezTo>
                    <a:pt x="289" y="1447"/>
                    <a:pt x="288" y="1458"/>
                    <a:pt x="279" y="1460"/>
                  </a:cubicBezTo>
                  <a:cubicBezTo>
                    <a:pt x="280" y="1472"/>
                    <a:pt x="270" y="1473"/>
                    <a:pt x="263" y="1473"/>
                  </a:cubicBezTo>
                  <a:cubicBezTo>
                    <a:pt x="263" y="1477"/>
                    <a:pt x="264" y="1479"/>
                    <a:pt x="266" y="1480"/>
                  </a:cubicBezTo>
                  <a:cubicBezTo>
                    <a:pt x="268" y="1480"/>
                    <a:pt x="271" y="1480"/>
                    <a:pt x="271" y="1483"/>
                  </a:cubicBezTo>
                  <a:cubicBezTo>
                    <a:pt x="268" y="1481"/>
                    <a:pt x="263" y="1481"/>
                    <a:pt x="261" y="1483"/>
                  </a:cubicBezTo>
                  <a:cubicBezTo>
                    <a:pt x="262" y="1483"/>
                    <a:pt x="262" y="1479"/>
                    <a:pt x="261" y="1478"/>
                  </a:cubicBezTo>
                  <a:cubicBezTo>
                    <a:pt x="260" y="1477"/>
                    <a:pt x="258" y="1478"/>
                    <a:pt x="257" y="1479"/>
                  </a:cubicBezTo>
                  <a:cubicBezTo>
                    <a:pt x="256" y="1479"/>
                    <a:pt x="255" y="1480"/>
                    <a:pt x="253" y="1480"/>
                  </a:cubicBezTo>
                  <a:cubicBezTo>
                    <a:pt x="256" y="1484"/>
                    <a:pt x="253" y="1497"/>
                    <a:pt x="247" y="1499"/>
                  </a:cubicBezTo>
                  <a:cubicBezTo>
                    <a:pt x="248" y="1499"/>
                    <a:pt x="248" y="1499"/>
                    <a:pt x="248" y="1502"/>
                  </a:cubicBezTo>
                  <a:cubicBezTo>
                    <a:pt x="247" y="1500"/>
                    <a:pt x="245" y="1500"/>
                    <a:pt x="244" y="1500"/>
                  </a:cubicBezTo>
                  <a:cubicBezTo>
                    <a:pt x="244" y="1500"/>
                    <a:pt x="243" y="1502"/>
                    <a:pt x="242" y="1502"/>
                  </a:cubicBezTo>
                  <a:cubicBezTo>
                    <a:pt x="241" y="1504"/>
                    <a:pt x="243" y="1505"/>
                    <a:pt x="242" y="1509"/>
                  </a:cubicBezTo>
                  <a:cubicBezTo>
                    <a:pt x="240" y="1509"/>
                    <a:pt x="240" y="1510"/>
                    <a:pt x="238" y="1511"/>
                  </a:cubicBezTo>
                  <a:cubicBezTo>
                    <a:pt x="237" y="1512"/>
                    <a:pt x="237" y="1515"/>
                    <a:pt x="234" y="1513"/>
                  </a:cubicBezTo>
                  <a:cubicBezTo>
                    <a:pt x="234" y="1521"/>
                    <a:pt x="225" y="1525"/>
                    <a:pt x="220" y="1525"/>
                  </a:cubicBezTo>
                  <a:cubicBezTo>
                    <a:pt x="220" y="1528"/>
                    <a:pt x="217" y="1529"/>
                    <a:pt x="217" y="1532"/>
                  </a:cubicBezTo>
                  <a:cubicBezTo>
                    <a:pt x="218" y="1531"/>
                    <a:pt x="220" y="1534"/>
                    <a:pt x="218" y="1534"/>
                  </a:cubicBezTo>
                  <a:cubicBezTo>
                    <a:pt x="216" y="1534"/>
                    <a:pt x="212" y="1531"/>
                    <a:pt x="211" y="1528"/>
                  </a:cubicBezTo>
                  <a:cubicBezTo>
                    <a:pt x="203" y="1528"/>
                    <a:pt x="200" y="1536"/>
                    <a:pt x="193" y="1536"/>
                  </a:cubicBezTo>
                  <a:cubicBezTo>
                    <a:pt x="188" y="1541"/>
                    <a:pt x="193" y="1548"/>
                    <a:pt x="188" y="1551"/>
                  </a:cubicBezTo>
                  <a:cubicBezTo>
                    <a:pt x="191" y="1551"/>
                    <a:pt x="191" y="1555"/>
                    <a:pt x="193" y="1555"/>
                  </a:cubicBezTo>
                  <a:cubicBezTo>
                    <a:pt x="201" y="1554"/>
                    <a:pt x="207" y="1551"/>
                    <a:pt x="206" y="1542"/>
                  </a:cubicBezTo>
                  <a:cubicBezTo>
                    <a:pt x="216" y="1542"/>
                    <a:pt x="234" y="1549"/>
                    <a:pt x="231" y="1558"/>
                  </a:cubicBezTo>
                  <a:cubicBezTo>
                    <a:pt x="231" y="1563"/>
                    <a:pt x="236" y="1563"/>
                    <a:pt x="237" y="1567"/>
                  </a:cubicBezTo>
                  <a:cubicBezTo>
                    <a:pt x="238" y="1562"/>
                    <a:pt x="240" y="1557"/>
                    <a:pt x="247" y="1558"/>
                  </a:cubicBezTo>
                  <a:cubicBezTo>
                    <a:pt x="247" y="1556"/>
                    <a:pt x="250" y="1555"/>
                    <a:pt x="250" y="1551"/>
                  </a:cubicBezTo>
                  <a:cubicBezTo>
                    <a:pt x="248" y="1550"/>
                    <a:pt x="245" y="1549"/>
                    <a:pt x="244" y="1547"/>
                  </a:cubicBezTo>
                  <a:cubicBezTo>
                    <a:pt x="241" y="1547"/>
                    <a:pt x="237" y="1551"/>
                    <a:pt x="236" y="1547"/>
                  </a:cubicBezTo>
                  <a:cubicBezTo>
                    <a:pt x="241" y="1544"/>
                    <a:pt x="241" y="1545"/>
                    <a:pt x="244" y="1543"/>
                  </a:cubicBezTo>
                  <a:cubicBezTo>
                    <a:pt x="243" y="1545"/>
                    <a:pt x="244" y="1545"/>
                    <a:pt x="247" y="1545"/>
                  </a:cubicBezTo>
                  <a:cubicBezTo>
                    <a:pt x="248" y="1543"/>
                    <a:pt x="248" y="1539"/>
                    <a:pt x="250" y="1538"/>
                  </a:cubicBezTo>
                  <a:cubicBezTo>
                    <a:pt x="248" y="1538"/>
                    <a:pt x="247" y="1536"/>
                    <a:pt x="245" y="1536"/>
                  </a:cubicBezTo>
                  <a:cubicBezTo>
                    <a:pt x="247" y="1535"/>
                    <a:pt x="248" y="1535"/>
                    <a:pt x="248" y="1536"/>
                  </a:cubicBezTo>
                  <a:cubicBezTo>
                    <a:pt x="249" y="1536"/>
                    <a:pt x="250" y="1537"/>
                    <a:pt x="250" y="1536"/>
                  </a:cubicBezTo>
                  <a:cubicBezTo>
                    <a:pt x="250" y="1534"/>
                    <a:pt x="251" y="1525"/>
                    <a:pt x="255" y="1524"/>
                  </a:cubicBezTo>
                  <a:cubicBezTo>
                    <a:pt x="256" y="1528"/>
                    <a:pt x="255" y="1528"/>
                    <a:pt x="254" y="1530"/>
                  </a:cubicBezTo>
                  <a:cubicBezTo>
                    <a:pt x="255" y="1534"/>
                    <a:pt x="255" y="1532"/>
                    <a:pt x="255" y="1536"/>
                  </a:cubicBezTo>
                  <a:cubicBezTo>
                    <a:pt x="257" y="1535"/>
                    <a:pt x="256" y="1535"/>
                    <a:pt x="257" y="1537"/>
                  </a:cubicBezTo>
                  <a:cubicBezTo>
                    <a:pt x="257" y="1532"/>
                    <a:pt x="260" y="1529"/>
                    <a:pt x="264" y="1530"/>
                  </a:cubicBezTo>
                  <a:cubicBezTo>
                    <a:pt x="266" y="1526"/>
                    <a:pt x="271" y="1524"/>
                    <a:pt x="275" y="1528"/>
                  </a:cubicBezTo>
                  <a:cubicBezTo>
                    <a:pt x="276" y="1526"/>
                    <a:pt x="276" y="1524"/>
                    <a:pt x="277" y="1524"/>
                  </a:cubicBezTo>
                  <a:cubicBezTo>
                    <a:pt x="273" y="1519"/>
                    <a:pt x="281" y="1517"/>
                    <a:pt x="279" y="1512"/>
                  </a:cubicBezTo>
                  <a:cubicBezTo>
                    <a:pt x="280" y="1511"/>
                    <a:pt x="283" y="1510"/>
                    <a:pt x="287" y="1509"/>
                  </a:cubicBezTo>
                  <a:cubicBezTo>
                    <a:pt x="287" y="1511"/>
                    <a:pt x="287" y="1512"/>
                    <a:pt x="287" y="1513"/>
                  </a:cubicBezTo>
                  <a:cubicBezTo>
                    <a:pt x="288" y="1511"/>
                    <a:pt x="292" y="1511"/>
                    <a:pt x="295" y="1511"/>
                  </a:cubicBezTo>
                  <a:cubicBezTo>
                    <a:pt x="298" y="1512"/>
                    <a:pt x="300" y="1512"/>
                    <a:pt x="302" y="1512"/>
                  </a:cubicBezTo>
                  <a:cubicBezTo>
                    <a:pt x="306" y="1511"/>
                    <a:pt x="309" y="1506"/>
                    <a:pt x="313" y="1506"/>
                  </a:cubicBezTo>
                  <a:cubicBezTo>
                    <a:pt x="320" y="1505"/>
                    <a:pt x="330" y="1509"/>
                    <a:pt x="331" y="1515"/>
                  </a:cubicBezTo>
                  <a:cubicBezTo>
                    <a:pt x="333" y="1512"/>
                    <a:pt x="333" y="1510"/>
                    <a:pt x="335" y="1509"/>
                  </a:cubicBezTo>
                  <a:cubicBezTo>
                    <a:pt x="332" y="1510"/>
                    <a:pt x="331" y="1508"/>
                    <a:pt x="328" y="1506"/>
                  </a:cubicBezTo>
                  <a:cubicBezTo>
                    <a:pt x="330" y="1506"/>
                    <a:pt x="331" y="1505"/>
                    <a:pt x="332" y="1505"/>
                  </a:cubicBezTo>
                  <a:cubicBezTo>
                    <a:pt x="333" y="1503"/>
                    <a:pt x="330" y="1504"/>
                    <a:pt x="328" y="1502"/>
                  </a:cubicBezTo>
                  <a:cubicBezTo>
                    <a:pt x="331" y="1502"/>
                    <a:pt x="333" y="1502"/>
                    <a:pt x="334" y="1499"/>
                  </a:cubicBezTo>
                  <a:cubicBezTo>
                    <a:pt x="335" y="1502"/>
                    <a:pt x="334" y="1503"/>
                    <a:pt x="334" y="1505"/>
                  </a:cubicBezTo>
                  <a:cubicBezTo>
                    <a:pt x="337" y="1506"/>
                    <a:pt x="340" y="1505"/>
                    <a:pt x="341" y="1506"/>
                  </a:cubicBezTo>
                  <a:cubicBezTo>
                    <a:pt x="340" y="1510"/>
                    <a:pt x="340" y="1510"/>
                    <a:pt x="341" y="1513"/>
                  </a:cubicBezTo>
                  <a:cubicBezTo>
                    <a:pt x="347" y="1515"/>
                    <a:pt x="353" y="1517"/>
                    <a:pt x="358" y="1512"/>
                  </a:cubicBezTo>
                  <a:cubicBezTo>
                    <a:pt x="358" y="1513"/>
                    <a:pt x="358" y="1515"/>
                    <a:pt x="357" y="1516"/>
                  </a:cubicBezTo>
                  <a:cubicBezTo>
                    <a:pt x="362" y="1517"/>
                    <a:pt x="363" y="1518"/>
                    <a:pt x="365" y="1518"/>
                  </a:cubicBezTo>
                  <a:cubicBezTo>
                    <a:pt x="362" y="1519"/>
                    <a:pt x="367" y="1523"/>
                    <a:pt x="365" y="1525"/>
                  </a:cubicBezTo>
                  <a:cubicBezTo>
                    <a:pt x="367" y="1526"/>
                    <a:pt x="370" y="1529"/>
                    <a:pt x="373" y="1530"/>
                  </a:cubicBezTo>
                  <a:cubicBezTo>
                    <a:pt x="373" y="1525"/>
                    <a:pt x="371" y="1521"/>
                    <a:pt x="373" y="1517"/>
                  </a:cubicBezTo>
                  <a:cubicBezTo>
                    <a:pt x="375" y="1519"/>
                    <a:pt x="376" y="1522"/>
                    <a:pt x="378" y="1523"/>
                  </a:cubicBezTo>
                  <a:cubicBezTo>
                    <a:pt x="376" y="1524"/>
                    <a:pt x="377" y="1525"/>
                    <a:pt x="375" y="1528"/>
                  </a:cubicBezTo>
                  <a:cubicBezTo>
                    <a:pt x="379" y="1531"/>
                    <a:pt x="380" y="1529"/>
                    <a:pt x="386" y="1528"/>
                  </a:cubicBezTo>
                  <a:cubicBezTo>
                    <a:pt x="383" y="1522"/>
                    <a:pt x="386" y="1512"/>
                    <a:pt x="394" y="1512"/>
                  </a:cubicBezTo>
                  <a:cubicBezTo>
                    <a:pt x="391" y="1506"/>
                    <a:pt x="391" y="1500"/>
                    <a:pt x="383" y="1503"/>
                  </a:cubicBezTo>
                  <a:cubicBezTo>
                    <a:pt x="386" y="1502"/>
                    <a:pt x="383" y="1499"/>
                    <a:pt x="384" y="1498"/>
                  </a:cubicBezTo>
                  <a:cubicBezTo>
                    <a:pt x="385" y="1500"/>
                    <a:pt x="390" y="1500"/>
                    <a:pt x="392" y="1502"/>
                  </a:cubicBezTo>
                  <a:cubicBezTo>
                    <a:pt x="392" y="1503"/>
                    <a:pt x="392" y="1510"/>
                    <a:pt x="397" y="1510"/>
                  </a:cubicBezTo>
                  <a:cubicBezTo>
                    <a:pt x="398" y="1506"/>
                    <a:pt x="399" y="1505"/>
                    <a:pt x="399" y="1502"/>
                  </a:cubicBezTo>
                  <a:cubicBezTo>
                    <a:pt x="398" y="1502"/>
                    <a:pt x="397" y="1502"/>
                    <a:pt x="395" y="1502"/>
                  </a:cubicBezTo>
                  <a:cubicBezTo>
                    <a:pt x="394" y="1497"/>
                    <a:pt x="394" y="1490"/>
                    <a:pt x="401" y="1492"/>
                  </a:cubicBezTo>
                  <a:cubicBezTo>
                    <a:pt x="398" y="1489"/>
                    <a:pt x="398" y="1486"/>
                    <a:pt x="399" y="1480"/>
                  </a:cubicBezTo>
                  <a:cubicBezTo>
                    <a:pt x="398" y="1480"/>
                    <a:pt x="397" y="1480"/>
                    <a:pt x="396" y="1480"/>
                  </a:cubicBezTo>
                  <a:cubicBezTo>
                    <a:pt x="395" y="1481"/>
                    <a:pt x="392" y="1481"/>
                    <a:pt x="391" y="1480"/>
                  </a:cubicBezTo>
                  <a:cubicBezTo>
                    <a:pt x="392" y="1479"/>
                    <a:pt x="395" y="1479"/>
                    <a:pt x="397" y="1479"/>
                  </a:cubicBezTo>
                  <a:cubicBezTo>
                    <a:pt x="398" y="1479"/>
                    <a:pt x="399" y="1479"/>
                    <a:pt x="401" y="1479"/>
                  </a:cubicBezTo>
                  <a:cubicBezTo>
                    <a:pt x="407" y="1474"/>
                    <a:pt x="405" y="1463"/>
                    <a:pt x="402" y="1457"/>
                  </a:cubicBezTo>
                  <a:cubicBezTo>
                    <a:pt x="405" y="1459"/>
                    <a:pt x="408" y="1464"/>
                    <a:pt x="408" y="1470"/>
                  </a:cubicBezTo>
                  <a:cubicBezTo>
                    <a:pt x="421" y="1468"/>
                    <a:pt x="422" y="1453"/>
                    <a:pt x="439" y="1459"/>
                  </a:cubicBezTo>
                  <a:cubicBezTo>
                    <a:pt x="439" y="1457"/>
                    <a:pt x="440" y="1455"/>
                    <a:pt x="442" y="1454"/>
                  </a:cubicBezTo>
                  <a:cubicBezTo>
                    <a:pt x="449" y="1458"/>
                    <a:pt x="452" y="1452"/>
                    <a:pt x="456" y="1452"/>
                  </a:cubicBezTo>
                  <a:cubicBezTo>
                    <a:pt x="475" y="1449"/>
                    <a:pt x="491" y="1467"/>
                    <a:pt x="500" y="1478"/>
                  </a:cubicBezTo>
                  <a:cubicBezTo>
                    <a:pt x="501" y="1480"/>
                    <a:pt x="498" y="1483"/>
                    <a:pt x="500" y="1483"/>
                  </a:cubicBezTo>
                  <a:cubicBezTo>
                    <a:pt x="500" y="1480"/>
                    <a:pt x="504" y="1480"/>
                    <a:pt x="504" y="1477"/>
                  </a:cubicBezTo>
                  <a:cubicBezTo>
                    <a:pt x="503" y="1476"/>
                    <a:pt x="499" y="1476"/>
                    <a:pt x="499" y="1473"/>
                  </a:cubicBezTo>
                  <a:cubicBezTo>
                    <a:pt x="500" y="1464"/>
                    <a:pt x="505" y="1465"/>
                    <a:pt x="512" y="1467"/>
                  </a:cubicBezTo>
                  <a:cubicBezTo>
                    <a:pt x="514" y="1468"/>
                    <a:pt x="518" y="1468"/>
                    <a:pt x="521" y="1468"/>
                  </a:cubicBezTo>
                  <a:cubicBezTo>
                    <a:pt x="529" y="1468"/>
                    <a:pt x="537" y="1471"/>
                    <a:pt x="538" y="1474"/>
                  </a:cubicBezTo>
                  <a:cubicBezTo>
                    <a:pt x="542" y="1473"/>
                    <a:pt x="544" y="1472"/>
                    <a:pt x="549" y="1472"/>
                  </a:cubicBezTo>
                  <a:cubicBezTo>
                    <a:pt x="546" y="1467"/>
                    <a:pt x="549" y="1468"/>
                    <a:pt x="551" y="1465"/>
                  </a:cubicBezTo>
                  <a:cubicBezTo>
                    <a:pt x="548" y="1466"/>
                    <a:pt x="550" y="1461"/>
                    <a:pt x="548" y="1460"/>
                  </a:cubicBezTo>
                  <a:cubicBezTo>
                    <a:pt x="545" y="1461"/>
                    <a:pt x="544" y="1460"/>
                    <a:pt x="542" y="1460"/>
                  </a:cubicBezTo>
                  <a:cubicBezTo>
                    <a:pt x="540" y="1460"/>
                    <a:pt x="538" y="1460"/>
                    <a:pt x="537" y="1460"/>
                  </a:cubicBezTo>
                  <a:cubicBezTo>
                    <a:pt x="537" y="1459"/>
                    <a:pt x="539" y="1459"/>
                    <a:pt x="540" y="1457"/>
                  </a:cubicBezTo>
                  <a:cubicBezTo>
                    <a:pt x="539" y="1457"/>
                    <a:pt x="539" y="1458"/>
                    <a:pt x="538" y="1458"/>
                  </a:cubicBezTo>
                  <a:cubicBezTo>
                    <a:pt x="537" y="1458"/>
                    <a:pt x="536" y="1459"/>
                    <a:pt x="536" y="1457"/>
                  </a:cubicBezTo>
                  <a:cubicBezTo>
                    <a:pt x="536" y="1454"/>
                    <a:pt x="538" y="1453"/>
                    <a:pt x="540" y="1452"/>
                  </a:cubicBezTo>
                  <a:cubicBezTo>
                    <a:pt x="539" y="1453"/>
                    <a:pt x="542" y="1453"/>
                    <a:pt x="543" y="1454"/>
                  </a:cubicBezTo>
                  <a:cubicBezTo>
                    <a:pt x="544" y="1452"/>
                    <a:pt x="540" y="1451"/>
                    <a:pt x="543" y="1451"/>
                  </a:cubicBezTo>
                  <a:cubicBezTo>
                    <a:pt x="545" y="1452"/>
                    <a:pt x="548" y="1453"/>
                    <a:pt x="550" y="1455"/>
                  </a:cubicBezTo>
                  <a:cubicBezTo>
                    <a:pt x="562" y="1453"/>
                    <a:pt x="574" y="1447"/>
                    <a:pt x="585" y="1454"/>
                  </a:cubicBezTo>
                  <a:cubicBezTo>
                    <a:pt x="585" y="1452"/>
                    <a:pt x="589" y="1451"/>
                    <a:pt x="589" y="1447"/>
                  </a:cubicBezTo>
                  <a:cubicBezTo>
                    <a:pt x="591" y="1447"/>
                    <a:pt x="593" y="1447"/>
                    <a:pt x="594" y="1446"/>
                  </a:cubicBezTo>
                  <a:cubicBezTo>
                    <a:pt x="596" y="1446"/>
                    <a:pt x="597" y="1446"/>
                    <a:pt x="600" y="1446"/>
                  </a:cubicBezTo>
                  <a:cubicBezTo>
                    <a:pt x="600" y="1444"/>
                    <a:pt x="597" y="1440"/>
                    <a:pt x="600" y="1439"/>
                  </a:cubicBezTo>
                  <a:cubicBezTo>
                    <a:pt x="598" y="1441"/>
                    <a:pt x="601" y="1441"/>
                    <a:pt x="601" y="1444"/>
                  </a:cubicBezTo>
                  <a:cubicBezTo>
                    <a:pt x="604" y="1442"/>
                    <a:pt x="608" y="1441"/>
                    <a:pt x="609" y="1439"/>
                  </a:cubicBezTo>
                  <a:cubicBezTo>
                    <a:pt x="606" y="1434"/>
                    <a:pt x="598" y="1429"/>
                    <a:pt x="598" y="1426"/>
                  </a:cubicBezTo>
                  <a:cubicBezTo>
                    <a:pt x="602" y="1427"/>
                    <a:pt x="604" y="1431"/>
                    <a:pt x="609" y="1433"/>
                  </a:cubicBezTo>
                  <a:cubicBezTo>
                    <a:pt x="610" y="1432"/>
                    <a:pt x="609" y="1428"/>
                    <a:pt x="611" y="1428"/>
                  </a:cubicBezTo>
                  <a:cubicBezTo>
                    <a:pt x="610" y="1431"/>
                    <a:pt x="609" y="1432"/>
                    <a:pt x="609" y="1435"/>
                  </a:cubicBezTo>
                  <a:cubicBezTo>
                    <a:pt x="616" y="1435"/>
                    <a:pt x="619" y="1445"/>
                    <a:pt x="627" y="1442"/>
                  </a:cubicBezTo>
                  <a:cubicBezTo>
                    <a:pt x="627" y="1436"/>
                    <a:pt x="623" y="1436"/>
                    <a:pt x="622" y="1433"/>
                  </a:cubicBezTo>
                  <a:cubicBezTo>
                    <a:pt x="627" y="1434"/>
                    <a:pt x="630" y="1433"/>
                    <a:pt x="632" y="1439"/>
                  </a:cubicBezTo>
                  <a:cubicBezTo>
                    <a:pt x="628" y="1440"/>
                    <a:pt x="628" y="1441"/>
                    <a:pt x="629" y="1444"/>
                  </a:cubicBezTo>
                  <a:cubicBezTo>
                    <a:pt x="630" y="1445"/>
                    <a:pt x="632" y="1444"/>
                    <a:pt x="633" y="1444"/>
                  </a:cubicBezTo>
                  <a:cubicBezTo>
                    <a:pt x="633" y="1442"/>
                    <a:pt x="634" y="1442"/>
                    <a:pt x="635" y="1442"/>
                  </a:cubicBezTo>
                  <a:cubicBezTo>
                    <a:pt x="634" y="1433"/>
                    <a:pt x="640" y="1434"/>
                    <a:pt x="646" y="1435"/>
                  </a:cubicBezTo>
                  <a:cubicBezTo>
                    <a:pt x="648" y="1435"/>
                    <a:pt x="652" y="1435"/>
                    <a:pt x="653" y="1435"/>
                  </a:cubicBezTo>
                  <a:cubicBezTo>
                    <a:pt x="654" y="1436"/>
                    <a:pt x="651" y="1439"/>
                    <a:pt x="654" y="1440"/>
                  </a:cubicBezTo>
                  <a:cubicBezTo>
                    <a:pt x="655" y="1438"/>
                    <a:pt x="657" y="1436"/>
                    <a:pt x="658" y="1435"/>
                  </a:cubicBezTo>
                  <a:cubicBezTo>
                    <a:pt x="657" y="1438"/>
                    <a:pt x="657" y="1440"/>
                    <a:pt x="654" y="1441"/>
                  </a:cubicBezTo>
                  <a:cubicBezTo>
                    <a:pt x="652" y="1439"/>
                    <a:pt x="648" y="1441"/>
                    <a:pt x="648" y="1444"/>
                  </a:cubicBezTo>
                  <a:cubicBezTo>
                    <a:pt x="653" y="1446"/>
                    <a:pt x="655" y="1451"/>
                    <a:pt x="660" y="1453"/>
                  </a:cubicBezTo>
                  <a:cubicBezTo>
                    <a:pt x="664" y="1451"/>
                    <a:pt x="660" y="1447"/>
                    <a:pt x="661" y="1446"/>
                  </a:cubicBezTo>
                  <a:cubicBezTo>
                    <a:pt x="671" y="1442"/>
                    <a:pt x="681" y="1441"/>
                    <a:pt x="692" y="1441"/>
                  </a:cubicBezTo>
                  <a:cubicBezTo>
                    <a:pt x="698" y="1440"/>
                    <a:pt x="703" y="1436"/>
                    <a:pt x="709" y="1436"/>
                  </a:cubicBezTo>
                  <a:cubicBezTo>
                    <a:pt x="728" y="1434"/>
                    <a:pt x="743" y="1448"/>
                    <a:pt x="758" y="1451"/>
                  </a:cubicBezTo>
                  <a:cubicBezTo>
                    <a:pt x="763" y="1447"/>
                    <a:pt x="767" y="1444"/>
                    <a:pt x="769" y="1439"/>
                  </a:cubicBezTo>
                  <a:cubicBezTo>
                    <a:pt x="784" y="1435"/>
                    <a:pt x="803" y="1431"/>
                    <a:pt x="808" y="1420"/>
                  </a:cubicBezTo>
                  <a:cubicBezTo>
                    <a:pt x="815" y="1421"/>
                    <a:pt x="819" y="1425"/>
                    <a:pt x="828" y="1423"/>
                  </a:cubicBezTo>
                  <a:cubicBezTo>
                    <a:pt x="827" y="1420"/>
                    <a:pt x="826" y="1416"/>
                    <a:pt x="826" y="1412"/>
                  </a:cubicBezTo>
                  <a:cubicBezTo>
                    <a:pt x="833" y="1397"/>
                    <a:pt x="856" y="1399"/>
                    <a:pt x="868" y="1388"/>
                  </a:cubicBezTo>
                  <a:cubicBezTo>
                    <a:pt x="870" y="1380"/>
                    <a:pt x="868" y="1369"/>
                    <a:pt x="865" y="1363"/>
                  </a:cubicBezTo>
                  <a:cubicBezTo>
                    <a:pt x="865" y="1364"/>
                    <a:pt x="863" y="1364"/>
                    <a:pt x="863" y="1363"/>
                  </a:cubicBezTo>
                  <a:cubicBezTo>
                    <a:pt x="865" y="1359"/>
                    <a:pt x="869" y="1362"/>
                    <a:pt x="872" y="1358"/>
                  </a:cubicBezTo>
                  <a:cubicBezTo>
                    <a:pt x="872" y="1355"/>
                    <a:pt x="872" y="1355"/>
                    <a:pt x="872" y="1351"/>
                  </a:cubicBezTo>
                  <a:cubicBezTo>
                    <a:pt x="858" y="1351"/>
                    <a:pt x="847" y="1355"/>
                    <a:pt x="833" y="1355"/>
                  </a:cubicBezTo>
                  <a:cubicBezTo>
                    <a:pt x="827" y="1361"/>
                    <a:pt x="815" y="1356"/>
                    <a:pt x="807" y="1356"/>
                  </a:cubicBezTo>
                  <a:cubicBezTo>
                    <a:pt x="807" y="1352"/>
                    <a:pt x="805" y="1351"/>
                    <a:pt x="803" y="1349"/>
                  </a:cubicBezTo>
                  <a:cubicBezTo>
                    <a:pt x="803" y="1350"/>
                    <a:pt x="805" y="1350"/>
                    <a:pt x="805" y="1352"/>
                  </a:cubicBezTo>
                  <a:cubicBezTo>
                    <a:pt x="801" y="1352"/>
                    <a:pt x="799" y="1355"/>
                    <a:pt x="797" y="1351"/>
                  </a:cubicBezTo>
                  <a:cubicBezTo>
                    <a:pt x="797" y="1352"/>
                    <a:pt x="796" y="1354"/>
                    <a:pt x="795" y="1354"/>
                  </a:cubicBezTo>
                  <a:cubicBezTo>
                    <a:pt x="792" y="1351"/>
                    <a:pt x="788" y="1350"/>
                    <a:pt x="784" y="1350"/>
                  </a:cubicBezTo>
                  <a:cubicBezTo>
                    <a:pt x="784" y="1349"/>
                    <a:pt x="786" y="1349"/>
                    <a:pt x="786" y="1346"/>
                  </a:cubicBezTo>
                  <a:cubicBezTo>
                    <a:pt x="789" y="1348"/>
                    <a:pt x="793" y="1346"/>
                    <a:pt x="796" y="1344"/>
                  </a:cubicBezTo>
                  <a:cubicBezTo>
                    <a:pt x="799" y="1343"/>
                    <a:pt x="802" y="1342"/>
                    <a:pt x="805" y="1342"/>
                  </a:cubicBezTo>
                  <a:cubicBezTo>
                    <a:pt x="801" y="1336"/>
                    <a:pt x="789" y="1337"/>
                    <a:pt x="781" y="1336"/>
                  </a:cubicBezTo>
                  <a:cubicBezTo>
                    <a:pt x="781" y="1341"/>
                    <a:pt x="777" y="1341"/>
                    <a:pt x="774" y="1342"/>
                  </a:cubicBezTo>
                  <a:cubicBezTo>
                    <a:pt x="777" y="1341"/>
                    <a:pt x="776" y="1336"/>
                    <a:pt x="779" y="1333"/>
                  </a:cubicBezTo>
                  <a:cubicBezTo>
                    <a:pt x="784" y="1333"/>
                    <a:pt x="790" y="1332"/>
                    <a:pt x="795" y="1331"/>
                  </a:cubicBezTo>
                  <a:cubicBezTo>
                    <a:pt x="794" y="1330"/>
                    <a:pt x="792" y="1330"/>
                    <a:pt x="790" y="1329"/>
                  </a:cubicBezTo>
                  <a:cubicBezTo>
                    <a:pt x="797" y="1328"/>
                    <a:pt x="803" y="1329"/>
                    <a:pt x="810" y="1331"/>
                  </a:cubicBezTo>
                  <a:cubicBezTo>
                    <a:pt x="814" y="1325"/>
                    <a:pt x="823" y="1324"/>
                    <a:pt x="825" y="1316"/>
                  </a:cubicBezTo>
                  <a:cubicBezTo>
                    <a:pt x="824" y="1316"/>
                    <a:pt x="823" y="1317"/>
                    <a:pt x="820" y="1317"/>
                  </a:cubicBezTo>
                  <a:cubicBezTo>
                    <a:pt x="819" y="1317"/>
                    <a:pt x="818" y="1318"/>
                    <a:pt x="817" y="1318"/>
                  </a:cubicBezTo>
                  <a:cubicBezTo>
                    <a:pt x="817" y="1314"/>
                    <a:pt x="818" y="1316"/>
                    <a:pt x="820" y="1316"/>
                  </a:cubicBezTo>
                  <a:cubicBezTo>
                    <a:pt x="821" y="1316"/>
                    <a:pt x="821" y="1316"/>
                    <a:pt x="823" y="1316"/>
                  </a:cubicBezTo>
                  <a:cubicBezTo>
                    <a:pt x="824" y="1310"/>
                    <a:pt x="827" y="1303"/>
                    <a:pt x="825" y="1297"/>
                  </a:cubicBezTo>
                  <a:cubicBezTo>
                    <a:pt x="821" y="1296"/>
                    <a:pt x="820" y="1297"/>
                    <a:pt x="819" y="1299"/>
                  </a:cubicBezTo>
                  <a:cubicBezTo>
                    <a:pt x="817" y="1300"/>
                    <a:pt x="815" y="1301"/>
                    <a:pt x="812" y="1300"/>
                  </a:cubicBezTo>
                  <a:cubicBezTo>
                    <a:pt x="810" y="1301"/>
                    <a:pt x="807" y="1303"/>
                    <a:pt x="807" y="1305"/>
                  </a:cubicBezTo>
                  <a:cubicBezTo>
                    <a:pt x="808" y="1301"/>
                    <a:pt x="802" y="1303"/>
                    <a:pt x="802" y="1300"/>
                  </a:cubicBezTo>
                  <a:cubicBezTo>
                    <a:pt x="802" y="1299"/>
                    <a:pt x="803" y="1299"/>
                    <a:pt x="802" y="1298"/>
                  </a:cubicBezTo>
                  <a:cubicBezTo>
                    <a:pt x="807" y="1298"/>
                    <a:pt x="811" y="1297"/>
                    <a:pt x="818" y="1297"/>
                  </a:cubicBezTo>
                  <a:cubicBezTo>
                    <a:pt x="817" y="1291"/>
                    <a:pt x="821" y="1287"/>
                    <a:pt x="826" y="1285"/>
                  </a:cubicBezTo>
                  <a:cubicBezTo>
                    <a:pt x="823" y="1285"/>
                    <a:pt x="828" y="1281"/>
                    <a:pt x="827" y="1280"/>
                  </a:cubicBezTo>
                  <a:cubicBezTo>
                    <a:pt x="830" y="1281"/>
                    <a:pt x="828" y="1283"/>
                    <a:pt x="830" y="1286"/>
                  </a:cubicBezTo>
                  <a:cubicBezTo>
                    <a:pt x="831" y="1287"/>
                    <a:pt x="832" y="1287"/>
                    <a:pt x="834" y="1287"/>
                  </a:cubicBezTo>
                  <a:cubicBezTo>
                    <a:pt x="833" y="1288"/>
                    <a:pt x="836" y="1291"/>
                    <a:pt x="833" y="1292"/>
                  </a:cubicBezTo>
                  <a:cubicBezTo>
                    <a:pt x="846" y="1292"/>
                    <a:pt x="853" y="1286"/>
                    <a:pt x="857" y="1277"/>
                  </a:cubicBezTo>
                  <a:cubicBezTo>
                    <a:pt x="856" y="1277"/>
                    <a:pt x="855" y="1277"/>
                    <a:pt x="855" y="1277"/>
                  </a:cubicBezTo>
                  <a:cubicBezTo>
                    <a:pt x="852" y="1278"/>
                    <a:pt x="851" y="1278"/>
                    <a:pt x="849" y="1275"/>
                  </a:cubicBezTo>
                  <a:cubicBezTo>
                    <a:pt x="855" y="1275"/>
                    <a:pt x="853" y="1268"/>
                    <a:pt x="857" y="1266"/>
                  </a:cubicBezTo>
                  <a:cubicBezTo>
                    <a:pt x="855" y="1266"/>
                    <a:pt x="851" y="1266"/>
                    <a:pt x="847" y="1266"/>
                  </a:cubicBezTo>
                  <a:cubicBezTo>
                    <a:pt x="843" y="1266"/>
                    <a:pt x="837" y="1267"/>
                    <a:pt x="833" y="1264"/>
                  </a:cubicBezTo>
                  <a:cubicBezTo>
                    <a:pt x="841" y="1264"/>
                    <a:pt x="852" y="1264"/>
                    <a:pt x="856" y="1262"/>
                  </a:cubicBezTo>
                  <a:cubicBezTo>
                    <a:pt x="855" y="1256"/>
                    <a:pt x="845" y="1259"/>
                    <a:pt x="845" y="1253"/>
                  </a:cubicBezTo>
                  <a:cubicBezTo>
                    <a:pt x="853" y="1254"/>
                    <a:pt x="857" y="1261"/>
                    <a:pt x="862" y="1267"/>
                  </a:cubicBezTo>
                  <a:cubicBezTo>
                    <a:pt x="862" y="1264"/>
                    <a:pt x="866" y="1262"/>
                    <a:pt x="868" y="1259"/>
                  </a:cubicBezTo>
                  <a:cubicBezTo>
                    <a:pt x="868" y="1258"/>
                    <a:pt x="863" y="1256"/>
                    <a:pt x="865" y="1255"/>
                  </a:cubicBezTo>
                  <a:cubicBezTo>
                    <a:pt x="866" y="1256"/>
                    <a:pt x="868" y="1259"/>
                    <a:pt x="869" y="1259"/>
                  </a:cubicBezTo>
                  <a:cubicBezTo>
                    <a:pt x="872" y="1252"/>
                    <a:pt x="878" y="1246"/>
                    <a:pt x="885" y="1243"/>
                  </a:cubicBezTo>
                  <a:cubicBezTo>
                    <a:pt x="889" y="1227"/>
                    <a:pt x="890" y="1209"/>
                    <a:pt x="898" y="1200"/>
                  </a:cubicBezTo>
                  <a:cubicBezTo>
                    <a:pt x="898" y="1191"/>
                    <a:pt x="901" y="1185"/>
                    <a:pt x="904" y="1182"/>
                  </a:cubicBezTo>
                  <a:cubicBezTo>
                    <a:pt x="898" y="1170"/>
                    <a:pt x="902" y="1150"/>
                    <a:pt x="896" y="1140"/>
                  </a:cubicBezTo>
                  <a:cubicBezTo>
                    <a:pt x="881" y="1133"/>
                    <a:pt x="875" y="1116"/>
                    <a:pt x="859" y="1111"/>
                  </a:cubicBezTo>
                  <a:cubicBezTo>
                    <a:pt x="855" y="1110"/>
                    <a:pt x="849" y="1110"/>
                    <a:pt x="844" y="1108"/>
                  </a:cubicBezTo>
                  <a:cubicBezTo>
                    <a:pt x="837" y="1107"/>
                    <a:pt x="830" y="1104"/>
                    <a:pt x="821" y="1106"/>
                  </a:cubicBezTo>
                  <a:cubicBezTo>
                    <a:pt x="819" y="1106"/>
                    <a:pt x="820" y="1104"/>
                    <a:pt x="818" y="1104"/>
                  </a:cubicBezTo>
                  <a:cubicBezTo>
                    <a:pt x="812" y="1106"/>
                    <a:pt x="803" y="1104"/>
                    <a:pt x="797" y="1104"/>
                  </a:cubicBezTo>
                  <a:cubicBezTo>
                    <a:pt x="783" y="1104"/>
                    <a:pt x="781" y="1111"/>
                    <a:pt x="777" y="1124"/>
                  </a:cubicBezTo>
                  <a:cubicBezTo>
                    <a:pt x="775" y="1125"/>
                    <a:pt x="774" y="1127"/>
                    <a:pt x="771" y="1129"/>
                  </a:cubicBezTo>
                  <a:cubicBezTo>
                    <a:pt x="771" y="1131"/>
                    <a:pt x="773" y="1134"/>
                    <a:pt x="771" y="1136"/>
                  </a:cubicBezTo>
                  <a:cubicBezTo>
                    <a:pt x="770" y="1133"/>
                    <a:pt x="769" y="1131"/>
                    <a:pt x="765" y="1130"/>
                  </a:cubicBezTo>
                  <a:cubicBezTo>
                    <a:pt x="757" y="1132"/>
                    <a:pt x="754" y="1127"/>
                    <a:pt x="752" y="1120"/>
                  </a:cubicBezTo>
                  <a:cubicBezTo>
                    <a:pt x="747" y="1118"/>
                    <a:pt x="742" y="1116"/>
                    <a:pt x="735" y="1118"/>
                  </a:cubicBezTo>
                  <a:cubicBezTo>
                    <a:pt x="747" y="1106"/>
                    <a:pt x="752" y="1091"/>
                    <a:pt x="769" y="1085"/>
                  </a:cubicBezTo>
                  <a:cubicBezTo>
                    <a:pt x="771" y="1063"/>
                    <a:pt x="762" y="1044"/>
                    <a:pt x="752" y="1031"/>
                  </a:cubicBezTo>
                  <a:cubicBezTo>
                    <a:pt x="754" y="1027"/>
                    <a:pt x="748" y="1022"/>
                    <a:pt x="743" y="1023"/>
                  </a:cubicBezTo>
                  <a:cubicBezTo>
                    <a:pt x="732" y="1009"/>
                    <a:pt x="715" y="1005"/>
                    <a:pt x="707" y="987"/>
                  </a:cubicBezTo>
                  <a:cubicBezTo>
                    <a:pt x="698" y="990"/>
                    <a:pt x="691" y="987"/>
                    <a:pt x="685" y="992"/>
                  </a:cubicBezTo>
                  <a:cubicBezTo>
                    <a:pt x="681" y="991"/>
                    <a:pt x="679" y="989"/>
                    <a:pt x="674" y="986"/>
                  </a:cubicBezTo>
                  <a:cubicBezTo>
                    <a:pt x="673" y="989"/>
                    <a:pt x="671" y="989"/>
                    <a:pt x="670" y="989"/>
                  </a:cubicBezTo>
                  <a:cubicBezTo>
                    <a:pt x="671" y="983"/>
                    <a:pt x="679" y="984"/>
                    <a:pt x="683" y="987"/>
                  </a:cubicBezTo>
                  <a:cubicBezTo>
                    <a:pt x="692" y="986"/>
                    <a:pt x="699" y="984"/>
                    <a:pt x="710" y="982"/>
                  </a:cubicBezTo>
                  <a:cubicBezTo>
                    <a:pt x="715" y="987"/>
                    <a:pt x="718" y="995"/>
                    <a:pt x="724" y="999"/>
                  </a:cubicBezTo>
                  <a:cubicBezTo>
                    <a:pt x="726" y="1002"/>
                    <a:pt x="730" y="1000"/>
                    <a:pt x="732" y="998"/>
                  </a:cubicBezTo>
                  <a:cubicBezTo>
                    <a:pt x="735" y="998"/>
                    <a:pt x="737" y="997"/>
                    <a:pt x="739" y="997"/>
                  </a:cubicBezTo>
                  <a:cubicBezTo>
                    <a:pt x="743" y="998"/>
                    <a:pt x="748" y="1003"/>
                    <a:pt x="749" y="1006"/>
                  </a:cubicBezTo>
                  <a:cubicBezTo>
                    <a:pt x="748" y="1006"/>
                    <a:pt x="748" y="1006"/>
                    <a:pt x="748" y="1008"/>
                  </a:cubicBezTo>
                  <a:cubicBezTo>
                    <a:pt x="748" y="1008"/>
                    <a:pt x="748" y="1009"/>
                    <a:pt x="748" y="1008"/>
                  </a:cubicBezTo>
                  <a:cubicBezTo>
                    <a:pt x="749" y="1008"/>
                    <a:pt x="749" y="1006"/>
                    <a:pt x="750" y="1006"/>
                  </a:cubicBezTo>
                  <a:cubicBezTo>
                    <a:pt x="747" y="982"/>
                    <a:pt x="700" y="953"/>
                    <a:pt x="720" y="924"/>
                  </a:cubicBezTo>
                  <a:cubicBezTo>
                    <a:pt x="722" y="922"/>
                    <a:pt x="728" y="925"/>
                    <a:pt x="728" y="921"/>
                  </a:cubicBezTo>
                  <a:cubicBezTo>
                    <a:pt x="723" y="914"/>
                    <a:pt x="705" y="916"/>
                    <a:pt x="709" y="905"/>
                  </a:cubicBezTo>
                  <a:cubicBezTo>
                    <a:pt x="706" y="905"/>
                    <a:pt x="705" y="903"/>
                    <a:pt x="705" y="902"/>
                  </a:cubicBezTo>
                  <a:cubicBezTo>
                    <a:pt x="704" y="902"/>
                    <a:pt x="703" y="901"/>
                    <a:pt x="700" y="901"/>
                  </a:cubicBezTo>
                  <a:cubicBezTo>
                    <a:pt x="694" y="892"/>
                    <a:pt x="694" y="876"/>
                    <a:pt x="684" y="870"/>
                  </a:cubicBezTo>
                  <a:cubicBezTo>
                    <a:pt x="687" y="867"/>
                    <a:pt x="680" y="864"/>
                    <a:pt x="679" y="861"/>
                  </a:cubicBezTo>
                  <a:cubicBezTo>
                    <a:pt x="674" y="861"/>
                    <a:pt x="673" y="860"/>
                    <a:pt x="671" y="857"/>
                  </a:cubicBezTo>
                  <a:cubicBezTo>
                    <a:pt x="670" y="855"/>
                    <a:pt x="667" y="852"/>
                    <a:pt x="664" y="855"/>
                  </a:cubicBezTo>
                  <a:cubicBezTo>
                    <a:pt x="664" y="854"/>
                    <a:pt x="664" y="851"/>
                    <a:pt x="662" y="850"/>
                  </a:cubicBezTo>
                  <a:cubicBezTo>
                    <a:pt x="648" y="845"/>
                    <a:pt x="636" y="844"/>
                    <a:pt x="626" y="836"/>
                  </a:cubicBezTo>
                  <a:cubicBezTo>
                    <a:pt x="625" y="842"/>
                    <a:pt x="623" y="847"/>
                    <a:pt x="617" y="847"/>
                  </a:cubicBezTo>
                  <a:cubicBezTo>
                    <a:pt x="620" y="844"/>
                    <a:pt x="623" y="843"/>
                    <a:pt x="623" y="839"/>
                  </a:cubicBezTo>
                  <a:cubicBezTo>
                    <a:pt x="622" y="839"/>
                    <a:pt x="622" y="839"/>
                    <a:pt x="622" y="839"/>
                  </a:cubicBezTo>
                  <a:cubicBezTo>
                    <a:pt x="621" y="839"/>
                    <a:pt x="620" y="839"/>
                    <a:pt x="620" y="838"/>
                  </a:cubicBezTo>
                  <a:cubicBezTo>
                    <a:pt x="621" y="836"/>
                    <a:pt x="623" y="836"/>
                    <a:pt x="625" y="835"/>
                  </a:cubicBezTo>
                  <a:cubicBezTo>
                    <a:pt x="621" y="832"/>
                    <a:pt x="619" y="829"/>
                    <a:pt x="622" y="825"/>
                  </a:cubicBezTo>
                  <a:cubicBezTo>
                    <a:pt x="609" y="819"/>
                    <a:pt x="603" y="798"/>
                    <a:pt x="606" y="783"/>
                  </a:cubicBezTo>
                  <a:cubicBezTo>
                    <a:pt x="603" y="780"/>
                    <a:pt x="602" y="778"/>
                    <a:pt x="600" y="775"/>
                  </a:cubicBezTo>
                  <a:cubicBezTo>
                    <a:pt x="598" y="775"/>
                    <a:pt x="598" y="775"/>
                    <a:pt x="597" y="777"/>
                  </a:cubicBezTo>
                  <a:cubicBezTo>
                    <a:pt x="597" y="777"/>
                    <a:pt x="597" y="778"/>
                    <a:pt x="596" y="777"/>
                  </a:cubicBezTo>
                  <a:cubicBezTo>
                    <a:pt x="596" y="774"/>
                    <a:pt x="598" y="774"/>
                    <a:pt x="598" y="772"/>
                  </a:cubicBezTo>
                  <a:cubicBezTo>
                    <a:pt x="596" y="767"/>
                    <a:pt x="594" y="762"/>
                    <a:pt x="591" y="758"/>
                  </a:cubicBezTo>
                  <a:cubicBezTo>
                    <a:pt x="593" y="757"/>
                    <a:pt x="593" y="757"/>
                    <a:pt x="594" y="758"/>
                  </a:cubicBezTo>
                  <a:cubicBezTo>
                    <a:pt x="594" y="758"/>
                    <a:pt x="595" y="758"/>
                    <a:pt x="595" y="757"/>
                  </a:cubicBezTo>
                  <a:cubicBezTo>
                    <a:pt x="590" y="754"/>
                    <a:pt x="590" y="748"/>
                    <a:pt x="584" y="748"/>
                  </a:cubicBezTo>
                  <a:cubicBezTo>
                    <a:pt x="585" y="748"/>
                    <a:pt x="585" y="748"/>
                    <a:pt x="585" y="748"/>
                  </a:cubicBezTo>
                  <a:cubicBezTo>
                    <a:pt x="587" y="748"/>
                    <a:pt x="589" y="748"/>
                    <a:pt x="590" y="747"/>
                  </a:cubicBezTo>
                  <a:cubicBezTo>
                    <a:pt x="590" y="746"/>
                    <a:pt x="590" y="746"/>
                    <a:pt x="590" y="746"/>
                  </a:cubicBezTo>
                  <a:cubicBezTo>
                    <a:pt x="589" y="738"/>
                    <a:pt x="582" y="732"/>
                    <a:pt x="587" y="722"/>
                  </a:cubicBezTo>
                  <a:cubicBezTo>
                    <a:pt x="584" y="720"/>
                    <a:pt x="581" y="717"/>
                    <a:pt x="580" y="712"/>
                  </a:cubicBezTo>
                  <a:cubicBezTo>
                    <a:pt x="587" y="706"/>
                    <a:pt x="582" y="693"/>
                    <a:pt x="577" y="685"/>
                  </a:cubicBezTo>
                  <a:cubicBezTo>
                    <a:pt x="582" y="681"/>
                    <a:pt x="572" y="675"/>
                    <a:pt x="569" y="672"/>
                  </a:cubicBezTo>
                  <a:cubicBezTo>
                    <a:pt x="568" y="672"/>
                    <a:pt x="568" y="675"/>
                    <a:pt x="565" y="675"/>
                  </a:cubicBezTo>
                  <a:cubicBezTo>
                    <a:pt x="565" y="674"/>
                    <a:pt x="564" y="672"/>
                    <a:pt x="564" y="672"/>
                  </a:cubicBezTo>
                  <a:cubicBezTo>
                    <a:pt x="568" y="672"/>
                    <a:pt x="564" y="668"/>
                    <a:pt x="563" y="667"/>
                  </a:cubicBezTo>
                  <a:cubicBezTo>
                    <a:pt x="563" y="669"/>
                    <a:pt x="562" y="670"/>
                    <a:pt x="561" y="669"/>
                  </a:cubicBezTo>
                  <a:cubicBezTo>
                    <a:pt x="558" y="667"/>
                    <a:pt x="552" y="661"/>
                    <a:pt x="557" y="658"/>
                  </a:cubicBezTo>
                  <a:cubicBezTo>
                    <a:pt x="549" y="657"/>
                    <a:pt x="546" y="650"/>
                    <a:pt x="540" y="645"/>
                  </a:cubicBezTo>
                  <a:cubicBezTo>
                    <a:pt x="548" y="648"/>
                    <a:pt x="534" y="635"/>
                    <a:pt x="536" y="629"/>
                  </a:cubicBezTo>
                  <a:cubicBezTo>
                    <a:pt x="533" y="629"/>
                    <a:pt x="530" y="629"/>
                    <a:pt x="531" y="623"/>
                  </a:cubicBezTo>
                  <a:cubicBezTo>
                    <a:pt x="526" y="623"/>
                    <a:pt x="526" y="619"/>
                    <a:pt x="523" y="619"/>
                  </a:cubicBezTo>
                  <a:cubicBezTo>
                    <a:pt x="514" y="622"/>
                    <a:pt x="510" y="617"/>
                    <a:pt x="504" y="613"/>
                  </a:cubicBezTo>
                  <a:cubicBezTo>
                    <a:pt x="499" y="609"/>
                    <a:pt x="493" y="605"/>
                    <a:pt x="486" y="606"/>
                  </a:cubicBezTo>
                  <a:cubicBezTo>
                    <a:pt x="488" y="594"/>
                    <a:pt x="474" y="598"/>
                    <a:pt x="467" y="595"/>
                  </a:cubicBezTo>
                  <a:cubicBezTo>
                    <a:pt x="465" y="598"/>
                    <a:pt x="465" y="601"/>
                    <a:pt x="461" y="601"/>
                  </a:cubicBezTo>
                  <a:cubicBezTo>
                    <a:pt x="460" y="604"/>
                    <a:pt x="462" y="603"/>
                    <a:pt x="462" y="605"/>
                  </a:cubicBezTo>
                  <a:cubicBezTo>
                    <a:pt x="461" y="606"/>
                    <a:pt x="461" y="606"/>
                    <a:pt x="460" y="605"/>
                  </a:cubicBezTo>
                  <a:cubicBezTo>
                    <a:pt x="460" y="605"/>
                    <a:pt x="460" y="605"/>
                    <a:pt x="459" y="605"/>
                  </a:cubicBezTo>
                  <a:cubicBezTo>
                    <a:pt x="459" y="609"/>
                    <a:pt x="457" y="611"/>
                    <a:pt x="455" y="612"/>
                  </a:cubicBezTo>
                  <a:cubicBezTo>
                    <a:pt x="447" y="613"/>
                    <a:pt x="446" y="618"/>
                    <a:pt x="439" y="616"/>
                  </a:cubicBezTo>
                  <a:cubicBezTo>
                    <a:pt x="435" y="614"/>
                    <a:pt x="434" y="611"/>
                    <a:pt x="430" y="610"/>
                  </a:cubicBezTo>
                  <a:cubicBezTo>
                    <a:pt x="427" y="609"/>
                    <a:pt x="423" y="611"/>
                    <a:pt x="420" y="612"/>
                  </a:cubicBezTo>
                  <a:cubicBezTo>
                    <a:pt x="417" y="611"/>
                    <a:pt x="416" y="607"/>
                    <a:pt x="414" y="606"/>
                  </a:cubicBezTo>
                  <a:cubicBezTo>
                    <a:pt x="409" y="610"/>
                    <a:pt x="404" y="609"/>
                    <a:pt x="398" y="606"/>
                  </a:cubicBezTo>
                  <a:cubicBezTo>
                    <a:pt x="392" y="605"/>
                    <a:pt x="385" y="603"/>
                    <a:pt x="380" y="607"/>
                  </a:cubicBezTo>
                  <a:cubicBezTo>
                    <a:pt x="382" y="606"/>
                    <a:pt x="384" y="605"/>
                    <a:pt x="384" y="603"/>
                  </a:cubicBezTo>
                  <a:cubicBezTo>
                    <a:pt x="377" y="604"/>
                    <a:pt x="377" y="593"/>
                    <a:pt x="372" y="591"/>
                  </a:cubicBezTo>
                  <a:cubicBezTo>
                    <a:pt x="371" y="590"/>
                    <a:pt x="370" y="591"/>
                    <a:pt x="370" y="591"/>
                  </a:cubicBezTo>
                  <a:cubicBezTo>
                    <a:pt x="370" y="591"/>
                    <a:pt x="369" y="591"/>
                    <a:pt x="367" y="591"/>
                  </a:cubicBezTo>
                  <a:cubicBezTo>
                    <a:pt x="367" y="590"/>
                    <a:pt x="365" y="587"/>
                    <a:pt x="366" y="586"/>
                  </a:cubicBezTo>
                  <a:cubicBezTo>
                    <a:pt x="373" y="588"/>
                    <a:pt x="377" y="593"/>
                    <a:pt x="380" y="599"/>
                  </a:cubicBezTo>
                  <a:cubicBezTo>
                    <a:pt x="388" y="595"/>
                    <a:pt x="394" y="598"/>
                    <a:pt x="398" y="600"/>
                  </a:cubicBezTo>
                  <a:cubicBezTo>
                    <a:pt x="403" y="603"/>
                    <a:pt x="407" y="605"/>
                    <a:pt x="410" y="604"/>
                  </a:cubicBezTo>
                  <a:cubicBezTo>
                    <a:pt x="409" y="604"/>
                    <a:pt x="409" y="603"/>
                    <a:pt x="410" y="601"/>
                  </a:cubicBezTo>
                  <a:cubicBezTo>
                    <a:pt x="418" y="601"/>
                    <a:pt x="423" y="595"/>
                    <a:pt x="431" y="595"/>
                  </a:cubicBezTo>
                  <a:cubicBezTo>
                    <a:pt x="434" y="581"/>
                    <a:pt x="446" y="579"/>
                    <a:pt x="453" y="571"/>
                  </a:cubicBezTo>
                  <a:cubicBezTo>
                    <a:pt x="457" y="572"/>
                    <a:pt x="460" y="574"/>
                    <a:pt x="465" y="575"/>
                  </a:cubicBezTo>
                  <a:cubicBezTo>
                    <a:pt x="473" y="572"/>
                    <a:pt x="480" y="566"/>
                    <a:pt x="487" y="560"/>
                  </a:cubicBezTo>
                  <a:cubicBezTo>
                    <a:pt x="484" y="552"/>
                    <a:pt x="471" y="553"/>
                    <a:pt x="465" y="546"/>
                  </a:cubicBezTo>
                  <a:cubicBezTo>
                    <a:pt x="465" y="547"/>
                    <a:pt x="463" y="547"/>
                    <a:pt x="461" y="546"/>
                  </a:cubicBezTo>
                  <a:cubicBezTo>
                    <a:pt x="460" y="546"/>
                    <a:pt x="457" y="546"/>
                    <a:pt x="456" y="547"/>
                  </a:cubicBezTo>
                  <a:cubicBezTo>
                    <a:pt x="457" y="543"/>
                    <a:pt x="462" y="545"/>
                    <a:pt x="465" y="541"/>
                  </a:cubicBezTo>
                  <a:cubicBezTo>
                    <a:pt x="466" y="539"/>
                    <a:pt x="466" y="535"/>
                    <a:pt x="466" y="530"/>
                  </a:cubicBezTo>
                  <a:cubicBezTo>
                    <a:pt x="463" y="532"/>
                    <a:pt x="461" y="532"/>
                    <a:pt x="460" y="530"/>
                  </a:cubicBezTo>
                  <a:cubicBezTo>
                    <a:pt x="457" y="530"/>
                    <a:pt x="456" y="529"/>
                    <a:pt x="454" y="530"/>
                  </a:cubicBezTo>
                  <a:cubicBezTo>
                    <a:pt x="443" y="537"/>
                    <a:pt x="433" y="545"/>
                    <a:pt x="417" y="547"/>
                  </a:cubicBezTo>
                  <a:cubicBezTo>
                    <a:pt x="417" y="543"/>
                    <a:pt x="410" y="543"/>
                    <a:pt x="412" y="541"/>
                  </a:cubicBezTo>
                  <a:cubicBezTo>
                    <a:pt x="415" y="542"/>
                    <a:pt x="416" y="545"/>
                    <a:pt x="418" y="546"/>
                  </a:cubicBezTo>
                  <a:cubicBezTo>
                    <a:pt x="433" y="546"/>
                    <a:pt x="434" y="526"/>
                    <a:pt x="447" y="530"/>
                  </a:cubicBezTo>
                  <a:cubicBezTo>
                    <a:pt x="453" y="526"/>
                    <a:pt x="462" y="528"/>
                    <a:pt x="467" y="524"/>
                  </a:cubicBezTo>
                  <a:cubicBezTo>
                    <a:pt x="468" y="527"/>
                    <a:pt x="472" y="526"/>
                    <a:pt x="473" y="528"/>
                  </a:cubicBezTo>
                  <a:cubicBezTo>
                    <a:pt x="478" y="514"/>
                    <a:pt x="493" y="514"/>
                    <a:pt x="497" y="500"/>
                  </a:cubicBezTo>
                  <a:cubicBezTo>
                    <a:pt x="494" y="500"/>
                    <a:pt x="495" y="495"/>
                    <a:pt x="495" y="492"/>
                  </a:cubicBezTo>
                  <a:cubicBezTo>
                    <a:pt x="498" y="491"/>
                    <a:pt x="501" y="490"/>
                    <a:pt x="501" y="487"/>
                  </a:cubicBezTo>
                  <a:cubicBezTo>
                    <a:pt x="497" y="487"/>
                    <a:pt x="493" y="487"/>
                    <a:pt x="492" y="483"/>
                  </a:cubicBezTo>
                  <a:cubicBezTo>
                    <a:pt x="495" y="482"/>
                    <a:pt x="498" y="483"/>
                    <a:pt x="500" y="485"/>
                  </a:cubicBezTo>
                  <a:cubicBezTo>
                    <a:pt x="500" y="483"/>
                    <a:pt x="503" y="479"/>
                    <a:pt x="501" y="477"/>
                  </a:cubicBezTo>
                  <a:cubicBezTo>
                    <a:pt x="506" y="473"/>
                    <a:pt x="516" y="471"/>
                    <a:pt x="517" y="463"/>
                  </a:cubicBezTo>
                  <a:cubicBezTo>
                    <a:pt x="524" y="460"/>
                    <a:pt x="526" y="450"/>
                    <a:pt x="524" y="440"/>
                  </a:cubicBezTo>
                  <a:cubicBezTo>
                    <a:pt x="529" y="431"/>
                    <a:pt x="536" y="424"/>
                    <a:pt x="538" y="412"/>
                  </a:cubicBezTo>
                  <a:cubicBezTo>
                    <a:pt x="538" y="412"/>
                    <a:pt x="537" y="412"/>
                    <a:pt x="536" y="413"/>
                  </a:cubicBezTo>
                  <a:cubicBezTo>
                    <a:pt x="534" y="413"/>
                    <a:pt x="533" y="413"/>
                    <a:pt x="533" y="412"/>
                  </a:cubicBezTo>
                  <a:cubicBezTo>
                    <a:pt x="534" y="412"/>
                    <a:pt x="536" y="411"/>
                    <a:pt x="536" y="408"/>
                  </a:cubicBezTo>
                  <a:cubicBezTo>
                    <a:pt x="534" y="398"/>
                    <a:pt x="543" y="390"/>
                    <a:pt x="544" y="379"/>
                  </a:cubicBezTo>
                  <a:cubicBezTo>
                    <a:pt x="555" y="373"/>
                    <a:pt x="559" y="362"/>
                    <a:pt x="565" y="351"/>
                  </a:cubicBezTo>
                  <a:cubicBezTo>
                    <a:pt x="563" y="349"/>
                    <a:pt x="564" y="347"/>
                    <a:pt x="565" y="345"/>
                  </a:cubicBezTo>
                  <a:cubicBezTo>
                    <a:pt x="561" y="343"/>
                    <a:pt x="561" y="332"/>
                    <a:pt x="562" y="328"/>
                  </a:cubicBezTo>
                  <a:cubicBezTo>
                    <a:pt x="555" y="325"/>
                    <a:pt x="553" y="319"/>
                    <a:pt x="551" y="315"/>
                  </a:cubicBezTo>
                  <a:cubicBezTo>
                    <a:pt x="549" y="315"/>
                    <a:pt x="548" y="316"/>
                    <a:pt x="544" y="315"/>
                  </a:cubicBezTo>
                  <a:cubicBezTo>
                    <a:pt x="544" y="313"/>
                    <a:pt x="544" y="312"/>
                    <a:pt x="544" y="311"/>
                  </a:cubicBezTo>
                  <a:cubicBezTo>
                    <a:pt x="542" y="312"/>
                    <a:pt x="540" y="311"/>
                    <a:pt x="538" y="311"/>
                  </a:cubicBezTo>
                  <a:cubicBezTo>
                    <a:pt x="537" y="311"/>
                    <a:pt x="534" y="311"/>
                    <a:pt x="533" y="311"/>
                  </a:cubicBezTo>
                  <a:cubicBezTo>
                    <a:pt x="530" y="317"/>
                    <a:pt x="520" y="316"/>
                    <a:pt x="514" y="312"/>
                  </a:cubicBezTo>
                  <a:cubicBezTo>
                    <a:pt x="508" y="318"/>
                    <a:pt x="499" y="317"/>
                    <a:pt x="489" y="315"/>
                  </a:cubicBezTo>
                  <a:cubicBezTo>
                    <a:pt x="484" y="313"/>
                    <a:pt x="478" y="312"/>
                    <a:pt x="473" y="315"/>
                  </a:cubicBezTo>
                  <a:cubicBezTo>
                    <a:pt x="463" y="308"/>
                    <a:pt x="453" y="312"/>
                    <a:pt x="446" y="317"/>
                  </a:cubicBezTo>
                  <a:cubicBezTo>
                    <a:pt x="436" y="315"/>
                    <a:pt x="427" y="312"/>
                    <a:pt x="421" y="306"/>
                  </a:cubicBezTo>
                  <a:cubicBezTo>
                    <a:pt x="416" y="306"/>
                    <a:pt x="412" y="308"/>
                    <a:pt x="409" y="309"/>
                  </a:cubicBezTo>
                  <a:cubicBezTo>
                    <a:pt x="407" y="309"/>
                    <a:pt x="404" y="310"/>
                    <a:pt x="401" y="310"/>
                  </a:cubicBezTo>
                  <a:cubicBezTo>
                    <a:pt x="401" y="311"/>
                    <a:pt x="401" y="313"/>
                    <a:pt x="401" y="315"/>
                  </a:cubicBezTo>
                  <a:cubicBezTo>
                    <a:pt x="397" y="318"/>
                    <a:pt x="392" y="317"/>
                    <a:pt x="389" y="318"/>
                  </a:cubicBezTo>
                  <a:cubicBezTo>
                    <a:pt x="391" y="319"/>
                    <a:pt x="392" y="321"/>
                    <a:pt x="391" y="323"/>
                  </a:cubicBezTo>
                  <a:cubicBezTo>
                    <a:pt x="390" y="323"/>
                    <a:pt x="389" y="323"/>
                    <a:pt x="389" y="323"/>
                  </a:cubicBezTo>
                  <a:cubicBezTo>
                    <a:pt x="388" y="324"/>
                    <a:pt x="386" y="324"/>
                    <a:pt x="386" y="323"/>
                  </a:cubicBezTo>
                  <a:cubicBezTo>
                    <a:pt x="386" y="321"/>
                    <a:pt x="389" y="319"/>
                    <a:pt x="386" y="317"/>
                  </a:cubicBezTo>
                  <a:cubicBezTo>
                    <a:pt x="375" y="321"/>
                    <a:pt x="365" y="338"/>
                    <a:pt x="351" y="328"/>
                  </a:cubicBezTo>
                  <a:cubicBezTo>
                    <a:pt x="351" y="332"/>
                    <a:pt x="346" y="329"/>
                    <a:pt x="345" y="332"/>
                  </a:cubicBezTo>
                  <a:cubicBezTo>
                    <a:pt x="347" y="331"/>
                    <a:pt x="347" y="334"/>
                    <a:pt x="347" y="335"/>
                  </a:cubicBezTo>
                  <a:cubicBezTo>
                    <a:pt x="345" y="338"/>
                    <a:pt x="343" y="342"/>
                    <a:pt x="338" y="343"/>
                  </a:cubicBezTo>
                  <a:cubicBezTo>
                    <a:pt x="338" y="347"/>
                    <a:pt x="337" y="349"/>
                    <a:pt x="334" y="350"/>
                  </a:cubicBezTo>
                  <a:cubicBezTo>
                    <a:pt x="332" y="348"/>
                    <a:pt x="327" y="349"/>
                    <a:pt x="322" y="349"/>
                  </a:cubicBezTo>
                  <a:cubicBezTo>
                    <a:pt x="318" y="350"/>
                    <a:pt x="313" y="350"/>
                    <a:pt x="311" y="348"/>
                  </a:cubicBezTo>
                  <a:cubicBezTo>
                    <a:pt x="313" y="347"/>
                    <a:pt x="313" y="344"/>
                    <a:pt x="315" y="344"/>
                  </a:cubicBezTo>
                  <a:cubicBezTo>
                    <a:pt x="321" y="345"/>
                    <a:pt x="332" y="348"/>
                    <a:pt x="333" y="341"/>
                  </a:cubicBezTo>
                  <a:cubicBezTo>
                    <a:pt x="332" y="339"/>
                    <a:pt x="328" y="339"/>
                    <a:pt x="328" y="338"/>
                  </a:cubicBezTo>
                  <a:cubicBezTo>
                    <a:pt x="328" y="336"/>
                    <a:pt x="330" y="337"/>
                    <a:pt x="332" y="338"/>
                  </a:cubicBezTo>
                  <a:cubicBezTo>
                    <a:pt x="333" y="338"/>
                    <a:pt x="333" y="338"/>
                    <a:pt x="333" y="338"/>
                  </a:cubicBezTo>
                  <a:cubicBezTo>
                    <a:pt x="334" y="335"/>
                    <a:pt x="339" y="331"/>
                    <a:pt x="343" y="334"/>
                  </a:cubicBezTo>
                  <a:cubicBezTo>
                    <a:pt x="340" y="324"/>
                    <a:pt x="351" y="322"/>
                    <a:pt x="352" y="315"/>
                  </a:cubicBezTo>
                  <a:cubicBezTo>
                    <a:pt x="348" y="315"/>
                    <a:pt x="346" y="316"/>
                    <a:pt x="344" y="317"/>
                  </a:cubicBezTo>
                  <a:cubicBezTo>
                    <a:pt x="341" y="317"/>
                    <a:pt x="340" y="318"/>
                    <a:pt x="337" y="318"/>
                  </a:cubicBezTo>
                  <a:cubicBezTo>
                    <a:pt x="337" y="317"/>
                    <a:pt x="337" y="317"/>
                    <a:pt x="337" y="316"/>
                  </a:cubicBezTo>
                  <a:cubicBezTo>
                    <a:pt x="322" y="316"/>
                    <a:pt x="319" y="330"/>
                    <a:pt x="311" y="332"/>
                  </a:cubicBezTo>
                  <a:cubicBezTo>
                    <a:pt x="313" y="328"/>
                    <a:pt x="315" y="322"/>
                    <a:pt x="324" y="319"/>
                  </a:cubicBezTo>
                  <a:cubicBezTo>
                    <a:pt x="324" y="312"/>
                    <a:pt x="332" y="311"/>
                    <a:pt x="337" y="313"/>
                  </a:cubicBezTo>
                  <a:cubicBezTo>
                    <a:pt x="339" y="310"/>
                    <a:pt x="344" y="303"/>
                    <a:pt x="351" y="305"/>
                  </a:cubicBezTo>
                  <a:cubicBezTo>
                    <a:pt x="351" y="308"/>
                    <a:pt x="350" y="310"/>
                    <a:pt x="350" y="312"/>
                  </a:cubicBezTo>
                  <a:cubicBezTo>
                    <a:pt x="351" y="312"/>
                    <a:pt x="352" y="311"/>
                    <a:pt x="353" y="312"/>
                  </a:cubicBezTo>
                  <a:cubicBezTo>
                    <a:pt x="359" y="302"/>
                    <a:pt x="369" y="294"/>
                    <a:pt x="373" y="281"/>
                  </a:cubicBezTo>
                  <a:cubicBezTo>
                    <a:pt x="367" y="284"/>
                    <a:pt x="366" y="291"/>
                    <a:pt x="357" y="291"/>
                  </a:cubicBezTo>
                  <a:cubicBezTo>
                    <a:pt x="359" y="290"/>
                    <a:pt x="359" y="286"/>
                    <a:pt x="357" y="285"/>
                  </a:cubicBezTo>
                  <a:cubicBezTo>
                    <a:pt x="352" y="285"/>
                    <a:pt x="352" y="290"/>
                    <a:pt x="347" y="291"/>
                  </a:cubicBezTo>
                  <a:cubicBezTo>
                    <a:pt x="345" y="289"/>
                    <a:pt x="339" y="283"/>
                    <a:pt x="339" y="287"/>
                  </a:cubicBezTo>
                  <a:cubicBezTo>
                    <a:pt x="335" y="286"/>
                    <a:pt x="334" y="285"/>
                    <a:pt x="333" y="283"/>
                  </a:cubicBezTo>
                  <a:cubicBezTo>
                    <a:pt x="331" y="281"/>
                    <a:pt x="330" y="283"/>
                    <a:pt x="328" y="283"/>
                  </a:cubicBezTo>
                  <a:cubicBezTo>
                    <a:pt x="327" y="284"/>
                    <a:pt x="326" y="284"/>
                    <a:pt x="325" y="284"/>
                  </a:cubicBezTo>
                  <a:cubicBezTo>
                    <a:pt x="322" y="283"/>
                    <a:pt x="317" y="280"/>
                    <a:pt x="318" y="278"/>
                  </a:cubicBezTo>
                  <a:cubicBezTo>
                    <a:pt x="324" y="283"/>
                    <a:pt x="333" y="281"/>
                    <a:pt x="339" y="280"/>
                  </a:cubicBezTo>
                  <a:cubicBezTo>
                    <a:pt x="339" y="281"/>
                    <a:pt x="339" y="283"/>
                    <a:pt x="340" y="283"/>
                  </a:cubicBezTo>
                  <a:cubicBezTo>
                    <a:pt x="343" y="281"/>
                    <a:pt x="348" y="279"/>
                    <a:pt x="351" y="283"/>
                  </a:cubicBezTo>
                  <a:cubicBezTo>
                    <a:pt x="347" y="277"/>
                    <a:pt x="354" y="274"/>
                    <a:pt x="352" y="270"/>
                  </a:cubicBezTo>
                  <a:cubicBezTo>
                    <a:pt x="348" y="272"/>
                    <a:pt x="343" y="267"/>
                    <a:pt x="344" y="265"/>
                  </a:cubicBezTo>
                  <a:cubicBezTo>
                    <a:pt x="346" y="267"/>
                    <a:pt x="352" y="264"/>
                    <a:pt x="350" y="268"/>
                  </a:cubicBezTo>
                  <a:cubicBezTo>
                    <a:pt x="353" y="261"/>
                    <a:pt x="362" y="259"/>
                    <a:pt x="367" y="255"/>
                  </a:cubicBezTo>
                  <a:cubicBezTo>
                    <a:pt x="366" y="249"/>
                    <a:pt x="370" y="247"/>
                    <a:pt x="373" y="246"/>
                  </a:cubicBezTo>
                  <a:cubicBezTo>
                    <a:pt x="380" y="240"/>
                    <a:pt x="392" y="232"/>
                    <a:pt x="399" y="226"/>
                  </a:cubicBezTo>
                  <a:cubicBezTo>
                    <a:pt x="401" y="221"/>
                    <a:pt x="405" y="219"/>
                    <a:pt x="407" y="213"/>
                  </a:cubicBezTo>
                  <a:cubicBezTo>
                    <a:pt x="410" y="213"/>
                    <a:pt x="409" y="208"/>
                    <a:pt x="412" y="207"/>
                  </a:cubicBezTo>
                  <a:cubicBezTo>
                    <a:pt x="427" y="203"/>
                    <a:pt x="441" y="191"/>
                    <a:pt x="439" y="177"/>
                  </a:cubicBezTo>
                  <a:cubicBezTo>
                    <a:pt x="443" y="177"/>
                    <a:pt x="443" y="174"/>
                    <a:pt x="443" y="170"/>
                  </a:cubicBezTo>
                  <a:cubicBezTo>
                    <a:pt x="441" y="170"/>
                    <a:pt x="440" y="171"/>
                    <a:pt x="436" y="170"/>
                  </a:cubicBezTo>
                  <a:cubicBezTo>
                    <a:pt x="433" y="158"/>
                    <a:pt x="446" y="151"/>
                    <a:pt x="444" y="139"/>
                  </a:cubicBezTo>
                  <a:cubicBezTo>
                    <a:pt x="439" y="139"/>
                    <a:pt x="436" y="141"/>
                    <a:pt x="431" y="142"/>
                  </a:cubicBezTo>
                  <a:cubicBezTo>
                    <a:pt x="433" y="138"/>
                    <a:pt x="430" y="138"/>
                    <a:pt x="430" y="137"/>
                  </a:cubicBezTo>
                  <a:cubicBezTo>
                    <a:pt x="423" y="138"/>
                    <a:pt x="416" y="143"/>
                    <a:pt x="412" y="135"/>
                  </a:cubicBezTo>
                  <a:cubicBezTo>
                    <a:pt x="411" y="136"/>
                    <a:pt x="408" y="136"/>
                    <a:pt x="409" y="139"/>
                  </a:cubicBezTo>
                  <a:cubicBezTo>
                    <a:pt x="410" y="143"/>
                    <a:pt x="415" y="142"/>
                    <a:pt x="415" y="146"/>
                  </a:cubicBezTo>
                  <a:cubicBezTo>
                    <a:pt x="412" y="146"/>
                    <a:pt x="414" y="149"/>
                    <a:pt x="412" y="149"/>
                  </a:cubicBezTo>
                  <a:cubicBezTo>
                    <a:pt x="409" y="148"/>
                    <a:pt x="405" y="146"/>
                    <a:pt x="402" y="145"/>
                  </a:cubicBezTo>
                  <a:cubicBezTo>
                    <a:pt x="401" y="148"/>
                    <a:pt x="397" y="150"/>
                    <a:pt x="395" y="146"/>
                  </a:cubicBezTo>
                  <a:cubicBezTo>
                    <a:pt x="396" y="145"/>
                    <a:pt x="396" y="144"/>
                    <a:pt x="397" y="144"/>
                  </a:cubicBezTo>
                  <a:cubicBezTo>
                    <a:pt x="394" y="144"/>
                    <a:pt x="388" y="146"/>
                    <a:pt x="384" y="144"/>
                  </a:cubicBezTo>
                  <a:cubicBezTo>
                    <a:pt x="382" y="148"/>
                    <a:pt x="376" y="150"/>
                    <a:pt x="372" y="155"/>
                  </a:cubicBezTo>
                  <a:cubicBezTo>
                    <a:pt x="369" y="154"/>
                    <a:pt x="366" y="154"/>
                    <a:pt x="364" y="154"/>
                  </a:cubicBezTo>
                  <a:cubicBezTo>
                    <a:pt x="360" y="154"/>
                    <a:pt x="357" y="155"/>
                    <a:pt x="352" y="154"/>
                  </a:cubicBezTo>
                  <a:cubicBezTo>
                    <a:pt x="352" y="151"/>
                    <a:pt x="351" y="150"/>
                    <a:pt x="350" y="149"/>
                  </a:cubicBezTo>
                  <a:cubicBezTo>
                    <a:pt x="348" y="152"/>
                    <a:pt x="346" y="154"/>
                    <a:pt x="344" y="157"/>
                  </a:cubicBezTo>
                  <a:cubicBezTo>
                    <a:pt x="343" y="154"/>
                    <a:pt x="340" y="155"/>
                    <a:pt x="338" y="155"/>
                  </a:cubicBezTo>
                  <a:cubicBezTo>
                    <a:pt x="337" y="155"/>
                    <a:pt x="338" y="158"/>
                    <a:pt x="335" y="158"/>
                  </a:cubicBezTo>
                  <a:cubicBezTo>
                    <a:pt x="334" y="158"/>
                    <a:pt x="333" y="157"/>
                    <a:pt x="332" y="157"/>
                  </a:cubicBezTo>
                  <a:cubicBezTo>
                    <a:pt x="333" y="159"/>
                    <a:pt x="332" y="159"/>
                    <a:pt x="331" y="159"/>
                  </a:cubicBezTo>
                  <a:cubicBezTo>
                    <a:pt x="330" y="159"/>
                    <a:pt x="330" y="159"/>
                    <a:pt x="330" y="159"/>
                  </a:cubicBezTo>
                  <a:cubicBezTo>
                    <a:pt x="331" y="161"/>
                    <a:pt x="332" y="164"/>
                    <a:pt x="330" y="164"/>
                  </a:cubicBezTo>
                  <a:moveTo>
                    <a:pt x="130" y="213"/>
                  </a:moveTo>
                  <a:cubicBezTo>
                    <a:pt x="132" y="210"/>
                    <a:pt x="129" y="212"/>
                    <a:pt x="130" y="209"/>
                  </a:cubicBezTo>
                  <a:cubicBezTo>
                    <a:pt x="133" y="208"/>
                    <a:pt x="136" y="208"/>
                    <a:pt x="135" y="203"/>
                  </a:cubicBezTo>
                  <a:cubicBezTo>
                    <a:pt x="136" y="203"/>
                    <a:pt x="137" y="203"/>
                    <a:pt x="139" y="203"/>
                  </a:cubicBezTo>
                  <a:cubicBezTo>
                    <a:pt x="139" y="199"/>
                    <a:pt x="142" y="196"/>
                    <a:pt x="146" y="194"/>
                  </a:cubicBezTo>
                  <a:cubicBezTo>
                    <a:pt x="142" y="194"/>
                    <a:pt x="142" y="191"/>
                    <a:pt x="141" y="189"/>
                  </a:cubicBezTo>
                  <a:cubicBezTo>
                    <a:pt x="142" y="186"/>
                    <a:pt x="143" y="183"/>
                    <a:pt x="146" y="180"/>
                  </a:cubicBezTo>
                  <a:cubicBezTo>
                    <a:pt x="145" y="177"/>
                    <a:pt x="142" y="175"/>
                    <a:pt x="143" y="171"/>
                  </a:cubicBezTo>
                  <a:cubicBezTo>
                    <a:pt x="140" y="169"/>
                    <a:pt x="140" y="164"/>
                    <a:pt x="135" y="163"/>
                  </a:cubicBezTo>
                  <a:cubicBezTo>
                    <a:pt x="134" y="164"/>
                    <a:pt x="135" y="165"/>
                    <a:pt x="135" y="168"/>
                  </a:cubicBezTo>
                  <a:cubicBezTo>
                    <a:pt x="122" y="175"/>
                    <a:pt x="114" y="188"/>
                    <a:pt x="101" y="195"/>
                  </a:cubicBezTo>
                  <a:cubicBezTo>
                    <a:pt x="100" y="195"/>
                    <a:pt x="100" y="194"/>
                    <a:pt x="98" y="194"/>
                  </a:cubicBezTo>
                  <a:cubicBezTo>
                    <a:pt x="97" y="196"/>
                    <a:pt x="96" y="199"/>
                    <a:pt x="94" y="196"/>
                  </a:cubicBezTo>
                  <a:cubicBezTo>
                    <a:pt x="92" y="202"/>
                    <a:pt x="85" y="202"/>
                    <a:pt x="83" y="207"/>
                  </a:cubicBezTo>
                  <a:cubicBezTo>
                    <a:pt x="88" y="206"/>
                    <a:pt x="84" y="207"/>
                    <a:pt x="84" y="209"/>
                  </a:cubicBezTo>
                  <a:cubicBezTo>
                    <a:pt x="87" y="214"/>
                    <a:pt x="91" y="219"/>
                    <a:pt x="95" y="225"/>
                  </a:cubicBezTo>
                  <a:cubicBezTo>
                    <a:pt x="92" y="225"/>
                    <a:pt x="95" y="227"/>
                    <a:pt x="91" y="228"/>
                  </a:cubicBezTo>
                  <a:cubicBezTo>
                    <a:pt x="91" y="226"/>
                    <a:pt x="89" y="226"/>
                    <a:pt x="90" y="223"/>
                  </a:cubicBezTo>
                  <a:cubicBezTo>
                    <a:pt x="87" y="225"/>
                    <a:pt x="87" y="223"/>
                    <a:pt x="85" y="222"/>
                  </a:cubicBezTo>
                  <a:cubicBezTo>
                    <a:pt x="85" y="222"/>
                    <a:pt x="84" y="221"/>
                    <a:pt x="82" y="221"/>
                  </a:cubicBezTo>
                  <a:cubicBezTo>
                    <a:pt x="79" y="223"/>
                    <a:pt x="78" y="226"/>
                    <a:pt x="77" y="228"/>
                  </a:cubicBezTo>
                  <a:cubicBezTo>
                    <a:pt x="78" y="231"/>
                    <a:pt x="81" y="234"/>
                    <a:pt x="78" y="235"/>
                  </a:cubicBezTo>
                  <a:cubicBezTo>
                    <a:pt x="76" y="233"/>
                    <a:pt x="77" y="228"/>
                    <a:pt x="76" y="223"/>
                  </a:cubicBezTo>
                  <a:cubicBezTo>
                    <a:pt x="71" y="225"/>
                    <a:pt x="71" y="221"/>
                    <a:pt x="70" y="220"/>
                  </a:cubicBezTo>
                  <a:cubicBezTo>
                    <a:pt x="70" y="219"/>
                    <a:pt x="71" y="220"/>
                    <a:pt x="71" y="220"/>
                  </a:cubicBezTo>
                  <a:cubicBezTo>
                    <a:pt x="73" y="220"/>
                    <a:pt x="75" y="220"/>
                    <a:pt x="75" y="219"/>
                  </a:cubicBezTo>
                  <a:cubicBezTo>
                    <a:pt x="69" y="216"/>
                    <a:pt x="58" y="212"/>
                    <a:pt x="62" y="221"/>
                  </a:cubicBezTo>
                  <a:cubicBezTo>
                    <a:pt x="62" y="219"/>
                    <a:pt x="66" y="221"/>
                    <a:pt x="65" y="225"/>
                  </a:cubicBezTo>
                  <a:cubicBezTo>
                    <a:pt x="63" y="223"/>
                    <a:pt x="63" y="225"/>
                    <a:pt x="62" y="226"/>
                  </a:cubicBezTo>
                  <a:cubicBezTo>
                    <a:pt x="60" y="223"/>
                    <a:pt x="58" y="223"/>
                    <a:pt x="56" y="223"/>
                  </a:cubicBezTo>
                  <a:cubicBezTo>
                    <a:pt x="59" y="227"/>
                    <a:pt x="57" y="231"/>
                    <a:pt x="53" y="233"/>
                  </a:cubicBezTo>
                  <a:cubicBezTo>
                    <a:pt x="56" y="236"/>
                    <a:pt x="56" y="240"/>
                    <a:pt x="57" y="244"/>
                  </a:cubicBezTo>
                  <a:cubicBezTo>
                    <a:pt x="60" y="245"/>
                    <a:pt x="62" y="244"/>
                    <a:pt x="63" y="241"/>
                  </a:cubicBezTo>
                  <a:cubicBezTo>
                    <a:pt x="66" y="245"/>
                    <a:pt x="62" y="245"/>
                    <a:pt x="60" y="246"/>
                  </a:cubicBezTo>
                  <a:cubicBezTo>
                    <a:pt x="60" y="246"/>
                    <a:pt x="62" y="246"/>
                    <a:pt x="63" y="246"/>
                  </a:cubicBezTo>
                  <a:cubicBezTo>
                    <a:pt x="64" y="246"/>
                    <a:pt x="65" y="246"/>
                    <a:pt x="65" y="247"/>
                  </a:cubicBezTo>
                  <a:cubicBezTo>
                    <a:pt x="64" y="248"/>
                    <a:pt x="60" y="247"/>
                    <a:pt x="60" y="248"/>
                  </a:cubicBezTo>
                  <a:cubicBezTo>
                    <a:pt x="63" y="249"/>
                    <a:pt x="64" y="249"/>
                    <a:pt x="66" y="248"/>
                  </a:cubicBezTo>
                  <a:cubicBezTo>
                    <a:pt x="69" y="247"/>
                    <a:pt x="71" y="246"/>
                    <a:pt x="73" y="248"/>
                  </a:cubicBezTo>
                  <a:cubicBezTo>
                    <a:pt x="70" y="249"/>
                    <a:pt x="66" y="251"/>
                    <a:pt x="62" y="252"/>
                  </a:cubicBezTo>
                  <a:cubicBezTo>
                    <a:pt x="63" y="257"/>
                    <a:pt x="59" y="255"/>
                    <a:pt x="57" y="254"/>
                  </a:cubicBezTo>
                  <a:cubicBezTo>
                    <a:pt x="58" y="257"/>
                    <a:pt x="55" y="258"/>
                    <a:pt x="57" y="259"/>
                  </a:cubicBezTo>
                  <a:cubicBezTo>
                    <a:pt x="57" y="258"/>
                    <a:pt x="59" y="261"/>
                    <a:pt x="58" y="263"/>
                  </a:cubicBezTo>
                  <a:cubicBezTo>
                    <a:pt x="65" y="263"/>
                    <a:pt x="71" y="267"/>
                    <a:pt x="76" y="265"/>
                  </a:cubicBezTo>
                  <a:cubicBezTo>
                    <a:pt x="73" y="268"/>
                    <a:pt x="78" y="268"/>
                    <a:pt x="82" y="270"/>
                  </a:cubicBezTo>
                  <a:cubicBezTo>
                    <a:pt x="78" y="271"/>
                    <a:pt x="83" y="274"/>
                    <a:pt x="82" y="274"/>
                  </a:cubicBezTo>
                  <a:cubicBezTo>
                    <a:pt x="76" y="274"/>
                    <a:pt x="75" y="272"/>
                    <a:pt x="70" y="276"/>
                  </a:cubicBezTo>
                  <a:cubicBezTo>
                    <a:pt x="70" y="279"/>
                    <a:pt x="76" y="278"/>
                    <a:pt x="75" y="283"/>
                  </a:cubicBezTo>
                  <a:cubicBezTo>
                    <a:pt x="72" y="281"/>
                    <a:pt x="70" y="281"/>
                    <a:pt x="68" y="281"/>
                  </a:cubicBezTo>
                  <a:cubicBezTo>
                    <a:pt x="66" y="286"/>
                    <a:pt x="63" y="289"/>
                    <a:pt x="58" y="290"/>
                  </a:cubicBezTo>
                  <a:cubicBezTo>
                    <a:pt x="58" y="286"/>
                    <a:pt x="56" y="285"/>
                    <a:pt x="53" y="286"/>
                  </a:cubicBezTo>
                  <a:cubicBezTo>
                    <a:pt x="57" y="293"/>
                    <a:pt x="64" y="299"/>
                    <a:pt x="69" y="305"/>
                  </a:cubicBezTo>
                  <a:cubicBezTo>
                    <a:pt x="71" y="304"/>
                    <a:pt x="71" y="298"/>
                    <a:pt x="75" y="300"/>
                  </a:cubicBezTo>
                  <a:cubicBezTo>
                    <a:pt x="75" y="298"/>
                    <a:pt x="72" y="298"/>
                    <a:pt x="72" y="297"/>
                  </a:cubicBezTo>
                  <a:cubicBezTo>
                    <a:pt x="75" y="296"/>
                    <a:pt x="75" y="297"/>
                    <a:pt x="78" y="297"/>
                  </a:cubicBezTo>
                  <a:cubicBezTo>
                    <a:pt x="76" y="294"/>
                    <a:pt x="78" y="289"/>
                    <a:pt x="81" y="291"/>
                  </a:cubicBezTo>
                  <a:cubicBezTo>
                    <a:pt x="82" y="289"/>
                    <a:pt x="78" y="287"/>
                    <a:pt x="81" y="286"/>
                  </a:cubicBezTo>
                  <a:cubicBezTo>
                    <a:pt x="82" y="286"/>
                    <a:pt x="81" y="291"/>
                    <a:pt x="84" y="290"/>
                  </a:cubicBezTo>
                  <a:cubicBezTo>
                    <a:pt x="87" y="290"/>
                    <a:pt x="82" y="286"/>
                    <a:pt x="85" y="286"/>
                  </a:cubicBezTo>
                  <a:cubicBezTo>
                    <a:pt x="85" y="287"/>
                    <a:pt x="90" y="289"/>
                    <a:pt x="91" y="286"/>
                  </a:cubicBezTo>
                  <a:cubicBezTo>
                    <a:pt x="88" y="281"/>
                    <a:pt x="85" y="283"/>
                    <a:pt x="83" y="278"/>
                  </a:cubicBezTo>
                  <a:cubicBezTo>
                    <a:pt x="89" y="279"/>
                    <a:pt x="83" y="276"/>
                    <a:pt x="85" y="274"/>
                  </a:cubicBezTo>
                  <a:cubicBezTo>
                    <a:pt x="87" y="274"/>
                    <a:pt x="89" y="276"/>
                    <a:pt x="90" y="277"/>
                  </a:cubicBezTo>
                  <a:cubicBezTo>
                    <a:pt x="92" y="278"/>
                    <a:pt x="95" y="278"/>
                    <a:pt x="98" y="278"/>
                  </a:cubicBezTo>
                  <a:cubicBezTo>
                    <a:pt x="98" y="274"/>
                    <a:pt x="96" y="274"/>
                    <a:pt x="94" y="272"/>
                  </a:cubicBezTo>
                  <a:cubicBezTo>
                    <a:pt x="95" y="272"/>
                    <a:pt x="95" y="271"/>
                    <a:pt x="96" y="272"/>
                  </a:cubicBezTo>
                  <a:cubicBezTo>
                    <a:pt x="97" y="266"/>
                    <a:pt x="91" y="267"/>
                    <a:pt x="89" y="265"/>
                  </a:cubicBezTo>
                  <a:cubicBezTo>
                    <a:pt x="90" y="265"/>
                    <a:pt x="91" y="264"/>
                    <a:pt x="92" y="264"/>
                  </a:cubicBezTo>
                  <a:cubicBezTo>
                    <a:pt x="92" y="260"/>
                    <a:pt x="89" y="259"/>
                    <a:pt x="89" y="255"/>
                  </a:cubicBezTo>
                  <a:cubicBezTo>
                    <a:pt x="90" y="255"/>
                    <a:pt x="92" y="254"/>
                    <a:pt x="94" y="252"/>
                  </a:cubicBezTo>
                  <a:cubicBezTo>
                    <a:pt x="95" y="249"/>
                    <a:pt x="96" y="248"/>
                    <a:pt x="98" y="248"/>
                  </a:cubicBezTo>
                  <a:cubicBezTo>
                    <a:pt x="91" y="254"/>
                    <a:pt x="94" y="267"/>
                    <a:pt x="101" y="272"/>
                  </a:cubicBezTo>
                  <a:cubicBezTo>
                    <a:pt x="103" y="268"/>
                    <a:pt x="100" y="266"/>
                    <a:pt x="100" y="264"/>
                  </a:cubicBezTo>
                  <a:cubicBezTo>
                    <a:pt x="104" y="265"/>
                    <a:pt x="103" y="270"/>
                    <a:pt x="107" y="272"/>
                  </a:cubicBezTo>
                  <a:cubicBezTo>
                    <a:pt x="107" y="268"/>
                    <a:pt x="109" y="272"/>
                    <a:pt x="109" y="272"/>
                  </a:cubicBezTo>
                  <a:cubicBezTo>
                    <a:pt x="110" y="268"/>
                    <a:pt x="107" y="265"/>
                    <a:pt x="110" y="265"/>
                  </a:cubicBezTo>
                  <a:cubicBezTo>
                    <a:pt x="110" y="267"/>
                    <a:pt x="111" y="267"/>
                    <a:pt x="111" y="270"/>
                  </a:cubicBezTo>
                  <a:cubicBezTo>
                    <a:pt x="113" y="270"/>
                    <a:pt x="113" y="268"/>
                    <a:pt x="114" y="268"/>
                  </a:cubicBezTo>
                  <a:cubicBezTo>
                    <a:pt x="114" y="267"/>
                    <a:pt x="115" y="267"/>
                    <a:pt x="117" y="267"/>
                  </a:cubicBezTo>
                  <a:cubicBezTo>
                    <a:pt x="117" y="263"/>
                    <a:pt x="120" y="263"/>
                    <a:pt x="117" y="258"/>
                  </a:cubicBezTo>
                  <a:cubicBezTo>
                    <a:pt x="116" y="257"/>
                    <a:pt x="114" y="257"/>
                    <a:pt x="111" y="257"/>
                  </a:cubicBezTo>
                  <a:cubicBezTo>
                    <a:pt x="109" y="258"/>
                    <a:pt x="107" y="258"/>
                    <a:pt x="104" y="257"/>
                  </a:cubicBezTo>
                  <a:cubicBezTo>
                    <a:pt x="115" y="255"/>
                    <a:pt x="118" y="251"/>
                    <a:pt x="126" y="257"/>
                  </a:cubicBezTo>
                  <a:cubicBezTo>
                    <a:pt x="126" y="254"/>
                    <a:pt x="127" y="252"/>
                    <a:pt x="127" y="248"/>
                  </a:cubicBezTo>
                  <a:cubicBezTo>
                    <a:pt x="123" y="251"/>
                    <a:pt x="118" y="249"/>
                    <a:pt x="117" y="247"/>
                  </a:cubicBezTo>
                  <a:cubicBezTo>
                    <a:pt x="118" y="247"/>
                    <a:pt x="121" y="247"/>
                    <a:pt x="122" y="247"/>
                  </a:cubicBezTo>
                  <a:cubicBezTo>
                    <a:pt x="123" y="248"/>
                    <a:pt x="124" y="248"/>
                    <a:pt x="126" y="248"/>
                  </a:cubicBezTo>
                  <a:cubicBezTo>
                    <a:pt x="126" y="244"/>
                    <a:pt x="124" y="240"/>
                    <a:pt x="122" y="238"/>
                  </a:cubicBezTo>
                  <a:cubicBezTo>
                    <a:pt x="122" y="240"/>
                    <a:pt x="120" y="240"/>
                    <a:pt x="120" y="241"/>
                  </a:cubicBezTo>
                  <a:cubicBezTo>
                    <a:pt x="116" y="239"/>
                    <a:pt x="113" y="241"/>
                    <a:pt x="105" y="242"/>
                  </a:cubicBezTo>
                  <a:cubicBezTo>
                    <a:pt x="105" y="241"/>
                    <a:pt x="104" y="241"/>
                    <a:pt x="104" y="240"/>
                  </a:cubicBezTo>
                  <a:cubicBezTo>
                    <a:pt x="111" y="239"/>
                    <a:pt x="116" y="239"/>
                    <a:pt x="120" y="234"/>
                  </a:cubicBezTo>
                  <a:cubicBezTo>
                    <a:pt x="118" y="234"/>
                    <a:pt x="118" y="234"/>
                    <a:pt x="118" y="234"/>
                  </a:cubicBezTo>
                  <a:cubicBezTo>
                    <a:pt x="117" y="235"/>
                    <a:pt x="117" y="235"/>
                    <a:pt x="116" y="235"/>
                  </a:cubicBezTo>
                  <a:cubicBezTo>
                    <a:pt x="117" y="233"/>
                    <a:pt x="113" y="232"/>
                    <a:pt x="115" y="231"/>
                  </a:cubicBezTo>
                  <a:cubicBezTo>
                    <a:pt x="118" y="231"/>
                    <a:pt x="118" y="233"/>
                    <a:pt x="121" y="233"/>
                  </a:cubicBezTo>
                  <a:cubicBezTo>
                    <a:pt x="121" y="228"/>
                    <a:pt x="124" y="233"/>
                    <a:pt x="126" y="233"/>
                  </a:cubicBezTo>
                  <a:cubicBezTo>
                    <a:pt x="128" y="227"/>
                    <a:pt x="123" y="223"/>
                    <a:pt x="126" y="220"/>
                  </a:cubicBezTo>
                  <a:cubicBezTo>
                    <a:pt x="128" y="219"/>
                    <a:pt x="127" y="222"/>
                    <a:pt x="129" y="223"/>
                  </a:cubicBezTo>
                  <a:cubicBezTo>
                    <a:pt x="130" y="222"/>
                    <a:pt x="130" y="220"/>
                    <a:pt x="134" y="220"/>
                  </a:cubicBezTo>
                  <a:cubicBezTo>
                    <a:pt x="136" y="221"/>
                    <a:pt x="135" y="225"/>
                    <a:pt x="139" y="225"/>
                  </a:cubicBezTo>
                  <a:cubicBezTo>
                    <a:pt x="143" y="220"/>
                    <a:pt x="147" y="216"/>
                    <a:pt x="148" y="209"/>
                  </a:cubicBezTo>
                  <a:cubicBezTo>
                    <a:pt x="141" y="210"/>
                    <a:pt x="140" y="219"/>
                    <a:pt x="133" y="220"/>
                  </a:cubicBezTo>
                  <a:cubicBezTo>
                    <a:pt x="132" y="218"/>
                    <a:pt x="130" y="218"/>
                    <a:pt x="128" y="218"/>
                  </a:cubicBezTo>
                  <a:cubicBezTo>
                    <a:pt x="127" y="218"/>
                    <a:pt x="126" y="218"/>
                    <a:pt x="126" y="216"/>
                  </a:cubicBezTo>
                  <a:cubicBezTo>
                    <a:pt x="127" y="215"/>
                    <a:pt x="126" y="214"/>
                    <a:pt x="127" y="213"/>
                  </a:cubicBezTo>
                  <a:cubicBezTo>
                    <a:pt x="127" y="215"/>
                    <a:pt x="130" y="214"/>
                    <a:pt x="130" y="213"/>
                  </a:cubicBezTo>
                  <a:moveTo>
                    <a:pt x="78" y="219"/>
                  </a:moveTo>
                  <a:cubicBezTo>
                    <a:pt x="81" y="220"/>
                    <a:pt x="84" y="219"/>
                    <a:pt x="85" y="218"/>
                  </a:cubicBezTo>
                  <a:cubicBezTo>
                    <a:pt x="83" y="216"/>
                    <a:pt x="79" y="215"/>
                    <a:pt x="81" y="210"/>
                  </a:cubicBezTo>
                  <a:cubicBezTo>
                    <a:pt x="79" y="210"/>
                    <a:pt x="79" y="210"/>
                    <a:pt x="79" y="210"/>
                  </a:cubicBezTo>
                  <a:cubicBezTo>
                    <a:pt x="78" y="210"/>
                    <a:pt x="77" y="210"/>
                    <a:pt x="77" y="212"/>
                  </a:cubicBezTo>
                  <a:cubicBezTo>
                    <a:pt x="79" y="213"/>
                    <a:pt x="82" y="216"/>
                    <a:pt x="78" y="219"/>
                  </a:cubicBezTo>
                  <a:moveTo>
                    <a:pt x="50" y="254"/>
                  </a:moveTo>
                  <a:cubicBezTo>
                    <a:pt x="52" y="255"/>
                    <a:pt x="52" y="254"/>
                    <a:pt x="56" y="255"/>
                  </a:cubicBezTo>
                  <a:cubicBezTo>
                    <a:pt x="56" y="252"/>
                    <a:pt x="55" y="249"/>
                    <a:pt x="51" y="251"/>
                  </a:cubicBezTo>
                  <a:cubicBezTo>
                    <a:pt x="50" y="252"/>
                    <a:pt x="50" y="253"/>
                    <a:pt x="50" y="254"/>
                  </a:cubicBezTo>
                  <a:moveTo>
                    <a:pt x="219" y="257"/>
                  </a:moveTo>
                  <a:cubicBezTo>
                    <a:pt x="220" y="254"/>
                    <a:pt x="218" y="253"/>
                    <a:pt x="214" y="253"/>
                  </a:cubicBezTo>
                  <a:cubicBezTo>
                    <a:pt x="214" y="257"/>
                    <a:pt x="218" y="255"/>
                    <a:pt x="219" y="257"/>
                  </a:cubicBezTo>
                  <a:moveTo>
                    <a:pt x="62" y="277"/>
                  </a:moveTo>
                  <a:cubicBezTo>
                    <a:pt x="64" y="277"/>
                    <a:pt x="65" y="277"/>
                    <a:pt x="65" y="278"/>
                  </a:cubicBezTo>
                  <a:cubicBezTo>
                    <a:pt x="66" y="277"/>
                    <a:pt x="66" y="274"/>
                    <a:pt x="66" y="272"/>
                  </a:cubicBezTo>
                  <a:cubicBezTo>
                    <a:pt x="63" y="271"/>
                    <a:pt x="62" y="273"/>
                    <a:pt x="62" y="277"/>
                  </a:cubicBezTo>
                  <a:moveTo>
                    <a:pt x="130" y="274"/>
                  </a:moveTo>
                  <a:cubicBezTo>
                    <a:pt x="127" y="272"/>
                    <a:pt x="122" y="277"/>
                    <a:pt x="128" y="278"/>
                  </a:cubicBezTo>
                  <a:cubicBezTo>
                    <a:pt x="127" y="274"/>
                    <a:pt x="129" y="276"/>
                    <a:pt x="130" y="276"/>
                  </a:cubicBezTo>
                  <a:cubicBezTo>
                    <a:pt x="130" y="276"/>
                    <a:pt x="130" y="276"/>
                    <a:pt x="130" y="274"/>
                  </a:cubicBezTo>
                  <a:moveTo>
                    <a:pt x="41" y="297"/>
                  </a:moveTo>
                  <a:cubicBezTo>
                    <a:pt x="41" y="300"/>
                    <a:pt x="46" y="300"/>
                    <a:pt x="46" y="297"/>
                  </a:cubicBezTo>
                  <a:cubicBezTo>
                    <a:pt x="45" y="296"/>
                    <a:pt x="41" y="296"/>
                    <a:pt x="41" y="297"/>
                  </a:cubicBezTo>
                  <a:moveTo>
                    <a:pt x="59" y="304"/>
                  </a:moveTo>
                  <a:cubicBezTo>
                    <a:pt x="57" y="304"/>
                    <a:pt x="58" y="300"/>
                    <a:pt x="59" y="300"/>
                  </a:cubicBezTo>
                  <a:cubicBezTo>
                    <a:pt x="57" y="298"/>
                    <a:pt x="57" y="302"/>
                    <a:pt x="57" y="304"/>
                  </a:cubicBezTo>
                  <a:cubicBezTo>
                    <a:pt x="58" y="304"/>
                    <a:pt x="58" y="304"/>
                    <a:pt x="59" y="304"/>
                  </a:cubicBezTo>
                  <a:cubicBezTo>
                    <a:pt x="59" y="305"/>
                    <a:pt x="59" y="305"/>
                    <a:pt x="59" y="304"/>
                  </a:cubicBezTo>
                  <a:moveTo>
                    <a:pt x="44" y="309"/>
                  </a:moveTo>
                  <a:cubicBezTo>
                    <a:pt x="45" y="309"/>
                    <a:pt x="45" y="310"/>
                    <a:pt x="46" y="310"/>
                  </a:cubicBezTo>
                  <a:cubicBezTo>
                    <a:pt x="46" y="310"/>
                    <a:pt x="47" y="310"/>
                    <a:pt x="49" y="310"/>
                  </a:cubicBezTo>
                  <a:cubicBezTo>
                    <a:pt x="49" y="308"/>
                    <a:pt x="51" y="306"/>
                    <a:pt x="52" y="305"/>
                  </a:cubicBezTo>
                  <a:cubicBezTo>
                    <a:pt x="49" y="302"/>
                    <a:pt x="45" y="306"/>
                    <a:pt x="44" y="309"/>
                  </a:cubicBezTo>
                  <a:moveTo>
                    <a:pt x="120" y="351"/>
                  </a:moveTo>
                  <a:cubicBezTo>
                    <a:pt x="117" y="349"/>
                    <a:pt x="121" y="345"/>
                    <a:pt x="120" y="344"/>
                  </a:cubicBezTo>
                  <a:cubicBezTo>
                    <a:pt x="118" y="345"/>
                    <a:pt x="118" y="347"/>
                    <a:pt x="117" y="347"/>
                  </a:cubicBezTo>
                  <a:cubicBezTo>
                    <a:pt x="116" y="341"/>
                    <a:pt x="111" y="339"/>
                    <a:pt x="107" y="337"/>
                  </a:cubicBezTo>
                  <a:cubicBezTo>
                    <a:pt x="108" y="331"/>
                    <a:pt x="104" y="330"/>
                    <a:pt x="102" y="328"/>
                  </a:cubicBezTo>
                  <a:cubicBezTo>
                    <a:pt x="102" y="332"/>
                    <a:pt x="101" y="335"/>
                    <a:pt x="98" y="337"/>
                  </a:cubicBezTo>
                  <a:cubicBezTo>
                    <a:pt x="103" y="338"/>
                    <a:pt x="105" y="342"/>
                    <a:pt x="107" y="347"/>
                  </a:cubicBezTo>
                  <a:cubicBezTo>
                    <a:pt x="104" y="345"/>
                    <a:pt x="104" y="344"/>
                    <a:pt x="102" y="345"/>
                  </a:cubicBezTo>
                  <a:cubicBezTo>
                    <a:pt x="101" y="345"/>
                    <a:pt x="101" y="343"/>
                    <a:pt x="100" y="343"/>
                  </a:cubicBezTo>
                  <a:cubicBezTo>
                    <a:pt x="98" y="349"/>
                    <a:pt x="109" y="356"/>
                    <a:pt x="105" y="361"/>
                  </a:cubicBezTo>
                  <a:cubicBezTo>
                    <a:pt x="105" y="360"/>
                    <a:pt x="104" y="358"/>
                    <a:pt x="104" y="357"/>
                  </a:cubicBezTo>
                  <a:cubicBezTo>
                    <a:pt x="98" y="358"/>
                    <a:pt x="96" y="350"/>
                    <a:pt x="94" y="345"/>
                  </a:cubicBezTo>
                  <a:cubicBezTo>
                    <a:pt x="87" y="344"/>
                    <a:pt x="92" y="355"/>
                    <a:pt x="92" y="356"/>
                  </a:cubicBezTo>
                  <a:cubicBezTo>
                    <a:pt x="91" y="356"/>
                    <a:pt x="90" y="355"/>
                    <a:pt x="90" y="355"/>
                  </a:cubicBezTo>
                  <a:cubicBezTo>
                    <a:pt x="89" y="354"/>
                    <a:pt x="89" y="354"/>
                    <a:pt x="87" y="354"/>
                  </a:cubicBezTo>
                  <a:cubicBezTo>
                    <a:pt x="85" y="360"/>
                    <a:pt x="94" y="361"/>
                    <a:pt x="91" y="367"/>
                  </a:cubicBezTo>
                  <a:cubicBezTo>
                    <a:pt x="96" y="370"/>
                    <a:pt x="101" y="374"/>
                    <a:pt x="107" y="375"/>
                  </a:cubicBezTo>
                  <a:cubicBezTo>
                    <a:pt x="107" y="373"/>
                    <a:pt x="108" y="368"/>
                    <a:pt x="107" y="367"/>
                  </a:cubicBezTo>
                  <a:cubicBezTo>
                    <a:pt x="109" y="367"/>
                    <a:pt x="109" y="363"/>
                    <a:pt x="110" y="361"/>
                  </a:cubicBezTo>
                  <a:cubicBezTo>
                    <a:pt x="111" y="363"/>
                    <a:pt x="111" y="366"/>
                    <a:pt x="113" y="367"/>
                  </a:cubicBezTo>
                  <a:cubicBezTo>
                    <a:pt x="114" y="364"/>
                    <a:pt x="114" y="363"/>
                    <a:pt x="115" y="361"/>
                  </a:cubicBezTo>
                  <a:cubicBezTo>
                    <a:pt x="115" y="370"/>
                    <a:pt x="118" y="369"/>
                    <a:pt x="118" y="375"/>
                  </a:cubicBezTo>
                  <a:cubicBezTo>
                    <a:pt x="118" y="373"/>
                    <a:pt x="121" y="373"/>
                    <a:pt x="122" y="371"/>
                  </a:cubicBezTo>
                  <a:cubicBezTo>
                    <a:pt x="126" y="376"/>
                    <a:pt x="129" y="380"/>
                    <a:pt x="133" y="382"/>
                  </a:cubicBezTo>
                  <a:cubicBezTo>
                    <a:pt x="126" y="384"/>
                    <a:pt x="128" y="377"/>
                    <a:pt x="122" y="377"/>
                  </a:cubicBezTo>
                  <a:cubicBezTo>
                    <a:pt x="121" y="380"/>
                    <a:pt x="116" y="377"/>
                    <a:pt x="116" y="382"/>
                  </a:cubicBezTo>
                  <a:cubicBezTo>
                    <a:pt x="120" y="386"/>
                    <a:pt x="118" y="393"/>
                    <a:pt x="124" y="394"/>
                  </a:cubicBezTo>
                  <a:cubicBezTo>
                    <a:pt x="127" y="393"/>
                    <a:pt x="128" y="392"/>
                    <a:pt x="129" y="390"/>
                  </a:cubicBezTo>
                  <a:cubicBezTo>
                    <a:pt x="129" y="393"/>
                    <a:pt x="128" y="393"/>
                    <a:pt x="128" y="395"/>
                  </a:cubicBezTo>
                  <a:cubicBezTo>
                    <a:pt x="127" y="395"/>
                    <a:pt x="126" y="395"/>
                    <a:pt x="126" y="395"/>
                  </a:cubicBezTo>
                  <a:cubicBezTo>
                    <a:pt x="124" y="399"/>
                    <a:pt x="127" y="400"/>
                    <a:pt x="128" y="402"/>
                  </a:cubicBezTo>
                  <a:cubicBezTo>
                    <a:pt x="132" y="402"/>
                    <a:pt x="132" y="399"/>
                    <a:pt x="135" y="399"/>
                  </a:cubicBezTo>
                  <a:cubicBezTo>
                    <a:pt x="135" y="402"/>
                    <a:pt x="133" y="403"/>
                    <a:pt x="132" y="406"/>
                  </a:cubicBezTo>
                  <a:cubicBezTo>
                    <a:pt x="136" y="405"/>
                    <a:pt x="142" y="403"/>
                    <a:pt x="146" y="403"/>
                  </a:cubicBezTo>
                  <a:cubicBezTo>
                    <a:pt x="147" y="401"/>
                    <a:pt x="143" y="400"/>
                    <a:pt x="146" y="399"/>
                  </a:cubicBezTo>
                  <a:cubicBezTo>
                    <a:pt x="147" y="401"/>
                    <a:pt x="149" y="402"/>
                    <a:pt x="152" y="402"/>
                  </a:cubicBezTo>
                  <a:cubicBezTo>
                    <a:pt x="152" y="406"/>
                    <a:pt x="152" y="407"/>
                    <a:pt x="152" y="411"/>
                  </a:cubicBezTo>
                  <a:cubicBezTo>
                    <a:pt x="153" y="412"/>
                    <a:pt x="153" y="412"/>
                    <a:pt x="153" y="412"/>
                  </a:cubicBezTo>
                  <a:cubicBezTo>
                    <a:pt x="154" y="412"/>
                    <a:pt x="154" y="412"/>
                    <a:pt x="154" y="412"/>
                  </a:cubicBezTo>
                  <a:cubicBezTo>
                    <a:pt x="155" y="405"/>
                    <a:pt x="161" y="400"/>
                    <a:pt x="159" y="394"/>
                  </a:cubicBezTo>
                  <a:cubicBezTo>
                    <a:pt x="159" y="399"/>
                    <a:pt x="164" y="399"/>
                    <a:pt x="162" y="406"/>
                  </a:cubicBezTo>
                  <a:cubicBezTo>
                    <a:pt x="167" y="405"/>
                    <a:pt x="174" y="402"/>
                    <a:pt x="177" y="402"/>
                  </a:cubicBezTo>
                  <a:cubicBezTo>
                    <a:pt x="172" y="406"/>
                    <a:pt x="166" y="408"/>
                    <a:pt x="161" y="413"/>
                  </a:cubicBezTo>
                  <a:cubicBezTo>
                    <a:pt x="162" y="419"/>
                    <a:pt x="161" y="421"/>
                    <a:pt x="159" y="426"/>
                  </a:cubicBezTo>
                  <a:cubicBezTo>
                    <a:pt x="159" y="427"/>
                    <a:pt x="161" y="429"/>
                    <a:pt x="159" y="431"/>
                  </a:cubicBezTo>
                  <a:cubicBezTo>
                    <a:pt x="171" y="431"/>
                    <a:pt x="171" y="418"/>
                    <a:pt x="179" y="415"/>
                  </a:cubicBezTo>
                  <a:cubicBezTo>
                    <a:pt x="180" y="412"/>
                    <a:pt x="181" y="407"/>
                    <a:pt x="180" y="403"/>
                  </a:cubicBezTo>
                  <a:cubicBezTo>
                    <a:pt x="185" y="407"/>
                    <a:pt x="190" y="400"/>
                    <a:pt x="193" y="398"/>
                  </a:cubicBezTo>
                  <a:cubicBezTo>
                    <a:pt x="193" y="394"/>
                    <a:pt x="194" y="393"/>
                    <a:pt x="194" y="389"/>
                  </a:cubicBezTo>
                  <a:cubicBezTo>
                    <a:pt x="193" y="389"/>
                    <a:pt x="193" y="389"/>
                    <a:pt x="193" y="389"/>
                  </a:cubicBezTo>
                  <a:cubicBezTo>
                    <a:pt x="190" y="389"/>
                    <a:pt x="186" y="389"/>
                    <a:pt x="188" y="387"/>
                  </a:cubicBezTo>
                  <a:cubicBezTo>
                    <a:pt x="180" y="387"/>
                    <a:pt x="178" y="392"/>
                    <a:pt x="171" y="393"/>
                  </a:cubicBezTo>
                  <a:cubicBezTo>
                    <a:pt x="172" y="390"/>
                    <a:pt x="169" y="392"/>
                    <a:pt x="169" y="389"/>
                  </a:cubicBezTo>
                  <a:cubicBezTo>
                    <a:pt x="166" y="389"/>
                    <a:pt x="162" y="388"/>
                    <a:pt x="159" y="384"/>
                  </a:cubicBezTo>
                  <a:cubicBezTo>
                    <a:pt x="159" y="386"/>
                    <a:pt x="155" y="389"/>
                    <a:pt x="153" y="387"/>
                  </a:cubicBezTo>
                  <a:cubicBezTo>
                    <a:pt x="155" y="386"/>
                    <a:pt x="159" y="384"/>
                    <a:pt x="156" y="380"/>
                  </a:cubicBezTo>
                  <a:cubicBezTo>
                    <a:pt x="152" y="380"/>
                    <a:pt x="149" y="381"/>
                    <a:pt x="146" y="382"/>
                  </a:cubicBezTo>
                  <a:cubicBezTo>
                    <a:pt x="147" y="381"/>
                    <a:pt x="148" y="379"/>
                    <a:pt x="152" y="379"/>
                  </a:cubicBezTo>
                  <a:cubicBezTo>
                    <a:pt x="148" y="373"/>
                    <a:pt x="148" y="369"/>
                    <a:pt x="148" y="364"/>
                  </a:cubicBezTo>
                  <a:cubicBezTo>
                    <a:pt x="147" y="363"/>
                    <a:pt x="146" y="364"/>
                    <a:pt x="146" y="364"/>
                  </a:cubicBezTo>
                  <a:cubicBezTo>
                    <a:pt x="145" y="366"/>
                    <a:pt x="143" y="367"/>
                    <a:pt x="143" y="366"/>
                  </a:cubicBezTo>
                  <a:cubicBezTo>
                    <a:pt x="142" y="361"/>
                    <a:pt x="146" y="361"/>
                    <a:pt x="148" y="360"/>
                  </a:cubicBezTo>
                  <a:cubicBezTo>
                    <a:pt x="148" y="345"/>
                    <a:pt x="150" y="332"/>
                    <a:pt x="143" y="322"/>
                  </a:cubicBezTo>
                  <a:cubicBezTo>
                    <a:pt x="142" y="322"/>
                    <a:pt x="142" y="322"/>
                    <a:pt x="141" y="322"/>
                  </a:cubicBezTo>
                  <a:cubicBezTo>
                    <a:pt x="141" y="322"/>
                    <a:pt x="140" y="323"/>
                    <a:pt x="139" y="322"/>
                  </a:cubicBezTo>
                  <a:cubicBezTo>
                    <a:pt x="139" y="319"/>
                    <a:pt x="139" y="317"/>
                    <a:pt x="141" y="317"/>
                  </a:cubicBezTo>
                  <a:cubicBezTo>
                    <a:pt x="139" y="316"/>
                    <a:pt x="132" y="313"/>
                    <a:pt x="133" y="310"/>
                  </a:cubicBezTo>
                  <a:cubicBezTo>
                    <a:pt x="130" y="311"/>
                    <a:pt x="130" y="311"/>
                    <a:pt x="128" y="310"/>
                  </a:cubicBezTo>
                  <a:cubicBezTo>
                    <a:pt x="128" y="312"/>
                    <a:pt x="129" y="312"/>
                    <a:pt x="128" y="315"/>
                  </a:cubicBezTo>
                  <a:cubicBezTo>
                    <a:pt x="126" y="317"/>
                    <a:pt x="123" y="318"/>
                    <a:pt x="121" y="319"/>
                  </a:cubicBezTo>
                  <a:cubicBezTo>
                    <a:pt x="121" y="324"/>
                    <a:pt x="124" y="325"/>
                    <a:pt x="123" y="330"/>
                  </a:cubicBezTo>
                  <a:cubicBezTo>
                    <a:pt x="124" y="331"/>
                    <a:pt x="124" y="331"/>
                    <a:pt x="126" y="331"/>
                  </a:cubicBezTo>
                  <a:cubicBezTo>
                    <a:pt x="126" y="330"/>
                    <a:pt x="127" y="330"/>
                    <a:pt x="127" y="331"/>
                  </a:cubicBezTo>
                  <a:cubicBezTo>
                    <a:pt x="127" y="335"/>
                    <a:pt x="124" y="335"/>
                    <a:pt x="123" y="336"/>
                  </a:cubicBezTo>
                  <a:cubicBezTo>
                    <a:pt x="126" y="341"/>
                    <a:pt x="128" y="347"/>
                    <a:pt x="133" y="350"/>
                  </a:cubicBezTo>
                  <a:cubicBezTo>
                    <a:pt x="129" y="349"/>
                    <a:pt x="134" y="355"/>
                    <a:pt x="132" y="355"/>
                  </a:cubicBezTo>
                  <a:cubicBezTo>
                    <a:pt x="128" y="351"/>
                    <a:pt x="126" y="342"/>
                    <a:pt x="122" y="342"/>
                  </a:cubicBezTo>
                  <a:cubicBezTo>
                    <a:pt x="124" y="345"/>
                    <a:pt x="120" y="348"/>
                    <a:pt x="120" y="351"/>
                  </a:cubicBezTo>
                  <a:moveTo>
                    <a:pt x="47" y="322"/>
                  </a:moveTo>
                  <a:cubicBezTo>
                    <a:pt x="46" y="317"/>
                    <a:pt x="49" y="318"/>
                    <a:pt x="49" y="315"/>
                  </a:cubicBezTo>
                  <a:cubicBezTo>
                    <a:pt x="47" y="315"/>
                    <a:pt x="47" y="313"/>
                    <a:pt x="46" y="313"/>
                  </a:cubicBezTo>
                  <a:cubicBezTo>
                    <a:pt x="46" y="316"/>
                    <a:pt x="44" y="313"/>
                    <a:pt x="41" y="316"/>
                  </a:cubicBezTo>
                  <a:cubicBezTo>
                    <a:pt x="40" y="318"/>
                    <a:pt x="44" y="317"/>
                    <a:pt x="44" y="319"/>
                  </a:cubicBezTo>
                  <a:cubicBezTo>
                    <a:pt x="40" y="321"/>
                    <a:pt x="37" y="321"/>
                    <a:pt x="33" y="318"/>
                  </a:cubicBezTo>
                  <a:cubicBezTo>
                    <a:pt x="36" y="318"/>
                    <a:pt x="36" y="316"/>
                    <a:pt x="36" y="313"/>
                  </a:cubicBezTo>
                  <a:cubicBezTo>
                    <a:pt x="32" y="316"/>
                    <a:pt x="30" y="318"/>
                    <a:pt x="28" y="322"/>
                  </a:cubicBezTo>
                  <a:cubicBezTo>
                    <a:pt x="27" y="322"/>
                    <a:pt x="25" y="322"/>
                    <a:pt x="25" y="319"/>
                  </a:cubicBezTo>
                  <a:cubicBezTo>
                    <a:pt x="27" y="319"/>
                    <a:pt x="28" y="318"/>
                    <a:pt x="28" y="317"/>
                  </a:cubicBezTo>
                  <a:cubicBezTo>
                    <a:pt x="26" y="318"/>
                    <a:pt x="23" y="318"/>
                    <a:pt x="19" y="318"/>
                  </a:cubicBezTo>
                  <a:cubicBezTo>
                    <a:pt x="19" y="323"/>
                    <a:pt x="17" y="326"/>
                    <a:pt x="14" y="330"/>
                  </a:cubicBezTo>
                  <a:cubicBezTo>
                    <a:pt x="19" y="329"/>
                    <a:pt x="19" y="334"/>
                    <a:pt x="21" y="335"/>
                  </a:cubicBezTo>
                  <a:cubicBezTo>
                    <a:pt x="23" y="334"/>
                    <a:pt x="25" y="332"/>
                    <a:pt x="27" y="331"/>
                  </a:cubicBezTo>
                  <a:cubicBezTo>
                    <a:pt x="25" y="336"/>
                    <a:pt x="33" y="335"/>
                    <a:pt x="34" y="337"/>
                  </a:cubicBezTo>
                  <a:cubicBezTo>
                    <a:pt x="34" y="338"/>
                    <a:pt x="33" y="338"/>
                    <a:pt x="33" y="338"/>
                  </a:cubicBezTo>
                  <a:cubicBezTo>
                    <a:pt x="34" y="339"/>
                    <a:pt x="36" y="341"/>
                    <a:pt x="36" y="343"/>
                  </a:cubicBezTo>
                  <a:cubicBezTo>
                    <a:pt x="37" y="343"/>
                    <a:pt x="37" y="343"/>
                    <a:pt x="38" y="343"/>
                  </a:cubicBezTo>
                  <a:cubicBezTo>
                    <a:pt x="40" y="343"/>
                    <a:pt x="41" y="342"/>
                    <a:pt x="41" y="344"/>
                  </a:cubicBezTo>
                  <a:cubicBezTo>
                    <a:pt x="45" y="342"/>
                    <a:pt x="46" y="343"/>
                    <a:pt x="50" y="344"/>
                  </a:cubicBezTo>
                  <a:cubicBezTo>
                    <a:pt x="51" y="342"/>
                    <a:pt x="53" y="342"/>
                    <a:pt x="52" y="337"/>
                  </a:cubicBezTo>
                  <a:cubicBezTo>
                    <a:pt x="49" y="339"/>
                    <a:pt x="45" y="337"/>
                    <a:pt x="43" y="335"/>
                  </a:cubicBezTo>
                  <a:cubicBezTo>
                    <a:pt x="44" y="335"/>
                    <a:pt x="46" y="335"/>
                    <a:pt x="47" y="335"/>
                  </a:cubicBezTo>
                  <a:cubicBezTo>
                    <a:pt x="49" y="335"/>
                    <a:pt x="50" y="335"/>
                    <a:pt x="52" y="336"/>
                  </a:cubicBezTo>
                  <a:cubicBezTo>
                    <a:pt x="53" y="335"/>
                    <a:pt x="56" y="334"/>
                    <a:pt x="57" y="330"/>
                  </a:cubicBezTo>
                  <a:cubicBezTo>
                    <a:pt x="53" y="331"/>
                    <a:pt x="52" y="331"/>
                    <a:pt x="49" y="330"/>
                  </a:cubicBezTo>
                  <a:cubicBezTo>
                    <a:pt x="51" y="326"/>
                    <a:pt x="44" y="324"/>
                    <a:pt x="46" y="322"/>
                  </a:cubicBezTo>
                  <a:cubicBezTo>
                    <a:pt x="46" y="323"/>
                    <a:pt x="46" y="322"/>
                    <a:pt x="47" y="322"/>
                  </a:cubicBezTo>
                  <a:moveTo>
                    <a:pt x="50" y="322"/>
                  </a:moveTo>
                  <a:cubicBezTo>
                    <a:pt x="51" y="323"/>
                    <a:pt x="52" y="323"/>
                    <a:pt x="53" y="322"/>
                  </a:cubicBezTo>
                  <a:cubicBezTo>
                    <a:pt x="55" y="322"/>
                    <a:pt x="56" y="321"/>
                    <a:pt x="56" y="323"/>
                  </a:cubicBezTo>
                  <a:cubicBezTo>
                    <a:pt x="55" y="323"/>
                    <a:pt x="53" y="324"/>
                    <a:pt x="53" y="324"/>
                  </a:cubicBezTo>
                  <a:cubicBezTo>
                    <a:pt x="57" y="329"/>
                    <a:pt x="59" y="323"/>
                    <a:pt x="59" y="319"/>
                  </a:cubicBezTo>
                  <a:cubicBezTo>
                    <a:pt x="58" y="321"/>
                    <a:pt x="57" y="321"/>
                    <a:pt x="55" y="321"/>
                  </a:cubicBezTo>
                  <a:cubicBezTo>
                    <a:pt x="52" y="321"/>
                    <a:pt x="50" y="319"/>
                    <a:pt x="50" y="322"/>
                  </a:cubicBezTo>
                  <a:moveTo>
                    <a:pt x="111" y="332"/>
                  </a:moveTo>
                  <a:cubicBezTo>
                    <a:pt x="114" y="334"/>
                    <a:pt x="113" y="331"/>
                    <a:pt x="113" y="330"/>
                  </a:cubicBezTo>
                  <a:cubicBezTo>
                    <a:pt x="113" y="330"/>
                    <a:pt x="111" y="330"/>
                    <a:pt x="111" y="329"/>
                  </a:cubicBezTo>
                  <a:cubicBezTo>
                    <a:pt x="110" y="329"/>
                    <a:pt x="110" y="328"/>
                    <a:pt x="109" y="330"/>
                  </a:cubicBezTo>
                  <a:cubicBezTo>
                    <a:pt x="111" y="330"/>
                    <a:pt x="113" y="331"/>
                    <a:pt x="111" y="332"/>
                  </a:cubicBezTo>
                  <a:moveTo>
                    <a:pt x="159" y="349"/>
                  </a:moveTo>
                  <a:cubicBezTo>
                    <a:pt x="160" y="350"/>
                    <a:pt x="160" y="351"/>
                    <a:pt x="160" y="354"/>
                  </a:cubicBezTo>
                  <a:cubicBezTo>
                    <a:pt x="149" y="354"/>
                    <a:pt x="153" y="373"/>
                    <a:pt x="156" y="377"/>
                  </a:cubicBezTo>
                  <a:cubicBezTo>
                    <a:pt x="159" y="375"/>
                    <a:pt x="162" y="375"/>
                    <a:pt x="162" y="371"/>
                  </a:cubicBezTo>
                  <a:cubicBezTo>
                    <a:pt x="160" y="368"/>
                    <a:pt x="161" y="362"/>
                    <a:pt x="159" y="358"/>
                  </a:cubicBezTo>
                  <a:cubicBezTo>
                    <a:pt x="164" y="353"/>
                    <a:pt x="166" y="339"/>
                    <a:pt x="165" y="332"/>
                  </a:cubicBezTo>
                  <a:cubicBezTo>
                    <a:pt x="161" y="338"/>
                    <a:pt x="164" y="347"/>
                    <a:pt x="159" y="349"/>
                  </a:cubicBezTo>
                  <a:moveTo>
                    <a:pt x="31" y="345"/>
                  </a:moveTo>
                  <a:cubicBezTo>
                    <a:pt x="31" y="342"/>
                    <a:pt x="34" y="338"/>
                    <a:pt x="28" y="339"/>
                  </a:cubicBezTo>
                  <a:cubicBezTo>
                    <a:pt x="30" y="342"/>
                    <a:pt x="30" y="344"/>
                    <a:pt x="31" y="345"/>
                  </a:cubicBezTo>
                  <a:moveTo>
                    <a:pt x="7" y="344"/>
                  </a:moveTo>
                  <a:cubicBezTo>
                    <a:pt x="7" y="343"/>
                    <a:pt x="8" y="342"/>
                    <a:pt x="8" y="341"/>
                  </a:cubicBezTo>
                  <a:cubicBezTo>
                    <a:pt x="7" y="342"/>
                    <a:pt x="6" y="342"/>
                    <a:pt x="5" y="341"/>
                  </a:cubicBezTo>
                  <a:cubicBezTo>
                    <a:pt x="2" y="341"/>
                    <a:pt x="2" y="341"/>
                    <a:pt x="0" y="343"/>
                  </a:cubicBezTo>
                  <a:cubicBezTo>
                    <a:pt x="5" y="342"/>
                    <a:pt x="4" y="343"/>
                    <a:pt x="7" y="344"/>
                  </a:cubicBezTo>
                  <a:moveTo>
                    <a:pt x="45" y="349"/>
                  </a:moveTo>
                  <a:cubicBezTo>
                    <a:pt x="44" y="348"/>
                    <a:pt x="43" y="348"/>
                    <a:pt x="41" y="347"/>
                  </a:cubicBezTo>
                  <a:cubicBezTo>
                    <a:pt x="40" y="349"/>
                    <a:pt x="44" y="351"/>
                    <a:pt x="45" y="349"/>
                  </a:cubicBezTo>
                  <a:moveTo>
                    <a:pt x="26" y="354"/>
                  </a:moveTo>
                  <a:cubicBezTo>
                    <a:pt x="27" y="355"/>
                    <a:pt x="27" y="357"/>
                    <a:pt x="28" y="361"/>
                  </a:cubicBezTo>
                  <a:cubicBezTo>
                    <a:pt x="36" y="363"/>
                    <a:pt x="36" y="362"/>
                    <a:pt x="43" y="363"/>
                  </a:cubicBezTo>
                  <a:cubicBezTo>
                    <a:pt x="41" y="361"/>
                    <a:pt x="45" y="362"/>
                    <a:pt x="44" y="360"/>
                  </a:cubicBezTo>
                  <a:cubicBezTo>
                    <a:pt x="41" y="360"/>
                    <a:pt x="40" y="358"/>
                    <a:pt x="39" y="357"/>
                  </a:cubicBezTo>
                  <a:cubicBezTo>
                    <a:pt x="39" y="355"/>
                    <a:pt x="41" y="356"/>
                    <a:pt x="41" y="354"/>
                  </a:cubicBezTo>
                  <a:cubicBezTo>
                    <a:pt x="39" y="350"/>
                    <a:pt x="32" y="351"/>
                    <a:pt x="31" y="348"/>
                  </a:cubicBezTo>
                  <a:cubicBezTo>
                    <a:pt x="31" y="350"/>
                    <a:pt x="27" y="351"/>
                    <a:pt x="26" y="354"/>
                  </a:cubicBezTo>
                  <a:moveTo>
                    <a:pt x="44" y="367"/>
                  </a:moveTo>
                  <a:cubicBezTo>
                    <a:pt x="46" y="367"/>
                    <a:pt x="47" y="366"/>
                    <a:pt x="47" y="363"/>
                  </a:cubicBezTo>
                  <a:cubicBezTo>
                    <a:pt x="45" y="363"/>
                    <a:pt x="45" y="366"/>
                    <a:pt x="44" y="367"/>
                  </a:cubicBezTo>
                  <a:moveTo>
                    <a:pt x="43" y="376"/>
                  </a:moveTo>
                  <a:cubicBezTo>
                    <a:pt x="43" y="374"/>
                    <a:pt x="37" y="375"/>
                    <a:pt x="41" y="371"/>
                  </a:cubicBezTo>
                  <a:cubicBezTo>
                    <a:pt x="38" y="370"/>
                    <a:pt x="34" y="368"/>
                    <a:pt x="33" y="364"/>
                  </a:cubicBezTo>
                  <a:cubicBezTo>
                    <a:pt x="32" y="364"/>
                    <a:pt x="31" y="364"/>
                    <a:pt x="30" y="364"/>
                  </a:cubicBezTo>
                  <a:cubicBezTo>
                    <a:pt x="27" y="364"/>
                    <a:pt x="26" y="364"/>
                    <a:pt x="25" y="367"/>
                  </a:cubicBezTo>
                  <a:cubicBezTo>
                    <a:pt x="28" y="370"/>
                    <a:pt x="31" y="383"/>
                    <a:pt x="25" y="384"/>
                  </a:cubicBezTo>
                  <a:cubicBezTo>
                    <a:pt x="27" y="388"/>
                    <a:pt x="25" y="392"/>
                    <a:pt x="23" y="393"/>
                  </a:cubicBezTo>
                  <a:cubicBezTo>
                    <a:pt x="28" y="401"/>
                    <a:pt x="23" y="422"/>
                    <a:pt x="38" y="415"/>
                  </a:cubicBezTo>
                  <a:cubicBezTo>
                    <a:pt x="40" y="418"/>
                    <a:pt x="44" y="418"/>
                    <a:pt x="45" y="414"/>
                  </a:cubicBezTo>
                  <a:cubicBezTo>
                    <a:pt x="43" y="414"/>
                    <a:pt x="43" y="413"/>
                    <a:pt x="41" y="412"/>
                  </a:cubicBezTo>
                  <a:cubicBezTo>
                    <a:pt x="41" y="411"/>
                    <a:pt x="40" y="409"/>
                    <a:pt x="39" y="409"/>
                  </a:cubicBezTo>
                  <a:cubicBezTo>
                    <a:pt x="38" y="411"/>
                    <a:pt x="36" y="412"/>
                    <a:pt x="33" y="411"/>
                  </a:cubicBezTo>
                  <a:cubicBezTo>
                    <a:pt x="33" y="409"/>
                    <a:pt x="31" y="409"/>
                    <a:pt x="32" y="407"/>
                  </a:cubicBezTo>
                  <a:cubicBezTo>
                    <a:pt x="34" y="407"/>
                    <a:pt x="34" y="406"/>
                    <a:pt x="36" y="406"/>
                  </a:cubicBezTo>
                  <a:cubicBezTo>
                    <a:pt x="37" y="407"/>
                    <a:pt x="37" y="407"/>
                    <a:pt x="38" y="408"/>
                  </a:cubicBezTo>
                  <a:cubicBezTo>
                    <a:pt x="40" y="409"/>
                    <a:pt x="40" y="407"/>
                    <a:pt x="41" y="407"/>
                  </a:cubicBezTo>
                  <a:cubicBezTo>
                    <a:pt x="43" y="400"/>
                    <a:pt x="39" y="399"/>
                    <a:pt x="36" y="395"/>
                  </a:cubicBezTo>
                  <a:cubicBezTo>
                    <a:pt x="33" y="396"/>
                    <a:pt x="31" y="395"/>
                    <a:pt x="31" y="392"/>
                  </a:cubicBezTo>
                  <a:cubicBezTo>
                    <a:pt x="32" y="392"/>
                    <a:pt x="32" y="392"/>
                    <a:pt x="33" y="393"/>
                  </a:cubicBezTo>
                  <a:cubicBezTo>
                    <a:pt x="34" y="393"/>
                    <a:pt x="36" y="394"/>
                    <a:pt x="36" y="392"/>
                  </a:cubicBezTo>
                  <a:cubicBezTo>
                    <a:pt x="37" y="393"/>
                    <a:pt x="38" y="395"/>
                    <a:pt x="40" y="395"/>
                  </a:cubicBezTo>
                  <a:cubicBezTo>
                    <a:pt x="40" y="389"/>
                    <a:pt x="44" y="386"/>
                    <a:pt x="46" y="382"/>
                  </a:cubicBezTo>
                  <a:cubicBezTo>
                    <a:pt x="44" y="382"/>
                    <a:pt x="44" y="381"/>
                    <a:pt x="44" y="379"/>
                  </a:cubicBezTo>
                  <a:cubicBezTo>
                    <a:pt x="41" y="379"/>
                    <a:pt x="37" y="376"/>
                    <a:pt x="38" y="374"/>
                  </a:cubicBezTo>
                  <a:cubicBezTo>
                    <a:pt x="38" y="376"/>
                    <a:pt x="40" y="376"/>
                    <a:pt x="43" y="376"/>
                  </a:cubicBezTo>
                  <a:moveTo>
                    <a:pt x="179" y="376"/>
                  </a:moveTo>
                  <a:cubicBezTo>
                    <a:pt x="180" y="373"/>
                    <a:pt x="175" y="371"/>
                    <a:pt x="175" y="373"/>
                  </a:cubicBezTo>
                  <a:cubicBezTo>
                    <a:pt x="177" y="374"/>
                    <a:pt x="175" y="377"/>
                    <a:pt x="179" y="376"/>
                  </a:cubicBezTo>
                  <a:moveTo>
                    <a:pt x="165" y="387"/>
                  </a:moveTo>
                  <a:cubicBezTo>
                    <a:pt x="167" y="387"/>
                    <a:pt x="168" y="384"/>
                    <a:pt x="169" y="382"/>
                  </a:cubicBezTo>
                  <a:cubicBezTo>
                    <a:pt x="167" y="380"/>
                    <a:pt x="165" y="379"/>
                    <a:pt x="160" y="379"/>
                  </a:cubicBezTo>
                  <a:cubicBezTo>
                    <a:pt x="159" y="382"/>
                    <a:pt x="162" y="386"/>
                    <a:pt x="165" y="387"/>
                  </a:cubicBezTo>
                  <a:moveTo>
                    <a:pt x="137" y="408"/>
                  </a:moveTo>
                  <a:cubicBezTo>
                    <a:pt x="137" y="411"/>
                    <a:pt x="139" y="412"/>
                    <a:pt x="141" y="412"/>
                  </a:cubicBezTo>
                  <a:cubicBezTo>
                    <a:pt x="142" y="409"/>
                    <a:pt x="143" y="408"/>
                    <a:pt x="145" y="407"/>
                  </a:cubicBezTo>
                  <a:cubicBezTo>
                    <a:pt x="141" y="406"/>
                    <a:pt x="140" y="408"/>
                    <a:pt x="137" y="408"/>
                  </a:cubicBezTo>
                  <a:moveTo>
                    <a:pt x="38" y="426"/>
                  </a:moveTo>
                  <a:cubicBezTo>
                    <a:pt x="37" y="422"/>
                    <a:pt x="41" y="420"/>
                    <a:pt x="38" y="419"/>
                  </a:cubicBezTo>
                  <a:cubicBezTo>
                    <a:pt x="37" y="419"/>
                    <a:pt x="37" y="421"/>
                    <a:pt x="37" y="422"/>
                  </a:cubicBezTo>
                  <a:cubicBezTo>
                    <a:pt x="37" y="425"/>
                    <a:pt x="37" y="426"/>
                    <a:pt x="38" y="426"/>
                  </a:cubicBezTo>
                  <a:moveTo>
                    <a:pt x="104" y="428"/>
                  </a:moveTo>
                  <a:cubicBezTo>
                    <a:pt x="108" y="428"/>
                    <a:pt x="108" y="426"/>
                    <a:pt x="109" y="425"/>
                  </a:cubicBezTo>
                  <a:cubicBezTo>
                    <a:pt x="111" y="426"/>
                    <a:pt x="116" y="428"/>
                    <a:pt x="117" y="427"/>
                  </a:cubicBezTo>
                  <a:cubicBezTo>
                    <a:pt x="115" y="426"/>
                    <a:pt x="114" y="425"/>
                    <a:pt x="115" y="422"/>
                  </a:cubicBezTo>
                  <a:cubicBezTo>
                    <a:pt x="109" y="422"/>
                    <a:pt x="102" y="424"/>
                    <a:pt x="104" y="428"/>
                  </a:cubicBezTo>
                  <a:moveTo>
                    <a:pt x="15" y="433"/>
                  </a:moveTo>
                  <a:cubicBezTo>
                    <a:pt x="18" y="434"/>
                    <a:pt x="15" y="438"/>
                    <a:pt x="17" y="440"/>
                  </a:cubicBezTo>
                  <a:cubicBezTo>
                    <a:pt x="8" y="440"/>
                    <a:pt x="13" y="446"/>
                    <a:pt x="12" y="451"/>
                  </a:cubicBezTo>
                  <a:cubicBezTo>
                    <a:pt x="14" y="451"/>
                    <a:pt x="17" y="451"/>
                    <a:pt x="17" y="448"/>
                  </a:cubicBezTo>
                  <a:cubicBezTo>
                    <a:pt x="15" y="448"/>
                    <a:pt x="14" y="447"/>
                    <a:pt x="15" y="446"/>
                  </a:cubicBezTo>
                  <a:cubicBezTo>
                    <a:pt x="20" y="448"/>
                    <a:pt x="15" y="445"/>
                    <a:pt x="18" y="443"/>
                  </a:cubicBezTo>
                  <a:cubicBezTo>
                    <a:pt x="19" y="443"/>
                    <a:pt x="19" y="444"/>
                    <a:pt x="20" y="444"/>
                  </a:cubicBezTo>
                  <a:cubicBezTo>
                    <a:pt x="20" y="445"/>
                    <a:pt x="21" y="445"/>
                    <a:pt x="23" y="445"/>
                  </a:cubicBezTo>
                  <a:cubicBezTo>
                    <a:pt x="23" y="440"/>
                    <a:pt x="25" y="440"/>
                    <a:pt x="26" y="438"/>
                  </a:cubicBezTo>
                  <a:cubicBezTo>
                    <a:pt x="24" y="437"/>
                    <a:pt x="26" y="433"/>
                    <a:pt x="23" y="432"/>
                  </a:cubicBezTo>
                  <a:cubicBezTo>
                    <a:pt x="24" y="431"/>
                    <a:pt x="25" y="429"/>
                    <a:pt x="25" y="427"/>
                  </a:cubicBezTo>
                  <a:cubicBezTo>
                    <a:pt x="24" y="426"/>
                    <a:pt x="24" y="425"/>
                    <a:pt x="23" y="424"/>
                  </a:cubicBezTo>
                  <a:cubicBezTo>
                    <a:pt x="24" y="428"/>
                    <a:pt x="21" y="433"/>
                    <a:pt x="15" y="433"/>
                  </a:cubicBezTo>
                  <a:moveTo>
                    <a:pt x="28" y="427"/>
                  </a:moveTo>
                  <a:cubicBezTo>
                    <a:pt x="28" y="426"/>
                    <a:pt x="30" y="426"/>
                    <a:pt x="31" y="425"/>
                  </a:cubicBezTo>
                  <a:cubicBezTo>
                    <a:pt x="28" y="422"/>
                    <a:pt x="25" y="427"/>
                    <a:pt x="28" y="427"/>
                  </a:cubicBezTo>
                  <a:moveTo>
                    <a:pt x="126" y="426"/>
                  </a:moveTo>
                  <a:cubicBezTo>
                    <a:pt x="123" y="429"/>
                    <a:pt x="120" y="431"/>
                    <a:pt x="117" y="434"/>
                  </a:cubicBezTo>
                  <a:cubicBezTo>
                    <a:pt x="123" y="437"/>
                    <a:pt x="126" y="444"/>
                    <a:pt x="132" y="446"/>
                  </a:cubicBezTo>
                  <a:cubicBezTo>
                    <a:pt x="136" y="444"/>
                    <a:pt x="136" y="438"/>
                    <a:pt x="139" y="434"/>
                  </a:cubicBezTo>
                  <a:cubicBezTo>
                    <a:pt x="137" y="434"/>
                    <a:pt x="135" y="434"/>
                    <a:pt x="135" y="432"/>
                  </a:cubicBezTo>
                  <a:cubicBezTo>
                    <a:pt x="136" y="432"/>
                    <a:pt x="137" y="432"/>
                    <a:pt x="139" y="432"/>
                  </a:cubicBezTo>
                  <a:cubicBezTo>
                    <a:pt x="136" y="425"/>
                    <a:pt x="130" y="425"/>
                    <a:pt x="126" y="426"/>
                  </a:cubicBezTo>
                  <a:moveTo>
                    <a:pt x="98" y="443"/>
                  </a:moveTo>
                  <a:cubicBezTo>
                    <a:pt x="98" y="440"/>
                    <a:pt x="97" y="439"/>
                    <a:pt x="96" y="439"/>
                  </a:cubicBezTo>
                  <a:cubicBezTo>
                    <a:pt x="95" y="443"/>
                    <a:pt x="98" y="441"/>
                    <a:pt x="98" y="443"/>
                  </a:cubicBezTo>
                  <a:moveTo>
                    <a:pt x="146" y="450"/>
                  </a:moveTo>
                  <a:cubicBezTo>
                    <a:pt x="145" y="450"/>
                    <a:pt x="145" y="450"/>
                    <a:pt x="143" y="450"/>
                  </a:cubicBezTo>
                  <a:cubicBezTo>
                    <a:pt x="142" y="450"/>
                    <a:pt x="142" y="451"/>
                    <a:pt x="141" y="451"/>
                  </a:cubicBezTo>
                  <a:cubicBezTo>
                    <a:pt x="141" y="456"/>
                    <a:pt x="145" y="457"/>
                    <a:pt x="149" y="458"/>
                  </a:cubicBezTo>
                  <a:cubicBezTo>
                    <a:pt x="149" y="454"/>
                    <a:pt x="150" y="451"/>
                    <a:pt x="150" y="446"/>
                  </a:cubicBezTo>
                  <a:cubicBezTo>
                    <a:pt x="149" y="446"/>
                    <a:pt x="149" y="446"/>
                    <a:pt x="148" y="446"/>
                  </a:cubicBezTo>
                  <a:cubicBezTo>
                    <a:pt x="148" y="445"/>
                    <a:pt x="147" y="445"/>
                    <a:pt x="146" y="445"/>
                  </a:cubicBezTo>
                  <a:cubicBezTo>
                    <a:pt x="145" y="447"/>
                    <a:pt x="146" y="447"/>
                    <a:pt x="146" y="450"/>
                  </a:cubicBezTo>
                  <a:moveTo>
                    <a:pt x="18" y="456"/>
                  </a:moveTo>
                  <a:cubicBezTo>
                    <a:pt x="19" y="454"/>
                    <a:pt x="19" y="451"/>
                    <a:pt x="15" y="452"/>
                  </a:cubicBezTo>
                  <a:cubicBezTo>
                    <a:pt x="14" y="453"/>
                    <a:pt x="15" y="456"/>
                    <a:pt x="18" y="456"/>
                  </a:cubicBezTo>
                  <a:moveTo>
                    <a:pt x="8" y="460"/>
                  </a:moveTo>
                  <a:cubicBezTo>
                    <a:pt x="7" y="463"/>
                    <a:pt x="13" y="463"/>
                    <a:pt x="13" y="460"/>
                  </a:cubicBezTo>
                  <a:cubicBezTo>
                    <a:pt x="12" y="460"/>
                    <a:pt x="10" y="458"/>
                    <a:pt x="8" y="460"/>
                  </a:cubicBezTo>
                  <a:moveTo>
                    <a:pt x="134" y="461"/>
                  </a:moveTo>
                  <a:cubicBezTo>
                    <a:pt x="137" y="461"/>
                    <a:pt x="135" y="464"/>
                    <a:pt x="134" y="464"/>
                  </a:cubicBezTo>
                  <a:cubicBezTo>
                    <a:pt x="135" y="465"/>
                    <a:pt x="136" y="465"/>
                    <a:pt x="136" y="465"/>
                  </a:cubicBezTo>
                  <a:cubicBezTo>
                    <a:pt x="137" y="465"/>
                    <a:pt x="139" y="465"/>
                    <a:pt x="140" y="466"/>
                  </a:cubicBezTo>
                  <a:cubicBezTo>
                    <a:pt x="140" y="465"/>
                    <a:pt x="141" y="464"/>
                    <a:pt x="141" y="461"/>
                  </a:cubicBezTo>
                  <a:cubicBezTo>
                    <a:pt x="139" y="463"/>
                    <a:pt x="137" y="463"/>
                    <a:pt x="136" y="461"/>
                  </a:cubicBezTo>
                  <a:cubicBezTo>
                    <a:pt x="136" y="460"/>
                    <a:pt x="135" y="460"/>
                    <a:pt x="134" y="461"/>
                  </a:cubicBezTo>
                  <a:moveTo>
                    <a:pt x="2" y="467"/>
                  </a:moveTo>
                  <a:cubicBezTo>
                    <a:pt x="4" y="470"/>
                    <a:pt x="4" y="472"/>
                    <a:pt x="4" y="473"/>
                  </a:cubicBezTo>
                  <a:cubicBezTo>
                    <a:pt x="6" y="474"/>
                    <a:pt x="7" y="473"/>
                    <a:pt x="7" y="472"/>
                  </a:cubicBezTo>
                  <a:cubicBezTo>
                    <a:pt x="4" y="472"/>
                    <a:pt x="6" y="466"/>
                    <a:pt x="7" y="464"/>
                  </a:cubicBezTo>
                  <a:cubicBezTo>
                    <a:pt x="4" y="464"/>
                    <a:pt x="4" y="467"/>
                    <a:pt x="2" y="467"/>
                  </a:cubicBezTo>
                  <a:moveTo>
                    <a:pt x="94" y="509"/>
                  </a:moveTo>
                  <a:cubicBezTo>
                    <a:pt x="98" y="503"/>
                    <a:pt x="109" y="509"/>
                    <a:pt x="110" y="497"/>
                  </a:cubicBezTo>
                  <a:cubicBezTo>
                    <a:pt x="115" y="501"/>
                    <a:pt x="118" y="488"/>
                    <a:pt x="117" y="487"/>
                  </a:cubicBezTo>
                  <a:cubicBezTo>
                    <a:pt x="107" y="492"/>
                    <a:pt x="101" y="501"/>
                    <a:pt x="94" y="509"/>
                  </a:cubicBezTo>
                  <a:moveTo>
                    <a:pt x="140" y="521"/>
                  </a:moveTo>
                  <a:cubicBezTo>
                    <a:pt x="137" y="523"/>
                    <a:pt x="135" y="522"/>
                    <a:pt x="133" y="522"/>
                  </a:cubicBezTo>
                  <a:cubicBezTo>
                    <a:pt x="133" y="523"/>
                    <a:pt x="133" y="523"/>
                    <a:pt x="133" y="523"/>
                  </a:cubicBezTo>
                  <a:cubicBezTo>
                    <a:pt x="133" y="524"/>
                    <a:pt x="133" y="526"/>
                    <a:pt x="133" y="526"/>
                  </a:cubicBezTo>
                  <a:cubicBezTo>
                    <a:pt x="135" y="524"/>
                    <a:pt x="137" y="526"/>
                    <a:pt x="140" y="526"/>
                  </a:cubicBezTo>
                  <a:cubicBezTo>
                    <a:pt x="142" y="527"/>
                    <a:pt x="146" y="528"/>
                    <a:pt x="148" y="524"/>
                  </a:cubicBezTo>
                  <a:cubicBezTo>
                    <a:pt x="150" y="527"/>
                    <a:pt x="158" y="522"/>
                    <a:pt x="161" y="521"/>
                  </a:cubicBezTo>
                  <a:cubicBezTo>
                    <a:pt x="161" y="522"/>
                    <a:pt x="161" y="522"/>
                    <a:pt x="161" y="523"/>
                  </a:cubicBezTo>
                  <a:cubicBezTo>
                    <a:pt x="160" y="527"/>
                    <a:pt x="156" y="530"/>
                    <a:pt x="149" y="530"/>
                  </a:cubicBezTo>
                  <a:cubicBezTo>
                    <a:pt x="149" y="537"/>
                    <a:pt x="142" y="537"/>
                    <a:pt x="141" y="545"/>
                  </a:cubicBezTo>
                  <a:cubicBezTo>
                    <a:pt x="149" y="547"/>
                    <a:pt x="155" y="540"/>
                    <a:pt x="164" y="539"/>
                  </a:cubicBezTo>
                  <a:cubicBezTo>
                    <a:pt x="160" y="546"/>
                    <a:pt x="146" y="554"/>
                    <a:pt x="139" y="548"/>
                  </a:cubicBezTo>
                  <a:cubicBezTo>
                    <a:pt x="137" y="549"/>
                    <a:pt x="140" y="552"/>
                    <a:pt x="139" y="553"/>
                  </a:cubicBezTo>
                  <a:cubicBezTo>
                    <a:pt x="137" y="553"/>
                    <a:pt x="136" y="553"/>
                    <a:pt x="136" y="553"/>
                  </a:cubicBezTo>
                  <a:cubicBezTo>
                    <a:pt x="135" y="552"/>
                    <a:pt x="135" y="552"/>
                    <a:pt x="133" y="552"/>
                  </a:cubicBezTo>
                  <a:cubicBezTo>
                    <a:pt x="133" y="550"/>
                    <a:pt x="133" y="549"/>
                    <a:pt x="133" y="549"/>
                  </a:cubicBezTo>
                  <a:cubicBezTo>
                    <a:pt x="130" y="548"/>
                    <a:pt x="128" y="547"/>
                    <a:pt x="126" y="549"/>
                  </a:cubicBezTo>
                  <a:cubicBezTo>
                    <a:pt x="128" y="555"/>
                    <a:pt x="129" y="555"/>
                    <a:pt x="132" y="561"/>
                  </a:cubicBezTo>
                  <a:cubicBezTo>
                    <a:pt x="137" y="559"/>
                    <a:pt x="141" y="555"/>
                    <a:pt x="148" y="559"/>
                  </a:cubicBezTo>
                  <a:cubicBezTo>
                    <a:pt x="154" y="555"/>
                    <a:pt x="160" y="554"/>
                    <a:pt x="168" y="552"/>
                  </a:cubicBezTo>
                  <a:cubicBezTo>
                    <a:pt x="169" y="549"/>
                    <a:pt x="173" y="542"/>
                    <a:pt x="177" y="547"/>
                  </a:cubicBezTo>
                  <a:cubicBezTo>
                    <a:pt x="175" y="549"/>
                    <a:pt x="173" y="550"/>
                    <a:pt x="172" y="552"/>
                  </a:cubicBezTo>
                  <a:cubicBezTo>
                    <a:pt x="174" y="552"/>
                    <a:pt x="174" y="554"/>
                    <a:pt x="177" y="554"/>
                  </a:cubicBezTo>
                  <a:cubicBezTo>
                    <a:pt x="181" y="550"/>
                    <a:pt x="187" y="548"/>
                    <a:pt x="191" y="543"/>
                  </a:cubicBezTo>
                  <a:cubicBezTo>
                    <a:pt x="190" y="543"/>
                    <a:pt x="190" y="542"/>
                    <a:pt x="188" y="541"/>
                  </a:cubicBezTo>
                  <a:cubicBezTo>
                    <a:pt x="186" y="541"/>
                    <a:pt x="186" y="545"/>
                    <a:pt x="182" y="545"/>
                  </a:cubicBezTo>
                  <a:cubicBezTo>
                    <a:pt x="184" y="541"/>
                    <a:pt x="188" y="540"/>
                    <a:pt x="185" y="536"/>
                  </a:cubicBezTo>
                  <a:cubicBezTo>
                    <a:pt x="186" y="536"/>
                    <a:pt x="187" y="536"/>
                    <a:pt x="187" y="536"/>
                  </a:cubicBezTo>
                  <a:cubicBezTo>
                    <a:pt x="188" y="535"/>
                    <a:pt x="191" y="535"/>
                    <a:pt x="191" y="536"/>
                  </a:cubicBezTo>
                  <a:cubicBezTo>
                    <a:pt x="191" y="539"/>
                    <a:pt x="188" y="539"/>
                    <a:pt x="190" y="541"/>
                  </a:cubicBezTo>
                  <a:cubicBezTo>
                    <a:pt x="192" y="541"/>
                    <a:pt x="193" y="540"/>
                    <a:pt x="193" y="539"/>
                  </a:cubicBezTo>
                  <a:cubicBezTo>
                    <a:pt x="194" y="535"/>
                    <a:pt x="191" y="535"/>
                    <a:pt x="191" y="532"/>
                  </a:cubicBezTo>
                  <a:cubicBezTo>
                    <a:pt x="192" y="532"/>
                    <a:pt x="193" y="532"/>
                    <a:pt x="194" y="533"/>
                  </a:cubicBezTo>
                  <a:cubicBezTo>
                    <a:pt x="192" y="524"/>
                    <a:pt x="185" y="526"/>
                    <a:pt x="181" y="520"/>
                  </a:cubicBezTo>
                  <a:cubicBezTo>
                    <a:pt x="175" y="518"/>
                    <a:pt x="169" y="518"/>
                    <a:pt x="165" y="516"/>
                  </a:cubicBezTo>
                  <a:cubicBezTo>
                    <a:pt x="167" y="508"/>
                    <a:pt x="155" y="503"/>
                    <a:pt x="155" y="497"/>
                  </a:cubicBezTo>
                  <a:cubicBezTo>
                    <a:pt x="150" y="495"/>
                    <a:pt x="148" y="495"/>
                    <a:pt x="143" y="497"/>
                  </a:cubicBezTo>
                  <a:cubicBezTo>
                    <a:pt x="143" y="498"/>
                    <a:pt x="143" y="500"/>
                    <a:pt x="143" y="501"/>
                  </a:cubicBezTo>
                  <a:cubicBezTo>
                    <a:pt x="142" y="501"/>
                    <a:pt x="142" y="498"/>
                    <a:pt x="140" y="500"/>
                  </a:cubicBezTo>
                  <a:cubicBezTo>
                    <a:pt x="139" y="502"/>
                    <a:pt x="143" y="502"/>
                    <a:pt x="141" y="503"/>
                  </a:cubicBezTo>
                  <a:cubicBezTo>
                    <a:pt x="140" y="504"/>
                    <a:pt x="139" y="503"/>
                    <a:pt x="139" y="503"/>
                  </a:cubicBezTo>
                  <a:cubicBezTo>
                    <a:pt x="137" y="502"/>
                    <a:pt x="136" y="502"/>
                    <a:pt x="135" y="502"/>
                  </a:cubicBezTo>
                  <a:cubicBezTo>
                    <a:pt x="136" y="503"/>
                    <a:pt x="135" y="503"/>
                    <a:pt x="133" y="503"/>
                  </a:cubicBezTo>
                  <a:cubicBezTo>
                    <a:pt x="132" y="503"/>
                    <a:pt x="132" y="503"/>
                    <a:pt x="130" y="503"/>
                  </a:cubicBezTo>
                  <a:cubicBezTo>
                    <a:pt x="130" y="505"/>
                    <a:pt x="133" y="504"/>
                    <a:pt x="132" y="507"/>
                  </a:cubicBezTo>
                  <a:cubicBezTo>
                    <a:pt x="133" y="507"/>
                    <a:pt x="133" y="507"/>
                    <a:pt x="133" y="507"/>
                  </a:cubicBezTo>
                  <a:cubicBezTo>
                    <a:pt x="134" y="507"/>
                    <a:pt x="135" y="507"/>
                    <a:pt x="135" y="508"/>
                  </a:cubicBezTo>
                  <a:cubicBezTo>
                    <a:pt x="134" y="511"/>
                    <a:pt x="130" y="510"/>
                    <a:pt x="129" y="514"/>
                  </a:cubicBezTo>
                  <a:cubicBezTo>
                    <a:pt x="134" y="518"/>
                    <a:pt x="147" y="516"/>
                    <a:pt x="147" y="524"/>
                  </a:cubicBezTo>
                  <a:cubicBezTo>
                    <a:pt x="142" y="526"/>
                    <a:pt x="142" y="522"/>
                    <a:pt x="140" y="521"/>
                  </a:cubicBezTo>
                  <a:moveTo>
                    <a:pt x="203" y="524"/>
                  </a:moveTo>
                  <a:cubicBezTo>
                    <a:pt x="199" y="529"/>
                    <a:pt x="200" y="528"/>
                    <a:pt x="203" y="526"/>
                  </a:cubicBezTo>
                  <a:cubicBezTo>
                    <a:pt x="204" y="524"/>
                    <a:pt x="206" y="524"/>
                    <a:pt x="207" y="524"/>
                  </a:cubicBezTo>
                  <a:cubicBezTo>
                    <a:pt x="210" y="518"/>
                    <a:pt x="213" y="515"/>
                    <a:pt x="217" y="511"/>
                  </a:cubicBezTo>
                  <a:cubicBezTo>
                    <a:pt x="214" y="511"/>
                    <a:pt x="213" y="511"/>
                    <a:pt x="212" y="511"/>
                  </a:cubicBezTo>
                  <a:cubicBezTo>
                    <a:pt x="210" y="517"/>
                    <a:pt x="205" y="520"/>
                    <a:pt x="201" y="523"/>
                  </a:cubicBezTo>
                  <a:cubicBezTo>
                    <a:pt x="201" y="523"/>
                    <a:pt x="203" y="523"/>
                    <a:pt x="203" y="524"/>
                  </a:cubicBezTo>
                  <a:moveTo>
                    <a:pt x="70" y="516"/>
                  </a:moveTo>
                  <a:cubicBezTo>
                    <a:pt x="69" y="516"/>
                    <a:pt x="69" y="518"/>
                    <a:pt x="66" y="520"/>
                  </a:cubicBezTo>
                  <a:cubicBezTo>
                    <a:pt x="66" y="522"/>
                    <a:pt x="69" y="524"/>
                    <a:pt x="68" y="528"/>
                  </a:cubicBezTo>
                  <a:cubicBezTo>
                    <a:pt x="70" y="528"/>
                    <a:pt x="71" y="529"/>
                    <a:pt x="71" y="530"/>
                  </a:cubicBezTo>
                  <a:cubicBezTo>
                    <a:pt x="72" y="530"/>
                    <a:pt x="73" y="532"/>
                    <a:pt x="75" y="532"/>
                  </a:cubicBezTo>
                  <a:cubicBezTo>
                    <a:pt x="76" y="529"/>
                    <a:pt x="73" y="528"/>
                    <a:pt x="75" y="526"/>
                  </a:cubicBezTo>
                  <a:cubicBezTo>
                    <a:pt x="78" y="522"/>
                    <a:pt x="81" y="523"/>
                    <a:pt x="85" y="521"/>
                  </a:cubicBezTo>
                  <a:cubicBezTo>
                    <a:pt x="85" y="518"/>
                    <a:pt x="83" y="520"/>
                    <a:pt x="83" y="517"/>
                  </a:cubicBezTo>
                  <a:cubicBezTo>
                    <a:pt x="85" y="517"/>
                    <a:pt x="84" y="515"/>
                    <a:pt x="87" y="516"/>
                  </a:cubicBezTo>
                  <a:cubicBezTo>
                    <a:pt x="88" y="516"/>
                    <a:pt x="88" y="518"/>
                    <a:pt x="89" y="517"/>
                  </a:cubicBezTo>
                  <a:cubicBezTo>
                    <a:pt x="89" y="515"/>
                    <a:pt x="92" y="517"/>
                    <a:pt x="92" y="515"/>
                  </a:cubicBezTo>
                  <a:cubicBezTo>
                    <a:pt x="89" y="511"/>
                    <a:pt x="85" y="514"/>
                    <a:pt x="82" y="515"/>
                  </a:cubicBezTo>
                  <a:cubicBezTo>
                    <a:pt x="78" y="517"/>
                    <a:pt x="75" y="518"/>
                    <a:pt x="70" y="516"/>
                  </a:cubicBezTo>
                  <a:moveTo>
                    <a:pt x="121" y="524"/>
                  </a:moveTo>
                  <a:cubicBezTo>
                    <a:pt x="121" y="522"/>
                    <a:pt x="126" y="520"/>
                    <a:pt x="124" y="517"/>
                  </a:cubicBezTo>
                  <a:cubicBezTo>
                    <a:pt x="123" y="520"/>
                    <a:pt x="118" y="521"/>
                    <a:pt x="121" y="524"/>
                  </a:cubicBezTo>
                  <a:moveTo>
                    <a:pt x="201" y="541"/>
                  </a:moveTo>
                  <a:cubicBezTo>
                    <a:pt x="205" y="543"/>
                    <a:pt x="207" y="537"/>
                    <a:pt x="209" y="536"/>
                  </a:cubicBezTo>
                  <a:cubicBezTo>
                    <a:pt x="206" y="536"/>
                    <a:pt x="203" y="537"/>
                    <a:pt x="201" y="541"/>
                  </a:cubicBezTo>
                  <a:moveTo>
                    <a:pt x="120" y="549"/>
                  </a:moveTo>
                  <a:cubicBezTo>
                    <a:pt x="121" y="552"/>
                    <a:pt x="120" y="552"/>
                    <a:pt x="118" y="554"/>
                  </a:cubicBezTo>
                  <a:cubicBezTo>
                    <a:pt x="120" y="554"/>
                    <a:pt x="120" y="555"/>
                    <a:pt x="121" y="555"/>
                  </a:cubicBezTo>
                  <a:cubicBezTo>
                    <a:pt x="122" y="553"/>
                    <a:pt x="124" y="550"/>
                    <a:pt x="126" y="547"/>
                  </a:cubicBezTo>
                  <a:cubicBezTo>
                    <a:pt x="122" y="547"/>
                    <a:pt x="122" y="548"/>
                    <a:pt x="120" y="549"/>
                  </a:cubicBezTo>
                  <a:moveTo>
                    <a:pt x="197" y="574"/>
                  </a:moveTo>
                  <a:cubicBezTo>
                    <a:pt x="198" y="573"/>
                    <a:pt x="195" y="569"/>
                    <a:pt x="198" y="569"/>
                  </a:cubicBezTo>
                  <a:cubicBezTo>
                    <a:pt x="199" y="569"/>
                    <a:pt x="198" y="572"/>
                    <a:pt x="200" y="572"/>
                  </a:cubicBezTo>
                  <a:cubicBezTo>
                    <a:pt x="199" y="568"/>
                    <a:pt x="197" y="566"/>
                    <a:pt x="195" y="562"/>
                  </a:cubicBezTo>
                  <a:cubicBezTo>
                    <a:pt x="199" y="561"/>
                    <a:pt x="200" y="555"/>
                    <a:pt x="197" y="553"/>
                  </a:cubicBezTo>
                  <a:cubicBezTo>
                    <a:pt x="197" y="561"/>
                    <a:pt x="191" y="569"/>
                    <a:pt x="197" y="574"/>
                  </a:cubicBezTo>
                  <a:moveTo>
                    <a:pt x="180" y="569"/>
                  </a:moveTo>
                  <a:cubicBezTo>
                    <a:pt x="179" y="567"/>
                    <a:pt x="186" y="566"/>
                    <a:pt x="185" y="565"/>
                  </a:cubicBezTo>
                  <a:cubicBezTo>
                    <a:pt x="182" y="566"/>
                    <a:pt x="178" y="568"/>
                    <a:pt x="180" y="569"/>
                  </a:cubicBezTo>
                  <a:moveTo>
                    <a:pt x="186" y="579"/>
                  </a:moveTo>
                  <a:cubicBezTo>
                    <a:pt x="188" y="581"/>
                    <a:pt x="192" y="579"/>
                    <a:pt x="193" y="578"/>
                  </a:cubicBezTo>
                  <a:cubicBezTo>
                    <a:pt x="192" y="578"/>
                    <a:pt x="192" y="575"/>
                    <a:pt x="192" y="574"/>
                  </a:cubicBezTo>
                  <a:cubicBezTo>
                    <a:pt x="187" y="573"/>
                    <a:pt x="187" y="577"/>
                    <a:pt x="186" y="579"/>
                  </a:cubicBezTo>
                  <a:moveTo>
                    <a:pt x="161" y="611"/>
                  </a:moveTo>
                  <a:cubicBezTo>
                    <a:pt x="164" y="613"/>
                    <a:pt x="167" y="613"/>
                    <a:pt x="171" y="612"/>
                  </a:cubicBezTo>
                  <a:cubicBezTo>
                    <a:pt x="172" y="611"/>
                    <a:pt x="174" y="611"/>
                    <a:pt x="175" y="611"/>
                  </a:cubicBezTo>
                  <a:cubicBezTo>
                    <a:pt x="167" y="617"/>
                    <a:pt x="154" y="614"/>
                    <a:pt x="152" y="627"/>
                  </a:cubicBezTo>
                  <a:cubicBezTo>
                    <a:pt x="152" y="629"/>
                    <a:pt x="153" y="637"/>
                    <a:pt x="154" y="638"/>
                  </a:cubicBezTo>
                  <a:cubicBezTo>
                    <a:pt x="155" y="642"/>
                    <a:pt x="160" y="643"/>
                    <a:pt x="165" y="642"/>
                  </a:cubicBezTo>
                  <a:cubicBezTo>
                    <a:pt x="166" y="638"/>
                    <a:pt x="166" y="637"/>
                    <a:pt x="166" y="632"/>
                  </a:cubicBezTo>
                  <a:cubicBezTo>
                    <a:pt x="174" y="626"/>
                    <a:pt x="177" y="614"/>
                    <a:pt x="180" y="604"/>
                  </a:cubicBezTo>
                  <a:cubicBezTo>
                    <a:pt x="185" y="598"/>
                    <a:pt x="192" y="592"/>
                    <a:pt x="191" y="582"/>
                  </a:cubicBezTo>
                  <a:cubicBezTo>
                    <a:pt x="179" y="590"/>
                    <a:pt x="167" y="597"/>
                    <a:pt x="161" y="611"/>
                  </a:cubicBezTo>
                  <a:moveTo>
                    <a:pt x="141" y="588"/>
                  </a:moveTo>
                  <a:cubicBezTo>
                    <a:pt x="139" y="592"/>
                    <a:pt x="136" y="594"/>
                    <a:pt x="139" y="598"/>
                  </a:cubicBezTo>
                  <a:cubicBezTo>
                    <a:pt x="136" y="599"/>
                    <a:pt x="134" y="599"/>
                    <a:pt x="133" y="601"/>
                  </a:cubicBezTo>
                  <a:cubicBezTo>
                    <a:pt x="137" y="601"/>
                    <a:pt x="135" y="603"/>
                    <a:pt x="135" y="605"/>
                  </a:cubicBezTo>
                  <a:cubicBezTo>
                    <a:pt x="136" y="604"/>
                    <a:pt x="136" y="605"/>
                    <a:pt x="136" y="606"/>
                  </a:cubicBezTo>
                  <a:cubicBezTo>
                    <a:pt x="136" y="607"/>
                    <a:pt x="136" y="607"/>
                    <a:pt x="137" y="607"/>
                  </a:cubicBezTo>
                  <a:cubicBezTo>
                    <a:pt x="137" y="606"/>
                    <a:pt x="139" y="607"/>
                    <a:pt x="139" y="607"/>
                  </a:cubicBezTo>
                  <a:cubicBezTo>
                    <a:pt x="140" y="605"/>
                    <a:pt x="140" y="600"/>
                    <a:pt x="143" y="600"/>
                  </a:cubicBezTo>
                  <a:cubicBezTo>
                    <a:pt x="141" y="594"/>
                    <a:pt x="153" y="588"/>
                    <a:pt x="146" y="585"/>
                  </a:cubicBezTo>
                  <a:cubicBezTo>
                    <a:pt x="143" y="586"/>
                    <a:pt x="145" y="591"/>
                    <a:pt x="141" y="588"/>
                  </a:cubicBezTo>
                  <a:moveTo>
                    <a:pt x="190" y="619"/>
                  </a:moveTo>
                  <a:cubicBezTo>
                    <a:pt x="188" y="619"/>
                    <a:pt x="188" y="619"/>
                    <a:pt x="188" y="620"/>
                  </a:cubicBezTo>
                  <a:cubicBezTo>
                    <a:pt x="188" y="620"/>
                    <a:pt x="187" y="620"/>
                    <a:pt x="187" y="622"/>
                  </a:cubicBezTo>
                  <a:cubicBezTo>
                    <a:pt x="187" y="622"/>
                    <a:pt x="187" y="623"/>
                    <a:pt x="188" y="622"/>
                  </a:cubicBezTo>
                  <a:cubicBezTo>
                    <a:pt x="191" y="619"/>
                    <a:pt x="193" y="618"/>
                    <a:pt x="191" y="613"/>
                  </a:cubicBezTo>
                  <a:cubicBezTo>
                    <a:pt x="193" y="610"/>
                    <a:pt x="197" y="606"/>
                    <a:pt x="197" y="604"/>
                  </a:cubicBezTo>
                  <a:cubicBezTo>
                    <a:pt x="192" y="606"/>
                    <a:pt x="190" y="611"/>
                    <a:pt x="190" y="619"/>
                  </a:cubicBezTo>
                  <a:moveTo>
                    <a:pt x="132" y="629"/>
                  </a:moveTo>
                  <a:cubicBezTo>
                    <a:pt x="133" y="631"/>
                    <a:pt x="130" y="635"/>
                    <a:pt x="130" y="638"/>
                  </a:cubicBezTo>
                  <a:cubicBezTo>
                    <a:pt x="126" y="635"/>
                    <a:pt x="132" y="627"/>
                    <a:pt x="129" y="625"/>
                  </a:cubicBezTo>
                  <a:cubicBezTo>
                    <a:pt x="127" y="630"/>
                    <a:pt x="122" y="633"/>
                    <a:pt x="117" y="632"/>
                  </a:cubicBezTo>
                  <a:cubicBezTo>
                    <a:pt x="118" y="637"/>
                    <a:pt x="117" y="640"/>
                    <a:pt x="115" y="643"/>
                  </a:cubicBezTo>
                  <a:cubicBezTo>
                    <a:pt x="115" y="644"/>
                    <a:pt x="118" y="643"/>
                    <a:pt x="118" y="645"/>
                  </a:cubicBezTo>
                  <a:cubicBezTo>
                    <a:pt x="115" y="651"/>
                    <a:pt x="113" y="656"/>
                    <a:pt x="111" y="662"/>
                  </a:cubicBezTo>
                  <a:cubicBezTo>
                    <a:pt x="113" y="662"/>
                    <a:pt x="114" y="662"/>
                    <a:pt x="114" y="663"/>
                  </a:cubicBezTo>
                  <a:cubicBezTo>
                    <a:pt x="122" y="659"/>
                    <a:pt x="126" y="651"/>
                    <a:pt x="129" y="643"/>
                  </a:cubicBezTo>
                  <a:cubicBezTo>
                    <a:pt x="132" y="644"/>
                    <a:pt x="135" y="644"/>
                    <a:pt x="137" y="645"/>
                  </a:cubicBezTo>
                  <a:cubicBezTo>
                    <a:pt x="135" y="650"/>
                    <a:pt x="128" y="649"/>
                    <a:pt x="129" y="656"/>
                  </a:cubicBezTo>
                  <a:cubicBezTo>
                    <a:pt x="136" y="655"/>
                    <a:pt x="135" y="662"/>
                    <a:pt x="137" y="665"/>
                  </a:cubicBezTo>
                  <a:cubicBezTo>
                    <a:pt x="130" y="667"/>
                    <a:pt x="128" y="675"/>
                    <a:pt x="133" y="678"/>
                  </a:cubicBezTo>
                  <a:cubicBezTo>
                    <a:pt x="139" y="678"/>
                    <a:pt x="140" y="674"/>
                    <a:pt x="141" y="669"/>
                  </a:cubicBezTo>
                  <a:cubicBezTo>
                    <a:pt x="149" y="670"/>
                    <a:pt x="158" y="665"/>
                    <a:pt x="159" y="659"/>
                  </a:cubicBezTo>
                  <a:cubicBezTo>
                    <a:pt x="160" y="655"/>
                    <a:pt x="155" y="651"/>
                    <a:pt x="156" y="646"/>
                  </a:cubicBezTo>
                  <a:cubicBezTo>
                    <a:pt x="148" y="642"/>
                    <a:pt x="152" y="626"/>
                    <a:pt x="148" y="618"/>
                  </a:cubicBezTo>
                  <a:cubicBezTo>
                    <a:pt x="141" y="619"/>
                    <a:pt x="139" y="626"/>
                    <a:pt x="132" y="629"/>
                  </a:cubicBezTo>
                  <a:moveTo>
                    <a:pt x="236" y="623"/>
                  </a:moveTo>
                  <a:cubicBezTo>
                    <a:pt x="236" y="630"/>
                    <a:pt x="240" y="632"/>
                    <a:pt x="243" y="635"/>
                  </a:cubicBezTo>
                  <a:cubicBezTo>
                    <a:pt x="241" y="639"/>
                    <a:pt x="244" y="640"/>
                    <a:pt x="244" y="645"/>
                  </a:cubicBezTo>
                  <a:cubicBezTo>
                    <a:pt x="247" y="644"/>
                    <a:pt x="248" y="646"/>
                    <a:pt x="250" y="649"/>
                  </a:cubicBezTo>
                  <a:cubicBezTo>
                    <a:pt x="251" y="652"/>
                    <a:pt x="253" y="655"/>
                    <a:pt x="255" y="654"/>
                  </a:cubicBezTo>
                  <a:cubicBezTo>
                    <a:pt x="256" y="650"/>
                    <a:pt x="253" y="651"/>
                    <a:pt x="253" y="649"/>
                  </a:cubicBezTo>
                  <a:cubicBezTo>
                    <a:pt x="254" y="648"/>
                    <a:pt x="256" y="648"/>
                    <a:pt x="256" y="645"/>
                  </a:cubicBezTo>
                  <a:cubicBezTo>
                    <a:pt x="254" y="643"/>
                    <a:pt x="254" y="639"/>
                    <a:pt x="254" y="635"/>
                  </a:cubicBezTo>
                  <a:cubicBezTo>
                    <a:pt x="253" y="635"/>
                    <a:pt x="253" y="635"/>
                    <a:pt x="253" y="635"/>
                  </a:cubicBezTo>
                  <a:cubicBezTo>
                    <a:pt x="251" y="635"/>
                    <a:pt x="251" y="636"/>
                    <a:pt x="250" y="636"/>
                  </a:cubicBezTo>
                  <a:cubicBezTo>
                    <a:pt x="251" y="631"/>
                    <a:pt x="249" y="631"/>
                    <a:pt x="247" y="630"/>
                  </a:cubicBezTo>
                  <a:cubicBezTo>
                    <a:pt x="248" y="630"/>
                    <a:pt x="249" y="630"/>
                    <a:pt x="249" y="627"/>
                  </a:cubicBezTo>
                  <a:cubicBezTo>
                    <a:pt x="244" y="626"/>
                    <a:pt x="243" y="622"/>
                    <a:pt x="240" y="620"/>
                  </a:cubicBezTo>
                  <a:cubicBezTo>
                    <a:pt x="238" y="622"/>
                    <a:pt x="237" y="623"/>
                    <a:pt x="236" y="623"/>
                  </a:cubicBezTo>
                  <a:moveTo>
                    <a:pt x="242" y="645"/>
                  </a:moveTo>
                  <a:cubicBezTo>
                    <a:pt x="242" y="643"/>
                    <a:pt x="242" y="640"/>
                    <a:pt x="240" y="640"/>
                  </a:cubicBezTo>
                  <a:cubicBezTo>
                    <a:pt x="240" y="643"/>
                    <a:pt x="240" y="645"/>
                    <a:pt x="242" y="645"/>
                  </a:cubicBezTo>
                  <a:moveTo>
                    <a:pt x="260" y="656"/>
                  </a:moveTo>
                  <a:cubicBezTo>
                    <a:pt x="263" y="656"/>
                    <a:pt x="261" y="648"/>
                    <a:pt x="266" y="649"/>
                  </a:cubicBezTo>
                  <a:cubicBezTo>
                    <a:pt x="266" y="646"/>
                    <a:pt x="267" y="643"/>
                    <a:pt x="264" y="643"/>
                  </a:cubicBezTo>
                  <a:cubicBezTo>
                    <a:pt x="261" y="645"/>
                    <a:pt x="261" y="652"/>
                    <a:pt x="260" y="656"/>
                  </a:cubicBezTo>
                  <a:moveTo>
                    <a:pt x="182" y="664"/>
                  </a:moveTo>
                  <a:cubicBezTo>
                    <a:pt x="187" y="663"/>
                    <a:pt x="181" y="668"/>
                    <a:pt x="185" y="668"/>
                  </a:cubicBezTo>
                  <a:cubicBezTo>
                    <a:pt x="188" y="663"/>
                    <a:pt x="188" y="656"/>
                    <a:pt x="188" y="651"/>
                  </a:cubicBezTo>
                  <a:cubicBezTo>
                    <a:pt x="186" y="656"/>
                    <a:pt x="185" y="659"/>
                    <a:pt x="182" y="664"/>
                  </a:cubicBezTo>
                  <a:moveTo>
                    <a:pt x="229" y="655"/>
                  </a:moveTo>
                  <a:cubicBezTo>
                    <a:pt x="228" y="656"/>
                    <a:pt x="228" y="656"/>
                    <a:pt x="229" y="657"/>
                  </a:cubicBezTo>
                  <a:cubicBezTo>
                    <a:pt x="219" y="661"/>
                    <a:pt x="217" y="675"/>
                    <a:pt x="223" y="682"/>
                  </a:cubicBezTo>
                  <a:cubicBezTo>
                    <a:pt x="223" y="685"/>
                    <a:pt x="222" y="687"/>
                    <a:pt x="222" y="689"/>
                  </a:cubicBezTo>
                  <a:cubicBezTo>
                    <a:pt x="225" y="703"/>
                    <a:pt x="234" y="704"/>
                    <a:pt x="247" y="702"/>
                  </a:cubicBezTo>
                  <a:cubicBezTo>
                    <a:pt x="249" y="696"/>
                    <a:pt x="248" y="690"/>
                    <a:pt x="244" y="687"/>
                  </a:cubicBezTo>
                  <a:cubicBezTo>
                    <a:pt x="244" y="684"/>
                    <a:pt x="248" y="685"/>
                    <a:pt x="247" y="682"/>
                  </a:cubicBezTo>
                  <a:cubicBezTo>
                    <a:pt x="247" y="678"/>
                    <a:pt x="242" y="681"/>
                    <a:pt x="241" y="677"/>
                  </a:cubicBezTo>
                  <a:cubicBezTo>
                    <a:pt x="241" y="676"/>
                    <a:pt x="243" y="676"/>
                    <a:pt x="244" y="675"/>
                  </a:cubicBezTo>
                  <a:cubicBezTo>
                    <a:pt x="243" y="664"/>
                    <a:pt x="240" y="656"/>
                    <a:pt x="229" y="655"/>
                  </a:cubicBezTo>
                  <a:moveTo>
                    <a:pt x="564" y="664"/>
                  </a:moveTo>
                  <a:cubicBezTo>
                    <a:pt x="565" y="661"/>
                    <a:pt x="562" y="659"/>
                    <a:pt x="561" y="662"/>
                  </a:cubicBezTo>
                  <a:cubicBezTo>
                    <a:pt x="563" y="662"/>
                    <a:pt x="562" y="665"/>
                    <a:pt x="564" y="664"/>
                  </a:cubicBezTo>
                  <a:moveTo>
                    <a:pt x="293" y="931"/>
                  </a:moveTo>
                  <a:cubicBezTo>
                    <a:pt x="295" y="924"/>
                    <a:pt x="301" y="921"/>
                    <a:pt x="307" y="919"/>
                  </a:cubicBezTo>
                  <a:cubicBezTo>
                    <a:pt x="307" y="916"/>
                    <a:pt x="306" y="915"/>
                    <a:pt x="307" y="913"/>
                  </a:cubicBezTo>
                  <a:cubicBezTo>
                    <a:pt x="312" y="914"/>
                    <a:pt x="317" y="909"/>
                    <a:pt x="313" y="906"/>
                  </a:cubicBezTo>
                  <a:cubicBezTo>
                    <a:pt x="318" y="902"/>
                    <a:pt x="319" y="896"/>
                    <a:pt x="322" y="892"/>
                  </a:cubicBezTo>
                  <a:cubicBezTo>
                    <a:pt x="321" y="890"/>
                    <a:pt x="318" y="890"/>
                    <a:pt x="315" y="889"/>
                  </a:cubicBezTo>
                  <a:cubicBezTo>
                    <a:pt x="314" y="883"/>
                    <a:pt x="318" y="879"/>
                    <a:pt x="318" y="873"/>
                  </a:cubicBezTo>
                  <a:cubicBezTo>
                    <a:pt x="296" y="873"/>
                    <a:pt x="300" y="897"/>
                    <a:pt x="283" y="905"/>
                  </a:cubicBezTo>
                  <a:cubicBezTo>
                    <a:pt x="285" y="910"/>
                    <a:pt x="280" y="912"/>
                    <a:pt x="282" y="920"/>
                  </a:cubicBezTo>
                  <a:cubicBezTo>
                    <a:pt x="281" y="921"/>
                    <a:pt x="281" y="924"/>
                    <a:pt x="279" y="924"/>
                  </a:cubicBezTo>
                  <a:cubicBezTo>
                    <a:pt x="277" y="926"/>
                    <a:pt x="280" y="925"/>
                    <a:pt x="279" y="927"/>
                  </a:cubicBezTo>
                  <a:cubicBezTo>
                    <a:pt x="277" y="929"/>
                    <a:pt x="274" y="931"/>
                    <a:pt x="273" y="933"/>
                  </a:cubicBezTo>
                  <a:cubicBezTo>
                    <a:pt x="279" y="933"/>
                    <a:pt x="280" y="928"/>
                    <a:pt x="285" y="926"/>
                  </a:cubicBezTo>
                  <a:cubicBezTo>
                    <a:pt x="286" y="926"/>
                    <a:pt x="286" y="927"/>
                    <a:pt x="287" y="928"/>
                  </a:cubicBezTo>
                  <a:cubicBezTo>
                    <a:pt x="287" y="929"/>
                    <a:pt x="287" y="931"/>
                    <a:pt x="288" y="931"/>
                  </a:cubicBezTo>
                  <a:cubicBezTo>
                    <a:pt x="289" y="929"/>
                    <a:pt x="289" y="927"/>
                    <a:pt x="292" y="928"/>
                  </a:cubicBezTo>
                  <a:cubicBezTo>
                    <a:pt x="294" y="928"/>
                    <a:pt x="292" y="932"/>
                    <a:pt x="293" y="931"/>
                  </a:cubicBezTo>
                  <a:moveTo>
                    <a:pt x="350" y="1050"/>
                  </a:moveTo>
                  <a:cubicBezTo>
                    <a:pt x="343" y="1050"/>
                    <a:pt x="338" y="1051"/>
                    <a:pt x="331" y="1054"/>
                  </a:cubicBezTo>
                  <a:cubicBezTo>
                    <a:pt x="333" y="1050"/>
                    <a:pt x="328" y="1049"/>
                    <a:pt x="330" y="1044"/>
                  </a:cubicBezTo>
                  <a:cubicBezTo>
                    <a:pt x="328" y="1044"/>
                    <a:pt x="327" y="1043"/>
                    <a:pt x="326" y="1043"/>
                  </a:cubicBezTo>
                  <a:cubicBezTo>
                    <a:pt x="326" y="1043"/>
                    <a:pt x="325" y="1042"/>
                    <a:pt x="324" y="1043"/>
                  </a:cubicBezTo>
                  <a:cubicBezTo>
                    <a:pt x="325" y="1041"/>
                    <a:pt x="326" y="1038"/>
                    <a:pt x="325" y="1035"/>
                  </a:cubicBezTo>
                  <a:cubicBezTo>
                    <a:pt x="322" y="1035"/>
                    <a:pt x="320" y="1035"/>
                    <a:pt x="318" y="1035"/>
                  </a:cubicBezTo>
                  <a:cubicBezTo>
                    <a:pt x="315" y="1035"/>
                    <a:pt x="312" y="1035"/>
                    <a:pt x="311" y="1032"/>
                  </a:cubicBezTo>
                  <a:cubicBezTo>
                    <a:pt x="309" y="1032"/>
                    <a:pt x="309" y="1036"/>
                    <a:pt x="308" y="1036"/>
                  </a:cubicBezTo>
                  <a:cubicBezTo>
                    <a:pt x="307" y="1034"/>
                    <a:pt x="305" y="1035"/>
                    <a:pt x="303" y="1036"/>
                  </a:cubicBezTo>
                  <a:cubicBezTo>
                    <a:pt x="301" y="1036"/>
                    <a:pt x="300" y="1037"/>
                    <a:pt x="298" y="1036"/>
                  </a:cubicBezTo>
                  <a:cubicBezTo>
                    <a:pt x="299" y="1040"/>
                    <a:pt x="300" y="1047"/>
                    <a:pt x="296" y="1048"/>
                  </a:cubicBezTo>
                  <a:cubicBezTo>
                    <a:pt x="296" y="1050"/>
                    <a:pt x="299" y="1051"/>
                    <a:pt x="300" y="1053"/>
                  </a:cubicBezTo>
                  <a:cubicBezTo>
                    <a:pt x="298" y="1053"/>
                    <a:pt x="298" y="1057"/>
                    <a:pt x="294" y="1057"/>
                  </a:cubicBezTo>
                  <a:cubicBezTo>
                    <a:pt x="294" y="1055"/>
                    <a:pt x="295" y="1055"/>
                    <a:pt x="295" y="1053"/>
                  </a:cubicBezTo>
                  <a:cubicBezTo>
                    <a:pt x="292" y="1053"/>
                    <a:pt x="289" y="1048"/>
                    <a:pt x="286" y="1051"/>
                  </a:cubicBezTo>
                  <a:cubicBezTo>
                    <a:pt x="286" y="1056"/>
                    <a:pt x="290" y="1055"/>
                    <a:pt x="293" y="1057"/>
                  </a:cubicBezTo>
                  <a:cubicBezTo>
                    <a:pt x="290" y="1059"/>
                    <a:pt x="294" y="1061"/>
                    <a:pt x="296" y="1061"/>
                  </a:cubicBezTo>
                  <a:cubicBezTo>
                    <a:pt x="300" y="1061"/>
                    <a:pt x="295" y="1060"/>
                    <a:pt x="298" y="1059"/>
                  </a:cubicBezTo>
                  <a:cubicBezTo>
                    <a:pt x="300" y="1062"/>
                    <a:pt x="306" y="1065"/>
                    <a:pt x="303" y="1069"/>
                  </a:cubicBezTo>
                  <a:cubicBezTo>
                    <a:pt x="307" y="1069"/>
                    <a:pt x="307" y="1071"/>
                    <a:pt x="311" y="1074"/>
                  </a:cubicBezTo>
                  <a:cubicBezTo>
                    <a:pt x="312" y="1072"/>
                    <a:pt x="312" y="1071"/>
                    <a:pt x="315" y="1071"/>
                  </a:cubicBezTo>
                  <a:cubicBezTo>
                    <a:pt x="315" y="1074"/>
                    <a:pt x="312" y="1073"/>
                    <a:pt x="313" y="1076"/>
                  </a:cubicBezTo>
                  <a:cubicBezTo>
                    <a:pt x="315" y="1078"/>
                    <a:pt x="315" y="1079"/>
                    <a:pt x="318" y="1079"/>
                  </a:cubicBezTo>
                  <a:cubicBezTo>
                    <a:pt x="330" y="1071"/>
                    <a:pt x="344" y="1059"/>
                    <a:pt x="350" y="1050"/>
                  </a:cubicBezTo>
                  <a:moveTo>
                    <a:pt x="275" y="1140"/>
                  </a:moveTo>
                  <a:cubicBezTo>
                    <a:pt x="276" y="1140"/>
                    <a:pt x="277" y="1139"/>
                    <a:pt x="277" y="1138"/>
                  </a:cubicBezTo>
                  <a:cubicBezTo>
                    <a:pt x="277" y="1137"/>
                    <a:pt x="277" y="1136"/>
                    <a:pt x="276" y="1136"/>
                  </a:cubicBezTo>
                  <a:cubicBezTo>
                    <a:pt x="275" y="1138"/>
                    <a:pt x="276" y="1138"/>
                    <a:pt x="275" y="1140"/>
                  </a:cubicBezTo>
                  <a:moveTo>
                    <a:pt x="224" y="1281"/>
                  </a:moveTo>
                  <a:cubicBezTo>
                    <a:pt x="224" y="1280"/>
                    <a:pt x="225" y="1280"/>
                    <a:pt x="226" y="1279"/>
                  </a:cubicBezTo>
                  <a:cubicBezTo>
                    <a:pt x="226" y="1278"/>
                    <a:pt x="225" y="1277"/>
                    <a:pt x="223" y="1277"/>
                  </a:cubicBezTo>
                  <a:cubicBezTo>
                    <a:pt x="222" y="1279"/>
                    <a:pt x="223" y="1279"/>
                    <a:pt x="224" y="1281"/>
                  </a:cubicBezTo>
                  <a:moveTo>
                    <a:pt x="820" y="1292"/>
                  </a:moveTo>
                  <a:cubicBezTo>
                    <a:pt x="825" y="1292"/>
                    <a:pt x="828" y="1291"/>
                    <a:pt x="830" y="1288"/>
                  </a:cubicBezTo>
                  <a:cubicBezTo>
                    <a:pt x="825" y="1287"/>
                    <a:pt x="821" y="1288"/>
                    <a:pt x="820" y="1292"/>
                  </a:cubicBezTo>
                  <a:moveTo>
                    <a:pt x="226" y="1297"/>
                  </a:moveTo>
                  <a:cubicBezTo>
                    <a:pt x="225" y="1299"/>
                    <a:pt x="226" y="1299"/>
                    <a:pt x="229" y="1299"/>
                  </a:cubicBezTo>
                  <a:cubicBezTo>
                    <a:pt x="230" y="1299"/>
                    <a:pt x="230" y="1299"/>
                    <a:pt x="230" y="1299"/>
                  </a:cubicBezTo>
                  <a:cubicBezTo>
                    <a:pt x="230" y="1297"/>
                    <a:pt x="228" y="1296"/>
                    <a:pt x="226" y="1297"/>
                  </a:cubicBezTo>
                  <a:moveTo>
                    <a:pt x="825" y="1354"/>
                  </a:moveTo>
                  <a:cubicBezTo>
                    <a:pt x="823" y="1345"/>
                    <a:pt x="811" y="1344"/>
                    <a:pt x="806" y="1344"/>
                  </a:cubicBezTo>
                  <a:cubicBezTo>
                    <a:pt x="802" y="1354"/>
                    <a:pt x="819" y="1358"/>
                    <a:pt x="825" y="1354"/>
                  </a:cubicBezTo>
                  <a:moveTo>
                    <a:pt x="288" y="1387"/>
                  </a:moveTo>
                  <a:cubicBezTo>
                    <a:pt x="288" y="1386"/>
                    <a:pt x="290" y="1387"/>
                    <a:pt x="290" y="1386"/>
                  </a:cubicBezTo>
                  <a:cubicBezTo>
                    <a:pt x="287" y="1386"/>
                    <a:pt x="290" y="1380"/>
                    <a:pt x="287" y="1380"/>
                  </a:cubicBezTo>
                  <a:cubicBezTo>
                    <a:pt x="287" y="1382"/>
                    <a:pt x="286" y="1386"/>
                    <a:pt x="288" y="1387"/>
                  </a:cubicBezTo>
                  <a:moveTo>
                    <a:pt x="638" y="1442"/>
                  </a:moveTo>
                  <a:cubicBezTo>
                    <a:pt x="639" y="1442"/>
                    <a:pt x="642" y="1446"/>
                    <a:pt x="645" y="1444"/>
                  </a:cubicBezTo>
                  <a:cubicBezTo>
                    <a:pt x="642" y="1442"/>
                    <a:pt x="645" y="1438"/>
                    <a:pt x="643" y="1436"/>
                  </a:cubicBezTo>
                  <a:cubicBezTo>
                    <a:pt x="643" y="1436"/>
                    <a:pt x="642" y="1436"/>
                    <a:pt x="641" y="1436"/>
                  </a:cubicBezTo>
                  <a:cubicBezTo>
                    <a:pt x="641" y="1439"/>
                    <a:pt x="640" y="1441"/>
                    <a:pt x="638" y="1442"/>
                  </a:cubicBezTo>
                  <a:moveTo>
                    <a:pt x="603" y="1454"/>
                  </a:moveTo>
                  <a:cubicBezTo>
                    <a:pt x="602" y="1454"/>
                    <a:pt x="601" y="1454"/>
                    <a:pt x="601" y="1455"/>
                  </a:cubicBezTo>
                  <a:cubicBezTo>
                    <a:pt x="600" y="1455"/>
                    <a:pt x="598" y="1455"/>
                    <a:pt x="597" y="1455"/>
                  </a:cubicBezTo>
                  <a:cubicBezTo>
                    <a:pt x="597" y="1455"/>
                    <a:pt x="600" y="1452"/>
                    <a:pt x="597" y="1452"/>
                  </a:cubicBezTo>
                  <a:cubicBezTo>
                    <a:pt x="596" y="1455"/>
                    <a:pt x="591" y="1454"/>
                    <a:pt x="590" y="1458"/>
                  </a:cubicBezTo>
                  <a:cubicBezTo>
                    <a:pt x="589" y="1458"/>
                    <a:pt x="591" y="1454"/>
                    <a:pt x="588" y="1454"/>
                  </a:cubicBezTo>
                  <a:cubicBezTo>
                    <a:pt x="588" y="1459"/>
                    <a:pt x="584" y="1459"/>
                    <a:pt x="583" y="1463"/>
                  </a:cubicBezTo>
                  <a:cubicBezTo>
                    <a:pt x="587" y="1461"/>
                    <a:pt x="589" y="1460"/>
                    <a:pt x="593" y="1460"/>
                  </a:cubicBezTo>
                  <a:cubicBezTo>
                    <a:pt x="601" y="1467"/>
                    <a:pt x="610" y="1479"/>
                    <a:pt x="622" y="1471"/>
                  </a:cubicBezTo>
                  <a:cubicBezTo>
                    <a:pt x="620" y="1460"/>
                    <a:pt x="630" y="1464"/>
                    <a:pt x="633" y="1457"/>
                  </a:cubicBezTo>
                  <a:cubicBezTo>
                    <a:pt x="632" y="1457"/>
                    <a:pt x="630" y="1457"/>
                    <a:pt x="630" y="1457"/>
                  </a:cubicBezTo>
                  <a:cubicBezTo>
                    <a:pt x="629" y="1458"/>
                    <a:pt x="627" y="1458"/>
                    <a:pt x="627" y="1457"/>
                  </a:cubicBezTo>
                  <a:cubicBezTo>
                    <a:pt x="629" y="1457"/>
                    <a:pt x="629" y="1454"/>
                    <a:pt x="629" y="1453"/>
                  </a:cubicBezTo>
                  <a:cubicBezTo>
                    <a:pt x="626" y="1453"/>
                    <a:pt x="621" y="1448"/>
                    <a:pt x="617" y="1452"/>
                  </a:cubicBezTo>
                  <a:cubicBezTo>
                    <a:pt x="617" y="1448"/>
                    <a:pt x="615" y="1447"/>
                    <a:pt x="611" y="1446"/>
                  </a:cubicBezTo>
                  <a:cubicBezTo>
                    <a:pt x="610" y="1447"/>
                    <a:pt x="602" y="1447"/>
                    <a:pt x="603" y="1454"/>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sz="1600"/>
            </a:p>
          </p:txBody>
        </p:sp>
      </p:grpSp>
      <p:grpSp>
        <p:nvGrpSpPr>
          <p:cNvPr id="104" name="Group 103"/>
          <p:cNvGrpSpPr/>
          <p:nvPr/>
        </p:nvGrpSpPr>
        <p:grpSpPr>
          <a:xfrm>
            <a:off x="4650364" y="3240549"/>
            <a:ext cx="368709" cy="558754"/>
            <a:chOff x="6896188" y="4230359"/>
            <a:chExt cx="975192" cy="1332551"/>
          </a:xfrm>
        </p:grpSpPr>
        <p:sp>
          <p:nvSpPr>
            <p:cNvPr id="105" name="Title 5"/>
            <p:cNvSpPr txBox="1">
              <a:spLocks/>
            </p:cNvSpPr>
            <p:nvPr/>
          </p:nvSpPr>
          <p:spPr>
            <a:xfrm rot="3620453">
              <a:off x="6900561" y="4313203"/>
              <a:ext cx="1053663" cy="88797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5"/>
                  </a:solidFill>
                </a:rPr>
                <a:t>RELEVANCE</a:t>
              </a:r>
              <a:endParaRPr lang="en-GB" sz="1800" dirty="0">
                <a:solidFill>
                  <a:schemeClr val="accent5"/>
                </a:solidFill>
              </a:endParaRPr>
            </a:p>
          </p:txBody>
        </p:sp>
        <p:grpSp>
          <p:nvGrpSpPr>
            <p:cNvPr id="106" name="Group 105"/>
            <p:cNvGrpSpPr/>
            <p:nvPr/>
          </p:nvGrpSpPr>
          <p:grpSpPr>
            <a:xfrm>
              <a:off x="6896188" y="4517976"/>
              <a:ext cx="668040" cy="1044934"/>
              <a:chOff x="9989522" y="2886243"/>
              <a:chExt cx="1083096" cy="1694158"/>
            </a:xfrm>
          </p:grpSpPr>
          <p:sp>
            <p:nvSpPr>
              <p:cNvPr id="107" name="Freeform 9"/>
              <p:cNvSpPr>
                <a:spLocks/>
              </p:cNvSpPr>
              <p:nvPr/>
            </p:nvSpPr>
            <p:spPr bwMode="auto">
              <a:xfrm rot="12352333">
                <a:off x="10204861" y="2886243"/>
                <a:ext cx="867757" cy="1186283"/>
              </a:xfrm>
              <a:custGeom>
                <a:avLst/>
                <a:gdLst>
                  <a:gd name="T0" fmla="*/ 48 w 771"/>
                  <a:gd name="T1" fmla="*/ 1055 h 1055"/>
                  <a:gd name="T2" fmla="*/ 12 w 771"/>
                  <a:gd name="T3" fmla="*/ 1038 h 1055"/>
                  <a:gd name="T4" fmla="*/ 4 w 771"/>
                  <a:gd name="T5" fmla="*/ 999 h 1055"/>
                  <a:gd name="T6" fmla="*/ 249 w 771"/>
                  <a:gd name="T7" fmla="*/ 34 h 1055"/>
                  <a:gd name="T8" fmla="*/ 293 w 771"/>
                  <a:gd name="T9" fmla="*/ 0 h 1055"/>
                  <a:gd name="T10" fmla="*/ 478 w 771"/>
                  <a:gd name="T11" fmla="*/ 0 h 1055"/>
                  <a:gd name="T12" fmla="*/ 522 w 771"/>
                  <a:gd name="T13" fmla="*/ 34 h 1055"/>
                  <a:gd name="T14" fmla="*/ 767 w 771"/>
                  <a:gd name="T15" fmla="*/ 999 h 1055"/>
                  <a:gd name="T16" fmla="*/ 759 w 771"/>
                  <a:gd name="T17" fmla="*/ 1038 h 1055"/>
                  <a:gd name="T18" fmla="*/ 723 w 771"/>
                  <a:gd name="T19" fmla="*/ 1055 h 1055"/>
                  <a:gd name="T20" fmla="*/ 48 w 771"/>
                  <a:gd name="T2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1055">
                    <a:moveTo>
                      <a:pt x="48" y="1055"/>
                    </a:moveTo>
                    <a:cubicBezTo>
                      <a:pt x="34" y="1055"/>
                      <a:pt x="21" y="1049"/>
                      <a:pt x="12" y="1038"/>
                    </a:cubicBezTo>
                    <a:cubicBezTo>
                      <a:pt x="3" y="1027"/>
                      <a:pt x="0" y="1012"/>
                      <a:pt x="4" y="999"/>
                    </a:cubicBezTo>
                    <a:cubicBezTo>
                      <a:pt x="249" y="34"/>
                      <a:pt x="249" y="34"/>
                      <a:pt x="249" y="34"/>
                    </a:cubicBezTo>
                    <a:cubicBezTo>
                      <a:pt x="254" y="14"/>
                      <a:pt x="272" y="0"/>
                      <a:pt x="293" y="0"/>
                    </a:cubicBezTo>
                    <a:cubicBezTo>
                      <a:pt x="478" y="0"/>
                      <a:pt x="478" y="0"/>
                      <a:pt x="478" y="0"/>
                    </a:cubicBezTo>
                    <a:cubicBezTo>
                      <a:pt x="499" y="0"/>
                      <a:pt x="517" y="14"/>
                      <a:pt x="522" y="34"/>
                    </a:cubicBezTo>
                    <a:cubicBezTo>
                      <a:pt x="767" y="999"/>
                      <a:pt x="767" y="999"/>
                      <a:pt x="767" y="999"/>
                    </a:cubicBezTo>
                    <a:cubicBezTo>
                      <a:pt x="771" y="1012"/>
                      <a:pt x="768" y="1027"/>
                      <a:pt x="759" y="1038"/>
                    </a:cubicBezTo>
                    <a:cubicBezTo>
                      <a:pt x="751" y="1049"/>
                      <a:pt x="737" y="1055"/>
                      <a:pt x="723" y="1055"/>
                    </a:cubicBezTo>
                    <a:lnTo>
                      <a:pt x="48" y="105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p>
            </p:txBody>
          </p:sp>
          <p:sp>
            <p:nvSpPr>
              <p:cNvPr id="108" name="Oval 107"/>
              <p:cNvSpPr/>
              <p:nvPr/>
            </p:nvSpPr>
            <p:spPr>
              <a:xfrm>
                <a:off x="9989522" y="4142441"/>
                <a:ext cx="437960" cy="43796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GB" sz="1600">
                  <a:solidFill>
                    <a:schemeClr val="tx1"/>
                  </a:solidFill>
                  <a:latin typeface="Arial" pitchFamily="34" charset="0"/>
                  <a:cs typeface="Arial" pitchFamily="34" charset="0"/>
                </a:endParaRPr>
              </a:p>
            </p:txBody>
          </p:sp>
        </p:grpSp>
      </p:grpSp>
      <p:grpSp>
        <p:nvGrpSpPr>
          <p:cNvPr id="110" name="Group 109"/>
          <p:cNvGrpSpPr/>
          <p:nvPr/>
        </p:nvGrpSpPr>
        <p:grpSpPr>
          <a:xfrm>
            <a:off x="4368500" y="3914929"/>
            <a:ext cx="404207" cy="363987"/>
            <a:chOff x="3633671" y="2926705"/>
            <a:chExt cx="1070531" cy="1023545"/>
          </a:xfrm>
        </p:grpSpPr>
        <p:sp>
          <p:nvSpPr>
            <p:cNvPr id="111" name="Title 5"/>
            <p:cNvSpPr txBox="1">
              <a:spLocks/>
            </p:cNvSpPr>
            <p:nvPr/>
          </p:nvSpPr>
          <p:spPr>
            <a:xfrm rot="18970143">
              <a:off x="3633671" y="2926705"/>
              <a:ext cx="1053663" cy="999756"/>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2"/>
                  </a:solidFill>
                </a:rPr>
                <a:t>PERFORMANCE</a:t>
              </a:r>
              <a:endParaRPr lang="en-GB" sz="1800" dirty="0">
                <a:solidFill>
                  <a:schemeClr val="accent2"/>
                </a:solidFill>
              </a:endParaRPr>
            </a:p>
          </p:txBody>
        </p:sp>
        <p:grpSp>
          <p:nvGrpSpPr>
            <p:cNvPr id="112" name="Group 111"/>
            <p:cNvGrpSpPr/>
            <p:nvPr/>
          </p:nvGrpSpPr>
          <p:grpSpPr>
            <a:xfrm>
              <a:off x="3787293" y="3033945"/>
              <a:ext cx="916909" cy="916305"/>
              <a:chOff x="10076625" y="3794617"/>
              <a:chExt cx="1599544" cy="1598488"/>
            </a:xfrm>
            <a:solidFill>
              <a:schemeClr val="accent2"/>
            </a:solidFill>
          </p:grpSpPr>
          <p:sp>
            <p:nvSpPr>
              <p:cNvPr id="113" name="Isosceles Triangle 112"/>
              <p:cNvSpPr/>
              <p:nvPr/>
            </p:nvSpPr>
            <p:spPr>
              <a:xfrm rot="19800000">
                <a:off x="10685929" y="3985834"/>
                <a:ext cx="72008" cy="617855"/>
              </a:xfrm>
              <a:prstGeom prst="triangle">
                <a:avLst/>
              </a:prstGeom>
              <a:grpFill/>
              <a:ln w="9525" algn="ctr">
                <a:noFill/>
                <a:round/>
                <a:headEnd/>
                <a:tailEnd/>
              </a:ln>
              <a:effectLst/>
            </p:spPr>
            <p:txBody>
              <a:bodyPr lIns="0" tIns="0" rIns="0" bIns="0" anchor="ctr"/>
              <a:lstStyle/>
              <a:p>
                <a:pPr algn="ctr" fontAlgn="base">
                  <a:spcBef>
                    <a:spcPct val="0"/>
                  </a:spcBef>
                  <a:spcAft>
                    <a:spcPct val="0"/>
                  </a:spcAft>
                </a:pPr>
                <a:endParaRPr lang="en-GB" sz="1050">
                  <a:solidFill>
                    <a:schemeClr val="tx1"/>
                  </a:solidFill>
                  <a:latin typeface="Myriad Pro" pitchFamily="34" charset="0"/>
                </a:endParaRPr>
              </a:p>
            </p:txBody>
          </p:sp>
          <p:sp>
            <p:nvSpPr>
              <p:cNvPr id="114" name="Oval 113"/>
              <p:cNvSpPr/>
              <p:nvPr/>
            </p:nvSpPr>
            <p:spPr>
              <a:xfrm>
                <a:off x="10788812" y="4474716"/>
                <a:ext cx="175170" cy="1751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15" name="Group 114"/>
              <p:cNvGrpSpPr/>
              <p:nvPr/>
            </p:nvGrpSpPr>
            <p:grpSpPr>
              <a:xfrm>
                <a:off x="10076625" y="3794617"/>
                <a:ext cx="1599544" cy="1598488"/>
                <a:chOff x="-2339015" y="6093296"/>
                <a:chExt cx="4813299" cy="4810125"/>
              </a:xfrm>
              <a:grpFill/>
            </p:grpSpPr>
            <p:sp>
              <p:nvSpPr>
                <p:cNvPr id="116" name="Freeform 5"/>
                <p:cNvSpPr>
                  <a:spLocks/>
                </p:cNvSpPr>
                <p:nvPr/>
              </p:nvSpPr>
              <p:spPr bwMode="auto">
                <a:xfrm>
                  <a:off x="-1110291" y="10264385"/>
                  <a:ext cx="1146175" cy="639036"/>
                </a:xfrm>
                <a:custGeom>
                  <a:avLst/>
                  <a:gdLst/>
                  <a:ahLst/>
                  <a:cxnLst/>
                  <a:rect l="l" t="t" r="r" b="b"/>
                  <a:pathLst>
                    <a:path w="1146175" h="639036">
                      <a:moveTo>
                        <a:pt x="191517" y="0"/>
                      </a:moveTo>
                      <a:cubicBezTo>
                        <a:pt x="474115" y="161029"/>
                        <a:pt x="799465" y="255057"/>
                        <a:pt x="1146175" y="260696"/>
                      </a:cubicBezTo>
                      <a:lnTo>
                        <a:pt x="1146175" y="639036"/>
                      </a:lnTo>
                      <a:lnTo>
                        <a:pt x="1069975" y="635861"/>
                      </a:lnTo>
                      <a:lnTo>
                        <a:pt x="990600" y="632686"/>
                      </a:lnTo>
                      <a:lnTo>
                        <a:pt x="914400" y="626336"/>
                      </a:lnTo>
                      <a:lnTo>
                        <a:pt x="841375" y="616811"/>
                      </a:lnTo>
                      <a:lnTo>
                        <a:pt x="765175" y="604111"/>
                      </a:lnTo>
                      <a:lnTo>
                        <a:pt x="692150" y="591411"/>
                      </a:lnTo>
                      <a:lnTo>
                        <a:pt x="615950" y="575536"/>
                      </a:lnTo>
                      <a:lnTo>
                        <a:pt x="546100" y="556486"/>
                      </a:lnTo>
                      <a:lnTo>
                        <a:pt x="473075" y="534261"/>
                      </a:lnTo>
                      <a:lnTo>
                        <a:pt x="403225" y="512036"/>
                      </a:lnTo>
                      <a:lnTo>
                        <a:pt x="333375" y="486636"/>
                      </a:lnTo>
                      <a:lnTo>
                        <a:pt x="263525" y="461236"/>
                      </a:lnTo>
                      <a:lnTo>
                        <a:pt x="196850" y="432661"/>
                      </a:lnTo>
                      <a:lnTo>
                        <a:pt x="130175" y="400911"/>
                      </a:lnTo>
                      <a:lnTo>
                        <a:pt x="63500" y="365986"/>
                      </a:lnTo>
                      <a:lnTo>
                        <a:pt x="0" y="3310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17" name="Freeform 6"/>
                <p:cNvSpPr>
                  <a:spLocks/>
                </p:cNvSpPr>
                <p:nvPr/>
              </p:nvSpPr>
              <p:spPr bwMode="auto">
                <a:xfrm>
                  <a:off x="-2002466" y="6429846"/>
                  <a:ext cx="1026849" cy="1028360"/>
                </a:xfrm>
                <a:custGeom>
                  <a:avLst/>
                  <a:gdLst/>
                  <a:ahLst/>
                  <a:cxnLst/>
                  <a:rect l="l" t="t" r="r" b="b"/>
                  <a:pathLst>
                    <a:path w="1026849" h="1028360">
                      <a:moveTo>
                        <a:pt x="841375" y="0"/>
                      </a:moveTo>
                      <a:lnTo>
                        <a:pt x="1026849" y="321812"/>
                      </a:lnTo>
                      <a:cubicBezTo>
                        <a:pt x="738701" y="494344"/>
                        <a:pt x="498339" y="737825"/>
                        <a:pt x="329421" y="1028360"/>
                      </a:cubicBezTo>
                      <a:lnTo>
                        <a:pt x="0" y="838200"/>
                      </a:lnTo>
                      <a:lnTo>
                        <a:pt x="41275" y="774700"/>
                      </a:lnTo>
                      <a:lnTo>
                        <a:pt x="82550" y="711200"/>
                      </a:lnTo>
                      <a:lnTo>
                        <a:pt x="123825" y="650875"/>
                      </a:lnTo>
                      <a:lnTo>
                        <a:pt x="171450" y="590550"/>
                      </a:lnTo>
                      <a:lnTo>
                        <a:pt x="215900" y="533400"/>
                      </a:lnTo>
                      <a:lnTo>
                        <a:pt x="266700" y="476250"/>
                      </a:lnTo>
                      <a:lnTo>
                        <a:pt x="317500" y="419100"/>
                      </a:lnTo>
                      <a:lnTo>
                        <a:pt x="368300" y="368300"/>
                      </a:lnTo>
                      <a:lnTo>
                        <a:pt x="422275" y="314325"/>
                      </a:lnTo>
                      <a:lnTo>
                        <a:pt x="476250" y="263525"/>
                      </a:lnTo>
                      <a:lnTo>
                        <a:pt x="533400" y="215900"/>
                      </a:lnTo>
                      <a:lnTo>
                        <a:pt x="593725" y="168275"/>
                      </a:lnTo>
                      <a:lnTo>
                        <a:pt x="650875" y="123825"/>
                      </a:lnTo>
                      <a:lnTo>
                        <a:pt x="714375" y="79375"/>
                      </a:lnTo>
                      <a:lnTo>
                        <a:pt x="777875" y="38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18" name="Freeform 7"/>
                <p:cNvSpPr>
                  <a:spLocks/>
                </p:cNvSpPr>
                <p:nvPr/>
              </p:nvSpPr>
              <p:spPr bwMode="auto">
                <a:xfrm>
                  <a:off x="-2339015" y="7322021"/>
                  <a:ext cx="634093" cy="1146175"/>
                </a:xfrm>
                <a:custGeom>
                  <a:avLst/>
                  <a:gdLst/>
                  <a:ahLst/>
                  <a:cxnLst/>
                  <a:rect l="l" t="t" r="r" b="b"/>
                  <a:pathLst>
                    <a:path w="634093" h="1146175">
                      <a:moveTo>
                        <a:pt x="307975" y="0"/>
                      </a:moveTo>
                      <a:lnTo>
                        <a:pt x="634093" y="188658"/>
                      </a:lnTo>
                      <a:cubicBezTo>
                        <a:pt x="477040" y="473070"/>
                        <a:pt x="386513" y="799209"/>
                        <a:pt x="383762" y="1146175"/>
                      </a:cubicBezTo>
                      <a:lnTo>
                        <a:pt x="0" y="1146175"/>
                      </a:lnTo>
                      <a:lnTo>
                        <a:pt x="3175" y="1066800"/>
                      </a:lnTo>
                      <a:lnTo>
                        <a:pt x="6350" y="990600"/>
                      </a:lnTo>
                      <a:lnTo>
                        <a:pt x="12700" y="914400"/>
                      </a:lnTo>
                      <a:lnTo>
                        <a:pt x="22225" y="838200"/>
                      </a:lnTo>
                      <a:lnTo>
                        <a:pt x="34925" y="765175"/>
                      </a:lnTo>
                      <a:lnTo>
                        <a:pt x="50800" y="688975"/>
                      </a:lnTo>
                      <a:lnTo>
                        <a:pt x="66675" y="615950"/>
                      </a:lnTo>
                      <a:lnTo>
                        <a:pt x="82550" y="542925"/>
                      </a:lnTo>
                      <a:lnTo>
                        <a:pt x="104775" y="473075"/>
                      </a:lnTo>
                      <a:lnTo>
                        <a:pt x="127000" y="400050"/>
                      </a:lnTo>
                      <a:lnTo>
                        <a:pt x="152400" y="330200"/>
                      </a:lnTo>
                      <a:lnTo>
                        <a:pt x="180975" y="263525"/>
                      </a:lnTo>
                      <a:lnTo>
                        <a:pt x="209550" y="196850"/>
                      </a:lnTo>
                      <a:lnTo>
                        <a:pt x="238125" y="130175"/>
                      </a:lnTo>
                      <a:lnTo>
                        <a:pt x="273050" y="635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19" name="Freeform 8"/>
                <p:cNvSpPr>
                  <a:spLocks/>
                </p:cNvSpPr>
                <p:nvPr/>
              </p:nvSpPr>
              <p:spPr bwMode="auto">
                <a:xfrm>
                  <a:off x="-2339015" y="8528521"/>
                  <a:ext cx="640929" cy="1146175"/>
                </a:xfrm>
                <a:custGeom>
                  <a:avLst/>
                  <a:gdLst/>
                  <a:ahLst/>
                  <a:cxnLst/>
                  <a:rect l="l" t="t" r="r" b="b"/>
                  <a:pathLst>
                    <a:path w="640929" h="1146175">
                      <a:moveTo>
                        <a:pt x="0" y="0"/>
                      </a:moveTo>
                      <a:lnTo>
                        <a:pt x="384530" y="0"/>
                      </a:lnTo>
                      <a:cubicBezTo>
                        <a:pt x="389263" y="345977"/>
                        <a:pt x="481820" y="670854"/>
                        <a:pt x="640929" y="953563"/>
                      </a:cubicBezTo>
                      <a:lnTo>
                        <a:pt x="307975" y="1146175"/>
                      </a:lnTo>
                      <a:lnTo>
                        <a:pt x="273050" y="1082675"/>
                      </a:lnTo>
                      <a:lnTo>
                        <a:pt x="238125" y="1016000"/>
                      </a:lnTo>
                      <a:lnTo>
                        <a:pt x="209550" y="949325"/>
                      </a:lnTo>
                      <a:lnTo>
                        <a:pt x="180975" y="882650"/>
                      </a:lnTo>
                      <a:lnTo>
                        <a:pt x="152400" y="812800"/>
                      </a:lnTo>
                      <a:lnTo>
                        <a:pt x="127000" y="742950"/>
                      </a:lnTo>
                      <a:lnTo>
                        <a:pt x="104775" y="673100"/>
                      </a:lnTo>
                      <a:lnTo>
                        <a:pt x="82550" y="603250"/>
                      </a:lnTo>
                      <a:lnTo>
                        <a:pt x="66675" y="530225"/>
                      </a:lnTo>
                      <a:lnTo>
                        <a:pt x="50800" y="457200"/>
                      </a:lnTo>
                      <a:lnTo>
                        <a:pt x="34925" y="381000"/>
                      </a:lnTo>
                      <a:lnTo>
                        <a:pt x="22225" y="307975"/>
                      </a:lnTo>
                      <a:lnTo>
                        <a:pt x="12700" y="231775"/>
                      </a:lnTo>
                      <a:lnTo>
                        <a:pt x="6350" y="155575"/>
                      </a:lnTo>
                      <a:lnTo>
                        <a:pt x="3175" y="76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0" name="Freeform 9"/>
                <p:cNvSpPr>
                  <a:spLocks/>
                </p:cNvSpPr>
                <p:nvPr/>
              </p:nvSpPr>
              <p:spPr bwMode="auto">
                <a:xfrm>
                  <a:off x="-2002465" y="9534563"/>
                  <a:ext cx="1033565" cy="1032308"/>
                </a:xfrm>
                <a:custGeom>
                  <a:avLst/>
                  <a:gdLst/>
                  <a:ahLst/>
                  <a:cxnLst/>
                  <a:rect l="l" t="t" r="r" b="b"/>
                  <a:pathLst>
                    <a:path w="1033565" h="1032308">
                      <a:moveTo>
                        <a:pt x="336261" y="0"/>
                      </a:moveTo>
                      <a:cubicBezTo>
                        <a:pt x="505984" y="287886"/>
                        <a:pt x="746222" y="528826"/>
                        <a:pt x="1033565" y="699369"/>
                      </a:cubicBezTo>
                      <a:lnTo>
                        <a:pt x="841375" y="1032308"/>
                      </a:lnTo>
                      <a:lnTo>
                        <a:pt x="777875" y="991033"/>
                      </a:lnTo>
                      <a:lnTo>
                        <a:pt x="714375" y="949758"/>
                      </a:lnTo>
                      <a:lnTo>
                        <a:pt x="650875" y="908483"/>
                      </a:lnTo>
                      <a:lnTo>
                        <a:pt x="593725" y="864033"/>
                      </a:lnTo>
                      <a:lnTo>
                        <a:pt x="533400" y="816408"/>
                      </a:lnTo>
                      <a:lnTo>
                        <a:pt x="476250" y="765608"/>
                      </a:lnTo>
                      <a:lnTo>
                        <a:pt x="422275" y="717983"/>
                      </a:lnTo>
                      <a:lnTo>
                        <a:pt x="368300" y="664008"/>
                      </a:lnTo>
                      <a:lnTo>
                        <a:pt x="317500" y="610033"/>
                      </a:lnTo>
                      <a:lnTo>
                        <a:pt x="266700" y="556058"/>
                      </a:lnTo>
                      <a:lnTo>
                        <a:pt x="215900" y="498908"/>
                      </a:lnTo>
                      <a:lnTo>
                        <a:pt x="171450" y="441758"/>
                      </a:lnTo>
                      <a:lnTo>
                        <a:pt x="123825" y="381433"/>
                      </a:lnTo>
                      <a:lnTo>
                        <a:pt x="82550" y="317933"/>
                      </a:lnTo>
                      <a:lnTo>
                        <a:pt x="41275" y="257608"/>
                      </a:lnTo>
                      <a:lnTo>
                        <a:pt x="0" y="194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1" name="Freeform 10"/>
                <p:cNvSpPr>
                  <a:spLocks/>
                </p:cNvSpPr>
                <p:nvPr/>
              </p:nvSpPr>
              <p:spPr bwMode="auto">
                <a:xfrm>
                  <a:off x="96209" y="6093297"/>
                  <a:ext cx="1146175" cy="614733"/>
                </a:xfrm>
                <a:custGeom>
                  <a:avLst/>
                  <a:gdLst/>
                  <a:ahLst/>
                  <a:cxnLst/>
                  <a:rect l="l" t="t" r="r" b="b"/>
                  <a:pathLst>
                    <a:path w="1146175" h="614733">
                      <a:moveTo>
                        <a:pt x="0" y="0"/>
                      </a:moveTo>
                      <a:lnTo>
                        <a:pt x="79375" y="0"/>
                      </a:lnTo>
                      <a:lnTo>
                        <a:pt x="155575" y="6350"/>
                      </a:lnTo>
                      <a:lnTo>
                        <a:pt x="231775" y="12700"/>
                      </a:lnTo>
                      <a:lnTo>
                        <a:pt x="307975" y="22225"/>
                      </a:lnTo>
                      <a:lnTo>
                        <a:pt x="384175" y="34925"/>
                      </a:lnTo>
                      <a:lnTo>
                        <a:pt x="457200" y="47625"/>
                      </a:lnTo>
                      <a:lnTo>
                        <a:pt x="530225" y="63500"/>
                      </a:lnTo>
                      <a:lnTo>
                        <a:pt x="603250" y="82550"/>
                      </a:lnTo>
                      <a:lnTo>
                        <a:pt x="673100" y="104775"/>
                      </a:lnTo>
                      <a:lnTo>
                        <a:pt x="746125" y="127000"/>
                      </a:lnTo>
                      <a:lnTo>
                        <a:pt x="815975" y="152400"/>
                      </a:lnTo>
                      <a:lnTo>
                        <a:pt x="882650" y="177800"/>
                      </a:lnTo>
                      <a:lnTo>
                        <a:pt x="952500" y="206375"/>
                      </a:lnTo>
                      <a:lnTo>
                        <a:pt x="1019175" y="238125"/>
                      </a:lnTo>
                      <a:lnTo>
                        <a:pt x="1082675" y="269875"/>
                      </a:lnTo>
                      <a:lnTo>
                        <a:pt x="1146175" y="304800"/>
                      </a:lnTo>
                      <a:lnTo>
                        <a:pt x="967930" y="614733"/>
                      </a:lnTo>
                      <a:cubicBezTo>
                        <a:pt x="680890" y="455177"/>
                        <a:pt x="351019" y="363668"/>
                        <a:pt x="0" y="3617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2" name="Freeform 11"/>
                <p:cNvSpPr>
                  <a:spLocks/>
                </p:cNvSpPr>
                <p:nvPr/>
              </p:nvSpPr>
              <p:spPr bwMode="auto">
                <a:xfrm>
                  <a:off x="1116892" y="6429846"/>
                  <a:ext cx="1017667" cy="1016572"/>
                </a:xfrm>
                <a:custGeom>
                  <a:avLst/>
                  <a:gdLst/>
                  <a:ahLst/>
                  <a:cxnLst/>
                  <a:rect l="l" t="t" r="r" b="b"/>
                  <a:pathLst>
                    <a:path w="1017667" h="1016572">
                      <a:moveTo>
                        <a:pt x="179467" y="0"/>
                      </a:moveTo>
                      <a:lnTo>
                        <a:pt x="242967" y="38100"/>
                      </a:lnTo>
                      <a:lnTo>
                        <a:pt x="306467" y="79375"/>
                      </a:lnTo>
                      <a:lnTo>
                        <a:pt x="366792" y="123825"/>
                      </a:lnTo>
                      <a:lnTo>
                        <a:pt x="427117" y="168275"/>
                      </a:lnTo>
                      <a:lnTo>
                        <a:pt x="484267" y="215900"/>
                      </a:lnTo>
                      <a:lnTo>
                        <a:pt x="541417" y="263525"/>
                      </a:lnTo>
                      <a:lnTo>
                        <a:pt x="598567" y="314325"/>
                      </a:lnTo>
                      <a:lnTo>
                        <a:pt x="652542" y="365125"/>
                      </a:lnTo>
                      <a:lnTo>
                        <a:pt x="703342" y="419100"/>
                      </a:lnTo>
                      <a:lnTo>
                        <a:pt x="754142" y="476250"/>
                      </a:lnTo>
                      <a:lnTo>
                        <a:pt x="801767" y="533400"/>
                      </a:lnTo>
                      <a:lnTo>
                        <a:pt x="849392" y="590550"/>
                      </a:lnTo>
                      <a:lnTo>
                        <a:pt x="893842" y="650875"/>
                      </a:lnTo>
                      <a:lnTo>
                        <a:pt x="938292" y="711200"/>
                      </a:lnTo>
                      <a:lnTo>
                        <a:pt x="979567" y="774700"/>
                      </a:lnTo>
                      <a:lnTo>
                        <a:pt x="1017667" y="838200"/>
                      </a:lnTo>
                      <a:lnTo>
                        <a:pt x="709329" y="1016572"/>
                      </a:lnTo>
                      <a:cubicBezTo>
                        <a:pt x="537152" y="724783"/>
                        <a:pt x="292567" y="481228"/>
                        <a:pt x="0" y="3102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3" name="Freeform 12"/>
                <p:cNvSpPr>
                  <a:spLocks/>
                </p:cNvSpPr>
                <p:nvPr/>
              </p:nvSpPr>
              <p:spPr bwMode="auto">
                <a:xfrm>
                  <a:off x="1110678" y="9546345"/>
                  <a:ext cx="1023881" cy="1020526"/>
                </a:xfrm>
                <a:custGeom>
                  <a:avLst/>
                  <a:gdLst/>
                  <a:ahLst/>
                  <a:cxnLst/>
                  <a:rect l="l" t="t" r="r" b="b"/>
                  <a:pathLst>
                    <a:path w="1023881" h="1020526">
                      <a:moveTo>
                        <a:pt x="708707" y="0"/>
                      </a:moveTo>
                      <a:lnTo>
                        <a:pt x="1023881" y="182326"/>
                      </a:lnTo>
                      <a:lnTo>
                        <a:pt x="985781" y="245826"/>
                      </a:lnTo>
                      <a:lnTo>
                        <a:pt x="944506" y="309326"/>
                      </a:lnTo>
                      <a:lnTo>
                        <a:pt x="900056" y="369651"/>
                      </a:lnTo>
                      <a:lnTo>
                        <a:pt x="855606" y="429976"/>
                      </a:lnTo>
                      <a:lnTo>
                        <a:pt x="807981" y="487126"/>
                      </a:lnTo>
                      <a:lnTo>
                        <a:pt x="760356" y="544276"/>
                      </a:lnTo>
                      <a:lnTo>
                        <a:pt x="709556" y="598251"/>
                      </a:lnTo>
                      <a:lnTo>
                        <a:pt x="658756" y="652226"/>
                      </a:lnTo>
                      <a:lnTo>
                        <a:pt x="604781" y="706201"/>
                      </a:lnTo>
                      <a:lnTo>
                        <a:pt x="547631" y="757001"/>
                      </a:lnTo>
                      <a:lnTo>
                        <a:pt x="490481" y="804626"/>
                      </a:lnTo>
                      <a:lnTo>
                        <a:pt x="433331" y="852251"/>
                      </a:lnTo>
                      <a:lnTo>
                        <a:pt x="373006" y="896701"/>
                      </a:lnTo>
                      <a:lnTo>
                        <a:pt x="312681" y="941151"/>
                      </a:lnTo>
                      <a:lnTo>
                        <a:pt x="249181" y="982426"/>
                      </a:lnTo>
                      <a:lnTo>
                        <a:pt x="185681" y="1020526"/>
                      </a:lnTo>
                      <a:lnTo>
                        <a:pt x="0" y="698863"/>
                      </a:lnTo>
                      <a:cubicBezTo>
                        <a:pt x="291487" y="529806"/>
                        <a:pt x="535753" y="288914"/>
                        <a:pt x="70870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4" name="Freeform 13"/>
                <p:cNvSpPr>
                  <a:spLocks/>
                </p:cNvSpPr>
                <p:nvPr/>
              </p:nvSpPr>
              <p:spPr bwMode="auto">
                <a:xfrm>
                  <a:off x="1851730" y="8528521"/>
                  <a:ext cx="622554" cy="1146175"/>
                </a:xfrm>
                <a:custGeom>
                  <a:avLst/>
                  <a:gdLst/>
                  <a:ahLst/>
                  <a:cxnLst/>
                  <a:rect l="l" t="t" r="r" b="b"/>
                  <a:pathLst>
                    <a:path w="622554" h="1146175">
                      <a:moveTo>
                        <a:pt x="263094" y="0"/>
                      </a:moveTo>
                      <a:lnTo>
                        <a:pt x="622554" y="0"/>
                      </a:lnTo>
                      <a:lnTo>
                        <a:pt x="619379" y="76200"/>
                      </a:lnTo>
                      <a:lnTo>
                        <a:pt x="613029" y="155575"/>
                      </a:lnTo>
                      <a:lnTo>
                        <a:pt x="606679" y="231775"/>
                      </a:lnTo>
                      <a:lnTo>
                        <a:pt x="597154" y="307975"/>
                      </a:lnTo>
                      <a:lnTo>
                        <a:pt x="587629" y="381000"/>
                      </a:lnTo>
                      <a:lnTo>
                        <a:pt x="571754" y="457200"/>
                      </a:lnTo>
                      <a:lnTo>
                        <a:pt x="555879" y="530225"/>
                      </a:lnTo>
                      <a:lnTo>
                        <a:pt x="536829" y="603250"/>
                      </a:lnTo>
                      <a:lnTo>
                        <a:pt x="517779" y="673100"/>
                      </a:lnTo>
                      <a:lnTo>
                        <a:pt x="492379" y="742950"/>
                      </a:lnTo>
                      <a:lnTo>
                        <a:pt x="470154" y="812800"/>
                      </a:lnTo>
                      <a:lnTo>
                        <a:pt x="441579" y="882650"/>
                      </a:lnTo>
                      <a:lnTo>
                        <a:pt x="413004" y="949325"/>
                      </a:lnTo>
                      <a:lnTo>
                        <a:pt x="381254" y="1016000"/>
                      </a:lnTo>
                      <a:lnTo>
                        <a:pt x="349504" y="1082675"/>
                      </a:lnTo>
                      <a:lnTo>
                        <a:pt x="314579" y="1146175"/>
                      </a:lnTo>
                      <a:lnTo>
                        <a:pt x="0" y="964583"/>
                      </a:lnTo>
                      <a:cubicBezTo>
                        <a:pt x="163335" y="679461"/>
                        <a:pt x="258278" y="350561"/>
                        <a:pt x="2630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5" name="Freeform 14"/>
                <p:cNvSpPr>
                  <a:spLocks/>
                </p:cNvSpPr>
                <p:nvPr/>
              </p:nvSpPr>
              <p:spPr bwMode="auto">
                <a:xfrm>
                  <a:off x="1858272" y="7322021"/>
                  <a:ext cx="616012" cy="1146175"/>
                </a:xfrm>
                <a:custGeom>
                  <a:avLst/>
                  <a:gdLst/>
                  <a:ahLst/>
                  <a:cxnLst/>
                  <a:rect l="l" t="t" r="r" b="b"/>
                  <a:pathLst>
                    <a:path w="616012" h="1146175">
                      <a:moveTo>
                        <a:pt x="308037" y="0"/>
                      </a:moveTo>
                      <a:lnTo>
                        <a:pt x="342962" y="63500"/>
                      </a:lnTo>
                      <a:lnTo>
                        <a:pt x="374712" y="130175"/>
                      </a:lnTo>
                      <a:lnTo>
                        <a:pt x="406462" y="193675"/>
                      </a:lnTo>
                      <a:lnTo>
                        <a:pt x="435037" y="263525"/>
                      </a:lnTo>
                      <a:lnTo>
                        <a:pt x="463612" y="330200"/>
                      </a:lnTo>
                      <a:lnTo>
                        <a:pt x="485837" y="400050"/>
                      </a:lnTo>
                      <a:lnTo>
                        <a:pt x="511237" y="473075"/>
                      </a:lnTo>
                      <a:lnTo>
                        <a:pt x="530287" y="542925"/>
                      </a:lnTo>
                      <a:lnTo>
                        <a:pt x="549337" y="615950"/>
                      </a:lnTo>
                      <a:lnTo>
                        <a:pt x="565212" y="688975"/>
                      </a:lnTo>
                      <a:lnTo>
                        <a:pt x="581087" y="765175"/>
                      </a:lnTo>
                      <a:lnTo>
                        <a:pt x="590612" y="838200"/>
                      </a:lnTo>
                      <a:lnTo>
                        <a:pt x="600137" y="914400"/>
                      </a:lnTo>
                      <a:lnTo>
                        <a:pt x="606487" y="990600"/>
                      </a:lnTo>
                      <a:lnTo>
                        <a:pt x="612837" y="1066800"/>
                      </a:lnTo>
                      <a:lnTo>
                        <a:pt x="616012" y="1146175"/>
                      </a:lnTo>
                      <a:lnTo>
                        <a:pt x="257320" y="1146175"/>
                      </a:lnTo>
                      <a:cubicBezTo>
                        <a:pt x="254517" y="794419"/>
                        <a:pt x="161525" y="464068"/>
                        <a:pt x="0" y="177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6" name="Freeform 15"/>
                <p:cNvSpPr>
                  <a:spLocks/>
                </p:cNvSpPr>
                <p:nvPr/>
              </p:nvSpPr>
              <p:spPr bwMode="auto">
                <a:xfrm>
                  <a:off x="96209" y="10277419"/>
                  <a:ext cx="1146175" cy="626002"/>
                </a:xfrm>
                <a:custGeom>
                  <a:avLst/>
                  <a:gdLst/>
                  <a:ahLst/>
                  <a:cxnLst/>
                  <a:rect l="l" t="t" r="r" b="b"/>
                  <a:pathLst>
                    <a:path w="1146175" h="626002">
                      <a:moveTo>
                        <a:pt x="961449" y="0"/>
                      </a:moveTo>
                      <a:lnTo>
                        <a:pt x="1146175" y="321202"/>
                      </a:lnTo>
                      <a:lnTo>
                        <a:pt x="1082675" y="352952"/>
                      </a:lnTo>
                      <a:lnTo>
                        <a:pt x="1019175" y="387877"/>
                      </a:lnTo>
                      <a:lnTo>
                        <a:pt x="952500" y="419627"/>
                      </a:lnTo>
                      <a:lnTo>
                        <a:pt x="882650" y="448202"/>
                      </a:lnTo>
                      <a:lnTo>
                        <a:pt x="815975" y="473602"/>
                      </a:lnTo>
                      <a:lnTo>
                        <a:pt x="746125" y="499002"/>
                      </a:lnTo>
                      <a:lnTo>
                        <a:pt x="673100" y="521227"/>
                      </a:lnTo>
                      <a:lnTo>
                        <a:pt x="603250" y="543452"/>
                      </a:lnTo>
                      <a:lnTo>
                        <a:pt x="530225" y="562502"/>
                      </a:lnTo>
                      <a:lnTo>
                        <a:pt x="457200" y="578377"/>
                      </a:lnTo>
                      <a:lnTo>
                        <a:pt x="384175" y="591077"/>
                      </a:lnTo>
                      <a:lnTo>
                        <a:pt x="307975" y="603777"/>
                      </a:lnTo>
                      <a:lnTo>
                        <a:pt x="231775" y="613302"/>
                      </a:lnTo>
                      <a:lnTo>
                        <a:pt x="155575" y="619652"/>
                      </a:lnTo>
                      <a:lnTo>
                        <a:pt x="79375" y="622827"/>
                      </a:lnTo>
                      <a:lnTo>
                        <a:pt x="0" y="626002"/>
                      </a:lnTo>
                      <a:lnTo>
                        <a:pt x="0" y="249088"/>
                      </a:lnTo>
                      <a:cubicBezTo>
                        <a:pt x="348319" y="247148"/>
                        <a:pt x="675815" y="157020"/>
                        <a:pt x="9614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sp>
              <p:nvSpPr>
                <p:cNvPr id="127" name="Freeform 16"/>
                <p:cNvSpPr>
                  <a:spLocks/>
                </p:cNvSpPr>
                <p:nvPr/>
              </p:nvSpPr>
              <p:spPr bwMode="auto">
                <a:xfrm>
                  <a:off x="-1110291" y="6093296"/>
                  <a:ext cx="1146175" cy="627138"/>
                </a:xfrm>
                <a:custGeom>
                  <a:avLst/>
                  <a:gdLst/>
                  <a:ahLst/>
                  <a:cxnLst/>
                  <a:rect l="l" t="t" r="r" b="b"/>
                  <a:pathLst>
                    <a:path w="1146175" h="627138">
                      <a:moveTo>
                        <a:pt x="1069975" y="0"/>
                      </a:moveTo>
                      <a:lnTo>
                        <a:pt x="1146175" y="0"/>
                      </a:lnTo>
                      <a:lnTo>
                        <a:pt x="1146175" y="363133"/>
                      </a:lnTo>
                      <a:cubicBezTo>
                        <a:pt x="797201" y="368820"/>
                        <a:pt x="469865" y="464032"/>
                        <a:pt x="186071" y="627138"/>
                      </a:cubicBezTo>
                      <a:lnTo>
                        <a:pt x="0" y="304800"/>
                      </a:lnTo>
                      <a:lnTo>
                        <a:pt x="63500" y="269875"/>
                      </a:lnTo>
                      <a:lnTo>
                        <a:pt x="130175" y="238125"/>
                      </a:lnTo>
                      <a:lnTo>
                        <a:pt x="196850" y="206375"/>
                      </a:lnTo>
                      <a:lnTo>
                        <a:pt x="263525" y="177800"/>
                      </a:lnTo>
                      <a:lnTo>
                        <a:pt x="333375" y="152400"/>
                      </a:lnTo>
                      <a:lnTo>
                        <a:pt x="403225" y="127000"/>
                      </a:lnTo>
                      <a:lnTo>
                        <a:pt x="473075" y="104775"/>
                      </a:lnTo>
                      <a:lnTo>
                        <a:pt x="546100" y="82550"/>
                      </a:lnTo>
                      <a:lnTo>
                        <a:pt x="615950" y="63500"/>
                      </a:lnTo>
                      <a:lnTo>
                        <a:pt x="692150" y="47625"/>
                      </a:lnTo>
                      <a:lnTo>
                        <a:pt x="765175" y="34925"/>
                      </a:lnTo>
                      <a:lnTo>
                        <a:pt x="841375" y="22225"/>
                      </a:lnTo>
                      <a:lnTo>
                        <a:pt x="914400" y="12700"/>
                      </a:lnTo>
                      <a:lnTo>
                        <a:pt x="990600" y="6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p>
              </p:txBody>
            </p:sp>
          </p:grpSp>
        </p:grpSp>
      </p:grpSp>
      <p:grpSp>
        <p:nvGrpSpPr>
          <p:cNvPr id="128" name="Group 127"/>
          <p:cNvGrpSpPr/>
          <p:nvPr/>
        </p:nvGrpSpPr>
        <p:grpSpPr>
          <a:xfrm>
            <a:off x="4043613" y="4441174"/>
            <a:ext cx="352403" cy="425832"/>
            <a:chOff x="6361677" y="2021940"/>
            <a:chExt cx="828005" cy="1062325"/>
          </a:xfrm>
        </p:grpSpPr>
        <p:grpSp>
          <p:nvGrpSpPr>
            <p:cNvPr id="129" name="Group 128"/>
            <p:cNvGrpSpPr/>
            <p:nvPr/>
          </p:nvGrpSpPr>
          <p:grpSpPr>
            <a:xfrm rot="20235440">
              <a:off x="6361677" y="2256330"/>
              <a:ext cx="564396" cy="827935"/>
              <a:chOff x="-967667" y="2814200"/>
              <a:chExt cx="884956" cy="1298178"/>
            </a:xfrm>
            <a:solidFill>
              <a:schemeClr val="accent3"/>
            </a:solidFill>
            <a:effectLst/>
          </p:grpSpPr>
          <p:sp>
            <p:nvSpPr>
              <p:cNvPr id="131" name="5-Point Star 37"/>
              <p:cNvSpPr/>
              <p:nvPr/>
            </p:nvSpPr>
            <p:spPr>
              <a:xfrm>
                <a:off x="-747399" y="3680942"/>
                <a:ext cx="444421" cy="431436"/>
              </a:xfrm>
              <a:custGeom>
                <a:avLst/>
                <a:gdLst/>
                <a:ahLst/>
                <a:cxnLst/>
                <a:rect l="l" t="t" r="r" b="b"/>
                <a:pathLst>
                  <a:path w="444421" h="431436">
                    <a:moveTo>
                      <a:pt x="105264" y="0"/>
                    </a:moveTo>
                    <a:lnTo>
                      <a:pt x="135888" y="48450"/>
                    </a:lnTo>
                    <a:lnTo>
                      <a:pt x="182721" y="15406"/>
                    </a:lnTo>
                    <a:lnTo>
                      <a:pt x="222211" y="56950"/>
                    </a:lnTo>
                    <a:lnTo>
                      <a:pt x="261701" y="15406"/>
                    </a:lnTo>
                    <a:lnTo>
                      <a:pt x="308534" y="48450"/>
                    </a:lnTo>
                    <a:lnTo>
                      <a:pt x="339158" y="0"/>
                    </a:lnTo>
                    <a:lnTo>
                      <a:pt x="374574" y="15733"/>
                    </a:lnTo>
                    <a:lnTo>
                      <a:pt x="444421" y="431436"/>
                    </a:lnTo>
                    <a:lnTo>
                      <a:pt x="222211" y="119221"/>
                    </a:lnTo>
                    <a:lnTo>
                      <a:pt x="0" y="431436"/>
                    </a:lnTo>
                    <a:lnTo>
                      <a:pt x="69847" y="15734"/>
                    </a:lnTo>
                    <a:close/>
                  </a:path>
                </a:pathLst>
              </a:cu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sp>
            <p:nvSpPr>
              <p:cNvPr id="132" name="32-Point Star 131"/>
              <p:cNvSpPr/>
              <p:nvPr/>
            </p:nvSpPr>
            <p:spPr>
              <a:xfrm>
                <a:off x="-967667" y="2814200"/>
                <a:ext cx="884956" cy="884956"/>
              </a:xfrm>
              <a:prstGeom prst="star32">
                <a:avLst>
                  <a:gd name="adj" fmla="val 45525"/>
                </a:avLst>
              </a:prstGeom>
              <a:grpFill/>
              <a:ln w="2222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GB" sz="1600"/>
              </a:p>
            </p:txBody>
          </p:sp>
        </p:grpSp>
        <p:sp>
          <p:nvSpPr>
            <p:cNvPr id="130" name="Title 5"/>
            <p:cNvSpPr txBox="1">
              <a:spLocks/>
            </p:cNvSpPr>
            <p:nvPr/>
          </p:nvSpPr>
          <p:spPr>
            <a:xfrm rot="4497213">
              <a:off x="6302895" y="2188816"/>
              <a:ext cx="1053663" cy="719911"/>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solidFill>
                    <a:schemeClr val="accent3"/>
                  </a:solidFill>
                </a:rPr>
                <a:t>ADVANTAGE</a:t>
              </a:r>
              <a:endParaRPr lang="en-GB" sz="1800" dirty="0">
                <a:solidFill>
                  <a:schemeClr val="accent3"/>
                </a:solidFill>
              </a:endParaRPr>
            </a:p>
          </p:txBody>
        </p:sp>
      </p:grpSp>
      <p:grpSp>
        <p:nvGrpSpPr>
          <p:cNvPr id="133" name="Group 132"/>
          <p:cNvGrpSpPr/>
          <p:nvPr/>
        </p:nvGrpSpPr>
        <p:grpSpPr>
          <a:xfrm>
            <a:off x="3723832" y="5118557"/>
            <a:ext cx="425440" cy="261441"/>
            <a:chOff x="5038162" y="829510"/>
            <a:chExt cx="1053663" cy="687484"/>
          </a:xfrm>
        </p:grpSpPr>
        <p:sp>
          <p:nvSpPr>
            <p:cNvPr id="134" name="Heart 133"/>
            <p:cNvSpPr/>
            <p:nvPr/>
          </p:nvSpPr>
          <p:spPr>
            <a:xfrm rot="476612">
              <a:off x="5161314" y="968633"/>
              <a:ext cx="548361" cy="548361"/>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5" name="Title 5"/>
            <p:cNvSpPr txBox="1">
              <a:spLocks/>
            </p:cNvSpPr>
            <p:nvPr/>
          </p:nvSpPr>
          <p:spPr>
            <a:xfrm>
              <a:off x="5038162" y="829510"/>
              <a:ext cx="1053663" cy="529035"/>
            </a:xfrm>
            <a:prstGeom prst="rect">
              <a:avLst/>
            </a:prstGeom>
          </p:spPr>
          <p:txBody>
            <a:bodyPr spcFirstLastPara="1" wrap="square" numCol="1">
              <a:prstTxWarp prst="textArchUp">
                <a:avLst/>
              </a:prstTxWarp>
              <a:spAutoFit/>
            </a:bodyPr>
            <a:lstStyle>
              <a:defPPr>
                <a:defRPr lang="en-US"/>
              </a:defPPr>
              <a:lvl1pPr algn="ctr">
                <a:lnSpc>
                  <a:spcPct val="75000"/>
                </a:lnSpc>
                <a:defRPr sz="3600">
                  <a:gradFill>
                    <a:gsLst>
                      <a:gs pos="0">
                        <a:schemeClr val="accent6"/>
                      </a:gs>
                      <a:gs pos="100000">
                        <a:schemeClr val="accent6">
                          <a:lumMod val="75000"/>
                        </a:schemeClr>
                      </a:gs>
                    </a:gsLst>
                    <a:lin ang="5400000" scaled="1"/>
                  </a:gradFill>
                  <a:latin typeface="Impact" pitchFamily="34" charset="0"/>
                </a:defRPr>
              </a:lvl1pPr>
            </a:lstStyle>
            <a:p>
              <a:r>
                <a:rPr lang="en-GB" sz="1800" dirty="0" smtClean="0"/>
                <a:t>BONDING</a:t>
              </a:r>
              <a:endParaRPr lang="en-GB" sz="1800" dirty="0"/>
            </a:p>
          </p:txBody>
        </p:sp>
      </p:grpSp>
      <p:sp>
        <p:nvSpPr>
          <p:cNvPr id="136" name="Rectangle 135"/>
          <p:cNvSpPr/>
          <p:nvPr/>
        </p:nvSpPr>
        <p:spPr>
          <a:xfrm>
            <a:off x="627163" y="1533182"/>
            <a:ext cx="7598682"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What is the consumer journey?</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Tree>
    <p:extLst>
      <p:ext uri="{BB962C8B-B14F-4D97-AF65-F5344CB8AC3E}">
        <p14:creationId xmlns:p14="http://schemas.microsoft.com/office/powerpoint/2010/main" val="390993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136"/>
                                        </p:tgtEl>
                                        <p:attrNameLst>
                                          <p:attrName>style.visibility</p:attrName>
                                        </p:attrNameLst>
                                      </p:cBhvr>
                                      <p:to>
                                        <p:strVal val="visible"/>
                                      </p:to>
                                    </p:set>
                                    <p:anim calcmode="lin" valueType="num">
                                      <p:cBhvr>
                                        <p:cTn id="7" dur="500" fill="hold"/>
                                        <p:tgtEl>
                                          <p:spTgt spid="136"/>
                                        </p:tgtEl>
                                        <p:attrNameLst>
                                          <p:attrName>ppt_w</p:attrName>
                                        </p:attrNameLst>
                                      </p:cBhvr>
                                      <p:tavLst>
                                        <p:tav tm="0">
                                          <p:val>
                                            <p:strVal val="4/3*#ppt_w"/>
                                          </p:val>
                                        </p:tav>
                                        <p:tav tm="100000">
                                          <p:val>
                                            <p:strVal val="#ppt_w"/>
                                          </p:val>
                                        </p:tav>
                                      </p:tavLst>
                                    </p:anim>
                                    <p:anim calcmode="lin" valueType="num">
                                      <p:cBhvr>
                                        <p:cTn id="8" dur="500" fill="hold"/>
                                        <p:tgtEl>
                                          <p:spTgt spid="13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77946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40" name="Rectangle 39"/>
          <p:cNvSpPr/>
          <p:nvPr/>
        </p:nvSpPr>
        <p:spPr>
          <a:xfrm>
            <a:off x="627163" y="1533182"/>
            <a:ext cx="7598682"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Why is it important to advertisers?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4" name="TextBox 3"/>
          <p:cNvSpPr txBox="1">
            <a:spLocks noChangeArrowheads="1"/>
          </p:cNvSpPr>
          <p:nvPr/>
        </p:nvSpPr>
        <p:spPr bwMode="auto">
          <a:xfrm>
            <a:off x="627162" y="2460436"/>
            <a:ext cx="843111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buFont typeface="Arial" pitchFamily="34" charset="0"/>
              <a:buChar char="•"/>
              <a:defRPr/>
            </a:pPr>
            <a:r>
              <a:rPr lang="en-GB" sz="1600" dirty="0" smtClean="0">
                <a:solidFill>
                  <a:schemeClr val="tx1">
                    <a:lumMod val="75000"/>
                    <a:lumOff val="25000"/>
                  </a:schemeClr>
                </a:solidFill>
                <a:latin typeface="Arial" charset="0"/>
                <a:cs typeface="+mn-cs"/>
              </a:rPr>
              <a:t>UNDERSTAND CONSUMER’S RELATIONSHIP WITH OWN BRAND</a:t>
            </a:r>
          </a:p>
          <a:p>
            <a:pPr marL="285750" indent="-285750" eaLnBrk="1" hangingPunct="1">
              <a:buFont typeface="Arial" pitchFamily="34" charset="0"/>
              <a:buChar char="•"/>
              <a:defRPr/>
            </a:pPr>
            <a:endParaRPr lang="en-GB" sz="1600"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sz="1600" dirty="0" smtClean="0">
                <a:solidFill>
                  <a:schemeClr val="tx1">
                    <a:lumMod val="75000"/>
                    <a:lumOff val="25000"/>
                  </a:schemeClr>
                </a:solidFill>
                <a:latin typeface="Arial" charset="0"/>
                <a:cs typeface="+mn-cs"/>
              </a:rPr>
              <a:t>UNDERSTAND CONSUMER’S RELATIONSHIP WITH COMPETITOR BRANDS</a:t>
            </a:r>
          </a:p>
          <a:p>
            <a:pPr marL="285750" indent="-285750" eaLnBrk="1" hangingPunct="1">
              <a:buFont typeface="Arial" pitchFamily="34" charset="0"/>
              <a:buChar char="•"/>
              <a:defRPr/>
            </a:pPr>
            <a:endParaRPr lang="en-GB" sz="1600"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sz="1600" dirty="0" smtClean="0">
                <a:solidFill>
                  <a:schemeClr val="tx1">
                    <a:lumMod val="75000"/>
                    <a:lumOff val="25000"/>
                  </a:schemeClr>
                </a:solidFill>
                <a:latin typeface="Arial" charset="0"/>
                <a:cs typeface="+mn-cs"/>
              </a:rPr>
              <a:t>HELPS DEVELOP FOCUS POINTS TO IMPROVE BRAND RELATIONSHIPS</a:t>
            </a:r>
          </a:p>
          <a:p>
            <a:pPr marL="285750" indent="-285750" eaLnBrk="1" hangingPunct="1">
              <a:buFont typeface="Arial" pitchFamily="34" charset="0"/>
              <a:buChar char="•"/>
              <a:defRPr/>
            </a:pPr>
            <a:endParaRPr lang="en-GB" sz="1600"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sz="1600" dirty="0" smtClean="0">
                <a:solidFill>
                  <a:schemeClr val="tx1">
                    <a:lumMod val="75000"/>
                    <a:lumOff val="25000"/>
                  </a:schemeClr>
                </a:solidFill>
                <a:latin typeface="Arial" charset="0"/>
                <a:cs typeface="+mn-cs"/>
              </a:rPr>
              <a:t>IDENTIFY KEY STRENGTHS/WEAKNESSES BY TARGET MARKET</a:t>
            </a:r>
          </a:p>
          <a:p>
            <a:pPr marL="285750" indent="-285750" eaLnBrk="1" hangingPunct="1">
              <a:buFont typeface="Arial" pitchFamily="34" charset="0"/>
              <a:buChar char="•"/>
              <a:defRPr/>
            </a:pPr>
            <a:endParaRPr lang="en-GB" sz="1600" dirty="0" smtClean="0">
              <a:solidFill>
                <a:schemeClr val="tx1">
                  <a:lumMod val="75000"/>
                  <a:lumOff val="25000"/>
                </a:schemeClr>
              </a:solidFill>
              <a:latin typeface="Arial" charset="0"/>
              <a:cs typeface="+mn-cs"/>
            </a:endParaRPr>
          </a:p>
          <a:p>
            <a:pPr marL="285750" indent="-285750" eaLnBrk="1" hangingPunct="1">
              <a:buFont typeface="Arial" pitchFamily="34" charset="0"/>
              <a:buChar char="•"/>
              <a:defRPr/>
            </a:pPr>
            <a:r>
              <a:rPr lang="en-GB" sz="1600" dirty="0" smtClean="0">
                <a:solidFill>
                  <a:schemeClr val="tx1">
                    <a:lumMod val="75000"/>
                    <a:lumOff val="25000"/>
                  </a:schemeClr>
                </a:solidFill>
                <a:latin typeface="Arial" charset="0"/>
                <a:cs typeface="+mn-cs"/>
              </a:rPr>
              <a:t>USED IN MEDIA PLANNING TO SELECT CHANNELS WHICH CAN DELIVER AGAINST OBJECTIVES</a:t>
            </a:r>
          </a:p>
          <a:p>
            <a:pPr eaLnBrk="1" hangingPunct="1">
              <a:defRPr/>
            </a:pPr>
            <a:endParaRPr lang="en-US" dirty="0">
              <a:solidFill>
                <a:schemeClr val="accent4"/>
              </a:solidFill>
              <a:latin typeface="Arial" charset="0"/>
              <a:cs typeface="+mn-cs"/>
            </a:endParaRPr>
          </a:p>
        </p:txBody>
      </p:sp>
    </p:spTree>
    <p:extLst>
      <p:ext uri="{BB962C8B-B14F-4D97-AF65-F5344CB8AC3E}">
        <p14:creationId xmlns:p14="http://schemas.microsoft.com/office/powerpoint/2010/main" val="28569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iterate type="lt">
                                    <p:tmPct val="4000"/>
                                  </p:iterate>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strVal val="4/3*#ppt_w"/>
                                          </p:val>
                                        </p:tav>
                                        <p:tav tm="100000">
                                          <p:val>
                                            <p:strVal val="#ppt_w"/>
                                          </p:val>
                                        </p:tav>
                                      </p:tavLst>
                                    </p:anim>
                                    <p:anim calcmode="lin" valueType="num">
                                      <p:cBhvr>
                                        <p:cTn id="8" dur="500" fill="hold"/>
                                        <p:tgtEl>
                                          <p:spTgt spid="40"/>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left)">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844549"/>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15" name="Rectangle 14"/>
          <p:cNvSpPr/>
          <p:nvPr/>
        </p:nvSpPr>
        <p:spPr>
          <a:xfrm>
            <a:off x="627162" y="1533182"/>
            <a:ext cx="835808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How do </a:t>
            </a:r>
            <a:r>
              <a:rPr lang="en-GB" sz="4000" dirty="0" err="1" smtClean="0">
                <a:gradFill>
                  <a:gsLst>
                    <a:gs pos="0">
                      <a:schemeClr val="accent6"/>
                    </a:gs>
                    <a:gs pos="100000">
                      <a:schemeClr val="accent6">
                        <a:lumMod val="75000"/>
                      </a:schemeClr>
                    </a:gs>
                  </a:gsLst>
                  <a:lin ang="5400000" scaled="1"/>
                </a:gradFill>
                <a:latin typeface="Impact" pitchFamily="34" charset="0"/>
              </a:rPr>
              <a:t>mags</a:t>
            </a:r>
            <a:r>
              <a:rPr lang="en-GB" sz="4000" dirty="0" smtClean="0">
                <a:gradFill>
                  <a:gsLst>
                    <a:gs pos="0">
                      <a:schemeClr val="accent6"/>
                    </a:gs>
                    <a:gs pos="100000">
                      <a:schemeClr val="accent6">
                        <a:lumMod val="75000"/>
                      </a:schemeClr>
                    </a:gs>
                  </a:gsLst>
                  <a:lin ang="5400000" scaled="1"/>
                </a:gradFill>
                <a:latin typeface="Impact" pitchFamily="34" charset="0"/>
              </a:rPr>
              <a:t> deliver audiences?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sp>
        <p:nvSpPr>
          <p:cNvPr id="2" name="TextBox 1"/>
          <p:cNvSpPr txBox="1"/>
          <p:nvPr/>
        </p:nvSpPr>
        <p:spPr>
          <a:xfrm>
            <a:off x="3319953" y="3800475"/>
            <a:ext cx="1452033" cy="369332"/>
          </a:xfrm>
          <a:prstGeom prst="rect">
            <a:avLst/>
          </a:prstGeom>
          <a:noFill/>
        </p:spPr>
        <p:txBody>
          <a:bodyPr wrap="square" rtlCol="0">
            <a:spAutoFit/>
          </a:bodyPr>
          <a:lstStyle/>
          <a:p>
            <a:r>
              <a:rPr lang="en-GB" dirty="0" smtClean="0"/>
              <a:t>453 000</a:t>
            </a:r>
            <a:endParaRPr lang="en-US" dirty="0"/>
          </a:p>
        </p:txBody>
      </p:sp>
      <p:sp>
        <p:nvSpPr>
          <p:cNvPr id="22" name="TextBox 21"/>
          <p:cNvSpPr txBox="1"/>
          <p:nvPr/>
        </p:nvSpPr>
        <p:spPr>
          <a:xfrm>
            <a:off x="1398058" y="3800475"/>
            <a:ext cx="1452033" cy="369332"/>
          </a:xfrm>
          <a:prstGeom prst="rect">
            <a:avLst/>
          </a:prstGeom>
          <a:noFill/>
        </p:spPr>
        <p:txBody>
          <a:bodyPr wrap="square" rtlCol="0">
            <a:spAutoFit/>
          </a:bodyPr>
          <a:lstStyle/>
          <a:p>
            <a:r>
              <a:rPr lang="en-GB" dirty="0" smtClean="0"/>
              <a:t>835 000</a:t>
            </a:r>
            <a:endParaRPr lang="en-US" dirty="0"/>
          </a:p>
        </p:txBody>
      </p:sp>
      <p:sp>
        <p:nvSpPr>
          <p:cNvPr id="23" name="TextBox 22"/>
          <p:cNvSpPr txBox="1"/>
          <p:nvPr/>
        </p:nvSpPr>
        <p:spPr>
          <a:xfrm>
            <a:off x="5196416" y="3810000"/>
            <a:ext cx="1452033" cy="369332"/>
          </a:xfrm>
          <a:prstGeom prst="rect">
            <a:avLst/>
          </a:prstGeom>
          <a:noFill/>
        </p:spPr>
        <p:txBody>
          <a:bodyPr wrap="square" rtlCol="0">
            <a:spAutoFit/>
          </a:bodyPr>
          <a:lstStyle/>
          <a:p>
            <a:r>
              <a:rPr lang="en-GB" dirty="0" smtClean="0"/>
              <a:t>414 000</a:t>
            </a:r>
            <a:endParaRPr lang="en-US" dirty="0"/>
          </a:p>
        </p:txBody>
      </p:sp>
      <p:sp>
        <p:nvSpPr>
          <p:cNvPr id="24" name="TextBox 23"/>
          <p:cNvSpPr txBox="1"/>
          <p:nvPr/>
        </p:nvSpPr>
        <p:spPr>
          <a:xfrm>
            <a:off x="7098241" y="3800475"/>
            <a:ext cx="1452033" cy="369332"/>
          </a:xfrm>
          <a:prstGeom prst="rect">
            <a:avLst/>
          </a:prstGeom>
          <a:noFill/>
        </p:spPr>
        <p:txBody>
          <a:bodyPr wrap="square" rtlCol="0">
            <a:spAutoFit/>
          </a:bodyPr>
          <a:lstStyle/>
          <a:p>
            <a:r>
              <a:rPr lang="en-GB" dirty="0" smtClean="0"/>
              <a:t>1 435 000</a:t>
            </a:r>
            <a:endParaRPr lang="en-US" dirty="0"/>
          </a:p>
        </p:txBody>
      </p:sp>
      <p:sp>
        <p:nvSpPr>
          <p:cNvPr id="25" name="Rectangle 24"/>
          <p:cNvSpPr/>
          <p:nvPr/>
        </p:nvSpPr>
        <p:spPr>
          <a:xfrm>
            <a:off x="192186" y="3809226"/>
            <a:ext cx="8358088" cy="369332"/>
          </a:xfrm>
          <a:prstGeom prst="rect">
            <a:avLst/>
          </a:prstGeom>
        </p:spPr>
        <p:txBody>
          <a:bodyPr wrap="square">
            <a:spAutoFit/>
          </a:bodyPr>
          <a:lstStyle/>
          <a:p>
            <a:pPr>
              <a:lnSpc>
                <a:spcPct val="75000"/>
              </a:lnSpc>
            </a:pPr>
            <a:r>
              <a:rPr lang="en-GB" sz="2400" dirty="0" smtClean="0">
                <a:gradFill>
                  <a:gsLst>
                    <a:gs pos="0">
                      <a:schemeClr val="accent6"/>
                    </a:gs>
                    <a:gs pos="100000">
                      <a:schemeClr val="accent6">
                        <a:lumMod val="75000"/>
                      </a:schemeClr>
                    </a:gs>
                  </a:gsLst>
                  <a:lin ang="5400000" scaled="1"/>
                </a:gradFill>
                <a:latin typeface="Impact" pitchFamily="34" charset="0"/>
              </a:rPr>
              <a:t>AIR</a:t>
            </a:r>
            <a:endParaRPr lang="en-GB" sz="2000" dirty="0">
              <a:gradFill>
                <a:gsLst>
                  <a:gs pos="0">
                    <a:schemeClr val="accent6"/>
                  </a:gs>
                  <a:gs pos="100000">
                    <a:schemeClr val="accent6">
                      <a:lumMod val="75000"/>
                    </a:schemeClr>
                  </a:gs>
                </a:gsLst>
                <a:lin ang="5400000" scaled="1"/>
              </a:gradFill>
              <a:latin typeface="Arial Narrow" pitchFamily="34" charset="0"/>
            </a:endParaRPr>
          </a:p>
        </p:txBody>
      </p:sp>
      <p:sp>
        <p:nvSpPr>
          <p:cNvPr id="26" name="Rectangle 25"/>
          <p:cNvSpPr/>
          <p:nvPr/>
        </p:nvSpPr>
        <p:spPr>
          <a:xfrm>
            <a:off x="192186" y="4533126"/>
            <a:ext cx="8358088" cy="369332"/>
          </a:xfrm>
          <a:prstGeom prst="rect">
            <a:avLst/>
          </a:prstGeom>
        </p:spPr>
        <p:txBody>
          <a:bodyPr wrap="square">
            <a:spAutoFit/>
          </a:bodyPr>
          <a:lstStyle/>
          <a:p>
            <a:pPr>
              <a:lnSpc>
                <a:spcPct val="75000"/>
              </a:lnSpc>
            </a:pPr>
            <a:r>
              <a:rPr lang="en-GB" sz="2400" dirty="0" smtClean="0">
                <a:gradFill>
                  <a:gsLst>
                    <a:gs pos="0">
                      <a:schemeClr val="accent6"/>
                    </a:gs>
                    <a:gs pos="100000">
                      <a:schemeClr val="accent6">
                        <a:lumMod val="75000"/>
                      </a:schemeClr>
                    </a:gs>
                  </a:gsLst>
                  <a:lin ang="5400000" scaled="1"/>
                </a:gradFill>
                <a:latin typeface="Impact" pitchFamily="34" charset="0"/>
              </a:rPr>
              <a:t>Total</a:t>
            </a:r>
            <a:endParaRPr lang="en-GB" sz="2000" dirty="0">
              <a:gradFill>
                <a:gsLst>
                  <a:gs pos="0">
                    <a:schemeClr val="accent6"/>
                  </a:gs>
                  <a:gs pos="100000">
                    <a:schemeClr val="accent6">
                      <a:lumMod val="75000"/>
                    </a:schemeClr>
                  </a:gs>
                </a:gsLst>
                <a:lin ang="5400000" scaled="1"/>
              </a:gradFill>
              <a:latin typeface="Arial Narrow" pitchFamily="34" charset="0"/>
            </a:endParaRPr>
          </a:p>
        </p:txBody>
      </p:sp>
      <p:sp>
        <p:nvSpPr>
          <p:cNvPr id="27" name="TextBox 26"/>
          <p:cNvSpPr txBox="1"/>
          <p:nvPr/>
        </p:nvSpPr>
        <p:spPr>
          <a:xfrm>
            <a:off x="3319952" y="4533126"/>
            <a:ext cx="1452033" cy="369332"/>
          </a:xfrm>
          <a:prstGeom prst="rect">
            <a:avLst/>
          </a:prstGeom>
          <a:noFill/>
        </p:spPr>
        <p:txBody>
          <a:bodyPr wrap="square" rtlCol="0">
            <a:spAutoFit/>
          </a:bodyPr>
          <a:lstStyle/>
          <a:p>
            <a:r>
              <a:rPr lang="en-GB" dirty="0" smtClean="0"/>
              <a:t>2 386 000</a:t>
            </a:r>
            <a:endParaRPr lang="en-US" dirty="0"/>
          </a:p>
        </p:txBody>
      </p:sp>
      <p:sp>
        <p:nvSpPr>
          <p:cNvPr id="28" name="TextBox 27"/>
          <p:cNvSpPr txBox="1"/>
          <p:nvPr/>
        </p:nvSpPr>
        <p:spPr>
          <a:xfrm>
            <a:off x="1398057" y="4533126"/>
            <a:ext cx="1452033" cy="369332"/>
          </a:xfrm>
          <a:prstGeom prst="rect">
            <a:avLst/>
          </a:prstGeom>
          <a:noFill/>
        </p:spPr>
        <p:txBody>
          <a:bodyPr wrap="square" rtlCol="0">
            <a:spAutoFit/>
          </a:bodyPr>
          <a:lstStyle/>
          <a:p>
            <a:r>
              <a:rPr lang="en-GB" dirty="0" smtClean="0"/>
              <a:t>1 690 000</a:t>
            </a:r>
            <a:endParaRPr lang="en-US" dirty="0"/>
          </a:p>
        </p:txBody>
      </p:sp>
      <p:sp>
        <p:nvSpPr>
          <p:cNvPr id="29" name="TextBox 28"/>
          <p:cNvSpPr txBox="1"/>
          <p:nvPr/>
        </p:nvSpPr>
        <p:spPr>
          <a:xfrm>
            <a:off x="5196415" y="4542651"/>
            <a:ext cx="1452033" cy="369332"/>
          </a:xfrm>
          <a:prstGeom prst="rect">
            <a:avLst/>
          </a:prstGeom>
          <a:noFill/>
        </p:spPr>
        <p:txBody>
          <a:bodyPr wrap="square" rtlCol="0">
            <a:spAutoFit/>
          </a:bodyPr>
          <a:lstStyle/>
          <a:p>
            <a:r>
              <a:rPr lang="en-GB" dirty="0" smtClean="0"/>
              <a:t>1 700 000</a:t>
            </a:r>
            <a:endParaRPr lang="en-US" dirty="0"/>
          </a:p>
        </p:txBody>
      </p:sp>
      <p:sp>
        <p:nvSpPr>
          <p:cNvPr id="30" name="TextBox 29"/>
          <p:cNvSpPr txBox="1"/>
          <p:nvPr/>
        </p:nvSpPr>
        <p:spPr>
          <a:xfrm>
            <a:off x="7098240" y="4533126"/>
            <a:ext cx="1452033" cy="369332"/>
          </a:xfrm>
          <a:prstGeom prst="rect">
            <a:avLst/>
          </a:prstGeom>
          <a:noFill/>
        </p:spPr>
        <p:txBody>
          <a:bodyPr wrap="square" rtlCol="0">
            <a:spAutoFit/>
          </a:bodyPr>
          <a:lstStyle/>
          <a:p>
            <a:r>
              <a:rPr lang="en-GB" dirty="0" smtClean="0"/>
              <a:t>5 202 000</a:t>
            </a:r>
            <a:endParaRPr lang="en-US" dirty="0"/>
          </a:p>
        </p:txBody>
      </p:sp>
      <p:pic>
        <p:nvPicPr>
          <p:cNvPr id="1026" name="Picture 2" descr="http://default.media.ipcdigital.co.uk/300/000000a0c/3600_orh100000w125/essentials-january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537" y="2208212"/>
            <a:ext cx="1190625" cy="1495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efault.media.ipcdigital.co.uk/300/000000a10/cd56_orh100000w125/mcjanc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215" y="2208212"/>
            <a:ext cx="1110016" cy="15007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default.media.ipcdigital.co.uk/300/000000a09/2633_orh100000w125/25beautifulhomes-january2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415" y="2212975"/>
            <a:ext cx="1109124" cy="14906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default.media.ipcdigital.co.uk/300/0000009df/6985_orh100000w125/idealhome-january2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8241" y="2208213"/>
            <a:ext cx="1126073"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6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844549"/>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15" name="Rectangle 14"/>
          <p:cNvSpPr/>
          <p:nvPr/>
        </p:nvSpPr>
        <p:spPr>
          <a:xfrm>
            <a:off x="627162" y="1533182"/>
            <a:ext cx="835808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How do </a:t>
            </a:r>
            <a:r>
              <a:rPr lang="en-GB" sz="4000" dirty="0" err="1" smtClean="0">
                <a:gradFill>
                  <a:gsLst>
                    <a:gs pos="0">
                      <a:schemeClr val="accent6"/>
                    </a:gs>
                    <a:gs pos="100000">
                      <a:schemeClr val="accent6">
                        <a:lumMod val="75000"/>
                      </a:schemeClr>
                    </a:gs>
                  </a:gsLst>
                  <a:lin ang="5400000" scaled="1"/>
                </a:gradFill>
                <a:latin typeface="Impact" pitchFamily="34" charset="0"/>
              </a:rPr>
              <a:t>mags</a:t>
            </a:r>
            <a:r>
              <a:rPr lang="en-GB" sz="4000" dirty="0" smtClean="0">
                <a:gradFill>
                  <a:gsLst>
                    <a:gs pos="0">
                      <a:schemeClr val="accent6"/>
                    </a:gs>
                    <a:gs pos="100000">
                      <a:schemeClr val="accent6">
                        <a:lumMod val="75000"/>
                      </a:schemeClr>
                    </a:gs>
                  </a:gsLst>
                  <a:lin ang="5400000" scaled="1"/>
                </a:gradFill>
                <a:latin typeface="Impact" pitchFamily="34" charset="0"/>
              </a:rPr>
              <a:t> deliver audiences?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pic>
        <p:nvPicPr>
          <p:cNvPr id="2050" name="Picture 2" descr="Empir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33" y="2416175"/>
            <a:ext cx="640292" cy="640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a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34" y="4730751"/>
            <a:ext cx="640292" cy="6402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or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33" y="3930650"/>
            <a:ext cx="640292" cy="6402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azi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533" y="3178175"/>
            <a:ext cx="640292" cy="6402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17"/>
          <p:cNvGraphicFramePr>
            <a:graphicFrameLocks/>
          </p:cNvGraphicFramePr>
          <p:nvPr>
            <p:extLst>
              <p:ext uri="{D42A27DB-BD31-4B8C-83A1-F6EECF244321}">
                <p14:modId xmlns:p14="http://schemas.microsoft.com/office/powerpoint/2010/main" val="3151420758"/>
              </p:ext>
            </p:extLst>
          </p:nvPr>
        </p:nvGraphicFramePr>
        <p:xfrm>
          <a:off x="2333624" y="2311400"/>
          <a:ext cx="6105525" cy="2773892"/>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Group 4"/>
          <p:cNvGrpSpPr/>
          <p:nvPr/>
        </p:nvGrpSpPr>
        <p:grpSpPr>
          <a:xfrm>
            <a:off x="1606034" y="5039733"/>
            <a:ext cx="8358088" cy="374662"/>
            <a:chOff x="1606034" y="5039733"/>
            <a:chExt cx="8358088" cy="374662"/>
          </a:xfrm>
        </p:grpSpPr>
        <p:sp>
          <p:nvSpPr>
            <p:cNvPr id="3" name="TextBox 2"/>
            <p:cNvSpPr txBox="1"/>
            <p:nvPr/>
          </p:nvSpPr>
          <p:spPr>
            <a:xfrm>
              <a:off x="3176587" y="5045063"/>
              <a:ext cx="219075" cy="369332"/>
            </a:xfrm>
            <a:prstGeom prst="rect">
              <a:avLst/>
            </a:prstGeom>
            <a:noFill/>
          </p:spPr>
          <p:txBody>
            <a:bodyPr wrap="square" rtlCol="0">
              <a:spAutoFit/>
            </a:bodyPr>
            <a:lstStyle/>
            <a:p>
              <a:r>
                <a:rPr lang="en-GB" dirty="0" smtClean="0"/>
                <a:t>1</a:t>
              </a:r>
              <a:endParaRPr lang="en-US" dirty="0"/>
            </a:p>
          </p:txBody>
        </p:sp>
        <p:sp>
          <p:nvSpPr>
            <p:cNvPr id="20" name="TextBox 19"/>
            <p:cNvSpPr txBox="1"/>
            <p:nvPr/>
          </p:nvSpPr>
          <p:spPr>
            <a:xfrm>
              <a:off x="3812041" y="5045063"/>
              <a:ext cx="219075" cy="369332"/>
            </a:xfrm>
            <a:prstGeom prst="rect">
              <a:avLst/>
            </a:prstGeom>
            <a:noFill/>
          </p:spPr>
          <p:txBody>
            <a:bodyPr wrap="square" rtlCol="0">
              <a:spAutoFit/>
            </a:bodyPr>
            <a:lstStyle/>
            <a:p>
              <a:r>
                <a:rPr lang="en-GB" dirty="0" smtClean="0"/>
                <a:t>3</a:t>
              </a:r>
              <a:endParaRPr lang="en-US" dirty="0"/>
            </a:p>
          </p:txBody>
        </p:sp>
        <p:sp>
          <p:nvSpPr>
            <p:cNvPr id="21" name="TextBox 20"/>
            <p:cNvSpPr txBox="1"/>
            <p:nvPr/>
          </p:nvSpPr>
          <p:spPr>
            <a:xfrm>
              <a:off x="4447495" y="5045063"/>
              <a:ext cx="219075" cy="369332"/>
            </a:xfrm>
            <a:prstGeom prst="rect">
              <a:avLst/>
            </a:prstGeom>
            <a:noFill/>
          </p:spPr>
          <p:txBody>
            <a:bodyPr wrap="square" rtlCol="0">
              <a:spAutoFit/>
            </a:bodyPr>
            <a:lstStyle/>
            <a:p>
              <a:r>
                <a:rPr lang="en-GB" dirty="0"/>
                <a:t>5</a:t>
              </a:r>
              <a:endParaRPr lang="en-US" dirty="0"/>
            </a:p>
          </p:txBody>
        </p:sp>
        <p:sp>
          <p:nvSpPr>
            <p:cNvPr id="31" name="TextBox 30"/>
            <p:cNvSpPr txBox="1"/>
            <p:nvPr/>
          </p:nvSpPr>
          <p:spPr>
            <a:xfrm>
              <a:off x="5718403" y="5045063"/>
              <a:ext cx="219075" cy="369332"/>
            </a:xfrm>
            <a:prstGeom prst="rect">
              <a:avLst/>
            </a:prstGeom>
            <a:noFill/>
          </p:spPr>
          <p:txBody>
            <a:bodyPr wrap="square" rtlCol="0">
              <a:spAutoFit/>
            </a:bodyPr>
            <a:lstStyle/>
            <a:p>
              <a:r>
                <a:rPr lang="en-GB" dirty="0" smtClean="0"/>
                <a:t>9</a:t>
              </a:r>
              <a:endParaRPr lang="en-US" dirty="0"/>
            </a:p>
          </p:txBody>
        </p:sp>
        <p:sp>
          <p:nvSpPr>
            <p:cNvPr id="32" name="TextBox 31"/>
            <p:cNvSpPr txBox="1"/>
            <p:nvPr/>
          </p:nvSpPr>
          <p:spPr>
            <a:xfrm>
              <a:off x="6229350" y="5045063"/>
              <a:ext cx="466725" cy="369332"/>
            </a:xfrm>
            <a:prstGeom prst="rect">
              <a:avLst/>
            </a:prstGeom>
            <a:noFill/>
          </p:spPr>
          <p:txBody>
            <a:bodyPr wrap="square" rtlCol="0">
              <a:spAutoFit/>
            </a:bodyPr>
            <a:lstStyle/>
            <a:p>
              <a:r>
                <a:rPr lang="en-GB" dirty="0" smtClean="0"/>
                <a:t>11</a:t>
              </a:r>
              <a:endParaRPr lang="en-US" dirty="0"/>
            </a:p>
          </p:txBody>
        </p:sp>
        <p:sp>
          <p:nvSpPr>
            <p:cNvPr id="33" name="TextBox 32"/>
            <p:cNvSpPr txBox="1"/>
            <p:nvPr/>
          </p:nvSpPr>
          <p:spPr>
            <a:xfrm>
              <a:off x="6896100" y="5045063"/>
              <a:ext cx="495300" cy="369332"/>
            </a:xfrm>
            <a:prstGeom prst="rect">
              <a:avLst/>
            </a:prstGeom>
            <a:noFill/>
          </p:spPr>
          <p:txBody>
            <a:bodyPr wrap="square" rtlCol="0">
              <a:spAutoFit/>
            </a:bodyPr>
            <a:lstStyle/>
            <a:p>
              <a:r>
                <a:rPr lang="en-GB" dirty="0" smtClean="0"/>
                <a:t>13</a:t>
              </a:r>
              <a:endParaRPr lang="en-US" dirty="0"/>
            </a:p>
          </p:txBody>
        </p:sp>
        <p:sp>
          <p:nvSpPr>
            <p:cNvPr id="34" name="TextBox 33"/>
            <p:cNvSpPr txBox="1"/>
            <p:nvPr/>
          </p:nvSpPr>
          <p:spPr>
            <a:xfrm>
              <a:off x="7539037" y="5039733"/>
              <a:ext cx="500063" cy="369332"/>
            </a:xfrm>
            <a:prstGeom prst="rect">
              <a:avLst/>
            </a:prstGeom>
            <a:noFill/>
          </p:spPr>
          <p:txBody>
            <a:bodyPr wrap="square" rtlCol="0">
              <a:spAutoFit/>
            </a:bodyPr>
            <a:lstStyle/>
            <a:p>
              <a:r>
                <a:rPr lang="en-GB" dirty="0" smtClean="0"/>
                <a:t>15</a:t>
              </a:r>
              <a:endParaRPr lang="en-US" dirty="0"/>
            </a:p>
          </p:txBody>
        </p:sp>
        <p:sp>
          <p:nvSpPr>
            <p:cNvPr id="35" name="TextBox 34"/>
            <p:cNvSpPr txBox="1"/>
            <p:nvPr/>
          </p:nvSpPr>
          <p:spPr>
            <a:xfrm>
              <a:off x="5082949" y="5045063"/>
              <a:ext cx="219075" cy="369332"/>
            </a:xfrm>
            <a:prstGeom prst="rect">
              <a:avLst/>
            </a:prstGeom>
            <a:noFill/>
          </p:spPr>
          <p:txBody>
            <a:bodyPr wrap="square" rtlCol="0">
              <a:spAutoFit/>
            </a:bodyPr>
            <a:lstStyle/>
            <a:p>
              <a:r>
                <a:rPr lang="en-GB" dirty="0" smtClean="0"/>
                <a:t>7</a:t>
              </a:r>
              <a:endParaRPr lang="en-US" dirty="0"/>
            </a:p>
          </p:txBody>
        </p:sp>
        <p:sp>
          <p:nvSpPr>
            <p:cNvPr id="36" name="Rectangle 35"/>
            <p:cNvSpPr/>
            <p:nvPr/>
          </p:nvSpPr>
          <p:spPr>
            <a:xfrm>
              <a:off x="1606034" y="5045063"/>
              <a:ext cx="8358088" cy="369332"/>
            </a:xfrm>
            <a:prstGeom prst="rect">
              <a:avLst/>
            </a:prstGeom>
          </p:spPr>
          <p:txBody>
            <a:bodyPr wrap="square">
              <a:spAutoFit/>
            </a:bodyPr>
            <a:lstStyle/>
            <a:p>
              <a:pPr>
                <a:lnSpc>
                  <a:spcPct val="75000"/>
                </a:lnSpc>
              </a:pPr>
              <a:r>
                <a:rPr lang="en-GB" sz="2400" dirty="0" smtClean="0">
                  <a:gradFill>
                    <a:gsLst>
                      <a:gs pos="0">
                        <a:schemeClr val="accent6"/>
                      </a:gs>
                      <a:gs pos="100000">
                        <a:schemeClr val="accent6">
                          <a:lumMod val="75000"/>
                        </a:schemeClr>
                      </a:gs>
                    </a:gsLst>
                    <a:lin ang="5400000" scaled="1"/>
                  </a:gradFill>
                  <a:latin typeface="Impact" pitchFamily="34" charset="0"/>
                </a:rPr>
                <a:t>Insertions</a:t>
              </a:r>
              <a:endParaRPr lang="en-GB" sz="2000" dirty="0">
                <a:gradFill>
                  <a:gsLst>
                    <a:gs pos="0">
                      <a:schemeClr val="accent6"/>
                    </a:gs>
                    <a:gs pos="100000">
                      <a:schemeClr val="accent6">
                        <a:lumMod val="75000"/>
                      </a:schemeClr>
                    </a:gs>
                  </a:gsLst>
                  <a:lin ang="5400000" scaled="1"/>
                </a:gradFill>
                <a:latin typeface="Arial Narrow" pitchFamily="34" charset="0"/>
              </a:endParaRPr>
            </a:p>
          </p:txBody>
        </p:sp>
      </p:grpSp>
      <p:grpSp>
        <p:nvGrpSpPr>
          <p:cNvPr id="7" name="Group 6"/>
          <p:cNvGrpSpPr/>
          <p:nvPr/>
        </p:nvGrpSpPr>
        <p:grpSpPr>
          <a:xfrm>
            <a:off x="1610796" y="5373108"/>
            <a:ext cx="8358088" cy="405289"/>
            <a:chOff x="1610796" y="5373108"/>
            <a:chExt cx="8358088" cy="405289"/>
          </a:xfrm>
        </p:grpSpPr>
        <p:sp>
          <p:nvSpPr>
            <p:cNvPr id="37" name="Rectangle 36"/>
            <p:cNvSpPr/>
            <p:nvPr/>
          </p:nvSpPr>
          <p:spPr>
            <a:xfrm>
              <a:off x="1610796" y="5409065"/>
              <a:ext cx="8358088" cy="369332"/>
            </a:xfrm>
            <a:prstGeom prst="rect">
              <a:avLst/>
            </a:prstGeom>
          </p:spPr>
          <p:txBody>
            <a:bodyPr wrap="square">
              <a:spAutoFit/>
            </a:bodyPr>
            <a:lstStyle/>
            <a:p>
              <a:pPr>
                <a:lnSpc>
                  <a:spcPct val="75000"/>
                </a:lnSpc>
              </a:pPr>
              <a:r>
                <a:rPr lang="en-GB" sz="2400" dirty="0" smtClean="0">
                  <a:gradFill>
                    <a:gsLst>
                      <a:gs pos="0">
                        <a:schemeClr val="accent6"/>
                      </a:gs>
                      <a:gs pos="100000">
                        <a:schemeClr val="accent6">
                          <a:lumMod val="75000"/>
                        </a:schemeClr>
                      </a:gs>
                    </a:gsLst>
                    <a:lin ang="5400000" scaled="1"/>
                  </a:gradFill>
                  <a:latin typeface="Impact" pitchFamily="34" charset="0"/>
                </a:rPr>
                <a:t>Frequency</a:t>
              </a:r>
              <a:endParaRPr lang="en-GB" sz="2000" dirty="0">
                <a:gradFill>
                  <a:gsLst>
                    <a:gs pos="0">
                      <a:schemeClr val="accent6"/>
                    </a:gs>
                    <a:gs pos="100000">
                      <a:schemeClr val="accent6">
                        <a:lumMod val="75000"/>
                      </a:schemeClr>
                    </a:gs>
                  </a:gsLst>
                  <a:lin ang="5400000" scaled="1"/>
                </a:gradFill>
                <a:latin typeface="Arial Narrow" pitchFamily="34" charset="0"/>
              </a:endParaRPr>
            </a:p>
          </p:txBody>
        </p:sp>
        <p:sp>
          <p:nvSpPr>
            <p:cNvPr id="38" name="TextBox 37"/>
            <p:cNvSpPr txBox="1"/>
            <p:nvPr/>
          </p:nvSpPr>
          <p:spPr>
            <a:xfrm>
              <a:off x="3176587" y="5378438"/>
              <a:ext cx="744991" cy="307777"/>
            </a:xfrm>
            <a:prstGeom prst="rect">
              <a:avLst/>
            </a:prstGeom>
            <a:noFill/>
          </p:spPr>
          <p:txBody>
            <a:bodyPr wrap="square" rtlCol="0">
              <a:spAutoFit/>
            </a:bodyPr>
            <a:lstStyle/>
            <a:p>
              <a:r>
                <a:rPr lang="en-GB" sz="1400" dirty="0" smtClean="0">
                  <a:solidFill>
                    <a:schemeClr val="accent6"/>
                  </a:solidFill>
                </a:rPr>
                <a:t>1.18</a:t>
              </a:r>
              <a:endParaRPr lang="en-US" sz="1400" dirty="0">
                <a:solidFill>
                  <a:schemeClr val="accent6"/>
                </a:solidFill>
              </a:endParaRPr>
            </a:p>
          </p:txBody>
        </p:sp>
        <p:sp>
          <p:nvSpPr>
            <p:cNvPr id="39" name="TextBox 38"/>
            <p:cNvSpPr txBox="1"/>
            <p:nvPr/>
          </p:nvSpPr>
          <p:spPr>
            <a:xfrm>
              <a:off x="3812041" y="5378438"/>
              <a:ext cx="744991" cy="307777"/>
            </a:xfrm>
            <a:prstGeom prst="rect">
              <a:avLst/>
            </a:prstGeom>
            <a:noFill/>
          </p:spPr>
          <p:txBody>
            <a:bodyPr wrap="square" rtlCol="0">
              <a:spAutoFit/>
            </a:bodyPr>
            <a:lstStyle/>
            <a:p>
              <a:r>
                <a:rPr lang="en-GB" sz="1400" dirty="0" smtClean="0">
                  <a:solidFill>
                    <a:schemeClr val="accent6"/>
                  </a:solidFill>
                </a:rPr>
                <a:t>2.23</a:t>
              </a:r>
              <a:endParaRPr lang="en-US" sz="1400" dirty="0">
                <a:solidFill>
                  <a:schemeClr val="accent6"/>
                </a:solidFill>
              </a:endParaRPr>
            </a:p>
          </p:txBody>
        </p:sp>
        <p:sp>
          <p:nvSpPr>
            <p:cNvPr id="40" name="TextBox 39"/>
            <p:cNvSpPr txBox="1"/>
            <p:nvPr/>
          </p:nvSpPr>
          <p:spPr>
            <a:xfrm>
              <a:off x="4447495" y="5378438"/>
              <a:ext cx="635454" cy="307777"/>
            </a:xfrm>
            <a:prstGeom prst="rect">
              <a:avLst/>
            </a:prstGeom>
            <a:noFill/>
          </p:spPr>
          <p:txBody>
            <a:bodyPr wrap="square" rtlCol="0">
              <a:spAutoFit/>
            </a:bodyPr>
            <a:lstStyle/>
            <a:p>
              <a:r>
                <a:rPr lang="en-GB" sz="1400" dirty="0" smtClean="0">
                  <a:solidFill>
                    <a:schemeClr val="accent6"/>
                  </a:solidFill>
                </a:rPr>
                <a:t>3.09</a:t>
              </a:r>
              <a:endParaRPr lang="en-US" sz="1400" dirty="0">
                <a:solidFill>
                  <a:schemeClr val="accent6"/>
                </a:solidFill>
              </a:endParaRPr>
            </a:p>
          </p:txBody>
        </p:sp>
        <p:sp>
          <p:nvSpPr>
            <p:cNvPr id="41" name="TextBox 40"/>
            <p:cNvSpPr txBox="1"/>
            <p:nvPr/>
          </p:nvSpPr>
          <p:spPr>
            <a:xfrm>
              <a:off x="5718403" y="5378438"/>
              <a:ext cx="744309" cy="307777"/>
            </a:xfrm>
            <a:prstGeom prst="rect">
              <a:avLst/>
            </a:prstGeom>
            <a:noFill/>
          </p:spPr>
          <p:txBody>
            <a:bodyPr wrap="square" rtlCol="0">
              <a:spAutoFit/>
            </a:bodyPr>
            <a:lstStyle/>
            <a:p>
              <a:r>
                <a:rPr lang="en-GB" sz="1400" dirty="0" smtClean="0">
                  <a:solidFill>
                    <a:schemeClr val="accent6"/>
                  </a:solidFill>
                </a:rPr>
                <a:t>4.63</a:t>
              </a:r>
              <a:endParaRPr lang="en-US" sz="1400" dirty="0">
                <a:solidFill>
                  <a:schemeClr val="accent6"/>
                </a:solidFill>
              </a:endParaRPr>
            </a:p>
          </p:txBody>
        </p:sp>
        <p:sp>
          <p:nvSpPr>
            <p:cNvPr id="42" name="TextBox 41"/>
            <p:cNvSpPr txBox="1"/>
            <p:nvPr/>
          </p:nvSpPr>
          <p:spPr>
            <a:xfrm>
              <a:off x="6229350" y="5378438"/>
              <a:ext cx="666750" cy="307777"/>
            </a:xfrm>
            <a:prstGeom prst="rect">
              <a:avLst/>
            </a:prstGeom>
            <a:noFill/>
          </p:spPr>
          <p:txBody>
            <a:bodyPr wrap="square" rtlCol="0">
              <a:spAutoFit/>
            </a:bodyPr>
            <a:lstStyle/>
            <a:p>
              <a:r>
                <a:rPr lang="en-GB" sz="1400" dirty="0" smtClean="0">
                  <a:solidFill>
                    <a:schemeClr val="accent6"/>
                  </a:solidFill>
                </a:rPr>
                <a:t>5.35</a:t>
              </a:r>
              <a:endParaRPr lang="en-US" sz="1400" dirty="0">
                <a:solidFill>
                  <a:schemeClr val="accent6"/>
                </a:solidFill>
              </a:endParaRPr>
            </a:p>
          </p:txBody>
        </p:sp>
        <p:sp>
          <p:nvSpPr>
            <p:cNvPr id="43" name="TextBox 42"/>
            <p:cNvSpPr txBox="1"/>
            <p:nvPr/>
          </p:nvSpPr>
          <p:spPr>
            <a:xfrm>
              <a:off x="6896099" y="5378438"/>
              <a:ext cx="642937" cy="307777"/>
            </a:xfrm>
            <a:prstGeom prst="rect">
              <a:avLst/>
            </a:prstGeom>
            <a:noFill/>
          </p:spPr>
          <p:txBody>
            <a:bodyPr wrap="square" rtlCol="0">
              <a:spAutoFit/>
            </a:bodyPr>
            <a:lstStyle/>
            <a:p>
              <a:r>
                <a:rPr lang="en-GB" sz="1400" dirty="0" smtClean="0">
                  <a:solidFill>
                    <a:schemeClr val="accent6"/>
                  </a:solidFill>
                </a:rPr>
                <a:t>6.05</a:t>
              </a:r>
              <a:endParaRPr lang="en-US" sz="1400" dirty="0">
                <a:solidFill>
                  <a:schemeClr val="accent6"/>
                </a:solidFill>
              </a:endParaRPr>
            </a:p>
          </p:txBody>
        </p:sp>
        <p:sp>
          <p:nvSpPr>
            <p:cNvPr id="44" name="TextBox 43"/>
            <p:cNvSpPr txBox="1"/>
            <p:nvPr/>
          </p:nvSpPr>
          <p:spPr>
            <a:xfrm>
              <a:off x="7539037" y="5373108"/>
              <a:ext cx="795338" cy="307777"/>
            </a:xfrm>
            <a:prstGeom prst="rect">
              <a:avLst/>
            </a:prstGeom>
            <a:noFill/>
          </p:spPr>
          <p:txBody>
            <a:bodyPr wrap="square" rtlCol="0">
              <a:spAutoFit/>
            </a:bodyPr>
            <a:lstStyle/>
            <a:p>
              <a:r>
                <a:rPr lang="en-GB" sz="1400" dirty="0" smtClean="0">
                  <a:solidFill>
                    <a:schemeClr val="accent6"/>
                  </a:solidFill>
                </a:rPr>
                <a:t>6.73</a:t>
              </a:r>
              <a:endParaRPr lang="en-US" sz="1400" dirty="0">
                <a:solidFill>
                  <a:schemeClr val="accent6"/>
                </a:solidFill>
              </a:endParaRPr>
            </a:p>
          </p:txBody>
        </p:sp>
        <p:sp>
          <p:nvSpPr>
            <p:cNvPr id="45" name="TextBox 44"/>
            <p:cNvSpPr txBox="1"/>
            <p:nvPr/>
          </p:nvSpPr>
          <p:spPr>
            <a:xfrm>
              <a:off x="5082948" y="5378438"/>
              <a:ext cx="744991" cy="307777"/>
            </a:xfrm>
            <a:prstGeom prst="rect">
              <a:avLst/>
            </a:prstGeom>
            <a:noFill/>
          </p:spPr>
          <p:txBody>
            <a:bodyPr wrap="square" rtlCol="0">
              <a:spAutoFit/>
            </a:bodyPr>
            <a:lstStyle/>
            <a:p>
              <a:r>
                <a:rPr lang="en-GB" sz="1400" dirty="0" smtClean="0">
                  <a:solidFill>
                    <a:schemeClr val="accent6"/>
                  </a:solidFill>
                </a:rPr>
                <a:t>3.88</a:t>
              </a:r>
              <a:endParaRPr lang="en-US" sz="1400" dirty="0">
                <a:solidFill>
                  <a:schemeClr val="accent6"/>
                </a:solidFill>
              </a:endParaRPr>
            </a:p>
          </p:txBody>
        </p:sp>
      </p:grpSp>
      <p:sp>
        <p:nvSpPr>
          <p:cNvPr id="6" name="Arc 5"/>
          <p:cNvSpPr/>
          <p:nvPr/>
        </p:nvSpPr>
        <p:spPr>
          <a:xfrm flipH="1">
            <a:off x="3270246" y="2657475"/>
            <a:ext cx="9340851" cy="2572253"/>
          </a:xfrm>
          <a:prstGeom prst="arc">
            <a:avLst>
              <a:gd name="adj1" fmla="val 16189088"/>
              <a:gd name="adj2" fmla="val 0"/>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273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8">
                                            <p:graphicEl>
                                              <a:chart seriesIdx="-3" categoryIdx="-3" bldStep="gridLegend"/>
                                            </p:graphic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8">
                                            <p:graphicEl>
                                              <a:chart seriesIdx="-4" categoryIdx="0" bldStep="category"/>
                                            </p:graphic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8">
                                            <p:graphicEl>
                                              <a:chart seriesIdx="-4" categoryIdx="1" bldStep="category"/>
                                            </p:graphic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8">
                                            <p:graphicEl>
                                              <a:chart seriesIdx="-4" categoryIdx="2" bldStep="category"/>
                                            </p:graphic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8">
                                            <p:graphicEl>
                                              <a:chart seriesIdx="-4" categoryIdx="3" bldStep="category"/>
                                            </p:graphicEl>
                                          </p:spTgt>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8">
                                            <p:graphicEl>
                                              <a:chart seriesIdx="-4" categoryIdx="4" bldStep="category"/>
                                            </p:graphicEl>
                                          </p:spTgt>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grpId="0" nodeType="afterEffect">
                                  <p:stCondLst>
                                    <p:cond delay="1000"/>
                                  </p:stCondLst>
                                  <p:childTnLst>
                                    <p:set>
                                      <p:cBhvr>
                                        <p:cTn id="27" dur="1" fill="hold">
                                          <p:stCondLst>
                                            <p:cond delay="0"/>
                                          </p:stCondLst>
                                        </p:cTn>
                                        <p:tgtEl>
                                          <p:spTgt spid="18">
                                            <p:graphicEl>
                                              <a:chart seriesIdx="-4" categoryIdx="5" bldStep="category"/>
                                            </p:graphicEl>
                                          </p:spTgt>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8">
                                            <p:graphicEl>
                                              <a:chart seriesIdx="-4" categoryIdx="6" bldStep="category"/>
                                            </p:graphicEl>
                                          </p:spTgt>
                                        </p:tgtEl>
                                        <p:attrNameLst>
                                          <p:attrName>style.visibility</p:attrName>
                                        </p:attrNameLst>
                                      </p:cBhvr>
                                      <p:to>
                                        <p:strVal val="visible"/>
                                      </p:to>
                                    </p:set>
                                  </p:childTnLst>
                                </p:cTn>
                              </p:par>
                            </p:childTnLst>
                          </p:cTn>
                        </p:par>
                        <p:par>
                          <p:cTn id="31" fill="hold">
                            <p:stCondLst>
                              <p:cond delay="8000"/>
                            </p:stCondLst>
                            <p:childTnLst>
                              <p:par>
                                <p:cTn id="32" presetID="1" presetClass="entr" presetSubtype="0" fill="hold" grpId="0" nodeType="afterEffect">
                                  <p:stCondLst>
                                    <p:cond delay="1000"/>
                                  </p:stCondLst>
                                  <p:childTnLst>
                                    <p:set>
                                      <p:cBhvr>
                                        <p:cTn id="33" dur="1" fill="hold">
                                          <p:stCondLst>
                                            <p:cond delay="0"/>
                                          </p:stCondLst>
                                        </p:cTn>
                                        <p:tgtEl>
                                          <p:spTgt spid="18">
                                            <p:graphicEl>
                                              <a:chart seriesIdx="-4" categoryIdx="7" bldStep="category"/>
                                            </p:graphic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Chart bld="category"/>
        </p:bldSub>
      </p:bldGraphic>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2051050" y="779463"/>
            <a:ext cx="6934200" cy="1000125"/>
          </a:xfrm>
          <a:prstGeom prst="rect">
            <a:avLst/>
          </a:prstGeom>
        </p:spPr>
        <p:txBody>
          <a:bodyPr/>
          <a:lstStyle>
            <a:lvl1pPr algn="r" rtl="0" eaLnBrk="0" fontAlgn="base" hangingPunct="0">
              <a:spcBef>
                <a:spcPct val="0"/>
              </a:spcBef>
              <a:spcAft>
                <a:spcPct val="0"/>
              </a:spcAft>
              <a:defRPr sz="2400" kern="1200">
                <a:solidFill>
                  <a:schemeClr val="tx2"/>
                </a:solidFill>
                <a:latin typeface="Verdana" pitchFamily="34" charset="0"/>
                <a:ea typeface="Verdana" pitchFamily="34" charset="0"/>
                <a:cs typeface="Verdana" pitchFamily="34" charset="0"/>
              </a:defRPr>
            </a:lvl1pPr>
            <a:lvl2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2pPr>
            <a:lvl3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3pPr>
            <a:lvl4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4pPr>
            <a:lvl5pPr algn="r" rtl="0" eaLnBrk="0" fontAlgn="base" hangingPunct="0">
              <a:spcBef>
                <a:spcPct val="0"/>
              </a:spcBef>
              <a:spcAft>
                <a:spcPct val="0"/>
              </a:spcAft>
              <a:defRPr sz="2400">
                <a:solidFill>
                  <a:schemeClr val="tx2"/>
                </a:solidFill>
                <a:latin typeface="Verdana" pitchFamily="34" charset="0"/>
                <a:ea typeface="Verdana" pitchFamily="34" charset="0"/>
                <a:cs typeface="Verdana" pitchFamily="34" charset="0"/>
              </a:defRPr>
            </a:lvl5pPr>
            <a:lvl6pPr marL="457200" algn="r" rtl="0" fontAlgn="base">
              <a:spcBef>
                <a:spcPct val="0"/>
              </a:spcBef>
              <a:spcAft>
                <a:spcPct val="0"/>
              </a:spcAft>
              <a:defRPr sz="2800" b="1">
                <a:solidFill>
                  <a:schemeClr val="tx2"/>
                </a:solidFill>
                <a:latin typeface="Arial" charset="0"/>
              </a:defRPr>
            </a:lvl6pPr>
            <a:lvl7pPr marL="914400" algn="r" rtl="0" fontAlgn="base">
              <a:spcBef>
                <a:spcPct val="0"/>
              </a:spcBef>
              <a:spcAft>
                <a:spcPct val="0"/>
              </a:spcAft>
              <a:defRPr sz="2800" b="1">
                <a:solidFill>
                  <a:schemeClr val="tx2"/>
                </a:solidFill>
                <a:latin typeface="Arial" charset="0"/>
              </a:defRPr>
            </a:lvl7pPr>
            <a:lvl8pPr marL="1371600" algn="r" rtl="0" fontAlgn="base">
              <a:spcBef>
                <a:spcPct val="0"/>
              </a:spcBef>
              <a:spcAft>
                <a:spcPct val="0"/>
              </a:spcAft>
              <a:defRPr sz="2800" b="1">
                <a:solidFill>
                  <a:schemeClr val="tx2"/>
                </a:solidFill>
                <a:latin typeface="Arial" charset="0"/>
              </a:defRPr>
            </a:lvl8pPr>
            <a:lvl9pPr marL="1828800" algn="r" rtl="0" fontAlgn="base">
              <a:spcBef>
                <a:spcPct val="0"/>
              </a:spcBef>
              <a:spcAft>
                <a:spcPct val="0"/>
              </a:spcAft>
              <a:defRPr sz="2800" b="1">
                <a:solidFill>
                  <a:schemeClr val="tx2"/>
                </a:solidFill>
                <a:latin typeface="Arial" charset="0"/>
              </a:defRPr>
            </a:lvl9pPr>
          </a:lstStyle>
          <a:p>
            <a:r>
              <a:rPr lang="en-GB" dirty="0" smtClean="0"/>
              <a:t>Background</a:t>
            </a:r>
            <a:endParaRPr lang="en-GB" dirty="0"/>
          </a:p>
        </p:txBody>
      </p:sp>
      <p:sp>
        <p:nvSpPr>
          <p:cNvPr id="40" name="Rectangle 39"/>
          <p:cNvSpPr/>
          <p:nvPr/>
        </p:nvSpPr>
        <p:spPr>
          <a:xfrm>
            <a:off x="627162" y="1533182"/>
            <a:ext cx="8358088" cy="553998"/>
          </a:xfrm>
          <a:prstGeom prst="rect">
            <a:avLst/>
          </a:prstGeom>
        </p:spPr>
        <p:txBody>
          <a:bodyPr wrap="square">
            <a:spAutoFit/>
          </a:bodyPr>
          <a:lstStyle/>
          <a:p>
            <a:pPr>
              <a:lnSpc>
                <a:spcPct val="75000"/>
              </a:lnSpc>
            </a:pPr>
            <a:r>
              <a:rPr lang="en-GB" sz="4000" dirty="0" smtClean="0">
                <a:gradFill>
                  <a:gsLst>
                    <a:gs pos="0">
                      <a:schemeClr val="accent6"/>
                    </a:gs>
                    <a:gs pos="100000">
                      <a:schemeClr val="accent6">
                        <a:lumMod val="75000"/>
                      </a:schemeClr>
                    </a:gs>
                  </a:gsLst>
                  <a:lin ang="5400000" scaled="1"/>
                </a:gradFill>
                <a:latin typeface="Impact" pitchFamily="34" charset="0"/>
              </a:rPr>
              <a:t>How do advertisers measure success?</a:t>
            </a:r>
            <a:endParaRPr lang="en-GB" sz="3600" dirty="0">
              <a:gradFill>
                <a:gsLst>
                  <a:gs pos="0">
                    <a:schemeClr val="accent6"/>
                  </a:gs>
                  <a:gs pos="100000">
                    <a:schemeClr val="accent6">
                      <a:lumMod val="75000"/>
                    </a:schemeClr>
                  </a:gs>
                </a:gsLst>
                <a:lin ang="5400000" scaled="1"/>
              </a:gradFill>
              <a:latin typeface="Arial Narrow" pitchFamily="34" charset="0"/>
            </a:endParaRPr>
          </a:p>
        </p:txBody>
      </p:sp>
      <p:cxnSp>
        <p:nvCxnSpPr>
          <p:cNvPr id="3" name="Straight Connector 2"/>
          <p:cNvCxnSpPr/>
          <p:nvPr/>
        </p:nvCxnSpPr>
        <p:spPr>
          <a:xfrm flipV="1">
            <a:off x="3095625" y="2336419"/>
            <a:ext cx="0" cy="3359531"/>
          </a:xfrm>
          <a:prstGeom prst="line">
            <a:avLst/>
          </a:prstGeom>
        </p:spPr>
        <p:style>
          <a:lnRef idx="2">
            <a:schemeClr val="accent5"/>
          </a:lnRef>
          <a:fillRef idx="0">
            <a:schemeClr val="accent5"/>
          </a:fillRef>
          <a:effectRef idx="1">
            <a:schemeClr val="accent5"/>
          </a:effectRef>
          <a:fontRef idx="minor">
            <a:schemeClr val="tx1"/>
          </a:fontRef>
        </p:style>
      </p:cxnSp>
      <p:grpSp>
        <p:nvGrpSpPr>
          <p:cNvPr id="9" name="Group 8"/>
          <p:cNvGrpSpPr/>
          <p:nvPr/>
        </p:nvGrpSpPr>
        <p:grpSpPr>
          <a:xfrm>
            <a:off x="674787" y="2325265"/>
            <a:ext cx="2287293" cy="1326711"/>
            <a:chOff x="712887" y="2515765"/>
            <a:chExt cx="2287293" cy="1326711"/>
          </a:xfrm>
        </p:grpSpPr>
        <p:sp>
          <p:nvSpPr>
            <p:cNvPr id="49" name="Rectangle 16"/>
            <p:cNvSpPr>
              <a:spLocks noChangeArrowheads="1"/>
            </p:cNvSpPr>
            <p:nvPr/>
          </p:nvSpPr>
          <p:spPr bwMode="auto">
            <a:xfrm>
              <a:off x="1131888" y="2515765"/>
              <a:ext cx="900112" cy="900113"/>
            </a:xfrm>
            <a:prstGeom prst="rect">
              <a:avLst/>
            </a:prstGeom>
            <a:solidFill>
              <a:srgbClr val="8DC63F"/>
            </a:solidFill>
            <a:ln>
              <a:noFill/>
            </a:ln>
            <a:extLst>
              <a:ext uri="{91240B29-F687-4F45-9708-019B960494DF}">
                <a14:hiddenLine xmlns:a14="http://schemas.microsoft.com/office/drawing/2010/main" w="14288">
                  <a:solidFill>
                    <a:srgbClr val="000000"/>
                  </a:solidFill>
                  <a:miter lim="800000"/>
                  <a:headEnd/>
                  <a:tailEnd/>
                </a14:hiddenLine>
              </a:ext>
            </a:extLst>
          </p:spPr>
          <p:txBody>
            <a:bodyPr lIns="72000" rIns="0" anchor="b"/>
            <a:lstStyle/>
            <a:p>
              <a:pPr>
                <a:lnSpc>
                  <a:spcPct val="80000"/>
                </a:lnSpc>
              </a:pPr>
              <a:endParaRPr lang="en-GB" b="1">
                <a:solidFill>
                  <a:schemeClr val="bg1"/>
                </a:solidFill>
              </a:endParaRPr>
            </a:p>
          </p:txBody>
        </p:sp>
        <p:grpSp>
          <p:nvGrpSpPr>
            <p:cNvPr id="51" name="Group 31"/>
            <p:cNvGrpSpPr>
              <a:grpSpLocks noChangeAspect="1"/>
            </p:cNvGrpSpPr>
            <p:nvPr/>
          </p:nvGrpSpPr>
          <p:grpSpPr bwMode="auto">
            <a:xfrm>
              <a:off x="1235075" y="2625303"/>
              <a:ext cx="1165225" cy="720725"/>
              <a:chOff x="-1785" y="-990"/>
              <a:chExt cx="10726" cy="6633"/>
            </a:xfrm>
          </p:grpSpPr>
          <p:sp>
            <p:nvSpPr>
              <p:cNvPr id="53" name="Freeform 32"/>
              <p:cNvSpPr>
                <a:spLocks/>
              </p:cNvSpPr>
              <p:nvPr/>
            </p:nvSpPr>
            <p:spPr bwMode="auto">
              <a:xfrm>
                <a:off x="-1595" y="-990"/>
                <a:ext cx="4062" cy="6633"/>
              </a:xfrm>
              <a:custGeom>
                <a:avLst/>
                <a:gdLst/>
                <a:ahLst/>
                <a:cxnLst>
                  <a:cxn ang="0">
                    <a:pos x="0" y="3016"/>
                  </a:cxn>
                  <a:cxn ang="0">
                    <a:pos x="2919" y="0"/>
                  </a:cxn>
                  <a:cxn ang="0">
                    <a:pos x="2919" y="6408"/>
                  </a:cxn>
                  <a:cxn ang="0">
                    <a:pos x="0" y="6408"/>
                  </a:cxn>
                  <a:cxn ang="0">
                    <a:pos x="0" y="3016"/>
                  </a:cxn>
                </a:cxnLst>
                <a:rect l="0" t="0" r="r" b="b"/>
                <a:pathLst>
                  <a:path w="2919" h="6408">
                    <a:moveTo>
                      <a:pt x="0" y="3016"/>
                    </a:moveTo>
                    <a:lnTo>
                      <a:pt x="2919" y="0"/>
                    </a:lnTo>
                    <a:lnTo>
                      <a:pt x="2919" y="6408"/>
                    </a:lnTo>
                    <a:lnTo>
                      <a:pt x="0" y="6408"/>
                    </a:lnTo>
                    <a:lnTo>
                      <a:pt x="0" y="3016"/>
                    </a:lnTo>
                    <a:close/>
                  </a:path>
                </a:pathLst>
              </a:custGeom>
              <a:gradFill>
                <a:gsLst>
                  <a:gs pos="0">
                    <a:schemeClr val="bg1">
                      <a:alpha val="68000"/>
                    </a:schemeClr>
                  </a:gs>
                  <a:gs pos="100000">
                    <a:schemeClr val="accent5">
                      <a:lumMod val="40000"/>
                      <a:lumOff val="60000"/>
                      <a:alpha val="5000"/>
                    </a:schemeClr>
                  </a:gs>
                </a:gsLst>
                <a:lin ang="10800000" scaled="1"/>
              </a:gradFill>
              <a:ln w="31750">
                <a:noFill/>
                <a:round/>
                <a:headEnd/>
                <a:tailEnd/>
              </a:ln>
            </p:spPr>
            <p:txBody>
              <a:bodyPr/>
              <a:lstStyle/>
              <a:p>
                <a:pPr>
                  <a:defRPr/>
                </a:pPr>
                <a:endParaRPr lang="en-GB" dirty="0">
                  <a:cs typeface="+mn-cs"/>
                </a:endParaRPr>
              </a:p>
            </p:txBody>
          </p:sp>
          <p:sp>
            <p:nvSpPr>
              <p:cNvPr id="55" name="Freeform 33"/>
              <p:cNvSpPr>
                <a:spLocks/>
              </p:cNvSpPr>
              <p:nvPr/>
            </p:nvSpPr>
            <p:spPr bwMode="auto">
              <a:xfrm>
                <a:off x="-1785" y="1927"/>
                <a:ext cx="3472" cy="3472"/>
              </a:xfrm>
              <a:custGeom>
                <a:avLst/>
                <a:gdLst>
                  <a:gd name="T0" fmla="*/ 2147483647 w 1470"/>
                  <a:gd name="T1" fmla="*/ 2147483647 h 1470"/>
                  <a:gd name="T2" fmla="*/ 2147483647 w 1470"/>
                  <a:gd name="T3" fmla="*/ 2147483647 h 1470"/>
                  <a:gd name="T4" fmla="*/ 2147483647 w 1470"/>
                  <a:gd name="T5" fmla="*/ 2147483647 h 1470"/>
                  <a:gd name="T6" fmla="*/ 0 w 1470"/>
                  <a:gd name="T7" fmla="*/ 2147483647 h 1470"/>
                  <a:gd name="T8" fmla="*/ 0 w 1470"/>
                  <a:gd name="T9" fmla="*/ 2147483647 h 1470"/>
                  <a:gd name="T10" fmla="*/ 2147483647 w 1470"/>
                  <a:gd name="T11" fmla="*/ 0 h 1470"/>
                  <a:gd name="T12" fmla="*/ 2147483647 w 1470"/>
                  <a:gd name="T13" fmla="*/ 0 h 1470"/>
                  <a:gd name="T14" fmla="*/ 2147483647 w 1470"/>
                  <a:gd name="T15" fmla="*/ 2147483647 h 1470"/>
                  <a:gd name="T16" fmla="*/ 2147483647 w 1470"/>
                  <a:gd name="T17" fmla="*/ 2147483647 h 14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0"/>
                  <a:gd name="T28" fmla="*/ 0 h 1470"/>
                  <a:gd name="T29" fmla="*/ 1470 w 1470"/>
                  <a:gd name="T30" fmla="*/ 1470 h 14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0" h="1470">
                    <a:moveTo>
                      <a:pt x="1470" y="1418"/>
                    </a:moveTo>
                    <a:cubicBezTo>
                      <a:pt x="1470" y="1447"/>
                      <a:pt x="1447" y="1470"/>
                      <a:pt x="1418" y="1470"/>
                    </a:cubicBezTo>
                    <a:cubicBezTo>
                      <a:pt x="52" y="1470"/>
                      <a:pt x="52" y="1470"/>
                      <a:pt x="52" y="1470"/>
                    </a:cubicBezTo>
                    <a:cubicBezTo>
                      <a:pt x="24" y="1470"/>
                      <a:pt x="0" y="1447"/>
                      <a:pt x="0" y="1418"/>
                    </a:cubicBezTo>
                    <a:cubicBezTo>
                      <a:pt x="0" y="52"/>
                      <a:pt x="0" y="52"/>
                      <a:pt x="0" y="52"/>
                    </a:cubicBezTo>
                    <a:cubicBezTo>
                      <a:pt x="0" y="24"/>
                      <a:pt x="24" y="0"/>
                      <a:pt x="52" y="0"/>
                    </a:cubicBezTo>
                    <a:cubicBezTo>
                      <a:pt x="1418" y="0"/>
                      <a:pt x="1418" y="0"/>
                      <a:pt x="1418" y="0"/>
                    </a:cubicBezTo>
                    <a:cubicBezTo>
                      <a:pt x="1447" y="0"/>
                      <a:pt x="1470" y="24"/>
                      <a:pt x="1470" y="52"/>
                    </a:cubicBezTo>
                    <a:lnTo>
                      <a:pt x="1470" y="1418"/>
                    </a:lnTo>
                    <a:close/>
                  </a:path>
                </a:pathLst>
              </a:custGeom>
              <a:solidFill>
                <a:srgbClr val="8DC63F"/>
              </a:solidFill>
              <a:ln w="38100" cap="flat">
                <a:solidFill>
                  <a:schemeClr val="bg1"/>
                </a:solidFill>
                <a:prstDash val="solid"/>
                <a:miter lim="800000"/>
                <a:headEnd/>
                <a:tailEnd/>
              </a:ln>
            </p:spPr>
            <p:txBody>
              <a:bodyPr lIns="72000" rIns="0" anchor="b"/>
              <a:lstStyle/>
              <a:p>
                <a:endParaRPr lang="en-US"/>
              </a:p>
            </p:txBody>
          </p:sp>
          <p:sp>
            <p:nvSpPr>
              <p:cNvPr id="91" name="Freeform 34"/>
              <p:cNvSpPr>
                <a:spLocks/>
              </p:cNvSpPr>
              <p:nvPr/>
            </p:nvSpPr>
            <p:spPr bwMode="auto">
              <a:xfrm>
                <a:off x="2461" y="-990"/>
                <a:ext cx="6480" cy="6477"/>
              </a:xfrm>
              <a:custGeom>
                <a:avLst/>
                <a:gdLst>
                  <a:gd name="T0" fmla="*/ 2147483647 w 2743"/>
                  <a:gd name="T1" fmla="*/ 2147483647 h 2742"/>
                  <a:gd name="T2" fmla="*/ 2147483647 w 2743"/>
                  <a:gd name="T3" fmla="*/ 2147483647 h 2742"/>
                  <a:gd name="T4" fmla="*/ 2147483647 w 2743"/>
                  <a:gd name="T5" fmla="*/ 2147483647 h 2742"/>
                  <a:gd name="T6" fmla="*/ 0 w 2743"/>
                  <a:gd name="T7" fmla="*/ 2147483647 h 2742"/>
                  <a:gd name="T8" fmla="*/ 0 w 2743"/>
                  <a:gd name="T9" fmla="*/ 2147483647 h 2742"/>
                  <a:gd name="T10" fmla="*/ 2147483647 w 2743"/>
                  <a:gd name="T11" fmla="*/ 0 h 2742"/>
                  <a:gd name="T12" fmla="*/ 2147483647 w 2743"/>
                  <a:gd name="T13" fmla="*/ 0 h 2742"/>
                  <a:gd name="T14" fmla="*/ 2147483647 w 2743"/>
                  <a:gd name="T15" fmla="*/ 2147483647 h 2742"/>
                  <a:gd name="T16" fmla="*/ 2147483647 w 2743"/>
                  <a:gd name="T17" fmla="*/ 2147483647 h 2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3"/>
                  <a:gd name="T28" fmla="*/ 0 h 2742"/>
                  <a:gd name="T29" fmla="*/ 2743 w 2743"/>
                  <a:gd name="T30" fmla="*/ 2742 h 2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3" h="2742">
                    <a:moveTo>
                      <a:pt x="2743" y="2645"/>
                    </a:moveTo>
                    <a:cubicBezTo>
                      <a:pt x="2743" y="2699"/>
                      <a:pt x="2700" y="2742"/>
                      <a:pt x="2646" y="2742"/>
                    </a:cubicBezTo>
                    <a:cubicBezTo>
                      <a:pt x="97" y="2742"/>
                      <a:pt x="97" y="2742"/>
                      <a:pt x="97" y="2742"/>
                    </a:cubicBezTo>
                    <a:cubicBezTo>
                      <a:pt x="44" y="2742"/>
                      <a:pt x="0" y="2699"/>
                      <a:pt x="0" y="2645"/>
                    </a:cubicBezTo>
                    <a:cubicBezTo>
                      <a:pt x="0" y="97"/>
                      <a:pt x="0" y="97"/>
                      <a:pt x="0" y="97"/>
                    </a:cubicBezTo>
                    <a:cubicBezTo>
                      <a:pt x="0" y="43"/>
                      <a:pt x="44" y="0"/>
                      <a:pt x="97" y="0"/>
                    </a:cubicBezTo>
                    <a:cubicBezTo>
                      <a:pt x="2646" y="0"/>
                      <a:pt x="2646" y="0"/>
                      <a:pt x="2646" y="0"/>
                    </a:cubicBezTo>
                    <a:cubicBezTo>
                      <a:pt x="2700" y="0"/>
                      <a:pt x="2743" y="43"/>
                      <a:pt x="2743" y="97"/>
                    </a:cubicBezTo>
                    <a:lnTo>
                      <a:pt x="2743" y="2645"/>
                    </a:lnTo>
                    <a:close/>
                  </a:path>
                </a:pathLst>
              </a:custGeom>
              <a:solidFill>
                <a:srgbClr val="8DC63F"/>
              </a:solidFill>
              <a:ln w="38100" cap="flat">
                <a:solidFill>
                  <a:schemeClr val="bg1"/>
                </a:solidFill>
                <a:prstDash val="solid"/>
                <a:miter lim="800000"/>
                <a:headEnd/>
                <a:tailEnd/>
              </a:ln>
            </p:spPr>
            <p:txBody>
              <a:bodyPr lIns="72000" rIns="0" anchor="b"/>
              <a:lstStyle/>
              <a:p>
                <a:endParaRPr lang="en-US"/>
              </a:p>
            </p:txBody>
          </p:sp>
        </p:grpSp>
        <p:sp>
          <p:nvSpPr>
            <p:cNvPr id="105" name="TextBox 104"/>
            <p:cNvSpPr txBox="1">
              <a:spLocks noChangeArrowheads="1"/>
            </p:cNvSpPr>
            <p:nvPr/>
          </p:nvSpPr>
          <p:spPr bwMode="auto">
            <a:xfrm>
              <a:off x="712887" y="3534699"/>
              <a:ext cx="22872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400" b="1" dirty="0" smtClean="0">
                  <a:solidFill>
                    <a:srgbClr val="92D050"/>
                  </a:solidFill>
                  <a:latin typeface="Arial" charset="0"/>
                  <a:cs typeface="+mn-cs"/>
                </a:rPr>
                <a:t>PRE &amp; POST CAMPAIGN</a:t>
              </a:r>
              <a:endParaRPr lang="en-US" sz="1400" b="1" dirty="0">
                <a:solidFill>
                  <a:srgbClr val="92D050"/>
                </a:solidFill>
                <a:latin typeface="Arial" charset="0"/>
                <a:cs typeface="+mn-cs"/>
              </a:endParaRPr>
            </a:p>
          </p:txBody>
        </p:sp>
      </p:grpSp>
      <p:grpSp>
        <p:nvGrpSpPr>
          <p:cNvPr id="10" name="Group 9"/>
          <p:cNvGrpSpPr/>
          <p:nvPr/>
        </p:nvGrpSpPr>
        <p:grpSpPr>
          <a:xfrm>
            <a:off x="3188327" y="2336417"/>
            <a:ext cx="2669547" cy="1319460"/>
            <a:chOff x="3226427" y="2526917"/>
            <a:chExt cx="2669547" cy="1319460"/>
          </a:xfrm>
        </p:grpSpPr>
        <p:sp>
          <p:nvSpPr>
            <p:cNvPr id="41" name="Rectangle 16"/>
            <p:cNvSpPr>
              <a:spLocks noChangeArrowheads="1"/>
            </p:cNvSpPr>
            <p:nvPr/>
          </p:nvSpPr>
          <p:spPr bwMode="auto">
            <a:xfrm>
              <a:off x="4384725" y="2526917"/>
              <a:ext cx="900112" cy="900112"/>
            </a:xfrm>
            <a:prstGeom prst="rect">
              <a:avLst/>
            </a:prstGeom>
            <a:solidFill>
              <a:schemeClr val="accent5"/>
            </a:solidFill>
            <a:ln w="14288">
              <a:noFill/>
              <a:miter lim="800000"/>
              <a:headEnd/>
              <a:tailEnd/>
            </a:ln>
          </p:spPr>
          <p:txBody>
            <a:bodyPr lIns="72000" rIns="0" anchor="b"/>
            <a:lstStyle/>
            <a:p>
              <a:pPr>
                <a:lnSpc>
                  <a:spcPct val="80000"/>
                </a:lnSpc>
                <a:defRPr/>
              </a:pPr>
              <a:endParaRPr lang="en-GB" b="1" dirty="0">
                <a:solidFill>
                  <a:schemeClr val="bg1"/>
                </a:solidFill>
                <a:cs typeface="+mn-cs"/>
              </a:endParaRPr>
            </a:p>
          </p:txBody>
        </p:sp>
        <p:sp>
          <p:nvSpPr>
            <p:cNvPr id="42" name="Freeform 6"/>
            <p:cNvSpPr>
              <a:spLocks noEditPoints="1"/>
            </p:cNvSpPr>
            <p:nvPr/>
          </p:nvSpPr>
          <p:spPr bwMode="auto">
            <a:xfrm>
              <a:off x="3730675" y="2528504"/>
              <a:ext cx="917575" cy="898525"/>
            </a:xfrm>
            <a:custGeom>
              <a:avLst/>
              <a:gdLst>
                <a:gd name="T0" fmla="*/ 400221413 w 1804"/>
                <a:gd name="T1" fmla="*/ 184782570 h 1765"/>
                <a:gd name="T2" fmla="*/ 400221413 w 1804"/>
                <a:gd name="T3" fmla="*/ 457420497 h 1765"/>
                <a:gd name="T4" fmla="*/ 466709469 w 1804"/>
                <a:gd name="T5" fmla="*/ 457420497 h 1765"/>
                <a:gd name="T6" fmla="*/ 466709469 w 1804"/>
                <a:gd name="T7" fmla="*/ 184782570 h 1765"/>
                <a:gd name="T8" fmla="*/ 400221413 w 1804"/>
                <a:gd name="T9" fmla="*/ 184782570 h 1765"/>
                <a:gd name="T10" fmla="*/ 321315579 w 1804"/>
                <a:gd name="T11" fmla="*/ 457420497 h 1765"/>
                <a:gd name="T12" fmla="*/ 388062021 w 1804"/>
                <a:gd name="T13" fmla="*/ 457420497 h 1765"/>
                <a:gd name="T14" fmla="*/ 388062021 w 1804"/>
                <a:gd name="T15" fmla="*/ 316954861 h 1765"/>
                <a:gd name="T16" fmla="*/ 321315579 w 1804"/>
                <a:gd name="T17" fmla="*/ 316954861 h 1765"/>
                <a:gd name="T18" fmla="*/ 321315579 w 1804"/>
                <a:gd name="T19" fmla="*/ 457420497 h 1765"/>
                <a:gd name="T20" fmla="*/ 240081158 w 1804"/>
                <a:gd name="T21" fmla="*/ 457420497 h 1765"/>
                <a:gd name="T22" fmla="*/ 306569278 w 1804"/>
                <a:gd name="T23" fmla="*/ 457420497 h 1765"/>
                <a:gd name="T24" fmla="*/ 306569278 w 1804"/>
                <a:gd name="T25" fmla="*/ 146944751 h 1765"/>
                <a:gd name="T26" fmla="*/ 240081158 w 1804"/>
                <a:gd name="T27" fmla="*/ 146944751 h 1765"/>
                <a:gd name="T28" fmla="*/ 240081158 w 1804"/>
                <a:gd name="T29" fmla="*/ 457420497 h 1765"/>
                <a:gd name="T30" fmla="*/ 161175324 w 1804"/>
                <a:gd name="T31" fmla="*/ 457420497 h 1765"/>
                <a:gd name="T32" fmla="*/ 227921766 w 1804"/>
                <a:gd name="T33" fmla="*/ 457420497 h 1765"/>
                <a:gd name="T34" fmla="*/ 227921766 w 1804"/>
                <a:gd name="T35" fmla="*/ 223915995 h 1765"/>
                <a:gd name="T36" fmla="*/ 161175324 w 1804"/>
                <a:gd name="T37" fmla="*/ 223915995 h 1765"/>
                <a:gd name="T38" fmla="*/ 161175324 w 1804"/>
                <a:gd name="T39" fmla="*/ 457420497 h 1765"/>
                <a:gd name="T40" fmla="*/ 78647480 w 1804"/>
                <a:gd name="T41" fmla="*/ 457420497 h 1765"/>
                <a:gd name="T42" fmla="*/ 145393954 w 1804"/>
                <a:gd name="T43" fmla="*/ 457420497 h 1765"/>
                <a:gd name="T44" fmla="*/ 145393954 w 1804"/>
                <a:gd name="T45" fmla="*/ 0 h 1765"/>
                <a:gd name="T46" fmla="*/ 78647480 w 1804"/>
                <a:gd name="T47" fmla="*/ 0 h 1765"/>
                <a:gd name="T48" fmla="*/ 78647480 w 1804"/>
                <a:gd name="T49" fmla="*/ 457420497 h 1765"/>
                <a:gd name="T50" fmla="*/ 0 w 1804"/>
                <a:gd name="T51" fmla="*/ 457420497 h 1765"/>
                <a:gd name="T52" fmla="*/ 66488072 w 1804"/>
                <a:gd name="T53" fmla="*/ 457420497 h 1765"/>
                <a:gd name="T54" fmla="*/ 66488072 w 1804"/>
                <a:gd name="T55" fmla="*/ 104701328 h 1765"/>
                <a:gd name="T56" fmla="*/ 0 w 1804"/>
                <a:gd name="T57" fmla="*/ 104701328 h 1765"/>
                <a:gd name="T58" fmla="*/ 0 w 1804"/>
                <a:gd name="T59" fmla="*/ 457420497 h 17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4"/>
                <a:gd name="T91" fmla="*/ 0 h 1765"/>
                <a:gd name="T92" fmla="*/ 1804 w 1804"/>
                <a:gd name="T93" fmla="*/ 1765 h 176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4" h="1765">
                  <a:moveTo>
                    <a:pt x="1547" y="713"/>
                  </a:moveTo>
                  <a:lnTo>
                    <a:pt x="1547" y="1765"/>
                  </a:lnTo>
                  <a:lnTo>
                    <a:pt x="1804" y="1765"/>
                  </a:lnTo>
                  <a:lnTo>
                    <a:pt x="1804" y="713"/>
                  </a:lnTo>
                  <a:lnTo>
                    <a:pt x="1547" y="713"/>
                  </a:lnTo>
                  <a:close/>
                  <a:moveTo>
                    <a:pt x="1242" y="1765"/>
                  </a:moveTo>
                  <a:lnTo>
                    <a:pt x="1500" y="1765"/>
                  </a:lnTo>
                  <a:lnTo>
                    <a:pt x="1500" y="1223"/>
                  </a:lnTo>
                  <a:lnTo>
                    <a:pt x="1242" y="1223"/>
                  </a:lnTo>
                  <a:lnTo>
                    <a:pt x="1242" y="1765"/>
                  </a:lnTo>
                  <a:close/>
                  <a:moveTo>
                    <a:pt x="928" y="1765"/>
                  </a:moveTo>
                  <a:lnTo>
                    <a:pt x="1185" y="1765"/>
                  </a:lnTo>
                  <a:lnTo>
                    <a:pt x="1185" y="567"/>
                  </a:lnTo>
                  <a:lnTo>
                    <a:pt x="928" y="567"/>
                  </a:lnTo>
                  <a:lnTo>
                    <a:pt x="928" y="1765"/>
                  </a:lnTo>
                  <a:close/>
                  <a:moveTo>
                    <a:pt x="623" y="1765"/>
                  </a:moveTo>
                  <a:lnTo>
                    <a:pt x="881" y="1765"/>
                  </a:lnTo>
                  <a:lnTo>
                    <a:pt x="881" y="864"/>
                  </a:lnTo>
                  <a:lnTo>
                    <a:pt x="623" y="864"/>
                  </a:lnTo>
                  <a:lnTo>
                    <a:pt x="623" y="1765"/>
                  </a:lnTo>
                  <a:close/>
                  <a:moveTo>
                    <a:pt x="304" y="1765"/>
                  </a:moveTo>
                  <a:lnTo>
                    <a:pt x="562" y="1765"/>
                  </a:lnTo>
                  <a:lnTo>
                    <a:pt x="562" y="0"/>
                  </a:lnTo>
                  <a:lnTo>
                    <a:pt x="304" y="0"/>
                  </a:lnTo>
                  <a:lnTo>
                    <a:pt x="304" y="1765"/>
                  </a:lnTo>
                  <a:close/>
                  <a:moveTo>
                    <a:pt x="0" y="1765"/>
                  </a:moveTo>
                  <a:lnTo>
                    <a:pt x="257" y="1765"/>
                  </a:lnTo>
                  <a:lnTo>
                    <a:pt x="257" y="404"/>
                  </a:lnTo>
                  <a:lnTo>
                    <a:pt x="0" y="404"/>
                  </a:lnTo>
                  <a:lnTo>
                    <a:pt x="0" y="1765"/>
                  </a:lnTo>
                  <a:close/>
                </a:path>
              </a:pathLst>
            </a:custGeom>
            <a:solidFill>
              <a:schemeClr val="accent5"/>
            </a:solidFill>
            <a:ln w="31750">
              <a:solidFill>
                <a:schemeClr val="bg1"/>
              </a:solidFill>
              <a:round/>
              <a:headEnd/>
              <a:tailEnd/>
            </a:ln>
          </p:spPr>
          <p:txBody>
            <a:bodyPr/>
            <a:lstStyle/>
            <a:p>
              <a:pPr>
                <a:defRPr/>
              </a:pPr>
              <a:endParaRPr lang="en-US" dirty="0">
                <a:cs typeface="+mn-cs"/>
              </a:endParaRPr>
            </a:p>
          </p:txBody>
        </p:sp>
        <p:sp>
          <p:nvSpPr>
            <p:cNvPr id="106" name="TextBox 105"/>
            <p:cNvSpPr txBox="1">
              <a:spLocks noChangeArrowheads="1"/>
            </p:cNvSpPr>
            <p:nvPr/>
          </p:nvSpPr>
          <p:spPr bwMode="auto">
            <a:xfrm>
              <a:off x="3226427" y="3538600"/>
              <a:ext cx="26695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400" b="1" dirty="0" smtClean="0">
                  <a:solidFill>
                    <a:schemeClr val="bg2">
                      <a:lumMod val="50000"/>
                    </a:schemeClr>
                  </a:solidFill>
                  <a:latin typeface="Arial" charset="0"/>
                  <a:cs typeface="+mn-cs"/>
                </a:rPr>
                <a:t>BRAND TRACKING</a:t>
              </a:r>
              <a:endParaRPr lang="en-US" sz="1400" b="1" dirty="0">
                <a:solidFill>
                  <a:schemeClr val="bg2">
                    <a:lumMod val="50000"/>
                  </a:schemeClr>
                </a:solidFill>
                <a:latin typeface="Arial" charset="0"/>
                <a:cs typeface="+mn-cs"/>
              </a:endParaRPr>
            </a:p>
          </p:txBody>
        </p:sp>
      </p:grpSp>
      <p:grpSp>
        <p:nvGrpSpPr>
          <p:cNvPr id="11" name="Group 10"/>
          <p:cNvGrpSpPr/>
          <p:nvPr/>
        </p:nvGrpSpPr>
        <p:grpSpPr>
          <a:xfrm>
            <a:off x="6174570" y="2330333"/>
            <a:ext cx="2669547" cy="1325544"/>
            <a:chOff x="6212670" y="2520833"/>
            <a:chExt cx="2669547" cy="1325544"/>
          </a:xfrm>
        </p:grpSpPr>
        <p:sp>
          <p:nvSpPr>
            <p:cNvPr id="93" name="Rectangle 92"/>
            <p:cNvSpPr/>
            <p:nvPr/>
          </p:nvSpPr>
          <p:spPr>
            <a:xfrm>
              <a:off x="6965303" y="2636891"/>
              <a:ext cx="1201266" cy="790138"/>
            </a:xfrm>
            <a:prstGeom prst="rect">
              <a:avLst/>
            </a:prstGeom>
            <a:solidFill>
              <a:srgbClr val="FF1D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98" name="Group 44"/>
            <p:cNvGrpSpPr>
              <a:grpSpLocks/>
            </p:cNvGrpSpPr>
            <p:nvPr/>
          </p:nvGrpSpPr>
          <p:grpSpPr bwMode="auto">
            <a:xfrm>
              <a:off x="7327148" y="2520833"/>
              <a:ext cx="1144221" cy="720032"/>
              <a:chOff x="7314471" y="2329076"/>
              <a:chExt cx="1144542" cy="720044"/>
            </a:xfrm>
            <a:solidFill>
              <a:schemeClr val="accent2">
                <a:lumMod val="40000"/>
                <a:lumOff val="60000"/>
              </a:schemeClr>
            </a:solidFill>
          </p:grpSpPr>
          <p:grpSp>
            <p:nvGrpSpPr>
              <p:cNvPr id="99" name="Group 32"/>
              <p:cNvGrpSpPr>
                <a:grpSpLocks/>
              </p:cNvGrpSpPr>
              <p:nvPr/>
            </p:nvGrpSpPr>
            <p:grpSpPr bwMode="auto">
              <a:xfrm>
                <a:off x="7314471" y="2329076"/>
                <a:ext cx="1144542" cy="720044"/>
                <a:chOff x="628350" y="3200368"/>
                <a:chExt cx="1144542" cy="720044"/>
              </a:xfrm>
              <a:grpFill/>
            </p:grpSpPr>
            <p:sp>
              <p:nvSpPr>
                <p:cNvPr id="101" name="Freeform 32"/>
                <p:cNvSpPr>
                  <a:spLocks/>
                </p:cNvSpPr>
                <p:nvPr/>
              </p:nvSpPr>
              <p:spPr bwMode="auto">
                <a:xfrm>
                  <a:off x="627984" y="3200368"/>
                  <a:ext cx="441449" cy="720737"/>
                </a:xfrm>
                <a:custGeom>
                  <a:avLst/>
                  <a:gdLst/>
                  <a:ahLst/>
                  <a:cxnLst>
                    <a:cxn ang="0">
                      <a:pos x="0" y="3016"/>
                    </a:cxn>
                    <a:cxn ang="0">
                      <a:pos x="2919" y="0"/>
                    </a:cxn>
                    <a:cxn ang="0">
                      <a:pos x="2919" y="6408"/>
                    </a:cxn>
                    <a:cxn ang="0">
                      <a:pos x="0" y="6408"/>
                    </a:cxn>
                    <a:cxn ang="0">
                      <a:pos x="0" y="3016"/>
                    </a:cxn>
                  </a:cxnLst>
                  <a:rect l="0" t="0" r="r" b="b"/>
                  <a:pathLst>
                    <a:path w="2919" h="6408">
                      <a:moveTo>
                        <a:pt x="0" y="3016"/>
                      </a:moveTo>
                      <a:lnTo>
                        <a:pt x="2919" y="0"/>
                      </a:lnTo>
                      <a:lnTo>
                        <a:pt x="2919" y="6408"/>
                      </a:lnTo>
                      <a:lnTo>
                        <a:pt x="0" y="6408"/>
                      </a:lnTo>
                      <a:lnTo>
                        <a:pt x="0" y="3016"/>
                      </a:lnTo>
                      <a:close/>
                    </a:path>
                  </a:pathLst>
                </a:custGeom>
                <a:grpFill/>
                <a:ln w="31750">
                  <a:noFill/>
                  <a:round/>
                  <a:headEnd/>
                  <a:tailEnd/>
                </a:ln>
              </p:spPr>
              <p:txBody>
                <a:bodyPr/>
                <a:lstStyle/>
                <a:p>
                  <a:pPr>
                    <a:defRPr/>
                  </a:pPr>
                  <a:endParaRPr lang="en-GB" dirty="0">
                    <a:cs typeface="+mn-cs"/>
                  </a:endParaRPr>
                </a:p>
              </p:txBody>
            </p:sp>
            <p:grpSp>
              <p:nvGrpSpPr>
                <p:cNvPr id="102" name="Group 34"/>
                <p:cNvGrpSpPr>
                  <a:grpSpLocks/>
                </p:cNvGrpSpPr>
                <p:nvPr/>
              </p:nvGrpSpPr>
              <p:grpSpPr bwMode="auto">
                <a:xfrm>
                  <a:off x="1068960" y="3200368"/>
                  <a:ext cx="703932" cy="703109"/>
                  <a:chOff x="1068960" y="3200368"/>
                  <a:chExt cx="703932" cy="703109"/>
                </a:xfrm>
                <a:grpFill/>
              </p:grpSpPr>
              <p:sp>
                <p:nvSpPr>
                  <p:cNvPr id="103" name="Freeform 34"/>
                  <p:cNvSpPr>
                    <a:spLocks/>
                  </p:cNvSpPr>
                  <p:nvPr/>
                </p:nvSpPr>
                <p:spPr bwMode="auto">
                  <a:xfrm>
                    <a:off x="1068960" y="3200368"/>
                    <a:ext cx="703932" cy="703109"/>
                  </a:xfrm>
                  <a:custGeom>
                    <a:avLst/>
                    <a:gdLst>
                      <a:gd name="T0" fmla="*/ 2147483647 w 2743"/>
                      <a:gd name="T1" fmla="*/ 2147483647 h 2742"/>
                      <a:gd name="T2" fmla="*/ 2147483647 w 2743"/>
                      <a:gd name="T3" fmla="*/ 2147483647 h 2742"/>
                      <a:gd name="T4" fmla="*/ 2147483647 w 2743"/>
                      <a:gd name="T5" fmla="*/ 2147483647 h 2742"/>
                      <a:gd name="T6" fmla="*/ 0 w 2743"/>
                      <a:gd name="T7" fmla="*/ 2147483647 h 2742"/>
                      <a:gd name="T8" fmla="*/ 0 w 2743"/>
                      <a:gd name="T9" fmla="*/ 2147483647 h 2742"/>
                      <a:gd name="T10" fmla="*/ 2147483647 w 2743"/>
                      <a:gd name="T11" fmla="*/ 0 h 2742"/>
                      <a:gd name="T12" fmla="*/ 2147483647 w 2743"/>
                      <a:gd name="T13" fmla="*/ 0 h 2742"/>
                      <a:gd name="T14" fmla="*/ 2147483647 w 2743"/>
                      <a:gd name="T15" fmla="*/ 2147483647 h 2742"/>
                      <a:gd name="T16" fmla="*/ 2147483647 w 2743"/>
                      <a:gd name="T17" fmla="*/ 2147483647 h 27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3"/>
                      <a:gd name="T28" fmla="*/ 0 h 2742"/>
                      <a:gd name="T29" fmla="*/ 2743 w 2743"/>
                      <a:gd name="T30" fmla="*/ 2742 h 27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3" h="2742">
                        <a:moveTo>
                          <a:pt x="2743" y="2645"/>
                        </a:moveTo>
                        <a:cubicBezTo>
                          <a:pt x="2743" y="2699"/>
                          <a:pt x="2700" y="2742"/>
                          <a:pt x="2646" y="2742"/>
                        </a:cubicBezTo>
                        <a:cubicBezTo>
                          <a:pt x="97" y="2742"/>
                          <a:pt x="97" y="2742"/>
                          <a:pt x="97" y="2742"/>
                        </a:cubicBezTo>
                        <a:cubicBezTo>
                          <a:pt x="44" y="2742"/>
                          <a:pt x="0" y="2699"/>
                          <a:pt x="0" y="2645"/>
                        </a:cubicBezTo>
                        <a:cubicBezTo>
                          <a:pt x="0" y="97"/>
                          <a:pt x="0" y="97"/>
                          <a:pt x="0" y="97"/>
                        </a:cubicBezTo>
                        <a:cubicBezTo>
                          <a:pt x="0" y="43"/>
                          <a:pt x="44" y="0"/>
                          <a:pt x="97" y="0"/>
                        </a:cubicBezTo>
                        <a:cubicBezTo>
                          <a:pt x="2646" y="0"/>
                          <a:pt x="2646" y="0"/>
                          <a:pt x="2646" y="0"/>
                        </a:cubicBezTo>
                        <a:cubicBezTo>
                          <a:pt x="2700" y="0"/>
                          <a:pt x="2743" y="43"/>
                          <a:pt x="2743" y="97"/>
                        </a:cubicBezTo>
                        <a:lnTo>
                          <a:pt x="2743" y="2645"/>
                        </a:lnTo>
                        <a:close/>
                      </a:path>
                    </a:pathLst>
                  </a:custGeom>
                  <a:grpFill/>
                  <a:ln w="38100" cap="flat">
                    <a:solidFill>
                      <a:schemeClr val="bg1"/>
                    </a:solidFill>
                    <a:prstDash val="solid"/>
                    <a:miter lim="800000"/>
                    <a:headEnd/>
                    <a:tailEnd/>
                  </a:ln>
                </p:spPr>
                <p:txBody>
                  <a:bodyPr lIns="72000" rIns="0" anchor="b"/>
                  <a:lstStyle/>
                  <a:p>
                    <a:endParaRPr lang="en-US"/>
                  </a:p>
                </p:txBody>
              </p:sp>
              <p:sp>
                <p:nvSpPr>
                  <p:cNvPr id="104" name="Freeform 18"/>
                  <p:cNvSpPr>
                    <a:spLocks noEditPoints="1"/>
                  </p:cNvSpPr>
                  <p:nvPr/>
                </p:nvSpPr>
                <p:spPr bwMode="auto">
                  <a:xfrm flipH="1">
                    <a:off x="1134273" y="3392341"/>
                    <a:ext cx="573305" cy="461492"/>
                  </a:xfrm>
                  <a:custGeom>
                    <a:avLst/>
                    <a:gdLst>
                      <a:gd name="T0" fmla="*/ 2147483647 w 805"/>
                      <a:gd name="T1" fmla="*/ 2147483647 h 648"/>
                      <a:gd name="T2" fmla="*/ 2147483647 w 805"/>
                      <a:gd name="T3" fmla="*/ 2147483647 h 648"/>
                      <a:gd name="T4" fmla="*/ 2147483647 w 805"/>
                      <a:gd name="T5" fmla="*/ 2147483647 h 648"/>
                      <a:gd name="T6" fmla="*/ 2147483647 w 805"/>
                      <a:gd name="T7" fmla="*/ 2147483647 h 648"/>
                      <a:gd name="T8" fmla="*/ 2147483647 w 805"/>
                      <a:gd name="T9" fmla="*/ 2147483647 h 648"/>
                      <a:gd name="T10" fmla="*/ 2147483647 w 805"/>
                      <a:gd name="T11" fmla="*/ 2147483647 h 648"/>
                      <a:gd name="T12" fmla="*/ 2147483647 w 805"/>
                      <a:gd name="T13" fmla="*/ 2147483647 h 648"/>
                      <a:gd name="T14" fmla="*/ 2147483647 w 805"/>
                      <a:gd name="T15" fmla="*/ 2147483647 h 648"/>
                      <a:gd name="T16" fmla="*/ 2147483647 w 805"/>
                      <a:gd name="T17" fmla="*/ 2147483647 h 648"/>
                      <a:gd name="T18" fmla="*/ 2147483647 w 805"/>
                      <a:gd name="T19" fmla="*/ 2147483647 h 648"/>
                      <a:gd name="T20" fmla="*/ 2147483647 w 805"/>
                      <a:gd name="T21" fmla="*/ 2147483647 h 648"/>
                      <a:gd name="T22" fmla="*/ 2147483647 w 805"/>
                      <a:gd name="T23" fmla="*/ 2147483647 h 648"/>
                      <a:gd name="T24" fmla="*/ 2147483647 w 805"/>
                      <a:gd name="T25" fmla="*/ 2147483647 h 648"/>
                      <a:gd name="T26" fmla="*/ 2147483647 w 805"/>
                      <a:gd name="T27" fmla="*/ 2147483647 h 648"/>
                      <a:gd name="T28" fmla="*/ 2147483647 w 805"/>
                      <a:gd name="T29" fmla="*/ 2147483647 h 648"/>
                      <a:gd name="T30" fmla="*/ 2147483647 w 805"/>
                      <a:gd name="T31" fmla="*/ 2147483647 h 648"/>
                      <a:gd name="T32" fmla="*/ 2147483647 w 805"/>
                      <a:gd name="T33" fmla="*/ 2147483647 h 648"/>
                      <a:gd name="T34" fmla="*/ 2147483647 w 805"/>
                      <a:gd name="T35" fmla="*/ 2147483647 h 648"/>
                      <a:gd name="T36" fmla="*/ 2147483647 w 805"/>
                      <a:gd name="T37" fmla="*/ 2147483647 h 648"/>
                      <a:gd name="T38" fmla="*/ 2147483647 w 805"/>
                      <a:gd name="T39" fmla="*/ 2147483647 h 648"/>
                      <a:gd name="T40" fmla="*/ 2147483647 w 805"/>
                      <a:gd name="T41" fmla="*/ 2147483647 h 648"/>
                      <a:gd name="T42" fmla="*/ 2147483647 w 805"/>
                      <a:gd name="T43" fmla="*/ 2147483647 h 648"/>
                      <a:gd name="T44" fmla="*/ 2147483647 w 805"/>
                      <a:gd name="T45" fmla="*/ 2147483647 h 648"/>
                      <a:gd name="T46" fmla="*/ 2147483647 w 805"/>
                      <a:gd name="T47" fmla="*/ 2147483647 h 648"/>
                      <a:gd name="T48" fmla="*/ 2147483647 w 805"/>
                      <a:gd name="T49" fmla="*/ 2147483647 h 648"/>
                      <a:gd name="T50" fmla="*/ 0 w 805"/>
                      <a:gd name="T51" fmla="*/ 2147483647 h 648"/>
                      <a:gd name="T52" fmla="*/ 2147483647 w 805"/>
                      <a:gd name="T53" fmla="*/ 2147483647 h 648"/>
                      <a:gd name="T54" fmla="*/ 2147483647 w 805"/>
                      <a:gd name="T55" fmla="*/ 0 h 648"/>
                      <a:gd name="T56" fmla="*/ 0 w 805"/>
                      <a:gd name="T57" fmla="*/ 0 h 648"/>
                      <a:gd name="T58" fmla="*/ 0 w 805"/>
                      <a:gd name="T59" fmla="*/ 2147483647 h 6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5"/>
                      <a:gd name="T91" fmla="*/ 0 h 648"/>
                      <a:gd name="T92" fmla="*/ 805 w 805"/>
                      <a:gd name="T93" fmla="*/ 648 h 6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5" h="648">
                        <a:moveTo>
                          <a:pt x="689" y="466"/>
                        </a:moveTo>
                        <a:lnTo>
                          <a:pt x="689" y="648"/>
                        </a:lnTo>
                        <a:lnTo>
                          <a:pt x="805" y="648"/>
                        </a:lnTo>
                        <a:lnTo>
                          <a:pt x="805" y="466"/>
                        </a:lnTo>
                        <a:lnTo>
                          <a:pt x="689" y="466"/>
                        </a:lnTo>
                        <a:close/>
                        <a:moveTo>
                          <a:pt x="555" y="648"/>
                        </a:moveTo>
                        <a:lnTo>
                          <a:pt x="668" y="648"/>
                        </a:lnTo>
                        <a:lnTo>
                          <a:pt x="668" y="409"/>
                        </a:lnTo>
                        <a:lnTo>
                          <a:pt x="555" y="409"/>
                        </a:lnTo>
                        <a:lnTo>
                          <a:pt x="555" y="648"/>
                        </a:lnTo>
                        <a:close/>
                        <a:moveTo>
                          <a:pt x="413" y="648"/>
                        </a:moveTo>
                        <a:lnTo>
                          <a:pt x="529" y="648"/>
                        </a:lnTo>
                        <a:lnTo>
                          <a:pt x="529" y="331"/>
                        </a:lnTo>
                        <a:lnTo>
                          <a:pt x="413" y="331"/>
                        </a:lnTo>
                        <a:lnTo>
                          <a:pt x="413" y="648"/>
                        </a:lnTo>
                        <a:close/>
                        <a:moveTo>
                          <a:pt x="278" y="648"/>
                        </a:moveTo>
                        <a:lnTo>
                          <a:pt x="392" y="648"/>
                        </a:lnTo>
                        <a:lnTo>
                          <a:pt x="392" y="248"/>
                        </a:lnTo>
                        <a:lnTo>
                          <a:pt x="278" y="248"/>
                        </a:lnTo>
                        <a:lnTo>
                          <a:pt x="278" y="648"/>
                        </a:lnTo>
                        <a:close/>
                        <a:moveTo>
                          <a:pt x="137" y="648"/>
                        </a:moveTo>
                        <a:lnTo>
                          <a:pt x="250" y="648"/>
                        </a:lnTo>
                        <a:lnTo>
                          <a:pt x="250" y="152"/>
                        </a:lnTo>
                        <a:lnTo>
                          <a:pt x="137" y="152"/>
                        </a:lnTo>
                        <a:lnTo>
                          <a:pt x="137" y="648"/>
                        </a:lnTo>
                        <a:close/>
                        <a:moveTo>
                          <a:pt x="0" y="648"/>
                        </a:moveTo>
                        <a:lnTo>
                          <a:pt x="115" y="648"/>
                        </a:lnTo>
                        <a:lnTo>
                          <a:pt x="115" y="0"/>
                        </a:lnTo>
                        <a:lnTo>
                          <a:pt x="0" y="0"/>
                        </a:lnTo>
                        <a:lnTo>
                          <a:pt x="0" y="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00" name="Freeform 5"/>
              <p:cNvSpPr>
                <a:spLocks/>
              </p:cNvSpPr>
              <p:nvPr/>
            </p:nvSpPr>
            <p:spPr bwMode="auto">
              <a:xfrm rot="1380286">
                <a:off x="7817397" y="2348234"/>
                <a:ext cx="430767" cy="445112"/>
              </a:xfrm>
              <a:custGeom>
                <a:avLst/>
                <a:gdLst>
                  <a:gd name="T0" fmla="*/ 318028 w 430767"/>
                  <a:gd name="T1" fmla="*/ 0 h 445112"/>
                  <a:gd name="T2" fmla="*/ 430767 w 430767"/>
                  <a:gd name="T3" fmla="*/ 125409 h 445112"/>
                  <a:gd name="T4" fmla="*/ 377200 w 430767"/>
                  <a:gd name="T5" fmla="*/ 118546 h 445112"/>
                  <a:gd name="T6" fmla="*/ 204666 w 430767"/>
                  <a:gd name="T7" fmla="*/ 390577 h 445112"/>
                  <a:gd name="T8" fmla="*/ 8183 w 430767"/>
                  <a:gd name="T9" fmla="*/ 445112 h 445112"/>
                  <a:gd name="T10" fmla="*/ 0 w 430767"/>
                  <a:gd name="T11" fmla="*/ 425839 h 445112"/>
                  <a:gd name="T12" fmla="*/ 138019 w 430767"/>
                  <a:gd name="T13" fmla="*/ 379346 h 445112"/>
                  <a:gd name="T14" fmla="*/ 256987 w 430767"/>
                  <a:gd name="T15" fmla="*/ 129152 h 445112"/>
                  <a:gd name="T16" fmla="*/ 171031 w 430767"/>
                  <a:gd name="T17" fmla="*/ 150990 h 445112"/>
                  <a:gd name="T18" fmla="*/ 318028 w 430767"/>
                  <a:gd name="T19" fmla="*/ 0 h 445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0767"/>
                  <a:gd name="T31" fmla="*/ 0 h 445112"/>
                  <a:gd name="T32" fmla="*/ 430767 w 430767"/>
                  <a:gd name="T33" fmla="*/ 445112 h 445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0767" h="445112">
                    <a:moveTo>
                      <a:pt x="318028" y="0"/>
                    </a:moveTo>
                    <a:cubicBezTo>
                      <a:pt x="318028" y="0"/>
                      <a:pt x="318028" y="0"/>
                      <a:pt x="430767" y="125409"/>
                    </a:cubicBezTo>
                    <a:cubicBezTo>
                      <a:pt x="430767" y="125409"/>
                      <a:pt x="430767" y="125409"/>
                      <a:pt x="377200" y="118546"/>
                    </a:cubicBezTo>
                    <a:cubicBezTo>
                      <a:pt x="377200" y="118546"/>
                      <a:pt x="362252" y="294492"/>
                      <a:pt x="204666" y="390577"/>
                    </a:cubicBezTo>
                    <a:cubicBezTo>
                      <a:pt x="149622" y="424112"/>
                      <a:pt x="78662" y="439941"/>
                      <a:pt x="8183" y="445112"/>
                    </a:cubicBezTo>
                    <a:lnTo>
                      <a:pt x="0" y="425839"/>
                    </a:lnTo>
                    <a:cubicBezTo>
                      <a:pt x="49576" y="417511"/>
                      <a:pt x="98053" y="402896"/>
                      <a:pt x="138019" y="379346"/>
                    </a:cubicBezTo>
                    <a:cubicBezTo>
                      <a:pt x="275637" y="297634"/>
                      <a:pt x="256996" y="129242"/>
                      <a:pt x="256987" y="129152"/>
                    </a:cubicBezTo>
                    <a:cubicBezTo>
                      <a:pt x="256987" y="129152"/>
                      <a:pt x="256987" y="129152"/>
                      <a:pt x="171031" y="150990"/>
                    </a:cubicBezTo>
                    <a:cubicBezTo>
                      <a:pt x="171031" y="150990"/>
                      <a:pt x="171031" y="150990"/>
                      <a:pt x="3180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7" name="TextBox 106"/>
            <p:cNvSpPr txBox="1">
              <a:spLocks noChangeArrowheads="1"/>
            </p:cNvSpPr>
            <p:nvPr/>
          </p:nvSpPr>
          <p:spPr bwMode="auto">
            <a:xfrm>
              <a:off x="6212670" y="3538600"/>
              <a:ext cx="26695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GB" sz="1400" b="1" dirty="0" smtClean="0">
                  <a:solidFill>
                    <a:schemeClr val="accent1"/>
                  </a:solidFill>
                  <a:latin typeface="Arial" charset="0"/>
                  <a:cs typeface="+mn-cs"/>
                </a:rPr>
                <a:t>ECONOMETRIC MODELLING</a:t>
              </a:r>
              <a:endParaRPr lang="en-US" sz="1400" b="1" dirty="0">
                <a:solidFill>
                  <a:schemeClr val="accent1"/>
                </a:solidFill>
                <a:latin typeface="Arial" charset="0"/>
                <a:cs typeface="+mn-cs"/>
              </a:endParaRPr>
            </a:p>
          </p:txBody>
        </p:sp>
      </p:grpSp>
      <p:sp>
        <p:nvSpPr>
          <p:cNvPr id="108" name="TextBox 107"/>
          <p:cNvSpPr txBox="1">
            <a:spLocks noChangeArrowheads="1"/>
          </p:cNvSpPr>
          <p:nvPr/>
        </p:nvSpPr>
        <p:spPr bwMode="auto">
          <a:xfrm>
            <a:off x="697104" y="3738092"/>
            <a:ext cx="2264976"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eaLnBrk="1" hangingPunct="1">
              <a:buFont typeface="Arial" pitchFamily="34" charset="0"/>
              <a:buChar char="•"/>
              <a:defRPr/>
            </a:pPr>
            <a:r>
              <a:rPr lang="en-GB" sz="1050" dirty="0" smtClean="0">
                <a:latin typeface="Arial" charset="0"/>
                <a:cs typeface="+mn-cs"/>
              </a:rPr>
              <a:t>Short term</a:t>
            </a:r>
          </a:p>
          <a:p>
            <a:pPr marL="171450" indent="-171450" eaLnBrk="1" hangingPunct="1">
              <a:buFont typeface="Arial" pitchFamily="34" charset="0"/>
              <a:buChar char="•"/>
              <a:defRPr/>
            </a:pPr>
            <a:endParaRPr lang="en-GB" sz="1050" dirty="0" smtClean="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Individual campaigns measured</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Reading before campaign</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Reading after campaign</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Contribution of each channel</a:t>
            </a:r>
          </a:p>
          <a:p>
            <a:pPr marL="171450" indent="-171450" eaLnBrk="1" hangingPunct="1">
              <a:buFont typeface="Arial" pitchFamily="34" charset="0"/>
              <a:buChar char="•"/>
              <a:defRPr/>
            </a:pPr>
            <a:endParaRPr lang="en-GB" sz="1050" dirty="0" smtClean="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Impact on Brand Metrics</a:t>
            </a:r>
          </a:p>
        </p:txBody>
      </p:sp>
      <p:sp>
        <p:nvSpPr>
          <p:cNvPr id="109" name="TextBox 108"/>
          <p:cNvSpPr txBox="1">
            <a:spLocks noChangeArrowheads="1"/>
          </p:cNvSpPr>
          <p:nvPr/>
        </p:nvSpPr>
        <p:spPr bwMode="auto">
          <a:xfrm>
            <a:off x="3095625" y="3738092"/>
            <a:ext cx="28860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eaLnBrk="1" hangingPunct="1">
              <a:buFont typeface="Arial" pitchFamily="34" charset="0"/>
              <a:buChar char="•"/>
              <a:defRPr/>
            </a:pPr>
            <a:r>
              <a:rPr lang="en-GB" sz="1050" dirty="0" smtClean="0">
                <a:latin typeface="Arial" charset="0"/>
                <a:cs typeface="+mn-cs"/>
              </a:rPr>
              <a:t>Long term</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Quarterly/Monthly/Weekly dips</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Bauer Media Tracker: 20+ years</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Focussed on long term brand prognosis</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Impact of a number of campaigns</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Focus on understanding brand position relative to competitors</a:t>
            </a:r>
          </a:p>
        </p:txBody>
      </p:sp>
      <p:sp>
        <p:nvSpPr>
          <p:cNvPr id="110" name="TextBox 109"/>
          <p:cNvSpPr txBox="1">
            <a:spLocks noChangeArrowheads="1"/>
          </p:cNvSpPr>
          <p:nvPr/>
        </p:nvSpPr>
        <p:spPr bwMode="auto">
          <a:xfrm>
            <a:off x="6117420" y="3732859"/>
            <a:ext cx="288607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indent="-171450" eaLnBrk="1" hangingPunct="1">
              <a:buFont typeface="Arial" pitchFamily="34" charset="0"/>
              <a:buChar char="•"/>
              <a:defRPr/>
            </a:pPr>
            <a:r>
              <a:rPr lang="en-GB" sz="1050" dirty="0" smtClean="0">
                <a:latin typeface="Arial" charset="0"/>
                <a:cs typeface="+mn-cs"/>
              </a:rPr>
              <a:t>Long or short term focus</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Modelled data</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Measure drivers of sales</a:t>
            </a:r>
          </a:p>
          <a:p>
            <a:pPr marL="171450" indent="-171450" eaLnBrk="1" hangingPunct="1">
              <a:buFont typeface="Arial" pitchFamily="34" charset="0"/>
              <a:buChar char="•"/>
              <a:defRPr/>
            </a:pPr>
            <a:endParaRPr lang="en-GB" sz="1050" dirty="0" smtClean="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Looks at all factors impacting sales, not just media</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r>
              <a:rPr lang="en-GB" sz="1050" dirty="0" smtClean="0">
                <a:latin typeface="Arial" charset="0"/>
                <a:cs typeface="+mn-cs"/>
              </a:rPr>
              <a:t>Frequently used to determine future channel usage</a:t>
            </a:r>
          </a:p>
          <a:p>
            <a:pPr marL="171450" indent="-171450" eaLnBrk="1" hangingPunct="1">
              <a:buFont typeface="Arial" pitchFamily="34" charset="0"/>
              <a:buChar char="•"/>
              <a:defRPr/>
            </a:pPr>
            <a:endParaRPr lang="en-GB" sz="1050" dirty="0">
              <a:latin typeface="Arial" charset="0"/>
              <a:cs typeface="+mn-cs"/>
            </a:endParaRPr>
          </a:p>
          <a:p>
            <a:pPr marL="171450" indent="-171450" eaLnBrk="1" hangingPunct="1">
              <a:buFont typeface="Arial" pitchFamily="34" charset="0"/>
              <a:buChar char="•"/>
              <a:defRPr/>
            </a:pPr>
            <a:endParaRPr lang="en-GB" sz="1050" dirty="0">
              <a:latin typeface="Arial" charset="0"/>
              <a:cs typeface="+mn-cs"/>
            </a:endParaRPr>
          </a:p>
        </p:txBody>
      </p:sp>
      <p:cxnSp>
        <p:nvCxnSpPr>
          <p:cNvPr id="111" name="Straight Connector 110"/>
          <p:cNvCxnSpPr/>
          <p:nvPr/>
        </p:nvCxnSpPr>
        <p:spPr>
          <a:xfrm flipV="1">
            <a:off x="5981700" y="2336419"/>
            <a:ext cx="0" cy="3359531"/>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3942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61893&quot;&gt;&lt;object type=&quot;3&quot; unique_id=&quot;61894&quot;&gt;&lt;property id=&quot;20148&quot; value=&quot;5&quot;/&gt;&lt;property id=&quot;20300&quot; value=&quot;Slide 1&quot;/&gt;&lt;property id=&quot;20307&quot; value=&quot;431&quot;/&gt;&lt;/object&gt;&lt;object type=&quot;3&quot; unique_id=&quot;61895&quot;&gt;&lt;property id=&quot;20148&quot; value=&quot;5&quot;/&gt;&lt;property id=&quot;20300&quot; value=&quot;Slide 2&quot;/&gt;&lt;property id=&quot;20307&quot; value=&quot;469&quot;/&gt;&lt;/object&gt;&lt;object type=&quot;3&quot; unique_id=&quot;61896&quot;&gt;&lt;property id=&quot;20148&quot; value=&quot;5&quot;/&gt;&lt;property id=&quot;20300&quot; value=&quot;Slide 3 - &amp;quot;Understanding the consumer journey&amp;quot;&quot;/&gt;&lt;property id=&quot;20307&quot; value=&quot;435&quot;/&gt;&lt;/object&gt;&lt;object type=&quot;3&quot; unique_id=&quot;61897&quot;&gt;&lt;property id=&quot;20148&quot; value=&quot;5&quot;/&gt;&lt;property id=&quot;20300&quot; value=&quot;Slide 4&quot;/&gt;&lt;property id=&quot;20307&quot; value=&quot;407&quot;/&gt;&lt;/object&gt;&lt;object type=&quot;3&quot; unique_id=&quot;61898&quot;&gt;&lt;property id=&quot;20148&quot; value=&quot;5&quot;/&gt;&lt;property id=&quot;20300&quot; value=&quot;Slide 5 - &amp;quot;How magazines drive consumer behaviour&amp;quot;&quot;/&gt;&lt;property id=&quot;20307&quot; value=&quot;408&quot;/&gt;&lt;/object&gt;&lt;object type=&quot;3&quot; unique_id=&quot;61899&quot;&gt;&lt;property id=&quot;20148&quot; value=&quot;5&quot;/&gt;&lt;property id=&quot;20300&quot; value=&quot;Slide 6&quot;/&gt;&lt;property id=&quot;20307&quot; value=&quot;471&quot;/&gt;&lt;/object&gt;&lt;object type=&quot;3&quot; unique_id=&quot;61900&quot;&gt;&lt;property id=&quot;20148&quot; value=&quot;5&quot;/&gt;&lt;property id=&quot;20300&quot; value=&quot;Slide 7&quot;/&gt;&lt;property id=&quot;20307&quot; value=&quot;472&quot;/&gt;&lt;/object&gt;&lt;object type=&quot;3&quot; unique_id=&quot;61901&quot;&gt;&lt;property id=&quot;20148&quot; value=&quot;5&quot;/&gt;&lt;property id=&quot;20300&quot; value=&quot;Slide 8 - &amp;quot;What is ROI?&amp;quot;&quot;/&gt;&lt;property id=&quot;20307&quot; value=&quot;461&quot;/&gt;&lt;/object&gt;&lt;object type=&quot;3&quot; unique_id=&quot;61902&quot;&gt;&lt;property id=&quot;20148&quot; value=&quot;5&quot;/&gt;&lt;property id=&quot;20300&quot; value=&quot;Slide 9&quot;/&gt;&lt;property id=&quot;20307&quot; value=&quot;456&quot;/&gt;&lt;/object&gt;&lt;object type=&quot;3&quot; unique_id=&quot;61903&quot;&gt;&lt;property id=&quot;20148&quot; value=&quot;5&quot;/&gt;&lt;property id=&quot;20300&quot; value=&quot;Slide 10&quot;/&gt;&lt;property id=&quot;20307&quot; value=&quot;473&quot;/&gt;&lt;/object&gt;&lt;object type=&quot;3&quot; unique_id=&quot;61904&quot;&gt;&lt;property id=&quot;20148&quot; value=&quot;5&quot;/&gt;&lt;property id=&quot;20300&quot; value=&quot;Slide 11&quot;/&gt;&lt;property id=&quot;20307&quot; value=&quot;474&quot;/&gt;&lt;/object&gt;&lt;object type=&quot;3&quot; unique_id=&quot;61905&quot;&gt;&lt;property id=&quot;20148&quot; value=&quot;5&quot;/&gt;&lt;property id=&quot;20300&quot; value=&quot;Slide 12&quot;/&gt;&lt;property id=&quot;20307&quot; value=&quot;475&quot;/&gt;&lt;/object&gt;&lt;object type=&quot;3&quot; unique_id=&quot;61906&quot;&gt;&lt;property id=&quot;20148&quot; value=&quot;5&quot;/&gt;&lt;property id=&quot;20300&quot; value=&quot;Slide 13 - &amp;quot;Magazines &amp;amp; Brand Metrics&amp;quot;&quot;/&gt;&lt;property id=&quot;20307&quot; value=&quot;476&quot;/&gt;&lt;/object&gt;&lt;object type=&quot;3&quot; unique_id=&quot;61907&quot;&gt;&lt;property id=&quot;20148&quot; value=&quot;5&quot;/&gt;&lt;property id=&quot;20300&quot; value=&quot;Slide 14 - &amp;quot;BrandZ Analysis&amp;quot;&quot;/&gt;&lt;property id=&quot;20307&quot; value=&quot;477&quot;/&gt;&lt;/object&gt;&lt;object type=&quot;3&quot; unique_id=&quot;61908&quot;&gt;&lt;property id=&quot;20148&quot; value=&quot;5&quot;/&gt;&lt;property id=&quot;20300&quot; value=&quot;Slide 15 - &amp;quot;Magazine &amp;amp; Brand Metrics&amp;quot;&quot;/&gt;&lt;property id=&quot;20307&quot; value=&quot;478&quot;/&gt;&lt;/object&gt;&lt;object type=&quot;3&quot; unique_id=&quot;61909&quot;&gt;&lt;property id=&quot;20148&quot; value=&quot;5&quot;/&gt;&lt;property id=&quot;20300&quot; value=&quot;Slide 16&quot;/&gt;&lt;property id=&quot;20307&quot; value=&quot;485&quot;/&gt;&lt;/object&gt;&lt;object type=&quot;3&quot; unique_id=&quot;61910&quot;&gt;&lt;property id=&quot;20148&quot; value=&quot;5&quot;/&gt;&lt;property id=&quot;20300&quot; value=&quot;Slide 17&quot;/&gt;&lt;property id=&quot;20307&quot; value=&quot;486&quot;/&gt;&lt;/object&gt;&lt;object type=&quot;3&quot; unique_id=&quot;61911&quot;&gt;&lt;property id=&quot;20148&quot; value=&quot;5&quot;/&gt;&lt;property id=&quot;20300&quot; value=&quot;Slide 18&quot;/&gt;&lt;property id=&quot;20307&quot; value=&quot;487&quot;/&gt;&lt;/object&gt;&lt;object type=&quot;3&quot; unique_id=&quot;61912&quot;&gt;&lt;property id=&quot;20148&quot; value=&quot;5&quot;/&gt;&lt;property id=&quot;20300&quot; value=&quot;Slide 19&quot;/&gt;&lt;property id=&quot;20307&quot; value=&quot;488&quot;/&gt;&lt;/object&gt;&lt;object type=&quot;3&quot; unique_id=&quot;61913&quot;&gt;&lt;property id=&quot;20148&quot; value=&quot;5&quot;/&gt;&lt;property id=&quot;20300&quot; value=&quot;Slide 20&quot;/&gt;&lt;property id=&quot;20307&quot; value=&quot;489&quot;/&gt;&lt;/object&gt;&lt;object type=&quot;3&quot; unique_id=&quot;61914&quot;&gt;&lt;property id=&quot;20148&quot; value=&quot;5&quot;/&gt;&lt;property id=&quot;20300&quot; value=&quot;Slide 21&quot;/&gt;&lt;property id=&quot;20307&quot; value=&quot;490&quot;/&gt;&lt;/object&gt;&lt;object type=&quot;3&quot; unique_id=&quot;61915&quot;&gt;&lt;property id=&quot;20148&quot; value=&quot;5&quot;/&gt;&lt;property id=&quot;20300&quot; value=&quot;Slide 22 - &amp;quot;Without accumulation data  magazine ROI is underestimated&amp;quot;&quot;/&gt;&lt;property id=&quot;20307&quot; value=&quot;491&quot;/&gt;&lt;/object&gt;&lt;object type=&quot;3&quot; unique_id=&quot;61916&quot;&gt;&lt;property id=&quot;20148&quot; value=&quot;5&quot;/&gt;&lt;property id=&quot;20300&quot; value=&quot;Slide 23 - &amp;quot;So how do magazines really stack up?&amp;quot;&quot;/&gt;&lt;property id=&quot;20307&quot; value=&quot;480&quot;/&gt;&lt;/object&gt;&lt;object type=&quot;3&quot; unique_id=&quot;61917&quot;&gt;&lt;property id=&quot;20148&quot; value=&quot;5&quot;/&gt;&lt;property id=&quot;20300&quot; value=&quot;Slide 24&quot;/&gt;&lt;property id=&quot;20307&quot; value=&quot;482&quot;/&gt;&lt;/object&gt;&lt;object type=&quot;3&quot; unique_id=&quot;61918&quot;&gt;&lt;property id=&quot;20148&quot; value=&quot;5&quot;/&gt;&lt;property id=&quot;20300&quot; value=&quot;Slide 25 - &amp;quot;Diminishing return curves&amp;quot;&quot;/&gt;&lt;property id=&quot;20307&quot; value=&quot;483&quot;/&gt;&lt;/object&gt;&lt;object type=&quot;3&quot; unique_id=&quot;61919&quot;&gt;&lt;property id=&quot;20148&quot; value=&quot;5&quot;/&gt;&lt;property id=&quot;20300&quot; value=&quot;Slide 26 - &amp;quot;Use in channel selection&amp;quot;&quot;/&gt;&lt;property id=&quot;20307&quot; value=&quot;484&quot;/&gt;&lt;/object&gt;&lt;object type=&quot;3&quot; unique_id=&quot;62033&quot;&gt;&lt;property id=&quot;20148&quot; value=&quot;5&quot;/&gt;&lt;property id=&quot;20300&quot; value=&quot;Slide 31 - &amp;quot;ROI in Summary&amp;quot;&quot;/&gt;&lt;property id=&quot;20307&quot; value=&quot;492&quot;/&gt;&lt;/object&gt;&lt;object type=&quot;3&quot; unique_id=&quot;62304&quot;&gt;&lt;property id=&quot;20148&quot; value=&quot;5&quot;/&gt;&lt;property id=&quot;20300&quot; value=&quot;Slide 29 - &amp;quot;Budget optimisation&amp;quot;&quot;/&gt;&lt;property id=&quot;20307&quot; value=&quot;494&quot;/&gt;&lt;/object&gt;&lt;object type=&quot;3&quot; unique_id=&quot;62305&quot;&gt;&lt;property id=&quot;20148&quot; value=&quot;5&quot;/&gt;&lt;property id=&quot;20300&quot; value=&quot;Slide 30 - &amp;quot;The bottom line&amp;quot;&quot;/&gt;&lt;property id=&quot;20307&quot; value=&quot;495&quot;/&gt;&lt;/object&gt;&lt;object type=&quot;3&quot; unique_id=&quot;62373&quot;&gt;&lt;property id=&quot;20148&quot; value=&quot;5&quot;/&gt;&lt;property id=&quot;20300&quot; value=&quot;Slide 32&quot;/&gt;&lt;property id=&quot;20307&quot; value=&quot;497&quot;/&gt;&lt;/object&gt;&lt;object type=&quot;3&quot; unique_id=&quot;62441&quot;&gt;&lt;property id=&quot;20148&quot; value=&quot;5&quot;/&gt;&lt;property id=&quot;20300&quot; value=&quot;Slide 28 - &amp;quot;Budget Optimisation&amp;quot;&quot;/&gt;&lt;property id=&quot;20307&quot; value=&quot;498&quot;/&gt;&lt;/object&gt;&lt;object type=&quot;3&quot; unique_id=&quot;64308&quot;&gt;&lt;property id=&quot;20148&quot; value=&quot;5&quot;/&gt;&lt;property id=&quot;20300&quot; value=&quot;Slide 27 - &amp;quot;Use in channel selection&amp;quot;&quot;/&gt;&lt;property id=&quot;20307&quot; value=&quot;500&quot;/&gt;&lt;/object&gt;&lt;/object&gt;&lt;object type=&quot;8&quot; unique_id=&quot;61947&quot;&gt;&lt;/object&gt;&lt;/object&gt;&lt;/database&gt;"/>
  <p:tag name="ARTICULATE_PROJECT_OPEN" val="0"/>
  <p:tag name="SECTOMILLISECCONVERTED" val="1"/>
  <p:tag name="ISPRING_RESOURCE_PATHS_HASH" val="e0705b627b44364e33fb5e040229934c321c64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msX3gaRDEUa5iPkNTCmA4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VK9rTAaHkO0iS.Ht15p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msX3gaRDEUa5iPkNTCmA4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MwUZREHU2Af1PfNb3e_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VK9rTAaHkO0iS.Ht15p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KtlF7QsJkG6wTNGJ1q__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HVK9rTAaHkO0iS.Ht15pE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fyfnNsSy0mlZP1uZA_gL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nExouLZ4kqQbcjcxqNK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X90e5fxUufTIBaaqn9L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DD6MCdl2E6sQbHgLyUu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nfyfnNsSy0mlZP1uZA_gL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nExouLZ4kqQbcjcxqNKk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DD6MCdl2E6sQbHgLyUug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X90e5fxUufTIBaaqn9L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xnX90e5fxUufTIBaaqn9L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xnX90e5fxUufTIBaaqn9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_xbweUwaUqtTtyEanBo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JdcHujg3U6FyAarfFlms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ZkAW7nlTEubUUGlTXEU7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VYOyHh55EiUiIh95ZOl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G2iy_0DvwkGTkLmMW3aWb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fyfnNsSy0mlZP1uZA_gLA"/>
</p:tagLst>
</file>

<file path=ppt/theme/theme1.xml><?xml version="1.0" encoding="utf-8"?>
<a:theme xmlns:a="http://schemas.openxmlformats.org/drawingml/2006/main" name="1_Custom Design">
  <a:themeElements>
    <a:clrScheme name="Custom 88">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FFCC00"/>
      </a:accent5>
      <a:accent6>
        <a:srgbClr val="17BBFD"/>
      </a:accent6>
      <a:hlink>
        <a:srgbClr val="17BBFD"/>
      </a:hlink>
      <a:folHlink>
        <a:srgbClr val="FF7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9779</TotalTime>
  <Words>5451</Words>
  <Application>Microsoft Office PowerPoint</Application>
  <PresentationFormat>On-screen Show (4:3)</PresentationFormat>
  <Paragraphs>863</Paragraphs>
  <Slides>42</Slides>
  <Notes>32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the consumer journey</vt:lpstr>
      <vt:lpstr>Magazine Influence</vt:lpstr>
      <vt:lpstr>How magazines drive consumer behaviour</vt:lpstr>
      <vt:lpstr>PowerPoint Presentation</vt:lpstr>
      <vt:lpstr>PowerPoint Presentation</vt:lpstr>
      <vt:lpstr>What is ROI?</vt:lpstr>
      <vt:lpstr>PowerPoint Presentation</vt:lpstr>
      <vt:lpstr>PowerPoint Presentation</vt:lpstr>
      <vt:lpstr>PowerPoint Presentation</vt:lpstr>
      <vt:lpstr>Magazines &amp; Brand Metrics</vt:lpstr>
      <vt:lpstr>BrandZ Analysis</vt:lpstr>
      <vt:lpstr>Magazines &amp; Bonding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Without accumulation  Magazine ROI is underestimated</vt:lpstr>
      <vt:lpstr>So how do magazines really stack up?</vt:lpstr>
      <vt:lpstr>PowerPoint Presentation</vt:lpstr>
      <vt:lpstr>Use in channel selection</vt:lpstr>
      <vt:lpstr>Use in channel selection</vt:lpstr>
      <vt:lpstr>Budget Reallocation</vt:lpstr>
      <vt:lpstr>PowerPoint Presentation</vt:lpstr>
      <vt:lpstr>The bottom line</vt:lpstr>
      <vt:lpstr>ROI in Summary</vt:lpstr>
      <vt:lpstr>PowerPoint Presentation</vt:lpstr>
    </vt:vector>
  </TitlesOfParts>
  <Company>PPA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Eyeful presentations</dc:creator>
  <cp:lastModifiedBy>Marius Cloete</cp:lastModifiedBy>
  <cp:revision>862</cp:revision>
  <cp:lastPrinted>2012-11-12T12:56:56Z</cp:lastPrinted>
  <dcterms:created xsi:type="dcterms:W3CDTF">2010-09-10T12:06:43Z</dcterms:created>
  <dcterms:modified xsi:type="dcterms:W3CDTF">2013-09-01T12:08:28Z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The cost of underinvestmen AB v2.0</vt:lpwstr>
  </property>
  <property fmtid="{D5CDD505-2E9C-101B-9397-08002B2CF9AE}" pid="4" name="ArticulateGUID">
    <vt:lpwstr>50D566D4-0295-4FF5-9856-6D72450261E5</vt:lpwstr>
  </property>
  <property fmtid="{D5CDD505-2E9C-101B-9397-08002B2CF9AE}" pid="5" name="ArticulateProjectFull">
    <vt:lpwstr>Z:\Clients\P\PPA\Job Ref 3232 - Magnitude Presentation\Developed\WIP\The cost of underinvestmen AW v5.0.ppta</vt:lpwstr>
  </property>
</Properties>
</file>